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4.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5.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6.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17" r:id="rId1"/>
    <p:sldMasterId id="2147483823" r:id="rId2"/>
    <p:sldMasterId id="2147483832" r:id="rId3"/>
    <p:sldMasterId id="2147483834" r:id="rId4"/>
    <p:sldMasterId id="2147483837" r:id="rId5"/>
    <p:sldMasterId id="2147483810" r:id="rId6"/>
    <p:sldMasterId id="2147483750" r:id="rId7"/>
  </p:sldMasterIdLst>
  <p:notesMasterIdLst>
    <p:notesMasterId r:id="rId71"/>
  </p:notesMasterIdLst>
  <p:handoutMasterIdLst>
    <p:handoutMasterId r:id="rId72"/>
  </p:handoutMasterIdLst>
  <p:sldIdLst>
    <p:sldId id="521" r:id="rId8"/>
    <p:sldId id="423" r:id="rId9"/>
    <p:sldId id="522" r:id="rId10"/>
    <p:sldId id="523" r:id="rId11"/>
    <p:sldId id="459" r:id="rId12"/>
    <p:sldId id="462" r:id="rId13"/>
    <p:sldId id="465" r:id="rId14"/>
    <p:sldId id="524" r:id="rId15"/>
    <p:sldId id="525" r:id="rId16"/>
    <p:sldId id="526" r:id="rId17"/>
    <p:sldId id="527" r:id="rId18"/>
    <p:sldId id="470" r:id="rId19"/>
    <p:sldId id="531" r:id="rId20"/>
    <p:sldId id="540" r:id="rId21"/>
    <p:sldId id="541" r:id="rId22"/>
    <p:sldId id="468" r:id="rId23"/>
    <p:sldId id="472" r:id="rId24"/>
    <p:sldId id="537" r:id="rId25"/>
    <p:sldId id="467" r:id="rId26"/>
    <p:sldId id="413" r:id="rId27"/>
    <p:sldId id="528" r:id="rId28"/>
    <p:sldId id="412" r:id="rId29"/>
    <p:sldId id="388" r:id="rId30"/>
    <p:sldId id="414" r:id="rId31"/>
    <p:sldId id="280" r:id="rId32"/>
    <p:sldId id="281" r:id="rId33"/>
    <p:sldId id="318" r:id="rId34"/>
    <p:sldId id="317" r:id="rId35"/>
    <p:sldId id="417" r:id="rId36"/>
    <p:sldId id="383" r:id="rId37"/>
    <p:sldId id="419" r:id="rId38"/>
    <p:sldId id="420" r:id="rId39"/>
    <p:sldId id="373" r:id="rId40"/>
    <p:sldId id="415" r:id="rId41"/>
    <p:sldId id="421" r:id="rId42"/>
    <p:sldId id="374" r:id="rId43"/>
    <p:sldId id="416" r:id="rId44"/>
    <p:sldId id="492" r:id="rId45"/>
    <p:sldId id="476" r:id="rId46"/>
    <p:sldId id="493" r:id="rId47"/>
    <p:sldId id="477" r:id="rId48"/>
    <p:sldId id="479" r:id="rId49"/>
    <p:sldId id="494" r:id="rId50"/>
    <p:sldId id="538" r:id="rId51"/>
    <p:sldId id="542" r:id="rId52"/>
    <p:sldId id="539" r:id="rId53"/>
    <p:sldId id="485" r:id="rId54"/>
    <p:sldId id="486" r:id="rId55"/>
    <p:sldId id="487" r:id="rId56"/>
    <p:sldId id="496" r:id="rId57"/>
    <p:sldId id="520" r:id="rId58"/>
    <p:sldId id="543" r:id="rId59"/>
    <p:sldId id="355" r:id="rId60"/>
    <p:sldId id="267" r:id="rId61"/>
    <p:sldId id="545" r:id="rId62"/>
    <p:sldId id="544" r:id="rId63"/>
    <p:sldId id="532" r:id="rId64"/>
    <p:sldId id="536" r:id="rId65"/>
    <p:sldId id="533" r:id="rId66"/>
    <p:sldId id="534" r:id="rId67"/>
    <p:sldId id="546" r:id="rId68"/>
    <p:sldId id="547" r:id="rId69"/>
    <p:sldId id="535" r:id="rId7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MS PGothic" panose="020B0600070205080204" pitchFamily="34" charset="-128"/>
        <a:cs typeface="+mn-cs"/>
      </a:defRPr>
    </a:lvl9pPr>
  </p:defaultTextStyle>
  <p:extLst>
    <p:ext uri="{521415D9-36F7-43E2-AB2F-B90AF26B5E84}">
      <p14:sectionLst xmlns:p14="http://schemas.microsoft.com/office/powerpoint/2010/main">
        <p14:section name="Main Content" id="{F9FD1721-6F02-414F-A084-65171A65633E}">
          <p14:sldIdLst>
            <p14:sldId id="521"/>
            <p14:sldId id="423"/>
            <p14:sldId id="522"/>
            <p14:sldId id="523"/>
            <p14:sldId id="459"/>
            <p14:sldId id="462"/>
            <p14:sldId id="465"/>
            <p14:sldId id="524"/>
            <p14:sldId id="525"/>
            <p14:sldId id="526"/>
            <p14:sldId id="527"/>
            <p14:sldId id="470"/>
            <p14:sldId id="531"/>
            <p14:sldId id="540"/>
            <p14:sldId id="541"/>
            <p14:sldId id="468"/>
            <p14:sldId id="472"/>
            <p14:sldId id="537"/>
            <p14:sldId id="467"/>
            <p14:sldId id="413"/>
            <p14:sldId id="528"/>
            <p14:sldId id="412"/>
            <p14:sldId id="388"/>
            <p14:sldId id="414"/>
            <p14:sldId id="280"/>
            <p14:sldId id="281"/>
            <p14:sldId id="318"/>
            <p14:sldId id="317"/>
            <p14:sldId id="417"/>
            <p14:sldId id="383"/>
            <p14:sldId id="419"/>
            <p14:sldId id="420"/>
            <p14:sldId id="373"/>
            <p14:sldId id="415"/>
            <p14:sldId id="421"/>
            <p14:sldId id="374"/>
            <p14:sldId id="416"/>
            <p14:sldId id="492"/>
            <p14:sldId id="476"/>
            <p14:sldId id="493"/>
            <p14:sldId id="477"/>
            <p14:sldId id="479"/>
            <p14:sldId id="494"/>
            <p14:sldId id="538"/>
            <p14:sldId id="542"/>
            <p14:sldId id="539"/>
            <p14:sldId id="485"/>
            <p14:sldId id="486"/>
            <p14:sldId id="487"/>
            <p14:sldId id="496"/>
            <p14:sldId id="520"/>
            <p14:sldId id="543"/>
            <p14:sldId id="355"/>
            <p14:sldId id="267"/>
            <p14:sldId id="545"/>
            <p14:sldId id="544"/>
            <p14:sldId id="532"/>
            <p14:sldId id="536"/>
          </p14:sldIdLst>
        </p14:section>
        <p14:section name="Accessibility Content" id="{9651BCC1-E0FB-4A4F-AFF1-3D30B6D24A32}">
          <p14:sldIdLst>
            <p14:sldId id="533"/>
            <p14:sldId id="534"/>
            <p14:sldId id="546"/>
            <p14:sldId id="547"/>
            <p14:sldId id="535"/>
          </p14:sldIdLst>
        </p14:section>
      </p14:sectionLst>
    </p:ext>
    <p:ext uri="{EFAFB233-063F-42B5-8137-9DF3F51BA10A}">
      <p15:sldGuideLst xmlns:p15="http://schemas.microsoft.com/office/powerpoint/2012/main">
        <p15:guide id="1" orient="horz">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2D1713D-2624-4529-C175-17238E2BFF9B}" name="Mullens, Dr. Drake" initials="MDD" userId="Mullens, Dr. Drake" providerId="None"/>
  <p188:author id="{7006B8FC-5FEF-9C85-CEFA-60367AC4BCEA}" name="Pauline Assenza" initials="PA" userId="46c496337c352dc7"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eresa Ward" initials="T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2C36"/>
    <a:srgbClr val="990033"/>
    <a:srgbClr val="F8F8F8"/>
    <a:srgbClr val="000000"/>
    <a:srgbClr val="996633"/>
    <a:srgbClr val="4D9DC3"/>
    <a:srgbClr val="053647"/>
    <a:srgbClr val="FFCF84"/>
    <a:srgbClr val="336600"/>
    <a:srgbClr val="0033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961012E-CFCF-9082-D50D-683CC155A8B6}" v="1" dt="2024-10-18T14:58:33.10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448" autoAdjust="0"/>
    <p:restoredTop sz="96327" autoAdjust="0"/>
  </p:normalViewPr>
  <p:slideViewPr>
    <p:cSldViewPr>
      <p:cViewPr varScale="1">
        <p:scale>
          <a:sx n="72" d="100"/>
          <a:sy n="72" d="100"/>
        </p:scale>
        <p:origin x="1170" y="54"/>
      </p:cViewPr>
      <p:guideLst>
        <p:guide orient="horz"/>
        <p:guide pos="2880"/>
      </p:guideLst>
    </p:cSldViewPr>
  </p:slideViewPr>
  <p:outlineViewPr>
    <p:cViewPr>
      <p:scale>
        <a:sx n="33" d="100"/>
        <a:sy n="33" d="100"/>
      </p:scale>
      <p:origin x="0" y="-16710"/>
    </p:cViewPr>
    <p:sldLst>
      <p:sld r:id="rId1" collapse="1"/>
      <p:sld r:id="rId2" collapse="1"/>
      <p:sld r:id="rId3" collapse="1"/>
      <p:sld r:id="rId4" collapse="1"/>
      <p:sld r:id="rId5" collapse="1"/>
      <p:sld r:id="rId6" collapse="1"/>
      <p:sld r:id="rId7" collapse="1"/>
      <p:sld r:id="rId8" collapse="1"/>
      <p:sld r:id="rId9" collapse="1"/>
      <p:sld r:id="rId10" collapse="1"/>
      <p:sld r:id="rId11" collapse="1"/>
      <p:sld r:id="rId12" collapse="1"/>
      <p:sld r:id="rId13" collapse="1"/>
      <p:sld r:id="rId14" collapse="1"/>
      <p:sld r:id="rId15" collapse="1"/>
      <p:sld r:id="rId16" collapse="1"/>
      <p:sld r:id="rId17" collapse="1"/>
      <p:sld r:id="rId18" collapse="1"/>
      <p:sld r:id="rId19" collapse="1"/>
      <p:sld r:id="rId20" collapse="1"/>
      <p:sld r:id="rId21" collapse="1"/>
      <p:sld r:id="rId22" collapse="1"/>
      <p:sld r:id="rId23" collapse="1"/>
      <p:sld r:id="rId24" collapse="1"/>
      <p:sld r:id="rId25" collapse="1"/>
      <p:sld r:id="rId26" collapse="1"/>
      <p:sld r:id="rId27" collapse="1"/>
      <p:sld r:id="rId28" collapse="1"/>
      <p:sld r:id="rId29" collapse="1"/>
      <p:sld r:id="rId30" collapse="1"/>
      <p:sld r:id="rId31" collapse="1"/>
      <p:sld r:id="rId32" collapse="1"/>
      <p:sld r:id="rId33" collapse="1"/>
      <p:sld r:id="rId34" collapse="1"/>
      <p:sld r:id="rId35" collapse="1"/>
      <p:sld r:id="rId36" collapse="1"/>
      <p:sld r:id="rId37" collapse="1"/>
      <p:sld r:id="rId38" collapse="1"/>
      <p:sld r:id="rId39" collapse="1"/>
      <p:sld r:id="rId40" collapse="1"/>
      <p:sld r:id="rId41" collapse="1"/>
      <p:sld r:id="rId42" collapse="1"/>
      <p:sld r:id="rId43" collapse="1"/>
      <p:sld r:id="rId44" collapse="1"/>
      <p:sld r:id="rId45" collapse="1"/>
      <p:sld r:id="rId46" collapse="1"/>
      <p:sld r:id="rId47" collapse="1"/>
      <p:sld r:id="rId48" collapse="1"/>
      <p:sld r:id="rId49" collapse="1"/>
    </p:sldLst>
  </p:outlineViewPr>
  <p:notesTextViewPr>
    <p:cViewPr>
      <p:scale>
        <a:sx n="100" d="100"/>
        <a:sy n="100" d="100"/>
      </p:scale>
      <p:origin x="0" y="0"/>
    </p:cViewPr>
  </p:notesTextViewPr>
  <p:sorterViewPr>
    <p:cViewPr>
      <p:scale>
        <a:sx n="100" d="100"/>
        <a:sy n="100" d="100"/>
      </p:scale>
      <p:origin x="0" y="-1014"/>
    </p:cViewPr>
  </p:sorterViewPr>
  <p:notesViewPr>
    <p:cSldViewPr>
      <p:cViewPr>
        <p:scale>
          <a:sx n="130" d="100"/>
          <a:sy n="130" d="100"/>
        </p:scale>
        <p:origin x="2844" y="-240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slide" Target="slides/slide61.xml"/><Relationship Id="rId16" Type="http://schemas.openxmlformats.org/officeDocument/2006/relationships/slide" Target="slides/slide9.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slide" Target="slides/slide59.xml"/><Relationship Id="rId74" Type="http://schemas.openxmlformats.org/officeDocument/2006/relationships/presProps" Target="presProps.xml"/><Relationship Id="rId79" Type="http://schemas.microsoft.com/office/2015/10/relationships/revisionInfo" Target="revisionInfo.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slide" Target="slides/slide62.xml"/><Relationship Id="rId77"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72" Type="http://schemas.openxmlformats.org/officeDocument/2006/relationships/handoutMaster" Target="handoutMasters/handoutMaster1.xml"/><Relationship Id="rId80"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slide" Target="slides/slide60.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slide" Target="slides/slide63.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slide" Target="slides/slide58.xml"/><Relationship Id="rId73" Type="http://schemas.openxmlformats.org/officeDocument/2006/relationships/commentAuthors" Target="commentAuthors.xml"/><Relationship Id="rId78" Type="http://schemas.microsoft.com/office/2016/11/relationships/changesInfo" Target="changesInfos/changesInfo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 Id="rId76" Type="http://schemas.openxmlformats.org/officeDocument/2006/relationships/theme" Target="theme/theme1.xml"/><Relationship Id="rId7" Type="http://schemas.openxmlformats.org/officeDocument/2006/relationships/slideMaster" Target="slideMasters/slideMaster7.xml"/><Relationship Id="rId71" Type="http://schemas.openxmlformats.org/officeDocument/2006/relationships/notesMaster" Target="notesMasters/notesMaster1.xml"/><Relationship Id="rId2" Type="http://schemas.openxmlformats.org/officeDocument/2006/relationships/slideMaster" Target="slideMasters/slideMaster2.xml"/><Relationship Id="rId29" Type="http://schemas.openxmlformats.org/officeDocument/2006/relationships/slide" Target="slides/slide22.xml"/></Relationships>
</file>

<file path=ppt/_rels/viewProps.xml.rels><?xml version="1.0" encoding="UTF-8" standalone="yes"?>
<Relationships xmlns="http://schemas.openxmlformats.org/package/2006/relationships"><Relationship Id="rId13" Type="http://schemas.openxmlformats.org/officeDocument/2006/relationships/slide" Target="slides/slide13.xml"/><Relationship Id="rId18" Type="http://schemas.openxmlformats.org/officeDocument/2006/relationships/slide" Target="slides/slide18.xml"/><Relationship Id="rId26" Type="http://schemas.openxmlformats.org/officeDocument/2006/relationships/slide" Target="slides/slide30.xml"/><Relationship Id="rId39" Type="http://schemas.openxmlformats.org/officeDocument/2006/relationships/slide" Target="slides/slide43.xml"/><Relationship Id="rId21" Type="http://schemas.openxmlformats.org/officeDocument/2006/relationships/slide" Target="slides/slide21.xml"/><Relationship Id="rId34" Type="http://schemas.openxmlformats.org/officeDocument/2006/relationships/slide" Target="slides/slide38.xml"/><Relationship Id="rId42" Type="http://schemas.openxmlformats.org/officeDocument/2006/relationships/slide" Target="slides/slide46.xml"/><Relationship Id="rId47" Type="http://schemas.openxmlformats.org/officeDocument/2006/relationships/slide" Target="slides/slide51.xml"/><Relationship Id="rId7" Type="http://schemas.openxmlformats.org/officeDocument/2006/relationships/slide" Target="slides/slide7.xml"/><Relationship Id="rId2" Type="http://schemas.openxmlformats.org/officeDocument/2006/relationships/slide" Target="slides/slide2.xml"/><Relationship Id="rId16" Type="http://schemas.openxmlformats.org/officeDocument/2006/relationships/slide" Target="slides/slide16.xml"/><Relationship Id="rId29" Type="http://schemas.openxmlformats.org/officeDocument/2006/relationships/slide" Target="slides/slide33.xml"/><Relationship Id="rId11" Type="http://schemas.openxmlformats.org/officeDocument/2006/relationships/slide" Target="slides/slide11.xml"/><Relationship Id="rId24" Type="http://schemas.openxmlformats.org/officeDocument/2006/relationships/slide" Target="slides/slide24.xml"/><Relationship Id="rId32" Type="http://schemas.openxmlformats.org/officeDocument/2006/relationships/slide" Target="slides/slide36.xml"/><Relationship Id="rId37" Type="http://schemas.openxmlformats.org/officeDocument/2006/relationships/slide" Target="slides/slide41.xml"/><Relationship Id="rId40" Type="http://schemas.openxmlformats.org/officeDocument/2006/relationships/slide" Target="slides/slide44.xml"/><Relationship Id="rId45" Type="http://schemas.openxmlformats.org/officeDocument/2006/relationships/slide" Target="slides/slide49.xml"/><Relationship Id="rId5" Type="http://schemas.openxmlformats.org/officeDocument/2006/relationships/slide" Target="slides/slide5.xml"/><Relationship Id="rId15" Type="http://schemas.openxmlformats.org/officeDocument/2006/relationships/slide" Target="slides/slide15.xml"/><Relationship Id="rId23" Type="http://schemas.openxmlformats.org/officeDocument/2006/relationships/slide" Target="slides/slide23.xml"/><Relationship Id="rId28" Type="http://schemas.openxmlformats.org/officeDocument/2006/relationships/slide" Target="slides/slide32.xml"/><Relationship Id="rId36" Type="http://schemas.openxmlformats.org/officeDocument/2006/relationships/slide" Target="slides/slide40.xml"/><Relationship Id="rId49" Type="http://schemas.openxmlformats.org/officeDocument/2006/relationships/slide" Target="slides/slide57.xml"/><Relationship Id="rId10" Type="http://schemas.openxmlformats.org/officeDocument/2006/relationships/slide" Target="slides/slide10.xml"/><Relationship Id="rId19" Type="http://schemas.openxmlformats.org/officeDocument/2006/relationships/slide" Target="slides/slide19.xml"/><Relationship Id="rId31" Type="http://schemas.openxmlformats.org/officeDocument/2006/relationships/slide" Target="slides/slide35.xml"/><Relationship Id="rId44" Type="http://schemas.openxmlformats.org/officeDocument/2006/relationships/slide" Target="slides/slide48.xml"/><Relationship Id="rId4" Type="http://schemas.openxmlformats.org/officeDocument/2006/relationships/slide" Target="slides/slide4.xml"/><Relationship Id="rId9" Type="http://schemas.openxmlformats.org/officeDocument/2006/relationships/slide" Target="slides/slide9.xml"/><Relationship Id="rId14" Type="http://schemas.openxmlformats.org/officeDocument/2006/relationships/slide" Target="slides/slide14.xml"/><Relationship Id="rId22" Type="http://schemas.openxmlformats.org/officeDocument/2006/relationships/slide" Target="slides/slide22.xml"/><Relationship Id="rId27" Type="http://schemas.openxmlformats.org/officeDocument/2006/relationships/slide" Target="slides/slide31.xml"/><Relationship Id="rId30" Type="http://schemas.openxmlformats.org/officeDocument/2006/relationships/slide" Target="slides/slide34.xml"/><Relationship Id="rId35" Type="http://schemas.openxmlformats.org/officeDocument/2006/relationships/slide" Target="slides/slide39.xml"/><Relationship Id="rId43" Type="http://schemas.openxmlformats.org/officeDocument/2006/relationships/slide" Target="slides/slide47.xml"/><Relationship Id="rId48" Type="http://schemas.openxmlformats.org/officeDocument/2006/relationships/slide" Target="slides/slide52.xml"/><Relationship Id="rId8" Type="http://schemas.openxmlformats.org/officeDocument/2006/relationships/slide" Target="slides/slide8.xml"/><Relationship Id="rId3" Type="http://schemas.openxmlformats.org/officeDocument/2006/relationships/slide" Target="slides/slide3.xml"/><Relationship Id="rId12" Type="http://schemas.openxmlformats.org/officeDocument/2006/relationships/slide" Target="slides/slide12.xml"/><Relationship Id="rId17" Type="http://schemas.openxmlformats.org/officeDocument/2006/relationships/slide" Target="slides/slide17.xml"/><Relationship Id="rId25" Type="http://schemas.openxmlformats.org/officeDocument/2006/relationships/slide" Target="slides/slide29.xml"/><Relationship Id="rId33" Type="http://schemas.openxmlformats.org/officeDocument/2006/relationships/slide" Target="slides/slide37.xml"/><Relationship Id="rId38" Type="http://schemas.openxmlformats.org/officeDocument/2006/relationships/slide" Target="slides/slide42.xml"/><Relationship Id="rId46" Type="http://schemas.openxmlformats.org/officeDocument/2006/relationships/slide" Target="slides/slide50.xml"/><Relationship Id="rId20" Type="http://schemas.openxmlformats.org/officeDocument/2006/relationships/slide" Target="slides/slide20.xml"/><Relationship Id="rId41" Type="http://schemas.openxmlformats.org/officeDocument/2006/relationships/slide" Target="slides/slide45.xml"/><Relationship Id="rId1" Type="http://schemas.openxmlformats.org/officeDocument/2006/relationships/slide" Target="slides/slide1.xml"/><Relationship Id="rId6"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ΒΛΑΧΒΕΗ ΑΣΠΑΣΙΑ" userId="S::avlahvei@uowm.gr::3711584e-e57b-4bae-9cba-9f9197856421" providerId="AD" clId="Web-{4961012E-CFCF-9082-D50D-683CC155A8B6}"/>
    <pc:docChg chg="sldOrd">
      <pc:chgData name="ΒΛΑΧΒΕΗ ΑΣΠΑΣΙΑ" userId="S::avlahvei@uowm.gr::3711584e-e57b-4bae-9cba-9f9197856421" providerId="AD" clId="Web-{4961012E-CFCF-9082-D50D-683CC155A8B6}" dt="2024-10-18T14:58:33.106" v="0"/>
      <pc:docMkLst>
        <pc:docMk/>
      </pc:docMkLst>
      <pc:sldChg chg="ord">
        <pc:chgData name="ΒΛΑΧΒΕΗ ΑΣΠΑΣΙΑ" userId="S::avlahvei@uowm.gr::3711584e-e57b-4bae-9cba-9f9197856421" providerId="AD" clId="Web-{4961012E-CFCF-9082-D50D-683CC155A8B6}" dt="2024-10-18T14:58:33.106" v="0"/>
        <pc:sldMkLst>
          <pc:docMk/>
          <pc:sldMk cId="0" sldId="4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6498" name="Rectangle 1026">
            <a:extLst>
              <a:ext uri="{FF2B5EF4-FFF2-40B4-BE49-F238E27FC236}">
                <a16:creationId xmlns:a16="http://schemas.microsoft.com/office/drawing/2014/main" id="{C5A10E5E-E4ED-4DB4-B856-CA3031E6530F}"/>
              </a:ext>
            </a:extLst>
          </p:cNvPr>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Lucida Sans Unicode" pitchFamily="34" charset="0"/>
                <a:ea typeface="+mn-ea"/>
                <a:cs typeface="Lucida Sans Unicode" pitchFamily="34" charset="0"/>
              </a:defRPr>
            </a:lvl1pPr>
          </a:lstStyle>
          <a:p>
            <a:pPr>
              <a:defRPr/>
            </a:pPr>
            <a:endParaRPr lang="en-US" dirty="0"/>
          </a:p>
        </p:txBody>
      </p:sp>
      <p:sp>
        <p:nvSpPr>
          <p:cNvPr id="106499" name="Rectangle 1027">
            <a:extLst>
              <a:ext uri="{FF2B5EF4-FFF2-40B4-BE49-F238E27FC236}">
                <a16:creationId xmlns:a16="http://schemas.microsoft.com/office/drawing/2014/main" id="{33AE0FBD-390D-4E12-B1B9-6A74289C1EB8}"/>
              </a:ext>
            </a:extLst>
          </p:cNvPr>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Lucida Sans Unicode" panose="020B0602030504020204" pitchFamily="34" charset="0"/>
                <a:cs typeface="Lucida Sans Unicode" panose="020B0602030504020204" pitchFamily="34" charset="0"/>
              </a:defRPr>
            </a:lvl1pPr>
          </a:lstStyle>
          <a:p>
            <a:fld id="{3B7EFF0B-64C8-4A58-8A6A-8AE3A55F25F6}" type="datetimeFigureOut">
              <a:rPr lang="en-US" altLang="en-US"/>
              <a:pPr/>
              <a:t>10/18/2024</a:t>
            </a:fld>
            <a:endParaRPr lang="en-US" altLang="en-US" dirty="0"/>
          </a:p>
        </p:txBody>
      </p:sp>
      <p:sp>
        <p:nvSpPr>
          <p:cNvPr id="106500" name="Rectangle 1028">
            <a:extLst>
              <a:ext uri="{FF2B5EF4-FFF2-40B4-BE49-F238E27FC236}">
                <a16:creationId xmlns:a16="http://schemas.microsoft.com/office/drawing/2014/main" id="{2AF7CEC9-146F-49D5-9A29-BC7882D9EC89}"/>
              </a:ext>
            </a:extLst>
          </p:cNvPr>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Lucida Sans Unicode" pitchFamily="34" charset="0"/>
                <a:ea typeface="+mn-ea"/>
                <a:cs typeface="Lucida Sans Unicode" pitchFamily="34" charset="0"/>
              </a:defRPr>
            </a:lvl1pPr>
          </a:lstStyle>
          <a:p>
            <a:pPr>
              <a:defRPr/>
            </a:pPr>
            <a:endParaRPr lang="en-US" dirty="0"/>
          </a:p>
        </p:txBody>
      </p:sp>
      <p:sp>
        <p:nvSpPr>
          <p:cNvPr id="106501" name="Rectangle 1029">
            <a:extLst>
              <a:ext uri="{FF2B5EF4-FFF2-40B4-BE49-F238E27FC236}">
                <a16:creationId xmlns:a16="http://schemas.microsoft.com/office/drawing/2014/main" id="{E4A43C66-3B39-4F37-A213-36C05CBCD421}"/>
              </a:ext>
            </a:extLst>
          </p:cNvPr>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Lucida Sans Unicode" panose="020B0602030504020204" pitchFamily="34" charset="0"/>
                <a:cs typeface="Lucida Sans Unicode" panose="020B0602030504020204" pitchFamily="34" charset="0"/>
              </a:defRPr>
            </a:lvl1pPr>
          </a:lstStyle>
          <a:p>
            <a:fld id="{7DF72F5D-E14D-4598-BF29-257D9954F76B}" type="slidenum">
              <a:rPr lang="en-US" altLang="en-US"/>
              <a:pPr/>
              <a:t>‹#›</a:t>
            </a:fld>
            <a:endParaRPr lang="en-US" altLang="en-US" dirty="0"/>
          </a:p>
        </p:txBody>
      </p:sp>
    </p:spTree>
    <p:extLst>
      <p:ext uri="{BB962C8B-B14F-4D97-AF65-F5344CB8AC3E}">
        <p14:creationId xmlns:p14="http://schemas.microsoft.com/office/powerpoint/2010/main" val="23111063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87BD69E-CD4A-49AF-8EDE-A09571E90C3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Arial" panose="020B0604020202020204" pitchFamily="34" charset="0"/>
                <a:ea typeface="+mn-ea"/>
                <a:cs typeface="+mn-cs"/>
              </a:defRPr>
            </a:lvl1pPr>
          </a:lstStyle>
          <a:p>
            <a:pPr>
              <a:defRPr/>
            </a:pPr>
            <a:endParaRPr lang="en-US" dirty="0"/>
          </a:p>
        </p:txBody>
      </p:sp>
      <p:sp>
        <p:nvSpPr>
          <p:cNvPr id="3" name="Date Placeholder 2">
            <a:extLst>
              <a:ext uri="{FF2B5EF4-FFF2-40B4-BE49-F238E27FC236}">
                <a16:creationId xmlns:a16="http://schemas.microsoft.com/office/drawing/2014/main" id="{20522B02-3D0E-4850-87F5-A91468114924}"/>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anose="020B0604020202020204" pitchFamily="34" charset="0"/>
              </a:defRPr>
            </a:lvl1pPr>
          </a:lstStyle>
          <a:p>
            <a:fld id="{D224FBF8-D1AC-4943-8795-0D010B19E4B5}" type="datetimeFigureOut">
              <a:rPr lang="en-US" altLang="en-US" smtClean="0"/>
              <a:pPr/>
              <a:t>10/18/2024</a:t>
            </a:fld>
            <a:endParaRPr lang="en-US" altLang="en-US" dirty="0"/>
          </a:p>
        </p:txBody>
      </p:sp>
      <p:sp>
        <p:nvSpPr>
          <p:cNvPr id="4" name="Slide Image Placeholder 3">
            <a:extLst>
              <a:ext uri="{FF2B5EF4-FFF2-40B4-BE49-F238E27FC236}">
                <a16:creationId xmlns:a16="http://schemas.microsoft.com/office/drawing/2014/main" id="{A650D637-D84C-4BE4-9875-B85E13392459}"/>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2621995F-5E85-4A28-85B4-20A5666C6B46}"/>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3AE1859F-7B26-4915-906F-62866A5E98D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Arial" panose="020B0604020202020204" pitchFamily="34" charset="0"/>
                <a:ea typeface="+mn-ea"/>
                <a:cs typeface="+mn-cs"/>
              </a:defRPr>
            </a:lvl1pPr>
          </a:lstStyle>
          <a:p>
            <a:pPr>
              <a:defRPr/>
            </a:pPr>
            <a:endParaRPr lang="en-US" dirty="0"/>
          </a:p>
        </p:txBody>
      </p:sp>
      <p:sp>
        <p:nvSpPr>
          <p:cNvPr id="7" name="Slide Number Placeholder 6">
            <a:extLst>
              <a:ext uri="{FF2B5EF4-FFF2-40B4-BE49-F238E27FC236}">
                <a16:creationId xmlns:a16="http://schemas.microsoft.com/office/drawing/2014/main" id="{E3F14528-D608-450B-B0BB-398149E08A66}"/>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anose="020B0604020202020204" pitchFamily="34" charset="0"/>
              </a:defRPr>
            </a:lvl1pPr>
          </a:lstStyle>
          <a:p>
            <a:fld id="{9CD625BF-1D3E-458A-83BE-5B8AD3C4DAAA}" type="slidenum">
              <a:rPr lang="en-US" altLang="en-US" smtClean="0"/>
              <a:pPr/>
              <a:t>‹#›</a:t>
            </a:fld>
            <a:endParaRPr lang="en-US" altLang="en-US" dirty="0"/>
          </a:p>
        </p:txBody>
      </p:sp>
    </p:spTree>
    <p:extLst>
      <p:ext uri="{BB962C8B-B14F-4D97-AF65-F5344CB8AC3E}">
        <p14:creationId xmlns:p14="http://schemas.microsoft.com/office/powerpoint/2010/main" val="136195137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charset="0"/>
        <a:cs typeface="ヒラギノ角ゴ Pro W3"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charset="0"/>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charset="0"/>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charset="0"/>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ヒラギノ角ゴ Pro W3"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useconomy.about.com/od/criticalssues/a/auto_bailout.htm"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shop.ford.com/showroom/#/" TargetMode="External"/><Relationship Id="rId2" Type="http://schemas.openxmlformats.org/officeDocument/2006/relationships/slide" Target="../slides/slide2.xml"/><Relationship Id="rId1" Type="http://schemas.openxmlformats.org/officeDocument/2006/relationships/notesMaster" Target="../notesMasters/notesMaster1.xml"/><Relationship Id="rId5" Type="http://schemas.openxmlformats.org/officeDocument/2006/relationships/hyperlink" Target="https://corporate.ford.com/" TargetMode="External"/><Relationship Id="rId4" Type="http://schemas.openxmlformats.org/officeDocument/2006/relationships/hyperlink" Target="http://www.lincoln.com/" TargetMode="Externa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www.nytimes.com/2022/03/02/business/economy/ford-model-e.html"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3" Type="http://schemas.openxmlformats.org/officeDocument/2006/relationships/hyperlink" Target="https://papers.ssrn.com/sol3/papers.cfm?abstract_id=3590423" TargetMode="External"/><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3" Type="http://schemas.openxmlformats.org/officeDocument/2006/relationships/hyperlink" Target="http://news.pickuptrucks.com/2009/06/f150-ridgeline-tundra-top-jd-power-and-associates-initial-quality-study.html"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CD625BF-1D3E-458A-83BE-5B8AD3C4DAAA}" type="slidenum">
              <a:rPr lang="en-US" altLang="en-US" smtClean="0"/>
              <a:pPr/>
              <a:t>1</a:t>
            </a:fld>
            <a:endParaRPr lang="en-US" altLang="en-US" dirty="0"/>
          </a:p>
        </p:txBody>
      </p:sp>
    </p:spTree>
    <p:extLst>
      <p:ext uri="{BB962C8B-B14F-4D97-AF65-F5344CB8AC3E}">
        <p14:creationId xmlns:p14="http://schemas.microsoft.com/office/powerpoint/2010/main" val="995827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A670C267-6BC7-47B3-9977-446AF1EC098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E4F549A1-EFAB-4D66-BDB1-77F0DC35AED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Anticipating that things might change, an organization</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leadership must then establish </a:t>
            </a:r>
            <a:r>
              <a:rPr lang="en-US" altLang="ja-JP" i="1" dirty="0">
                <a:ea typeface="ヒラギノ角ゴ Pro W3" pitchFamily="123" charset="-128"/>
                <a:cs typeface="Times New Roman" panose="02020603050405020304" pitchFamily="18" charset="0"/>
              </a:rPr>
              <a:t>strategic objectives</a:t>
            </a:r>
            <a:r>
              <a:rPr lang="en-US" altLang="ja-JP" dirty="0">
                <a:ea typeface="ヒラギノ角ゴ Pro W3" pitchFamily="123" charset="-128"/>
                <a:cs typeface="Times New Roman" panose="02020603050405020304" pitchFamily="18" charset="0"/>
              </a:rPr>
              <a:t> to operationalize the mission statement. That is, objectives help </a:t>
            </a:r>
            <a:r>
              <a:rPr lang="en-US" altLang="ja-JP" i="1" dirty="0">
                <a:ea typeface="ヒラギノ角ゴ Pro W3" pitchFamily="123" charset="-128"/>
                <a:cs typeface="Times New Roman" panose="02020603050405020304" pitchFamily="18" charset="0"/>
              </a:rPr>
              <a:t>to operationalize the mission statement with specific yardsticks</a:t>
            </a:r>
            <a:r>
              <a:rPr lang="en-US" altLang="ja-JP" dirty="0">
                <a:ea typeface="ヒラギノ角ゴ Pro W3" pitchFamily="123" charset="-128"/>
                <a:cs typeface="Times New Roman" panose="02020603050405020304" pitchFamily="18" charset="0"/>
              </a:rPr>
              <a:t> and provide guidance on how the organization can fulfill or move toward the </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higher goals</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 in the goal hierarchy—the mission and vision.</a:t>
            </a:r>
            <a:r>
              <a:rPr lang="en-US" altLang="ja-JP" dirty="0">
                <a:ea typeface="ヒラギノ角ゴ Pro W3" pitchFamily="123" charset="-128"/>
              </a:rPr>
              <a:t> </a:t>
            </a:r>
            <a:endParaRPr lang="en-US" altLang="en-US" dirty="0">
              <a:ea typeface="ヒラギノ角ゴ Pro W3" pitchFamily="123" charset="-128"/>
            </a:endParaRPr>
          </a:p>
        </p:txBody>
      </p:sp>
      <p:sp>
        <p:nvSpPr>
          <p:cNvPr id="44035" name="Slide Number Placeholder 3">
            <a:extLst>
              <a:ext uri="{FF2B5EF4-FFF2-40B4-BE49-F238E27FC236}">
                <a16:creationId xmlns:a16="http://schemas.microsoft.com/office/drawing/2014/main" id="{9E6E6A19-2CF8-4F13-9B8D-C771A7BC86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A880A41-3D71-4331-9F96-A76D246E3D17}" type="slidenum">
              <a:rPr lang="en-US" altLang="en-US" sz="1200"/>
              <a:pPr eaLnBrk="1" hangingPunct="1"/>
              <a:t>10</a:t>
            </a:fld>
            <a:endParaRPr lang="en-US"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D0A1C350-B3CB-4604-90C9-AC55BDB049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2" name="Notes Placeholder 2">
            <a:extLst>
              <a:ext uri="{FF2B5EF4-FFF2-40B4-BE49-F238E27FC236}">
                <a16:creationId xmlns:a16="http://schemas.microsoft.com/office/drawing/2014/main" id="{0BA36F12-DC46-49F4-94E8-3A9E1CF9CDA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ea typeface="ヒラギノ角ゴ Pro W3" charset="0"/>
                <a:cs typeface="ヒラギノ角ゴ Pro W3" charset="0"/>
              </a:rPr>
              <a:t>After being brought in to reposition Ford for turnaround following its near bankruptcy in 2006, the one thing CEO Alan Mulally did early in his tenure was to refocus Ford’s </a:t>
            </a:r>
            <a:r>
              <a:rPr lang="en-US" sz="1200" i="1" kern="1200" dirty="0">
                <a:solidFill>
                  <a:schemeClr val="tx1"/>
                </a:solidFill>
                <a:effectLst/>
                <a:ea typeface="ヒラギノ角ゴ Pro W3" charset="0"/>
                <a:cs typeface="ヒラギノ角ゴ Pro W3" charset="0"/>
              </a:rPr>
              <a:t>vision</a:t>
            </a:r>
            <a:r>
              <a:rPr lang="en-US" sz="1200" kern="1200" dirty="0">
                <a:solidFill>
                  <a:schemeClr val="tx1"/>
                </a:solidFill>
                <a:effectLst/>
                <a:ea typeface="ヒラギノ角ゴ Pro W3" charset="0"/>
                <a:cs typeface="ヒラギノ角ゴ Pro W3" charset="0"/>
              </a:rPr>
              <a:t> into a smaller and more profitable Ford – “ONE Ford.” The ONE Ford message was intended to communicate consis­tency across all departments, all segments of the company, requiring people to work together as one team, with one plan, and one goal: “an exciting viable Ford delivering prof­itable growth for all.” Mulally wanted to leverage Ford’s unique automotive knowledge and assets to build cars and trucks that people wanted and valued. </a:t>
            </a:r>
          </a:p>
        </p:txBody>
      </p:sp>
      <p:sp>
        <p:nvSpPr>
          <p:cNvPr id="46083" name="Slide Number Placeholder 3">
            <a:extLst>
              <a:ext uri="{FF2B5EF4-FFF2-40B4-BE49-F238E27FC236}">
                <a16:creationId xmlns:a16="http://schemas.microsoft.com/office/drawing/2014/main" id="{FA099C9E-C0C8-433E-ABB3-AD831BCB8A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7EE1632-C184-47C3-B9EB-75FB0212BD62}" type="slidenum">
              <a:rPr lang="en-US" altLang="en-US" sz="1200"/>
              <a:pPr eaLnBrk="1" hangingPunct="1"/>
              <a:t>11</a:t>
            </a:fld>
            <a:endParaRPr lang="en-US"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a:extLst>
              <a:ext uri="{FF2B5EF4-FFF2-40B4-BE49-F238E27FC236}">
                <a16:creationId xmlns:a16="http://schemas.microsoft.com/office/drawing/2014/main" id="{5DA1E191-A29F-4AB5-B477-AEDAD786F6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0" name="Rectangle 3">
            <a:extLst>
              <a:ext uri="{FF2B5EF4-FFF2-40B4-BE49-F238E27FC236}">
                <a16:creationId xmlns:a16="http://schemas.microsoft.com/office/drawing/2014/main" id="{796C8F45-C46C-45F7-A2DB-EA2CA2498D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His </a:t>
            </a:r>
            <a:r>
              <a:rPr lang="en-US" sz="1800" i="1" dirty="0">
                <a:solidFill>
                  <a:srgbClr val="000000"/>
                </a:solidFill>
                <a:effectLst/>
                <a:latin typeface="Times New Roman" panose="02020603050405020304" pitchFamily="18" charset="0"/>
                <a:ea typeface="Times New Roman" panose="02020603050405020304" pitchFamily="18" charset="0"/>
              </a:rPr>
              <a:t>mission </a:t>
            </a:r>
            <a:r>
              <a:rPr lang="en-US" sz="1800" dirty="0">
                <a:solidFill>
                  <a:srgbClr val="000000"/>
                </a:solidFill>
                <a:effectLst/>
                <a:latin typeface="Times New Roman" panose="02020603050405020304" pitchFamily="18" charset="0"/>
                <a:ea typeface="Times New Roman" panose="02020603050405020304" pitchFamily="18" charset="0"/>
              </a:rPr>
              <a:t>was to focus organizational stakeholders on the Ford and Lincoln brands. Mulally wanted to “integrate and leverage” the core Ford assets around the world. In order to operationalize this focused mission, Mulally had to set some </a:t>
            </a:r>
            <a:r>
              <a:rPr lang="en-US" sz="1800" i="1" dirty="0">
                <a:solidFill>
                  <a:srgbClr val="000000"/>
                </a:solidFill>
                <a:effectLst/>
                <a:latin typeface="Times New Roman" panose="02020603050405020304" pitchFamily="18" charset="0"/>
                <a:ea typeface="Times New Roman" panose="02020603050405020304" pitchFamily="18" charset="0"/>
              </a:rPr>
              <a:t>strategic objectives</a:t>
            </a:r>
            <a:r>
              <a:rPr lang="en-US" sz="1800" dirty="0">
                <a:solidFill>
                  <a:srgbClr val="000000"/>
                </a:solidFill>
                <a:effectLst/>
                <a:latin typeface="Times New Roman" panose="02020603050405020304" pitchFamily="18" charset="0"/>
                <a:ea typeface="Times New Roman" panose="02020603050405020304" pitchFamily="18" charset="0"/>
              </a:rPr>
              <a:t>. His overall strategy was to obtain operating profitability at a lower volume while changing the mix of products to better appeal to the market. He proceeded to close down Mercury and sell off the other “premier” autos (Aston-Martin, Jaguar, Land Rover, and Volvo.) The management of these brands had confused customers and had not added any value to the Ford name.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He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had worked to create a culture of accountability and collaboration across the company. </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Mulally’s “ONE Ford” slogan, focused on operational synergies, had helped the automaker avoid bankruptcy and return to a position of financial strength in the industry. </a:t>
            </a:r>
            <a:endParaRPr lang="en-US" sz="1800" dirty="0">
              <a:solidFill>
                <a:srgbClr val="000000"/>
              </a:solidFill>
              <a:effectLst/>
              <a:highlight>
                <a:srgbClr val="FFFF00"/>
              </a:highlight>
              <a:latin typeface="Times New Roman" panose="02020603050405020304" pitchFamily="18" charset="0"/>
              <a:ea typeface="ヒラギノ角ゴ Pro W3" pitchFamily="123" charset="-128"/>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FA66DA74-9967-4C2C-9DFC-1E3346ADD9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Rectangle 3">
            <a:extLst>
              <a:ext uri="{FF2B5EF4-FFF2-40B4-BE49-F238E27FC236}">
                <a16:creationId xmlns:a16="http://schemas.microsoft.com/office/drawing/2014/main" id="{446295E8-C21B-4401-A5A1-03CD14E46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100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800" dirty="0">
                <a:solidFill>
                  <a:srgbClr val="000000"/>
                </a:solidFill>
                <a:effectLst/>
                <a:latin typeface="Times New Roman" panose="02020603050405020304" pitchFamily="18" charset="0"/>
                <a:ea typeface="Times New Roman" panose="02020603050405020304" pitchFamily="18" charset="0"/>
                <a:cs typeface="NimbusRomDOT"/>
              </a:rPr>
              <a:t>After Mulally retired in 2014, new CEO Mark Fields announced Ford would be</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 creating a new focus, expanding the company’s scope from vehicles to “mobility,” through business model innovation. Ford would not just make products for people who could afford luxury vehicles but would use technology to solve problems of mobility and access, providing not only products but also transportation services that made people’s lives better</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Fields’ </a:t>
            </a:r>
            <a:r>
              <a:rPr lang="en-US" sz="1800" i="1" dirty="0">
                <a:solidFill>
                  <a:srgbClr val="000000"/>
                </a:solidFill>
                <a:effectLst/>
                <a:latin typeface="Times New Roman" panose="02020603050405020304" pitchFamily="18" charset="0"/>
                <a:ea typeface="Times New Roman" panose="02020603050405020304" pitchFamily="18" charset="0"/>
                <a:cs typeface="NimbusRomDOT"/>
              </a:rPr>
              <a:t>vision</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was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to “help change the way the world moves by solving today’s growing global transportation challenges</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and the </a:t>
            </a:r>
            <a:r>
              <a:rPr lang="en-US" sz="1800" i="1" dirty="0">
                <a:solidFill>
                  <a:srgbClr val="000000"/>
                </a:solidFill>
                <a:effectLst/>
                <a:latin typeface="Times New Roman" panose="02020603050405020304" pitchFamily="18" charset="0"/>
                <a:ea typeface="Times New Roman" panose="02020603050405020304" pitchFamily="18" charset="0"/>
                <a:cs typeface="NimbusRomDOT"/>
              </a:rPr>
              <a:t>mission</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was to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expand the company’s scope from vehicles to “mobility,” through business model innovation, delivering</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shareholder returns through both the standard automo­tive and the new high-growth mobility businesses. Fields created the Smart Mobility LLC 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ubsidiary to accelerate the company’s plans to design, build, grow and invest in emerging mobility services, such as autonomous vehicles</a:t>
            </a:r>
            <a:r>
              <a:rPr lang="en-US" sz="1800" dirty="0">
                <a:solidFill>
                  <a:srgbClr val="000000"/>
                </a:solidFill>
                <a:effectLst/>
                <a:highlight>
                  <a:srgbClr val="FFFF00"/>
                </a:highlight>
                <a:latin typeface="NimbusRomDOT"/>
                <a:ea typeface="Times New Roman" panose="02020603050405020304" pitchFamily="18" charset="0"/>
                <a:cs typeface="NimbusRomDOT"/>
              </a:rPr>
              <a:t>. </a:t>
            </a:r>
            <a:endParaRPr lang="en-US" sz="1800" dirty="0">
              <a:solidFill>
                <a:srgbClr val="000000"/>
              </a:solidFill>
              <a:effectLst/>
              <a:latin typeface="NimbusRomDOT"/>
              <a:ea typeface="Times New Roman" panose="02020603050405020304" pitchFamily="18" charset="0"/>
              <a:cs typeface="NimbusRomDO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FA66DA74-9967-4C2C-9DFC-1E3346ADD9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Rectangle 3">
            <a:extLst>
              <a:ext uri="{FF2B5EF4-FFF2-40B4-BE49-F238E27FC236}">
                <a16:creationId xmlns:a16="http://schemas.microsoft.com/office/drawing/2014/main" id="{446295E8-C21B-4401-A5A1-03CD14E46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Jim Hackett, incoming CEO in 2017 after Fields’ resignation, was previously head of Ford Smart Mobility LLC, the subsidiary of Ford formed to accelerate the company’s plans to design, build, grow and invest in emerging mobility services, such as autonomous vehicles. As such, Hackett shared 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vision</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of the need for transformation. His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mission</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was to use breakthrough technology to transform “every aspect of the vehicles we build and how people use them, demanding a rethink of how we design transportation systems” and “invest capital where we can create value”, moving “decisively to address underperforming areas”. </a:t>
            </a:r>
            <a:r>
              <a:rPr lang="en-US" sz="1800" dirty="0">
                <a:solidFill>
                  <a:srgbClr val="000000"/>
                </a:solidFill>
                <a:effectLst/>
                <a:latin typeface="Times New Roman" panose="02020603050405020304" pitchFamily="18" charset="0"/>
                <a:ea typeface="Times New Roman" panose="02020603050405020304" pitchFamily="18" charset="0"/>
              </a:rPr>
              <a:t>Hackett accomplished </a:t>
            </a:r>
            <a:r>
              <a:rPr lang="en-US" sz="1800" i="1" dirty="0">
                <a:solidFill>
                  <a:srgbClr val="000000"/>
                </a:solidFill>
                <a:effectLst/>
                <a:latin typeface="Times New Roman" panose="02020603050405020304" pitchFamily="18" charset="0"/>
                <a:ea typeface="Times New Roman" panose="02020603050405020304" pitchFamily="18" charset="0"/>
              </a:rPr>
              <a:t>objectives</a:t>
            </a:r>
            <a:r>
              <a:rPr lang="en-US" sz="1800" dirty="0">
                <a:solidFill>
                  <a:srgbClr val="000000"/>
                </a:solidFill>
                <a:effectLst/>
                <a:latin typeface="Times New Roman" panose="02020603050405020304" pitchFamily="18" charset="0"/>
                <a:ea typeface="Times New Roman" panose="02020603050405020304" pitchFamily="18" charset="0"/>
              </a:rPr>
              <a:t> such as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dropping all passenger cars except the iconic Ford Mustang from Ford’s lineup. His goal was to migrate from a production line focus on multiple vehicle types to one where each team was dedicated to a specific product line and expected to “understand every small detail of the underlying product and customers they serve.” This was no longer ONE Ford. Under Hackett, Ford was planning to execute in new strategic areas, including creating an entire portfolio of electric vehicles, an autonomous technology business that included ride-hailing and delivery services, and a set of mobility experiences that encouraged freedom of movement, equipping Ford vehicles with “software and services that connect to the smart world around them, addressing the problems of congested cities and roads”. To accomplish this Hackett also investigated alliances with Volkswagen and Indian automaker Mahindra, and had invested in Rivian, a startup developing electric trucks.</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0657431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a:extLst>
              <a:ext uri="{FF2B5EF4-FFF2-40B4-BE49-F238E27FC236}">
                <a16:creationId xmlns:a16="http://schemas.microsoft.com/office/drawing/2014/main" id="{FA66DA74-9967-4C2C-9DFC-1E3346ADD96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8" name="Rectangle 3">
            <a:extLst>
              <a:ext uri="{FF2B5EF4-FFF2-40B4-BE49-F238E27FC236}">
                <a16:creationId xmlns:a16="http://schemas.microsoft.com/office/drawing/2014/main" id="{446295E8-C21B-4401-A5A1-03CD14E46EF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a:lnSpc>
                <a:spcPts val="900"/>
              </a:lnSpc>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When Ford promoted Jim Farley to CEO in 2020, it appeared 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vision</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 of transformation was still paramount, and 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mission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of moving decisively to accelerate this transformation was still clear. Farley’s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strategic objectives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 now included restructuring into three divisions to focus on Ford commercial customers with Ford PRO, Ford Blue to support internal combustion vehicles, and Ford Model e to produce electric vehicles. This restructuring would build on the success of the small, mission-driven Ford teams that had been responsible for producing the first Ford electric vehicles. Regarding specific goals, Farley had said he wanted to beat Tesla in customer experience long term and had adopted a Ford+ plan </a:t>
            </a:r>
            <a:r>
              <a:rPr lang="en-US" sz="1800" dirty="0">
                <a:solidFill>
                  <a:srgbClr val="333333"/>
                </a:solidFill>
                <a:effectLst/>
                <a:highlight>
                  <a:srgbClr val="FFFF00"/>
                </a:highlight>
                <a:latin typeface="Times New Roman" panose="02020603050405020304" pitchFamily="18" charset="0"/>
                <a:ea typeface="Times New Roman" panose="02020603050405020304" pitchFamily="18" charset="0"/>
                <a:cs typeface="TimesLTStd-Roman"/>
              </a:rPr>
              <a:t>to unlock growth and create value for Ford’s shareholders: total company adjusted EBIT margin of 10% and annual production of more than 2 million EVs by 2026; with EVs to represent half of global volume by 2030. Ford also had the goal to achieve carbon neutrality globally by 2050. However, shareholders were not entirely sure about any of this.</a:t>
            </a:r>
            <a:endParaRPr lang="en-US" sz="1800" dirty="0">
              <a:solidFill>
                <a:srgbClr val="000000"/>
              </a:solidFill>
              <a:effectLst/>
              <a:latin typeface="TimesLTStd-Roman"/>
              <a:ea typeface="Times New Roman" panose="02020603050405020304" pitchFamily="18" charset="0"/>
              <a:cs typeface="TimesLTStd-Roman"/>
            </a:endParaRPr>
          </a:p>
        </p:txBody>
      </p:sp>
    </p:spTree>
    <p:extLst>
      <p:ext uri="{BB962C8B-B14F-4D97-AF65-F5344CB8AC3E}">
        <p14:creationId xmlns:p14="http://schemas.microsoft.com/office/powerpoint/2010/main" val="1796168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a:extLst>
              <a:ext uri="{FF2B5EF4-FFF2-40B4-BE49-F238E27FC236}">
                <a16:creationId xmlns:a16="http://schemas.microsoft.com/office/drawing/2014/main" id="{164903C0-5B67-44CA-8EE9-9921CE73329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6" name="Rectangle 3">
            <a:extLst>
              <a:ext uri="{FF2B5EF4-FFF2-40B4-BE49-F238E27FC236}">
                <a16:creationId xmlns:a16="http://schemas.microsoft.com/office/drawing/2014/main" id="{A4E1A24B-C3C8-48DB-8294-296504CBC1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800" dirty="0">
                <a:effectLst/>
                <a:highlight>
                  <a:srgbClr val="FFFF00"/>
                </a:highlight>
                <a:latin typeface="Times New Roman" panose="02020603050405020304" pitchFamily="18" charset="0"/>
                <a:ea typeface="Times New Roman" panose="02020603050405020304" pitchFamily="18" charset="0"/>
              </a:rPr>
              <a:t>This makes it important to consider the concept of</a:t>
            </a:r>
            <a:r>
              <a:rPr lang="en-US" sz="1800" dirty="0">
                <a:effectLst/>
                <a:latin typeface="Times New Roman" panose="02020603050405020304" pitchFamily="18" charset="0"/>
                <a:ea typeface="Times New Roman" panose="02020603050405020304" pitchFamily="18" charset="0"/>
              </a:rPr>
              <a:t> stakeholder symbiosis, </a:t>
            </a:r>
            <a:r>
              <a:rPr lang="en-US" altLang="ja-JP" dirty="0">
                <a:ea typeface="ヒラギノ角ゴ Pro W3" pitchFamily="123" charset="-128"/>
                <a:cs typeface="Times New Roman" panose="02020603050405020304" pitchFamily="18" charset="0"/>
              </a:rPr>
              <a:t>that stakeholders are dependent upon each other for their success and well-being; and that there is a need for organizations to consider the needs of the larger community, and act in a socially responsible manner. Leaders must pay attention to all stakeholder needs, including various stakeholder values and the organizational culture. See Chapter 1, Exhibit 1.5 for </a:t>
            </a:r>
            <a:r>
              <a:rPr lang="en-US" altLang="ja-JP" i="1" dirty="0">
                <a:ea typeface="ヒラギノ角ゴ Pro W3" pitchFamily="123" charset="-128"/>
                <a:cs typeface="Times New Roman" panose="02020603050405020304" pitchFamily="18" charset="0"/>
              </a:rPr>
              <a:t>the diverse stakeholder groups and the claims they make on the organization.</a:t>
            </a:r>
            <a:endParaRPr lang="en-US" altLang="en-US" dirty="0">
              <a:ea typeface="ヒラギノ角ゴ Pro W3" pitchFamily="123" charset="-128"/>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B26A9AED-23AA-4ABC-BD21-2FDF2C35DA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1ED8B9FD-1D0E-40CB-81F9-0C12B162D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r>
              <a:rPr lang="en-US" sz="1200" kern="1200" dirty="0">
                <a:solidFill>
                  <a:schemeClr val="tx1"/>
                </a:solidFill>
                <a:effectLst/>
                <a:ea typeface="ヒラギノ角ゴ Pro W3" charset="0"/>
                <a:cs typeface="ヒラギノ角ゴ Pro W3" charset="0"/>
              </a:rPr>
              <a:t>Although </a:t>
            </a:r>
            <a:r>
              <a:rPr lang="en-US" sz="1200" b="1" kern="1200" dirty="0">
                <a:solidFill>
                  <a:schemeClr val="tx1"/>
                </a:solidFill>
                <a:effectLst/>
                <a:ea typeface="ヒラギノ角ゴ Pro W3" charset="0"/>
                <a:cs typeface="ヒラギノ角ゴ Pro W3" charset="0"/>
              </a:rPr>
              <a:t>not in the case</a:t>
            </a:r>
            <a:r>
              <a:rPr lang="en-US" sz="1200" kern="1200" dirty="0">
                <a:solidFill>
                  <a:schemeClr val="tx1"/>
                </a:solidFill>
                <a:effectLst/>
                <a:ea typeface="ヒラギノ角ゴ Pro W3" charset="0"/>
                <a:cs typeface="ヒラギノ角ゴ Pro W3" charset="0"/>
              </a:rPr>
              <a:t>, the discussion over the fate of the auto industry in early 2009 clearly demonstrated the dependencies among all stakeholders. Parts suppliers, unionized autoworkers and car dealerships were all dependent on the car companies’ ability to produce cars that would sell; local communities were dependent on the tax income from dealerships and parts suppliers; local businesses were dependent on the continued ability of employees to spend money; state and government entities were afraid of the burden on social systems if any of this failed. Stockholders and the overall U.S. financial system were dependent on a somewhat predictable future. This is why the government had felt it had to act to bail out General Motors and Chrysler in March 2009 by loaning them enough money to stay afloat. All the U.S. automobile-related industries had an obligation to act in good faith and accept the government’s terms. Although not needing this loan, Ford’s CEO Mulally had had to develop a sound strategy and give clear guidance.</a:t>
            </a:r>
            <a:r>
              <a:rPr lang="en-US" sz="1200" kern="1200" baseline="0" dirty="0">
                <a:solidFill>
                  <a:schemeClr val="tx1"/>
                </a:solidFill>
                <a:effectLst/>
                <a:ea typeface="ヒラギノ角ゴ Pro W3" charset="0"/>
                <a:cs typeface="ヒラギノ角ゴ Pro W3" charset="0"/>
              </a:rPr>
              <a:t> </a:t>
            </a:r>
            <a:r>
              <a:rPr lang="en-US" sz="1200" kern="1200" dirty="0">
                <a:solidFill>
                  <a:schemeClr val="tx1"/>
                </a:solidFill>
                <a:effectLst/>
                <a:ea typeface="ヒラギノ角ゴ Pro W3" charset="0"/>
                <a:cs typeface="ヒラギノ角ゴ Pro W3" charset="0"/>
              </a:rPr>
              <a:t>For an overview of this event, see </a:t>
            </a:r>
            <a:r>
              <a:rPr lang="en-US" sz="1200" kern="1200" dirty="0">
                <a:solidFill>
                  <a:schemeClr val="tx1"/>
                </a:solidFill>
                <a:effectLst/>
                <a:ea typeface="ヒラギノ角ゴ Pro W3" charset="0"/>
                <a:cs typeface="ヒラギノ角ゴ Pro W3" charset="0"/>
                <a:hlinkClick r:id="rId3"/>
              </a:rPr>
              <a:t>http://useconomy.about.com/od/criticalssues/a/auto_bailout.htm</a:t>
            </a:r>
            <a:r>
              <a:rPr lang="en-US" sz="1200" kern="1200" dirty="0">
                <a:solidFill>
                  <a:schemeClr val="tx1"/>
                </a:solidFill>
                <a:effectLst/>
                <a:ea typeface="ヒラギノ角ゴ Pro W3" charset="0"/>
                <a:cs typeface="ヒラギノ角ゴ Pro W3" charset="0"/>
              </a:rPr>
              <a:t>  Going forward, with the threat of competition not only from General Motors, Fiat/Chrysler and the Japanese, Korean and German automakers, but also from Tesla, and even Apple, Ford leadership had to be careful to keep not only customers, suppliers and employees focused on the automotive products, but also keep shareholders happy as he continued to experiment and innovate with his idea to solve transportation and mobility problems in cities across the globe. Could Ford CEOs craft a clear, focused message, expressing a cohesive narrative or game plan that made sense to all?</a:t>
            </a:r>
          </a:p>
        </p:txBody>
      </p:sp>
      <p:sp>
        <p:nvSpPr>
          <p:cNvPr id="54275" name="Slide Number Placeholder 3">
            <a:extLst>
              <a:ext uri="{FF2B5EF4-FFF2-40B4-BE49-F238E27FC236}">
                <a16:creationId xmlns:a16="http://schemas.microsoft.com/office/drawing/2014/main" id="{B3FBB0C4-3C6D-4CE9-8A36-6B3295557D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5E0E27-59F1-4682-8CF8-DF3846BAAB02}" type="slidenum">
              <a:rPr lang="en-US" altLang="en-US" sz="1200"/>
              <a:pPr eaLnBrk="1" hangingPunct="1"/>
              <a:t>17</a:t>
            </a:fld>
            <a:endParaRPr lang="en-US"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a:extLst>
              <a:ext uri="{FF2B5EF4-FFF2-40B4-BE49-F238E27FC236}">
                <a16:creationId xmlns:a16="http://schemas.microsoft.com/office/drawing/2014/main" id="{B26A9AED-23AA-4ABC-BD21-2FDF2C35DAC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4" name="Notes Placeholder 2">
            <a:extLst>
              <a:ext uri="{FF2B5EF4-FFF2-40B4-BE49-F238E27FC236}">
                <a16:creationId xmlns:a16="http://schemas.microsoft.com/office/drawing/2014/main" id="{1ED8B9FD-1D0E-40CB-81F9-0C12B162D77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Investors had been confused by Fields’ message, so Fields was replaced by new CEO Jim Hackett, who planned to execute strategy with a goal to develop a winning portfolio of products, create clean-running cars that included electric vehicles, build a viable autonomous vehicle business with products such as ride-hailing and delivery solutions for city leaders, and focus on Mobility Experiences that addressed problems of congested cities and roads. Once again, investors were not convinced that Hackett had provided a turnaround plan with goals and timetables that were specific enough to deal with the inherent uncertainty in the industry, so Hackett was replaced by Jim Farley. The vision of a seismic shift in personal transportation was fully supported by Ford Board Chairman Bill Ford, who hoped to continue the innovative vision of his great-grandfather Henry Ford. The ultimate goal was to improve people’s lives, but all stakeholders were watching.</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Ford had promoted Jim Farley to president and CEO, hoping that would signal that Ford was ready to move with “urgency to accelerate our transformation,” but had Ford formulated a clear strategy, did it understand the overall environment and was it able to implement this strategy and coordinate activities well enough to achieve and sustain a competitive advantage in such a turbulent industry?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54275" name="Slide Number Placeholder 3">
            <a:extLst>
              <a:ext uri="{FF2B5EF4-FFF2-40B4-BE49-F238E27FC236}">
                <a16:creationId xmlns:a16="http://schemas.microsoft.com/office/drawing/2014/main" id="{B3FBB0C4-3C6D-4CE9-8A36-6B3295557D4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15E0E27-59F1-4682-8CF8-DF3846BAAB02}" type="slidenum">
              <a:rPr lang="en-US" altLang="en-US" sz="1200"/>
              <a:pPr eaLnBrk="1" hangingPunct="1"/>
              <a:t>18</a:t>
            </a:fld>
            <a:endParaRPr lang="en-US"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a:extLst>
              <a:ext uri="{FF2B5EF4-FFF2-40B4-BE49-F238E27FC236}">
                <a16:creationId xmlns:a16="http://schemas.microsoft.com/office/drawing/2014/main" id="{0E11708B-C7D3-4A77-84AE-EBF40B24599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0" name="Notes Placeholder 2">
            <a:extLst>
              <a:ext uri="{FF2B5EF4-FFF2-40B4-BE49-F238E27FC236}">
                <a16:creationId xmlns:a16="http://schemas.microsoft.com/office/drawing/2014/main" id="{9020B920-3F88-49B8-83AB-45D74B16510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cs typeface="Times New Roman" pitchFamily="18" charset="0"/>
              </a:rPr>
              <a:t>How can Ford create a </a:t>
            </a:r>
            <a:r>
              <a:rPr lang="en-US" sz="1200" b="1" dirty="0">
                <a:solidFill>
                  <a:srgbClr val="4D9DC3"/>
                </a:solidFill>
                <a:cs typeface="Times New Roman" pitchFamily="18" charset="0"/>
              </a:rPr>
              <a:t>sustainable competitive advantage</a:t>
            </a:r>
            <a:r>
              <a:rPr lang="en-US" sz="1200" dirty="0">
                <a:solidFill>
                  <a:schemeClr val="accent3"/>
                </a:solidFill>
                <a:cs typeface="Times New Roman" pitchFamily="18" charset="0"/>
              </a:rPr>
              <a:t> </a:t>
            </a:r>
            <a:r>
              <a:rPr lang="en-US" sz="1200" dirty="0">
                <a:cs typeface="Times New Roman" pitchFamily="18" charset="0"/>
              </a:rPr>
              <a:t>in the marketplace that is not only unique and valuable but also difficult for competitors to copy or substitute? </a:t>
            </a:r>
            <a:r>
              <a:rPr lang="en-US" altLang="en-US" dirty="0">
                <a:ea typeface="ヒラギノ角ゴ Pro W3" pitchFamily="123" charset="-128"/>
                <a:cs typeface="Times New Roman" panose="02020603050405020304" pitchFamily="18" charset="0"/>
              </a:rPr>
              <a:t>During </a:t>
            </a:r>
            <a:r>
              <a:rPr lang="en-US" altLang="en-US" i="1" dirty="0">
                <a:ea typeface="ヒラギノ角ゴ Pro W3" pitchFamily="123" charset="-128"/>
                <a:cs typeface="Times New Roman" panose="02020603050405020304" pitchFamily="18" charset="0"/>
              </a:rPr>
              <a:t>strategic analysis</a:t>
            </a:r>
            <a:r>
              <a:rPr lang="en-US" altLang="en-US" dirty="0">
                <a:ea typeface="ヒラギノ角ゴ Pro W3" pitchFamily="123" charset="-128"/>
                <a:cs typeface="Times New Roman" panose="02020603050405020304" pitchFamily="18" charset="0"/>
              </a:rPr>
              <a:t>, the leader does </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advance work</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 to anticipate unforeseen environmental developments, identify unanticipated resource constraints, assess changes in his or her preferences for how to manage. During </a:t>
            </a:r>
            <a:r>
              <a:rPr lang="en-US" altLang="ja-JP" i="1" dirty="0">
                <a:ea typeface="ヒラギノ角ゴ Pro W3" pitchFamily="123" charset="-128"/>
                <a:cs typeface="Times New Roman" panose="02020603050405020304" pitchFamily="18" charset="0"/>
              </a:rPr>
              <a:t>strategy formulation,</a:t>
            </a:r>
            <a:r>
              <a:rPr lang="en-US" altLang="ja-JP" dirty="0">
                <a:ea typeface="ヒラギノ角ゴ Pro W3" pitchFamily="123" charset="-128"/>
                <a:cs typeface="Times New Roman" panose="02020603050405020304" pitchFamily="18" charset="0"/>
              </a:rPr>
              <a:t> the organization addresses the issue of how to compete in a given business to attain competitive advantage. Strategies are formulated at the business, corporate, and international levels. Entrepreneurial initiatives may also play a role. In </a:t>
            </a:r>
            <a:r>
              <a:rPr lang="en-US" altLang="ja-JP" i="1" dirty="0">
                <a:ea typeface="ヒラギノ角ゴ Pro W3" pitchFamily="123" charset="-128"/>
                <a:cs typeface="Times New Roman" panose="02020603050405020304" pitchFamily="18" charset="0"/>
              </a:rPr>
              <a:t>strategy implementation</a:t>
            </a:r>
            <a:r>
              <a:rPr lang="en-US" altLang="ja-JP" dirty="0">
                <a:ea typeface="ヒラギノ角ゴ Pro W3" pitchFamily="123" charset="-128"/>
                <a:cs typeface="Times New Roman" panose="02020603050405020304" pitchFamily="18" charset="0"/>
              </a:rPr>
              <a:t>, depending on the type of organization structure, the leader might include key individuals in a discussion around selecting which strategies might be best to implement at which level within the organization. The leader must ensure proper strategic controls and organizational design and establish effective means to coordinate and integrate activities within the firm as well as with suppliers, customers and possible alliance partners. Leaders should also be committed to excellence and ethical behavior while promoting learning and continuous improvement. Here</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where innovation is important. </a:t>
            </a:r>
            <a:r>
              <a:rPr lang="en-US" altLang="en-US" dirty="0">
                <a:ea typeface="ヒラギノ角ゴ Pro W3" pitchFamily="123" charset="-128"/>
                <a:cs typeface="Times New Roman" panose="02020603050405020304" pitchFamily="18" charset="0"/>
              </a:rPr>
              <a:t>The basic question strategic management tries to answer is: </a:t>
            </a:r>
            <a:r>
              <a:rPr lang="en-US" altLang="en-US" i="1" dirty="0">
                <a:ea typeface="ヒラギノ角ゴ Pro W3" pitchFamily="123" charset="-128"/>
                <a:cs typeface="Times New Roman" panose="02020603050405020304" pitchFamily="18" charset="0"/>
              </a:rPr>
              <a:t>How can we create competitive advantages in the marketplace that are not only unique and valuable but also difficult for competitors to copy or substitute?</a:t>
            </a:r>
            <a:r>
              <a:rPr lang="en-US" altLang="en-US" dirty="0">
                <a:ea typeface="ヒラギノ角ゴ Pro W3" pitchFamily="123" charset="-128"/>
                <a:cs typeface="Times New Roman" panose="02020603050405020304" pitchFamily="18" charset="0"/>
              </a:rPr>
              <a:t> </a:t>
            </a:r>
          </a:p>
          <a:p>
            <a:endParaRPr lang="en-US" altLang="en-US" dirty="0">
              <a:ea typeface="ヒラギノ角ゴ Pro W3" pitchFamily="123" charset="-128"/>
              <a:cs typeface="Times New Roman" panose="02020603050405020304" pitchFamily="18" charset="0"/>
            </a:endParaRPr>
          </a:p>
        </p:txBody>
      </p:sp>
      <p:sp>
        <p:nvSpPr>
          <p:cNvPr id="58371" name="Slide Number Placeholder 3">
            <a:extLst>
              <a:ext uri="{FF2B5EF4-FFF2-40B4-BE49-F238E27FC236}">
                <a16:creationId xmlns:a16="http://schemas.microsoft.com/office/drawing/2014/main" id="{346AA642-D7C5-4B87-877C-4BABE2DD596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E7D93A71-422D-4675-B5B7-942E4D1F8A50}" type="slidenum">
              <a:rPr lang="en-US" altLang="en-US" sz="1200"/>
              <a:pPr eaLnBrk="1" hangingPunct="1"/>
              <a:t>19</a:t>
            </a:fld>
            <a:endParaRPr lang="en-US"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050">
            <a:extLst>
              <a:ext uri="{FF2B5EF4-FFF2-40B4-BE49-F238E27FC236}">
                <a16:creationId xmlns:a16="http://schemas.microsoft.com/office/drawing/2014/main" id="{4F05CE6A-4F57-470C-8CB5-547C2B51E61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Rectangle 2051">
            <a:extLst>
              <a:ext uri="{FF2B5EF4-FFF2-40B4-BE49-F238E27FC236}">
                <a16:creationId xmlns:a16="http://schemas.microsoft.com/office/drawing/2014/main" id="{508975B5-C75B-49F5-A1EA-23F8B9735C3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a:spcBef>
                <a:spcPts val="0"/>
              </a:spcBef>
              <a:spcAft>
                <a:spcPts val="0"/>
              </a:spcAft>
            </a:pPr>
            <a:r>
              <a:rPr lang="en-US" sz="1200" kern="1200" dirty="0">
                <a:solidFill>
                  <a:schemeClr val="tx1"/>
                </a:solidFill>
                <a:effectLst/>
                <a:ea typeface="ヒラギノ角ゴ Pro W3" charset="0"/>
                <a:cs typeface="ヒラギノ角ゴ Pro W3" charset="0"/>
              </a:rPr>
              <a:t>Because almost every student has had the responsibility for the upkeep on an automobile, it might be illustrative to ask</a:t>
            </a:r>
            <a:r>
              <a:rPr lang="en-US" sz="1200" kern="1200" baseline="0" dirty="0">
                <a:solidFill>
                  <a:schemeClr val="tx1"/>
                </a:solidFill>
                <a:effectLst/>
                <a:ea typeface="ヒラギノ角ゴ Pro W3" charset="0"/>
                <a:cs typeface="ヒラギノ角ゴ Pro W3" charset="0"/>
              </a:rPr>
              <a:t> the above questions. </a:t>
            </a:r>
            <a:r>
              <a:rPr lang="en-US" sz="1800" dirty="0">
                <a:solidFill>
                  <a:srgbClr val="000000"/>
                </a:solidFill>
                <a:effectLst/>
                <a:latin typeface="Times New Roman" panose="02020603050405020304" pitchFamily="18" charset="0"/>
                <a:ea typeface="Times New Roman" panose="02020603050405020304" pitchFamily="18" charset="0"/>
              </a:rPr>
              <a:t>It’s unlikely that a majority of students own or have responsibility for the upkeep on a car made by an American auto company. It </a:t>
            </a:r>
            <a:r>
              <a:rPr lang="en-US" sz="1800" i="1" dirty="0">
                <a:solidFill>
                  <a:srgbClr val="000000"/>
                </a:solidFill>
                <a:effectLst/>
                <a:latin typeface="Times New Roman" panose="02020603050405020304" pitchFamily="18" charset="0"/>
                <a:ea typeface="Times New Roman" panose="02020603050405020304" pitchFamily="18" charset="0"/>
              </a:rPr>
              <a:t>is</a:t>
            </a:r>
            <a:r>
              <a:rPr lang="en-US" sz="1800" dirty="0">
                <a:solidFill>
                  <a:srgbClr val="000000"/>
                </a:solidFill>
                <a:effectLst/>
                <a:latin typeface="Times New Roman" panose="02020603050405020304" pitchFamily="18" charset="0"/>
                <a:ea typeface="Times New Roman" panose="02020603050405020304" pitchFamily="18" charset="0"/>
              </a:rPr>
              <a:t> likely that the opinion of these American cars is not that high.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The instructor may want to list the two U.S. companies (Ford, GM) on the board, then add a third column for the “other” manufacturers such as Toyota, Honda, Hyundai, BMW, Mercedes, and tally the number and type of cars/trucks in each one, and then list the opinions for each company’s vehicle</a:t>
            </a:r>
            <a:r>
              <a:rPr lang="en-US" sz="1800" dirty="0">
                <a:solidFill>
                  <a:srgbClr val="000000"/>
                </a:solidFill>
                <a:effectLst/>
                <a:latin typeface="Times New Roman" panose="02020603050405020304" pitchFamily="18" charset="0"/>
                <a:ea typeface="Times New Roman" panose="02020603050405020304" pitchFamily="18" charset="0"/>
              </a:rPr>
              <a:t>. See if any trend emerges.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(Here’s an opportunity to look at how most auto manufacturers are in a GLOBAL market: although some students might want to include Chrysler brands Dodge, Jeep and Ram as “American-made”, Chrysler was acquired by Fiat in 2010 and then merged with Peugeot Societe Anonyme – PSA – in 2021, becoming Stellantis N.V., headquartered in Amsterdam. See Exhibit </a:t>
            </a:r>
            <a:r>
              <a:rPr lang="en-US" sz="1800" spc="-20" dirty="0">
                <a:solidFill>
                  <a:srgbClr val="000000"/>
                </a:solidFill>
                <a:effectLst/>
                <a:highlight>
                  <a:srgbClr val="FFFF00"/>
                </a:highlight>
                <a:latin typeface="Times New Roman" panose="02020603050405020304" pitchFamily="18" charset="0"/>
                <a:ea typeface="Times New Roman" panose="02020603050405020304" pitchFamily="18" charset="0"/>
              </a:rPr>
              <a:t>6: Global Market Share of Leading Automakers 2021.) </a:t>
            </a:r>
            <a:r>
              <a:rPr lang="en-US" sz="1800" dirty="0">
                <a:solidFill>
                  <a:srgbClr val="000000"/>
                </a:solidFill>
                <a:effectLst/>
                <a:latin typeface="Times New Roman" panose="02020603050405020304" pitchFamily="18" charset="0"/>
                <a:ea typeface="Times New Roman" panose="02020603050405020304" pitchFamily="18" charset="0"/>
              </a:rPr>
              <a:t>It’s possible that the comments on Ford cars may not be as negative as those from GM. The students’ reaction will demonstrate the uphill battle American firms have to face in regaining consumer confidence in their products’ style and quality. This will prepare students to enter strategy analysis mode – what are the forces that might work against Ford as it tries to compete in the current environment?  It might be useful to visit this website </a:t>
            </a:r>
            <a:r>
              <a:rPr lang="en-US" sz="1800" u="sng" dirty="0">
                <a:solidFill>
                  <a:srgbClr val="000000"/>
                </a:solidFill>
                <a:effectLst/>
                <a:latin typeface="Times New Roman" panose="02020603050405020304" pitchFamily="18" charset="0"/>
                <a:ea typeface="Times New Roman" panose="02020603050405020304" pitchFamily="18" charset="0"/>
                <a:hlinkClick r:id="rId3"/>
              </a:rPr>
              <a:t>https://shop.ford.com/showroom/#/</a:t>
            </a:r>
            <a:r>
              <a:rPr lang="en-US" sz="1800" dirty="0">
                <a:solidFill>
                  <a:srgbClr val="000000"/>
                </a:solidFill>
                <a:effectLst/>
                <a:latin typeface="Times New Roman" panose="02020603050405020304" pitchFamily="18" charset="0"/>
                <a:ea typeface="Times New Roman" panose="02020603050405020304" pitchFamily="18" charset="0"/>
              </a:rPr>
              <a:t>  to take a look at Ford’s current brands.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As of 2022, Ford promoted Ford electrified vehicles, SUVs and crossovers – the Escape and revitalized Bronco being among the top brands – while the Mustang was the only regular car remaining in the list.</a:t>
            </a:r>
            <a:r>
              <a:rPr lang="en-US" sz="1800" dirty="0">
                <a:solidFill>
                  <a:srgbClr val="000000"/>
                </a:solidFill>
                <a:effectLst/>
                <a:latin typeface="Times New Roman" panose="02020603050405020304" pitchFamily="18" charset="0"/>
                <a:ea typeface="Times New Roman" panose="02020603050405020304" pitchFamily="18" charset="0"/>
              </a:rPr>
              <a:t> The company also promoted the Lincoln lineup, which is now a separate division, The Lincoln Motor Company, accessible at </a:t>
            </a:r>
            <a:r>
              <a:rPr lang="en-US" sz="1800" u="sng" dirty="0">
                <a:solidFill>
                  <a:srgbClr val="000000"/>
                </a:solidFill>
                <a:effectLst/>
                <a:latin typeface="Times New Roman" panose="02020603050405020304" pitchFamily="18" charset="0"/>
                <a:ea typeface="Times New Roman" panose="02020603050405020304" pitchFamily="18" charset="0"/>
                <a:hlinkClick r:id="rId4"/>
              </a:rPr>
              <a:t>http://www.lincoln.com/</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Regarding earlier brands,</a:t>
            </a:r>
            <a:r>
              <a:rPr lang="en-US" sz="1800" dirty="0">
                <a:solidFill>
                  <a:srgbClr val="000000"/>
                </a:solidFill>
                <a:effectLst/>
                <a:latin typeface="Times New Roman" panose="02020603050405020304" pitchFamily="18" charset="0"/>
                <a:ea typeface="Times New Roman" panose="02020603050405020304" pitchFamily="18" charset="0"/>
              </a:rPr>
              <a:t> Ford had abandoned the Mercury brand, and Ford’s Volvo brand, which Ford acquired in 1999, had been sold to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China’s Geely Automobile in 2010</a:t>
            </a:r>
            <a:r>
              <a:rPr lang="en-US" sz="1800" dirty="0">
                <a:solidFill>
                  <a:srgbClr val="000000"/>
                </a:solidFill>
                <a:effectLst/>
                <a:latin typeface="Times New Roman" panose="02020603050405020304" pitchFamily="18" charset="0"/>
                <a:ea typeface="Times New Roman" panose="02020603050405020304" pitchFamily="18" charset="0"/>
              </a:rPr>
              <a:t>. Ford had divested its interest in Aston-Martin in 2007 and had sold off Jaguar and Land Rover to Tata Motors of India in 2008.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See </a:t>
            </a:r>
            <a:r>
              <a:rPr lang="en-US" sz="1800" u="sng" dirty="0">
                <a:solidFill>
                  <a:srgbClr val="000000"/>
                </a:solidFill>
                <a:effectLst/>
                <a:highlight>
                  <a:srgbClr val="FFFF00"/>
                </a:highlight>
                <a:latin typeface="Times New Roman" panose="02020603050405020304" pitchFamily="18" charset="0"/>
                <a:ea typeface="Times New Roman" panose="02020603050405020304" pitchFamily="18" charset="0"/>
                <a:hlinkClick r:id="rId5"/>
              </a:rPr>
              <a:t>https://corporate.ford.com/</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for current news about investments in the future.</a:t>
            </a:r>
            <a:endParaRPr lang="en-US" sz="1800" dirty="0">
              <a:solidFill>
                <a:srgbClr val="000000"/>
              </a:solidFill>
              <a:effectLst/>
              <a:latin typeface="Times New Roman" panose="02020603050405020304" pitchFamily="18" charset="0"/>
              <a:ea typeface="Times New Roman" panose="02020603050405020304" pitchFamily="18" charset="0"/>
            </a:endParaRPr>
          </a:p>
          <a:p>
            <a:endParaRPr lang="en-US" sz="1200" kern="1200" dirty="0">
              <a:solidFill>
                <a:schemeClr val="tx1"/>
              </a:solidFill>
              <a:effectLst/>
              <a:ea typeface="ヒラギノ角ゴ Pro W3" charset="0"/>
              <a:cs typeface="ヒラギノ角ゴ Pro W3"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a:extLst>
              <a:ext uri="{FF2B5EF4-FFF2-40B4-BE49-F238E27FC236}">
                <a16:creationId xmlns:a16="http://schemas.microsoft.com/office/drawing/2014/main" id="{3F77F894-F029-451C-B0F1-1CEC25E9A6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6" name="Notes Placeholder 2">
            <a:extLst>
              <a:ext uri="{FF2B5EF4-FFF2-40B4-BE49-F238E27FC236}">
                <a16:creationId xmlns:a16="http://schemas.microsoft.com/office/drawing/2014/main" id="{D18F8C68-9B2B-4A8E-9110-22DF17338E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lnSpcReduction="10000"/>
          </a:bodyPr>
          <a:lstStyle/>
          <a:p>
            <a:pPr lvl="2">
              <a:spcBef>
                <a:spcPct val="15000"/>
              </a:spcBef>
            </a:pPr>
            <a:r>
              <a:rPr lang="en-US" altLang="en-US" dirty="0">
                <a:solidFill>
                  <a:srgbClr val="000000"/>
                </a:solidFill>
                <a:ea typeface="ヒラギノ角ゴ Pro W3" pitchFamily="123" charset="-128"/>
                <a:cs typeface="Times New Roman" panose="02020603050405020304" pitchFamily="18" charset="0"/>
              </a:rPr>
              <a:t>Organizational leaders must become aware of factors in the overall environment that might affect their ability to create a competitive advantage. So how do managers become environmentally aware? By doing scanning, monitoring, and gathering competitive intelligence, and using these inputs to develop forecasts </a:t>
            </a:r>
            <a:r>
              <a:rPr lang="en-US" sz="1800" dirty="0">
                <a:effectLst/>
                <a:highlight>
                  <a:srgbClr val="FFFF00"/>
                </a:highlight>
                <a:latin typeface="Times New Roman" panose="02020603050405020304" pitchFamily="18" charset="0"/>
                <a:ea typeface="Times New Roman" panose="02020603050405020304" pitchFamily="18" charset="0"/>
              </a:rPr>
              <a:t>and do scenario planning</a:t>
            </a:r>
            <a:r>
              <a:rPr lang="en-US" sz="1800" dirty="0">
                <a:effectLst/>
                <a:latin typeface="Times New Roman" panose="02020603050405020304" pitchFamily="18" charset="0"/>
                <a:ea typeface="Times New Roman" panose="02020603050405020304" pitchFamily="18" charset="0"/>
              </a:rPr>
              <a:t>. </a:t>
            </a:r>
            <a:r>
              <a:rPr lang="en-US" altLang="en-US" dirty="0">
                <a:solidFill>
                  <a:srgbClr val="000000"/>
                </a:solidFill>
                <a:ea typeface="ヒラギノ角ゴ Pro W3" pitchFamily="123" charset="-128"/>
                <a:cs typeface="Times New Roman" panose="02020603050405020304" pitchFamily="18" charset="0"/>
              </a:rPr>
              <a:t>This prepares the firm to do more extensive analysis of the forces in the general environment and the industry or competitive environment. Environmental scanning involves surveillance of a firm</a:t>
            </a:r>
            <a:r>
              <a:rPr lang="ja-JP" altLang="en-US">
                <a:solidFill>
                  <a:srgbClr val="000000"/>
                </a:solidFill>
                <a:ea typeface="ヒラギノ角ゴ Pro W3" pitchFamily="123" charset="-128"/>
                <a:cs typeface="Times New Roman" panose="02020603050405020304" pitchFamily="18" charset="0"/>
              </a:rPr>
              <a:t>’</a:t>
            </a:r>
            <a:r>
              <a:rPr lang="en-US" altLang="ja-JP" dirty="0">
                <a:solidFill>
                  <a:srgbClr val="000000"/>
                </a:solidFill>
                <a:ea typeface="ヒラギノ角ゴ Pro W3" pitchFamily="123" charset="-128"/>
                <a:cs typeface="Times New Roman" panose="02020603050405020304" pitchFamily="18" charset="0"/>
              </a:rPr>
              <a:t>s external environment to predict environmental changes and detect changes already under way. It is a BIG PICTURE viewpoint of the industry/competition, looking for key indicators of emerging trends – what catches your eye? This alerts the firm to critical trends before changes have developed a discernible pattern and before competitors recognize them. Environmental monitoring is a firm</a:t>
            </a:r>
            <a:r>
              <a:rPr lang="ja-JP" altLang="en-US">
                <a:solidFill>
                  <a:srgbClr val="000000"/>
                </a:solidFill>
                <a:ea typeface="ヒラギノ角ゴ Pro W3" pitchFamily="123" charset="-128"/>
                <a:cs typeface="Times New Roman" panose="02020603050405020304" pitchFamily="18" charset="0"/>
              </a:rPr>
              <a:t>’</a:t>
            </a:r>
            <a:r>
              <a:rPr lang="en-US" altLang="ja-JP" dirty="0">
                <a:solidFill>
                  <a:srgbClr val="000000"/>
                </a:solidFill>
                <a:ea typeface="ヒラギノ角ゴ Pro W3" pitchFamily="123" charset="-128"/>
                <a:cs typeface="Times New Roman" panose="02020603050405020304" pitchFamily="18" charset="0"/>
              </a:rPr>
              <a:t>s analysis of the external environment that tracks the evolution of environmental trends, sequences of events, or streams of activities. Leaders need to monitor the trends that have the potential to change the competitive landscape – what do you want to track? Firms need to CHOOSE the trends identified via the scanning activity, and regularly monitor or track these specific trends to evaluate the impact of these trends on their strategy process.</a:t>
            </a:r>
            <a:r>
              <a:rPr lang="en-US" altLang="ja-JP" dirty="0">
                <a:ea typeface="ヒラギノ角ゴ Pro W3" pitchFamily="123" charset="-128"/>
                <a:cs typeface="Times New Roman" panose="02020603050405020304" pitchFamily="18" charset="0"/>
              </a:rPr>
              <a:t> </a:t>
            </a:r>
            <a:endParaRPr lang="en-US" altLang="en-US" dirty="0">
              <a:ea typeface="ヒラギノ角ゴ Pro W3" pitchFamily="123" charset="-128"/>
              <a:cs typeface="Times New Roman" panose="02020603050405020304" pitchFamily="18" charset="0"/>
            </a:endParaRPr>
          </a:p>
        </p:txBody>
      </p:sp>
      <p:sp>
        <p:nvSpPr>
          <p:cNvPr id="62467" name="Slide Number Placeholder 3">
            <a:extLst>
              <a:ext uri="{FF2B5EF4-FFF2-40B4-BE49-F238E27FC236}">
                <a16:creationId xmlns:a16="http://schemas.microsoft.com/office/drawing/2014/main" id="{0649C469-8D00-474D-9866-64B10905FEB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958D4EC-74A3-4D45-806B-BEAD9D6AF8B5}" type="slidenum">
              <a:rPr lang="en-US" altLang="en-US" sz="1200"/>
              <a:pPr eaLnBrk="1" hangingPunct="1"/>
              <a:t>20</a:t>
            </a:fld>
            <a:endParaRPr lang="en-US"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a:extLst>
              <a:ext uri="{FF2B5EF4-FFF2-40B4-BE49-F238E27FC236}">
                <a16:creationId xmlns:a16="http://schemas.microsoft.com/office/drawing/2014/main" id="{F1536EF0-9D18-45EC-8E88-23229359E2C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4" name="Notes Placeholder 2">
            <a:extLst>
              <a:ext uri="{FF2B5EF4-FFF2-40B4-BE49-F238E27FC236}">
                <a16:creationId xmlns:a16="http://schemas.microsoft.com/office/drawing/2014/main" id="{95EFA5E3-5329-469A-9D02-DE8C66961ED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What factors or trends might be most important to Ford? To assess how the</a:t>
            </a:r>
            <a:r>
              <a:rPr lang="en-US" altLang="en-US" b="1" i="1" dirty="0">
                <a:ea typeface="ヒラギノ角ゴ Pro W3" pitchFamily="123" charset="-128"/>
                <a:cs typeface="Times New Roman" panose="02020603050405020304" pitchFamily="18" charset="0"/>
              </a:rPr>
              <a:t> </a:t>
            </a:r>
            <a:r>
              <a:rPr lang="en-US" altLang="en-US" i="1" dirty="0">
                <a:ea typeface="ヒラギノ角ゴ Pro W3" pitchFamily="123" charset="-128"/>
                <a:cs typeface="Times New Roman" panose="02020603050405020304" pitchFamily="18" charset="0"/>
              </a:rPr>
              <a:t>external environment</a:t>
            </a:r>
            <a:r>
              <a:rPr lang="en-US" altLang="en-US" b="1" i="1" dirty="0">
                <a:ea typeface="ヒラギノ角ゴ Pro W3" pitchFamily="123" charset="-128"/>
                <a:cs typeface="Times New Roman" panose="02020603050405020304" pitchFamily="18" charset="0"/>
              </a:rPr>
              <a:t> </a:t>
            </a:r>
            <a:r>
              <a:rPr lang="en-US" altLang="en-US" dirty="0">
                <a:ea typeface="ヒラギノ角ゴ Pro W3" pitchFamily="123" charset="-128"/>
                <a:cs typeface="Times New Roman" panose="02020603050405020304" pitchFamily="18" charset="0"/>
              </a:rPr>
              <a:t>might affect Ford</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strategy, it</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necessary to take a look at the factors in the </a:t>
            </a:r>
            <a:r>
              <a:rPr lang="en-US" altLang="ja-JP" i="1" dirty="0">
                <a:ea typeface="ヒラギノ角ゴ Pro W3" pitchFamily="123" charset="-128"/>
                <a:cs typeface="Times New Roman" panose="02020603050405020304" pitchFamily="18" charset="0"/>
              </a:rPr>
              <a:t>general external environment</a:t>
            </a:r>
            <a:r>
              <a:rPr lang="en-US" altLang="ja-JP" dirty="0">
                <a:ea typeface="ヒラギノ角ゴ Pro W3" pitchFamily="123" charset="-128"/>
                <a:cs typeface="Times New Roman" panose="02020603050405020304" pitchFamily="18" charset="0"/>
              </a:rPr>
              <a:t>. Ford must consider the political/legal, economic and global, sociocultural and demographic, and technological forces that might affect the ability of the firm to deliver its products and sustain its business. See which factors in the </a:t>
            </a:r>
            <a:r>
              <a:rPr lang="en-US" altLang="ja-JP" b="1" i="1" dirty="0">
                <a:ea typeface="ヒラギノ角ゴ Pro W3" pitchFamily="123" charset="-128"/>
                <a:cs typeface="Times New Roman" panose="02020603050405020304" pitchFamily="18" charset="0"/>
              </a:rPr>
              <a:t>general environment</a:t>
            </a:r>
            <a:r>
              <a:rPr lang="en-US" altLang="ja-JP" dirty="0">
                <a:ea typeface="ヒラギノ角ゴ Pro W3" pitchFamily="123" charset="-128"/>
                <a:cs typeface="Times New Roman" panose="02020603050405020304" pitchFamily="18" charset="0"/>
              </a:rPr>
              <a:t> we might pick that have a significant impact on the automobile business.</a:t>
            </a:r>
            <a:r>
              <a:rPr lang="en-US" altLang="ja-JP" dirty="0">
                <a:ea typeface="ヒラギノ角ゴ Pro W3" pitchFamily="123" charset="-128"/>
              </a:rPr>
              <a:t> </a:t>
            </a:r>
            <a:endParaRPr lang="en-US" altLang="en-US" dirty="0">
              <a:ea typeface="ヒラギノ角ゴ Pro W3" pitchFamily="123" charset="-128"/>
            </a:endParaRPr>
          </a:p>
        </p:txBody>
      </p:sp>
      <p:sp>
        <p:nvSpPr>
          <p:cNvPr id="64515" name="Slide Number Placeholder 3">
            <a:extLst>
              <a:ext uri="{FF2B5EF4-FFF2-40B4-BE49-F238E27FC236}">
                <a16:creationId xmlns:a16="http://schemas.microsoft.com/office/drawing/2014/main" id="{43494264-E022-4E61-B712-36F3F177A5A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6B976B3-C213-4DB6-BE26-2631CF2D601F}" type="slidenum">
              <a:rPr lang="en-US" altLang="en-US" sz="1200"/>
              <a:pPr eaLnBrk="1" hangingPunct="1"/>
              <a:t>21</a:t>
            </a:fld>
            <a:endParaRPr lang="en-US"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a:extLst>
              <a:ext uri="{FF2B5EF4-FFF2-40B4-BE49-F238E27FC236}">
                <a16:creationId xmlns:a16="http://schemas.microsoft.com/office/drawing/2014/main" id="{06D081FF-62F9-4AD1-9F61-B2D5D96D8D7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2" name="Rectangle 3">
            <a:extLst>
              <a:ext uri="{FF2B5EF4-FFF2-40B4-BE49-F238E27FC236}">
                <a16:creationId xmlns:a16="http://schemas.microsoft.com/office/drawing/2014/main" id="{047E819C-A3C0-467D-81FD-DA60E5B7049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tabLst>
                <a:tab pos="2743200" algn="ctr"/>
                <a:tab pos="5486400" algn="r"/>
              </a:tabLst>
            </a:pPr>
            <a:r>
              <a:rPr lang="en-US" sz="1800" dirty="0">
                <a:solidFill>
                  <a:srgbClr val="000000"/>
                </a:solidFill>
                <a:effectLst/>
                <a:latin typeface="Times New Roman" panose="02020603050405020304" pitchFamily="18" charset="0"/>
                <a:ea typeface="Times New Roman" panose="02020603050405020304" pitchFamily="18" charset="0"/>
              </a:rPr>
              <a:t>(See more specific commentary in the TN.) Based on the general environmental forces, the industry was under pressure, but there were also opportunities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(See Case Exhibit 1: Automobile Demand by Segment Q1 2021 vs Q1 2022.)</a:t>
            </a:r>
            <a:r>
              <a:rPr lang="en-US" sz="1800" dirty="0">
                <a:solidFill>
                  <a:srgbClr val="000000"/>
                </a:solidFill>
                <a:effectLst/>
                <a:latin typeface="Times New Roman" panose="02020603050405020304" pitchFamily="18" charset="0"/>
                <a:ea typeface="Times New Roman" panose="02020603050405020304" pitchFamily="18" charset="0"/>
              </a:rPr>
              <a:t> Things were changing quickly, especially customer tastes, yet the auto industry’s lag time in development meant it took a long time to react. Possibly firms with well-coordinated and integrated research and development/logistical supply teams could have an advantage.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09" name="Slide Image Placeholder 1">
            <a:extLst>
              <a:ext uri="{FF2B5EF4-FFF2-40B4-BE49-F238E27FC236}">
                <a16:creationId xmlns:a16="http://schemas.microsoft.com/office/drawing/2014/main" id="{B1DC9F22-3B10-4D3F-AB62-F21761548E8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0" name="Notes Placeholder 2">
            <a:extLst>
              <a:ext uri="{FF2B5EF4-FFF2-40B4-BE49-F238E27FC236}">
                <a16:creationId xmlns:a16="http://schemas.microsoft.com/office/drawing/2014/main" id="{2B84D4C5-D143-431B-AAA9-C4893321B18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It</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also necessary to assess the segments of the external competitive environment that include competitors, customers, and suppliers, substitutes and new entrants. Porter</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a:t>
            </a:r>
            <a:r>
              <a:rPr lang="en-US" altLang="ja-JP" i="1" dirty="0">
                <a:ea typeface="ヒラギノ角ゴ Pro W3" pitchFamily="123" charset="-128"/>
                <a:cs typeface="Times New Roman" panose="02020603050405020304" pitchFamily="18" charset="0"/>
              </a:rPr>
              <a:t>five forces model</a:t>
            </a:r>
            <a:r>
              <a:rPr lang="en-US" altLang="ja-JP" dirty="0">
                <a:ea typeface="ヒラギノ角ゴ Pro W3" pitchFamily="123" charset="-128"/>
                <a:cs typeface="Times New Roman" panose="02020603050405020304" pitchFamily="18" charset="0"/>
              </a:rPr>
              <a:t> allows strategists to anticipate where the industry might be most vulnerable. </a:t>
            </a:r>
            <a:endParaRPr lang="en-US" altLang="en-US" dirty="0">
              <a:ea typeface="ヒラギノ角ゴ Pro W3" pitchFamily="123" charset="-128"/>
              <a:cs typeface="Times New Roman" panose="02020603050405020304" pitchFamily="18" charset="0"/>
            </a:endParaRPr>
          </a:p>
        </p:txBody>
      </p:sp>
      <p:sp>
        <p:nvSpPr>
          <p:cNvPr id="68611" name="Slide Number Placeholder 3">
            <a:extLst>
              <a:ext uri="{FF2B5EF4-FFF2-40B4-BE49-F238E27FC236}">
                <a16:creationId xmlns:a16="http://schemas.microsoft.com/office/drawing/2014/main" id="{91C6ACA5-BB1C-4603-8426-69B22F975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708F8C6-6F45-49C5-8D53-7C3C01C65379}" type="slidenum">
              <a:rPr lang="en-US" altLang="en-US" sz="1200"/>
              <a:pPr eaLnBrk="1" hangingPunct="1"/>
              <a:t>23</a:t>
            </a:fld>
            <a:endParaRPr lang="en-US"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7" name="Slide Image Placeholder 1">
            <a:extLst>
              <a:ext uri="{FF2B5EF4-FFF2-40B4-BE49-F238E27FC236}">
                <a16:creationId xmlns:a16="http://schemas.microsoft.com/office/drawing/2014/main" id="{741B0889-48D0-4A97-8C99-0F60622450E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8" name="Notes Placeholder 2">
            <a:extLst>
              <a:ext uri="{FF2B5EF4-FFF2-40B4-BE49-F238E27FC236}">
                <a16:creationId xmlns:a16="http://schemas.microsoft.com/office/drawing/2014/main" id="{42CE00B2-6739-4ABB-9D3D-3A194AE3059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40000" lnSpcReduction="20000"/>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Ford, like other automakers, was confronting four key threats:  </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One was from the ever-changing levels of rivalry among existing automakers. The second was </a:t>
            </a:r>
            <a:r>
              <a:rPr lang="en-US" sz="1800" dirty="0">
                <a:solidFill>
                  <a:srgbClr val="000000"/>
                </a:solidFill>
                <a:effectLst/>
                <a:highlight>
                  <a:srgbClr val="FFFF00"/>
                </a:highlight>
                <a:latin typeface="Arial" panose="020B0604020202020204" pitchFamily="34" charset="0"/>
                <a:ea typeface="Arial" panose="020B0604020202020204" pitchFamily="34" charset="0"/>
                <a:cs typeface="Arial" panose="020B0604020202020204" pitchFamily="34" charset="0"/>
              </a:rPr>
              <a:t>the power of buyers</a:t>
            </a:r>
            <a:r>
              <a:rPr lang="en-US" sz="1800" dirty="0">
                <a:solidFill>
                  <a:srgbClr val="000000"/>
                </a:solidFill>
                <a:effectLst/>
                <a:latin typeface="Arial" panose="020B0604020202020204" pitchFamily="34" charset="0"/>
                <a:ea typeface="Arial" panose="020B0604020202020204" pitchFamily="34" charset="0"/>
                <a:cs typeface="Arial" panose="020B0604020202020204" pitchFamily="34" charset="0"/>
              </a:rPr>
              <a:t> such as corporate and government fleet managers and the dealers. Third was the threat of new entrants with advanced technology, such as Tesla and even Apple. Fourth was the threat of substitutes – consumers, especially in urban areas, were forgoing car ownership in favor of ride-sharing or alternate transportation modes such as bicycles.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intensity of rivalry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among competitors in an industry can be the result of several interacting factors, including presence of numerous or equally balanced competitors, slow industry growth, high fixed or storage cost caused by excess capacity, lack of differentiation or low switching costs when a product or service is perceived as a commodity, situations where economies of scale required that capacity had to be added in large increments, and high exit barriers due to specialized assets, fixed costs of exit, strategic interrelationships, emotional barriers, and government and social pressures. All of these factors had affected the automobile industry over the years. </a:t>
            </a:r>
            <a:r>
              <a:rPr lang="en-US" sz="1800" dirty="0">
                <a:solidFill>
                  <a:srgbClr val="000000"/>
                </a:solidFill>
                <a:effectLst/>
                <a:latin typeface="Times New Roman" panose="02020603050405020304" pitchFamily="18" charset="0"/>
                <a:ea typeface="Times New Roman" panose="02020603050405020304" pitchFamily="18" charset="0"/>
              </a:rPr>
              <a:t>Clearly, there were a few large and equally balanced firms that were pitched in a battle for a greater share of the global market. Slower industry growth was resulting in an increase in this rivalry. Overcapacity and high exit barriers were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also contributing to the industry picture</a:t>
            </a:r>
            <a:r>
              <a:rPr lang="en-US" sz="1800" dirty="0">
                <a:solidFill>
                  <a:srgbClr val="000000"/>
                </a:solidFill>
                <a:effectLst/>
                <a:latin typeface="Times New Roman" panose="02020603050405020304" pitchFamily="18" charset="0"/>
                <a:ea typeface="Times New Roman" panose="02020603050405020304" pitchFamily="18" charset="0"/>
              </a:rPr>
              <a:t>. Another threat was coming from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power of buyers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t>
            </a:r>
            <a:r>
              <a:rPr lang="en-US" sz="1800" dirty="0">
                <a:solidFill>
                  <a:srgbClr val="000000"/>
                </a:solidFill>
                <a:effectLst/>
                <a:latin typeface="Times New Roman" panose="02020603050405020304" pitchFamily="18" charset="0"/>
                <a:ea typeface="Times New Roman" panose="02020603050405020304" pitchFamily="18" charset="0"/>
              </a:rPr>
              <a:t> Most buyers were clearly beginning to see more viable choices in terms of the firms from which they could buy, and the options available. Although there was some difference between the major brands, customers did not have to deal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with any switching costs, except the overall switch from internal combustion engines (ICE) to battery-powered electric vehicles (BEV).</a:t>
            </a:r>
            <a:r>
              <a:rPr lang="en-US" sz="1800" dirty="0">
                <a:solidFill>
                  <a:srgbClr val="000000"/>
                </a:solidFill>
                <a:effectLst/>
                <a:latin typeface="Times New Roman" panose="02020603050405020304" pitchFamily="18" charset="0"/>
                <a:ea typeface="Times New Roman" panose="02020603050405020304" pitchFamily="18" charset="0"/>
              </a:rPr>
              <a:t> Major customers were corporate and government fleet managers, car-rental firms, and the dealers themselves.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Ford was addressing the needs of these corporate commercial customers by creating the new Ford PRO division, which would provide service and support, including the Ford Pro Charging solutions for battery-powered electric vehicles (BEV) and Ford Pro E-Telematics software for improving fleet efficiency. </a:t>
            </a:r>
            <a:r>
              <a:rPr lang="en-US" sz="1800" i="1" dirty="0">
                <a:solidFill>
                  <a:srgbClr val="000000"/>
                </a:solidFill>
                <a:effectLst/>
                <a:latin typeface="Times New Roman" panose="02020603050405020304" pitchFamily="18" charset="0"/>
                <a:ea typeface="Times New Roman" panose="02020603050405020304" pitchFamily="18" charset="0"/>
              </a:rPr>
              <a:t>Suppliers</a:t>
            </a:r>
            <a:r>
              <a:rPr lang="en-US" sz="1800" dirty="0">
                <a:solidFill>
                  <a:srgbClr val="000000"/>
                </a:solidFill>
                <a:effectLst/>
                <a:latin typeface="Times New Roman" panose="02020603050405020304" pitchFamily="18" charset="0"/>
                <a:ea typeface="Times New Roman" panose="02020603050405020304" pitchFamily="18" charset="0"/>
              </a:rPr>
              <a:t> did not seem to have much power, but they did become more important as the industry pressures mounted for access to various specialized parts or components, such as batteries or fuel cells.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Although not affecting their bargaining power as such, suppliers had to deal with supply chain constraints in availability of raw materials, especially in EV components, which could prompt firms to backward integrate operations. For instance, Tesla was building battery factories. </a:t>
            </a:r>
            <a:r>
              <a:rPr lang="en-US" sz="1800" dirty="0">
                <a:solidFill>
                  <a:srgbClr val="000000"/>
                </a:solidFill>
                <a:effectLst/>
                <a:latin typeface="Times New Roman" panose="02020603050405020304" pitchFamily="18" charset="0"/>
                <a:ea typeface="Times New Roman" panose="02020603050405020304" pitchFamily="18" charset="0"/>
              </a:rPr>
              <a:t>A new series of threats were coming from the ascendance of companies such as Tesla and others who were developing new technologies, especially electric or autonomous vehicles, self-driving cars. In addition, if these vehicles did not rely on internal combustion engines, the core competencies of the traditional auto manufacturers would no longer apply. Finally, </a:t>
            </a:r>
            <a:r>
              <a:rPr lang="en-US" sz="1800" i="1" dirty="0">
                <a:solidFill>
                  <a:srgbClr val="000000"/>
                </a:solidFill>
                <a:effectLst/>
                <a:latin typeface="Times New Roman" panose="02020603050405020304" pitchFamily="18" charset="0"/>
                <a:ea typeface="Times New Roman" panose="02020603050405020304" pitchFamily="18" charset="0"/>
              </a:rPr>
              <a:t>substitutes</a:t>
            </a:r>
            <a:r>
              <a:rPr lang="en-US" sz="1800" dirty="0">
                <a:solidFill>
                  <a:srgbClr val="000000"/>
                </a:solidFill>
                <a:effectLst/>
                <a:latin typeface="Times New Roman" panose="02020603050405020304" pitchFamily="18" charset="0"/>
                <a:ea typeface="Times New Roman" panose="02020603050405020304" pitchFamily="18" charset="0"/>
              </a:rPr>
              <a:t> were emerging, especially in urban areas, as residents considered the cost of automobile ownership and opted for ride-sharing or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bike/scooter-sharing</a:t>
            </a:r>
            <a:r>
              <a:rPr lang="en-US" sz="1800" dirty="0">
                <a:solidFill>
                  <a:srgbClr val="000000"/>
                </a:solidFill>
                <a:effectLst/>
                <a:latin typeface="Times New Roman" panose="02020603050405020304" pitchFamily="18" charset="0"/>
                <a:ea typeface="Times New Roman" panose="02020603050405020304" pitchFamily="18" charset="0"/>
              </a:rPr>
              <a:t> to better navigate congestions in large cities.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See what students might identify as factors influencing the five-forces analysis: (</a:t>
            </a:r>
            <a:r>
              <a:rPr lang="en-US" sz="1800" b="1" dirty="0">
                <a:solidFill>
                  <a:srgbClr val="000000"/>
                </a:solidFill>
                <a:effectLst/>
                <a:highlight>
                  <a:srgbClr val="FFFF00"/>
                </a:highlight>
                <a:latin typeface="Times New Roman" panose="02020603050405020304" pitchFamily="18" charset="0"/>
                <a:ea typeface="Times New Roman" panose="02020603050405020304" pitchFamily="18" charset="0"/>
              </a:rPr>
              <a:t>SEE Figure</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As the trend toward globalization accelerated, information on foreign markets as well as on a wider variety of competitors, suppliers, customers, substitutes, and potential new entrants became more critical. In the auto industry several firms had exited certain foreign markets or sold off brands, as Ford did when it downsized in South America and ceased manufacturing in India. General Motors had also abandoned India and Europe but had had an initial higher brand penetration in China than Ford did. Consolidation in the industry had also occurred as witnessed by the creation of Stellantis from Chrysler, Fiat, Peugeot and other brands, and the sale of Volvo to Ford and then to Geely, and Land Rover/Jaquar from Ford to Tata Motors. Consolidation in the industry made it difficult to fully monitor rival activity. The five-forces analysis implicitly assumes a zero-sum game, however there can be benefits of developing constructive win-win relationships with suppliers and customers. Examples of this in the automotive industry are the strategic partnerships between auto manufacturers and suppliers such as EV battery producers. </a:t>
            </a:r>
            <a:endParaRPr lang="en-US" sz="1200" kern="1200" dirty="0">
              <a:solidFill>
                <a:schemeClr val="tx1"/>
              </a:solidFill>
              <a:effectLst/>
              <a:ea typeface="ヒラギノ角ゴ Pro W3" charset="0"/>
              <a:cs typeface="ヒラギノ角ゴ Pro W3" charset="0"/>
            </a:endParaRPr>
          </a:p>
        </p:txBody>
      </p:sp>
      <p:sp>
        <p:nvSpPr>
          <p:cNvPr id="70659" name="Slide Number Placeholder 3">
            <a:extLst>
              <a:ext uri="{FF2B5EF4-FFF2-40B4-BE49-F238E27FC236}">
                <a16:creationId xmlns:a16="http://schemas.microsoft.com/office/drawing/2014/main" id="{7539AFB6-1411-40F5-A7F5-D3EB33B14CB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4A22D83-178A-4C44-B14A-9B76AD284439}" type="slidenum">
              <a:rPr lang="en-US" altLang="en-US" sz="1200"/>
              <a:pPr eaLnBrk="1" hangingPunct="1"/>
              <a:t>24</a:t>
            </a:fld>
            <a:endParaRPr lang="en-US"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Another consideration in industry analysis is the concept of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strategic groups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When doing competitive analysis, it’s important to identify groups of firms that are more similar to each other than firms that are not. Rivalry tends to be greater among firms that are alike, and who therefore have similar strategies.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Strategic groups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are clusters of firms that share similar strategies. Classifying an industry into strategic groups involves judgment. Some dimensions that can be used to map these firms include breadth of product and geographic scope, price/quality, degree of vertical integration, type of distribution (dealers, mass merchandisers, private label).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E4FA1C1E-629B-9F4D-98AC-F5D32D38EE3B}" type="slidenum">
              <a:rPr lang="en-US" smtClean="0"/>
              <a:t>25</a:t>
            </a:fld>
            <a:endParaRPr lang="en-US" dirty="0"/>
          </a:p>
        </p:txBody>
      </p:sp>
    </p:spTree>
    <p:extLst>
      <p:ext uri="{BB962C8B-B14F-4D97-AF65-F5344CB8AC3E}">
        <p14:creationId xmlns:p14="http://schemas.microsoft.com/office/powerpoint/2010/main" val="77559444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buSzPct val="25000"/>
              <a:buFont typeface="Calibri" pitchFamily="34" charset="0"/>
              <a:buNone/>
            </a:pPr>
            <a:r>
              <a:rPr lang="en-US" sz="1800" i="1" dirty="0">
                <a:effectLst/>
                <a:highlight>
                  <a:srgbClr val="FFFF00"/>
                </a:highlight>
                <a:latin typeface="Times New Roman" panose="02020603050405020304" pitchFamily="18" charset="0"/>
                <a:ea typeface="Times New Roman" panose="02020603050405020304" pitchFamily="18" charset="0"/>
              </a:rPr>
              <a:t>Strategic groups</a:t>
            </a:r>
            <a:r>
              <a:rPr lang="en-US" sz="1800" dirty="0">
                <a:effectLst/>
                <a:highlight>
                  <a:srgbClr val="FFFF00"/>
                </a:highlight>
                <a:latin typeface="Times New Roman" panose="02020603050405020304" pitchFamily="18" charset="0"/>
                <a:ea typeface="Times New Roman" panose="02020603050405020304" pitchFamily="18" charset="0"/>
              </a:rPr>
              <a:t> can help a firm identify barriers to mobility that protect a group from attacks by other groups. It also helps identify groups whose competitive position may be marginal or tenuous. And it helps chart the future directions or trends affecting a firm’s strategies and think through the implications of each industry trend for the strategic group as a whole. </a:t>
            </a:r>
            <a:endParaRPr lang="en-US" altLang="en-US" sz="1200" dirty="0">
              <a:ea typeface="ＭＳ Ｐゴシック" pitchFamily="34" charset="-128"/>
              <a:sym typeface="Calibri" pitchFamily="34" charset="0"/>
            </a:endParaRPr>
          </a:p>
        </p:txBody>
      </p:sp>
      <p:sp>
        <p:nvSpPr>
          <p:cNvPr id="4" name="Slide Number Placeholder 3"/>
          <p:cNvSpPr>
            <a:spLocks noGrp="1"/>
          </p:cNvSpPr>
          <p:nvPr>
            <p:ph type="sldNum" sz="quarter" idx="5"/>
          </p:nvPr>
        </p:nvSpPr>
        <p:spPr/>
        <p:txBody>
          <a:bodyPr/>
          <a:lstStyle/>
          <a:p>
            <a:fld id="{E4FA1C1E-629B-9F4D-98AC-F5D32D38EE3B}" type="slidenum">
              <a:rPr lang="en-US" smtClean="0"/>
              <a:t>26</a:t>
            </a:fld>
            <a:endParaRPr lang="en-US" dirty="0"/>
          </a:p>
        </p:txBody>
      </p:sp>
    </p:spTree>
    <p:extLst>
      <p:ext uri="{BB962C8B-B14F-4D97-AF65-F5344CB8AC3E}">
        <p14:creationId xmlns:p14="http://schemas.microsoft.com/office/powerpoint/2010/main" val="7901325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Textbook Exhibit 2.7 illustrates this concept by mapping strategic groups in the world automobile industry.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To what degree do firms in the auto industry compete directly these days? Broad-line manufacturers increasingly competed with niche competitors. For example, Hyundai had entered the upscale market with its Genesis and Equus models, competing with BMW and Mercedes, and had entered the BEV market with its SUV Ioniq 5. (See Exhibit 1: Automobile Demand by Segment Q1 2021 vs Q1 2022 and Exhibit 4: Top Rated Electric Vehicles, Ranked as of 6/2020).  This suggested that members of a strategic group could overcome mobility barriers and migrate to other groups that they found attractive if they were willing to commit time and resources. For instance, the textbook notes how China’s Zhejiang Geely Holding Company, China’s Chery Automobile Company and India’s Tata Motors had introduced cheap “subcompact” cars to appeal to the needs of their regional markets. The advantages of local knowledge and access to manufacturing resources made it difficult for non-local firms to succeed. One additional addition to the strategic groups analysis comes from the emergence of ride-sharing companies such as Uber and Lyft, and the scooter/ebike firms such as Lime and Tier. These firms relied on either the vehicles or the technology developed by the auto firms, so strategic partnerships were inevitable. </a:t>
            </a:r>
            <a:endParaRPr lang="en-US" sz="1800" dirty="0">
              <a:solidFill>
                <a:srgbClr val="000000"/>
              </a:solidFill>
              <a:effectLst/>
              <a:latin typeface="HelveticaNeueLTStd-MdCn"/>
              <a:ea typeface="Times New Roman" panose="02020603050405020304" pitchFamily="18" charset="0"/>
              <a:cs typeface="HelveticaNeueLTStd-MdCn"/>
            </a:endParaRPr>
          </a:p>
        </p:txBody>
      </p:sp>
      <p:sp>
        <p:nvSpPr>
          <p:cNvPr id="4" name="Slide Number Placeholder 3"/>
          <p:cNvSpPr>
            <a:spLocks noGrp="1"/>
          </p:cNvSpPr>
          <p:nvPr>
            <p:ph type="sldNum" sz="quarter" idx="10"/>
          </p:nvPr>
        </p:nvSpPr>
        <p:spPr/>
        <p:txBody>
          <a:bodyPr/>
          <a:lstStyle/>
          <a:p>
            <a:fld id="{E4FA1C1E-629B-9F4D-98AC-F5D32D38EE3B}" type="slidenum">
              <a:rPr lang="en-US" smtClean="0"/>
              <a:t>27</a:t>
            </a:fld>
            <a:endParaRPr lang="en-US" dirty="0"/>
          </a:p>
        </p:txBody>
      </p:sp>
    </p:spTree>
    <p:extLst>
      <p:ext uri="{BB962C8B-B14F-4D97-AF65-F5344CB8AC3E}">
        <p14:creationId xmlns:p14="http://schemas.microsoft.com/office/powerpoint/2010/main" val="31116520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3600450"/>
          </a:xfrm>
        </p:spPr>
        <p:txBody>
          <a:bodyPr/>
          <a:lstStyle/>
          <a:p>
            <a:pPr marL="0" marR="0" lvl="0" indent="0" algn="l" defTabSz="914400" rtl="0" eaLnBrk="0" fontAlgn="base" latinLnBrk="0" hangingPunct="0">
              <a:lnSpc>
                <a:spcPts val="11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This also raises the issue of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complements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 or interdependencies between industries.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Complements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 typically are products or services that have a potential impact on the value of a firm’s own products or services. Those who produce complements are usually referred to as complementors, An example from the textbook: powerful hardware is of no value to a user unless there is software that runs on it. Similarly, new and better software is possible only if the hardware on which it can be run is available. In the auto-related industries, the ridesharing companies cannot operate without vehicles, while the electric vehicles are useless without the battery and other technology components. The concept of 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value net</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HelveticaNeueLTStd-MdCn"/>
              </a:rPr>
              <a:t> means firms must consider ALL players in the “game” and analyze how interactions among these players affect the firm’s ability to generate and appropriate value. See textbook Exhibit 2.6 The Value Net. </a:t>
            </a:r>
            <a:r>
              <a:rPr lang="en-US" sz="1800" dirty="0">
                <a:solidFill>
                  <a:srgbClr val="000000"/>
                </a:solidFill>
                <a:effectLst/>
                <a:latin typeface="Times New Roman" panose="02020603050405020304" pitchFamily="18" charset="0"/>
                <a:ea typeface="Times New Roman" panose="02020603050405020304" pitchFamily="18" charset="0"/>
              </a:rPr>
              <a:t>Does Ford appear ready to deal with the competitive forces in its industry?</a:t>
            </a:r>
            <a:r>
              <a:rPr lang="en-US" sz="1800" dirty="0">
                <a:solidFill>
                  <a:srgbClr val="000000"/>
                </a:solidFill>
                <a:effectLst/>
                <a:latin typeface="HelveticaNeueLTStd-MdCn"/>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E4FA1C1E-629B-9F4D-98AC-F5D32D38EE3B}" type="slidenum">
              <a:rPr lang="en-US" smtClean="0"/>
              <a:t>28</a:t>
            </a:fld>
            <a:endParaRPr lang="en-US" dirty="0"/>
          </a:p>
        </p:txBody>
      </p:sp>
    </p:spTree>
    <p:extLst>
      <p:ext uri="{BB962C8B-B14F-4D97-AF65-F5344CB8AC3E}">
        <p14:creationId xmlns:p14="http://schemas.microsoft.com/office/powerpoint/2010/main" val="426617420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5" name="Slide Image Placeholder 1">
            <a:extLst>
              <a:ext uri="{FF2B5EF4-FFF2-40B4-BE49-F238E27FC236}">
                <a16:creationId xmlns:a16="http://schemas.microsoft.com/office/drawing/2014/main" id="{9AC57951-2140-4A68-A1E8-0AC6631A2B7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6" name="Notes Placeholder 2">
            <a:extLst>
              <a:ext uri="{FF2B5EF4-FFF2-40B4-BE49-F238E27FC236}">
                <a16:creationId xmlns:a16="http://schemas.microsoft.com/office/drawing/2014/main" id="{F2ABD4D1-1AF0-46AB-80F3-72098D98A71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When one firm outperforms others by a wide margin over a long period of time, it</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important to figure out how this could be. The answer may lie in how that firm arranges its activities and creates unique bundles of resources that allow it to sustain a competitive advantage. We should assess the relationships between the elements in Ford</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a:t>
            </a:r>
            <a:r>
              <a:rPr lang="en-US" altLang="ja-JP" i="1" dirty="0">
                <a:ea typeface="ヒラギノ角ゴ Pro W3" pitchFamily="123" charset="-128"/>
                <a:cs typeface="Times New Roman" panose="02020603050405020304" pitchFamily="18" charset="0"/>
              </a:rPr>
              <a:t>value chain</a:t>
            </a:r>
            <a:r>
              <a:rPr lang="en-US" altLang="ja-JP" dirty="0">
                <a:ea typeface="ヒラギノ角ゴ Pro W3" pitchFamily="123" charset="-128"/>
                <a:cs typeface="Times New Roman" panose="02020603050405020304" pitchFamily="18" charset="0"/>
              </a:rPr>
              <a:t>. Remember, </a:t>
            </a:r>
            <a:r>
              <a:rPr lang="en-US" altLang="ja-JP" dirty="0">
                <a:solidFill>
                  <a:srgbClr val="000000"/>
                </a:solidFill>
                <a:ea typeface="ヒラギノ角ゴ Pro W3" pitchFamily="123" charset="-128"/>
                <a:cs typeface="Times New Roman" panose="02020603050405020304" pitchFamily="18" charset="0"/>
              </a:rPr>
              <a:t>value-chain analysis is a strategic analysis of an organization that uses value-creating activities. Value is the amount that buyers are willing to pay for what a firm provides them and is measured by total revenue, a reflection of the price a firm</a:t>
            </a:r>
            <a:r>
              <a:rPr lang="ja-JP" altLang="en-US">
                <a:solidFill>
                  <a:srgbClr val="000000"/>
                </a:solidFill>
                <a:ea typeface="ヒラギノ角ゴ Pro W3" pitchFamily="123" charset="-128"/>
                <a:cs typeface="Times New Roman" panose="02020603050405020304" pitchFamily="18" charset="0"/>
              </a:rPr>
              <a:t>’</a:t>
            </a:r>
            <a:r>
              <a:rPr lang="en-US" altLang="ja-JP" dirty="0">
                <a:solidFill>
                  <a:srgbClr val="000000"/>
                </a:solidFill>
                <a:ea typeface="ヒラギノ角ゴ Pro W3" pitchFamily="123" charset="-128"/>
                <a:cs typeface="Times New Roman" panose="02020603050405020304" pitchFamily="18" charset="0"/>
              </a:rPr>
              <a:t>s product commands, and the quantity it can sell. A firm is profitable when the value it receives exceeds the total costs involved in creating its product or service. Creating value for buyers that exceeds the costs of production (i.e., margin) is a key concept used in analyzing a firm</a:t>
            </a:r>
            <a:r>
              <a:rPr lang="ja-JP" altLang="en-US">
                <a:solidFill>
                  <a:srgbClr val="000000"/>
                </a:solidFill>
                <a:ea typeface="ヒラギノ角ゴ Pro W3" pitchFamily="123" charset="-128"/>
                <a:cs typeface="Times New Roman" panose="02020603050405020304" pitchFamily="18" charset="0"/>
              </a:rPr>
              <a:t>’</a:t>
            </a:r>
            <a:r>
              <a:rPr lang="en-US" altLang="ja-JP" dirty="0">
                <a:solidFill>
                  <a:srgbClr val="000000"/>
                </a:solidFill>
                <a:ea typeface="ヒラギノ角ゴ Pro W3" pitchFamily="123" charset="-128"/>
                <a:cs typeface="Times New Roman" panose="02020603050405020304" pitchFamily="18" charset="0"/>
              </a:rPr>
              <a:t>s competitive position.</a:t>
            </a:r>
            <a:r>
              <a:rPr lang="en-US" altLang="ja-JP" dirty="0">
                <a:ea typeface="ヒラギノ角ゴ Pro W3" pitchFamily="123" charset="-128"/>
              </a:rPr>
              <a:t> </a:t>
            </a:r>
            <a:endParaRPr lang="en-US" altLang="en-US" dirty="0">
              <a:ea typeface="ヒラギノ角ゴ Pro W3" pitchFamily="123" charset="-128"/>
            </a:endParaRPr>
          </a:p>
        </p:txBody>
      </p:sp>
      <p:sp>
        <p:nvSpPr>
          <p:cNvPr id="72707" name="Slide Number Placeholder 3">
            <a:extLst>
              <a:ext uri="{FF2B5EF4-FFF2-40B4-BE49-F238E27FC236}">
                <a16:creationId xmlns:a16="http://schemas.microsoft.com/office/drawing/2014/main" id="{5B8C4E7D-191D-444F-8995-9A577A3ED4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758B777-0C1A-4496-8487-795A0D922B1A}" type="slidenum">
              <a:rPr lang="en-US" altLang="en-US" sz="1200"/>
              <a:pPr eaLnBrk="1" hangingPunct="1"/>
              <a:t>29</a:t>
            </a:fld>
            <a:endParaRPr lang="en-US"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8BC3061D-0CC1-4FDB-A846-4AC3152077C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8" name="Notes Placeholder 2">
            <a:extLst>
              <a:ext uri="{FF2B5EF4-FFF2-40B4-BE49-F238E27FC236}">
                <a16:creationId xmlns:a16="http://schemas.microsoft.com/office/drawing/2014/main" id="{F2FBFF8B-A010-4829-9CA0-B13E1C1E1F2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ea typeface="ヒラギノ角ゴ Pro W3" charset="0"/>
                <a:cs typeface="ヒラギノ角ゴ Pro W3" charset="0"/>
              </a:rPr>
              <a:t>ANSWER: d. Ford was the only automobile firm that had NOT needed a government bailout after the 2009 economic downturn. Although it sold off many other brands such as Jaguar, Land Rover, Aston Martin and Volvo, Ford did not sell the Lincoln brand. (</a:t>
            </a:r>
            <a:r>
              <a:rPr lang="en-US" sz="1200" b="1" kern="1200" dirty="0">
                <a:solidFill>
                  <a:schemeClr val="tx1"/>
                </a:solidFill>
                <a:effectLst/>
                <a:ea typeface="ヒラギノ角ゴ Pro W3" charset="0"/>
                <a:cs typeface="ヒラギノ角ゴ Pro W3" charset="0"/>
              </a:rPr>
              <a:t>Not in the case:</a:t>
            </a:r>
            <a:r>
              <a:rPr lang="en-US" sz="1200" kern="1200" dirty="0">
                <a:solidFill>
                  <a:schemeClr val="tx1"/>
                </a:solidFill>
                <a:effectLst/>
                <a:ea typeface="ヒラギノ角ゴ Pro W3" charset="0"/>
                <a:cs typeface="ヒラギノ角ゴ Pro W3" charset="0"/>
              </a:rPr>
              <a:t> In 2012, Mulally set Lincoln up as a separate division under the name The Lincoln Motor Company.) Ford was late to the China market, and GM had a higher brand penetration in China. American engineer and industrial icon Henry Ford had been a true innovator. He didn’t invent the automobile or the assembly line, but through his ability to recognize opportunities, articulate a vision, and inspire others to join him in fulfilling that vision, he was responsible for making significant changes in the trajectory of the automobile industry and even in the history of manufacturing in America. The assembly line concept was borrowed from other industries. </a:t>
            </a:r>
          </a:p>
        </p:txBody>
      </p:sp>
      <p:sp>
        <p:nvSpPr>
          <p:cNvPr id="19459" name="Slide Number Placeholder 3">
            <a:extLst>
              <a:ext uri="{FF2B5EF4-FFF2-40B4-BE49-F238E27FC236}">
                <a16:creationId xmlns:a16="http://schemas.microsoft.com/office/drawing/2014/main" id="{A85A353D-94B2-46A8-9D0D-51598D6A2DE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7C4B17E-27C2-4C52-9380-731FA62B6FAD}" type="slidenum">
              <a:rPr lang="en-US" altLang="en-US" sz="1200"/>
              <a:pPr eaLnBrk="1" hangingPunct="1"/>
              <a:t>3</a:t>
            </a:fld>
            <a:endParaRPr lang="en-US" altLang="en-US" sz="1200"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3" name="Slide Image Placeholder 1">
            <a:extLst>
              <a:ext uri="{FF2B5EF4-FFF2-40B4-BE49-F238E27FC236}">
                <a16:creationId xmlns:a16="http://schemas.microsoft.com/office/drawing/2014/main" id="{EE26A38B-74FF-483B-990F-0B7D74ED7D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4" name="Notes Placeholder 2">
            <a:extLst>
              <a:ext uri="{FF2B5EF4-FFF2-40B4-BE49-F238E27FC236}">
                <a16:creationId xmlns:a16="http://schemas.microsoft.com/office/drawing/2014/main" id="{AB9D1265-6659-4F4C-944B-B86346A36A4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Every activity should add value. Take a look at Exhibit 3.1 to see the value chain activities. Based on the relationships between these elements, Ford can make a choice of how to proceed to craft a competitive advantage.</a:t>
            </a:r>
            <a:r>
              <a:rPr lang="en-US" altLang="en-US" dirty="0">
                <a:ea typeface="ヒラギノ角ゴ Pro W3" pitchFamily="123" charset="-128"/>
              </a:rPr>
              <a:t> </a:t>
            </a:r>
          </a:p>
        </p:txBody>
      </p:sp>
      <p:sp>
        <p:nvSpPr>
          <p:cNvPr id="74755" name="Slide Number Placeholder 3">
            <a:extLst>
              <a:ext uri="{FF2B5EF4-FFF2-40B4-BE49-F238E27FC236}">
                <a16:creationId xmlns:a16="http://schemas.microsoft.com/office/drawing/2014/main" id="{36827A89-F4D6-439D-9190-1226E624086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AA29166B-0C35-4799-8FEE-6673516ADD76}" type="slidenum">
              <a:rPr lang="en-US" altLang="en-US" sz="1200"/>
              <a:pPr eaLnBrk="1" hangingPunct="1"/>
              <a:t>30</a:t>
            </a:fld>
            <a:endParaRPr lang="en-US" altLang="en-US" sz="1200"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a:extLst>
              <a:ext uri="{FF2B5EF4-FFF2-40B4-BE49-F238E27FC236}">
                <a16:creationId xmlns:a16="http://schemas.microsoft.com/office/drawing/2014/main" id="{131B5553-5E59-46F8-90DC-A4282B91C25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2" name="Rectangle 3">
            <a:extLst>
              <a:ext uri="{FF2B5EF4-FFF2-40B4-BE49-F238E27FC236}">
                <a16:creationId xmlns:a16="http://schemas.microsoft.com/office/drawing/2014/main" id="{B4030FD3-4D77-4F33-8CB2-63E721D6B2A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In terms of primary activities, the key to Ford’s possible ability to differentiate itself in the market resided in its marketing. Certain brands, especially the F-150 truck and the Mustang, had iconic value. Although operations had been a problem in the past, Mulally had focused on improvements here.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Fields and Hackett and now Farley had continued to refine the product lineup. One concern in the restructuring into two operational divisions – BEV and ICE – meant the potential for two separate but integrated value chains. Although there were obvious synergies, how this would play out was still undetermined.</a:t>
            </a:r>
          </a:p>
          <a:p>
            <a:pPr marL="0" marR="0" lvl="0" indent="0" algn="l" defTabSz="914400" rtl="0" eaLnBrk="0" fontAlgn="base" latinLnBrk="0" hangingPunct="0">
              <a:lnSpc>
                <a:spcPct val="100000"/>
              </a:lnSpc>
              <a:spcBef>
                <a:spcPts val="0"/>
              </a:spcBef>
              <a:spcAft>
                <a:spcPts val="0"/>
              </a:spcAft>
              <a:buClrTx/>
              <a:buSzTx/>
              <a:buFontTx/>
              <a:buNone/>
              <a:tabLst/>
              <a:defRPr/>
            </a:pPr>
            <a:r>
              <a:rPr lang="en-US" sz="1800" b="1" dirty="0">
                <a:solidFill>
                  <a:srgbClr val="000000"/>
                </a:solidFill>
                <a:effectLst/>
                <a:highlight>
                  <a:srgbClr val="FFFF00"/>
                </a:highlight>
                <a:latin typeface="Times New Roman" panose="02020603050405020304" pitchFamily="18" charset="0"/>
                <a:ea typeface="Times New Roman" panose="02020603050405020304" pitchFamily="18" charset="0"/>
              </a:rPr>
              <a:t>NOT in the case: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The assumption was that</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Ford could pursue synergies, using the ICE business to do body engineering, revamping production to reduce costs to fund the EV business’s development of software and technology, some of which would then be incorporated into the traditional gasoline vehicles. In addition to developing electric models, Model e would engineer new types of assembly lines to build them and manage Ford’s sourcing of key components like motors and inverters and raw materials such as lithium and rare earth metals. Strategic alliances with other firms and technology such as South Korean firm SK Battery America could strengthen secondary support value chain activity. See</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u="sng" dirty="0">
                <a:solidFill>
                  <a:srgbClr val="000000"/>
                </a:solidFill>
                <a:effectLst/>
                <a:highlight>
                  <a:srgbClr val="FFFF00"/>
                </a:highlight>
                <a:latin typeface="Times New Roman" panose="02020603050405020304" pitchFamily="18" charset="0"/>
                <a:ea typeface="Times New Roman" panose="02020603050405020304" pitchFamily="18" charset="0"/>
                <a:hlinkClick r:id="rId3"/>
              </a:rPr>
              <a:t>https://www.nytimes.com/2022/03/02/business/economy/ford-model-e.html</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As an example of how 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value chain primary activities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can affect competitive positioning, the textbook notes how Tesla, although able to capture the public’s attention through its innovative marketing, was losing corporate customers because of its limited service facilities in Europe. See Strategy Spotlight 3.1.</a:t>
            </a:r>
            <a:endParaRPr lang="en-US" altLang="en-US" b="1" dirty="0">
              <a:ea typeface="ヒラギノ角ゴ Pro W3" pitchFamily="123" charset="-128"/>
            </a:endParaRPr>
          </a:p>
          <a:p>
            <a:r>
              <a:rPr lang="en-US" altLang="en-US" b="1" dirty="0">
                <a:ea typeface="ヒラギノ角ゴ Pro W3" pitchFamily="123" charset="-128"/>
              </a:rPr>
              <a:t>Value Chain Activity </a:t>
            </a:r>
            <a:r>
              <a:rPr lang="en-US" altLang="en-US" i="1" dirty="0">
                <a:ea typeface="ヒラギノ角ゴ Pro W3" pitchFamily="123" charset="-128"/>
              </a:rPr>
              <a:t>Primary: </a:t>
            </a:r>
            <a:r>
              <a:rPr lang="en-US" altLang="en-US" dirty="0">
                <a:ea typeface="ヒラギノ角ゴ Pro W3" pitchFamily="123" charset="-128"/>
              </a:rPr>
              <a:t>How does Ford create value?</a:t>
            </a:r>
          </a:p>
          <a:p>
            <a:r>
              <a:rPr lang="en-US" altLang="en-US" dirty="0">
                <a:ea typeface="ヒラギノ角ゴ Pro W3" pitchFamily="123" charset="-128"/>
              </a:rPr>
              <a:t>Inbound logistics: </a:t>
            </a:r>
            <a:r>
              <a:rPr lang="en-US" sz="1800" dirty="0">
                <a:effectLst/>
                <a:latin typeface="Times New Roman" panose="02020603050405020304" pitchFamily="18" charset="0"/>
                <a:ea typeface="Times New Roman" panose="02020603050405020304" pitchFamily="18" charset="0"/>
              </a:rPr>
              <a:t>Assumed adequate. </a:t>
            </a:r>
            <a:r>
              <a:rPr lang="en-US" sz="1800" dirty="0">
                <a:effectLst/>
                <a:highlight>
                  <a:srgbClr val="FFFF00"/>
                </a:highlight>
                <a:latin typeface="Times New Roman" panose="02020603050405020304" pitchFamily="18" charset="0"/>
                <a:ea typeface="Times New Roman" panose="02020603050405020304" pitchFamily="18" charset="0"/>
              </a:rPr>
              <a:t>Will require adjustments for the EV production demands.</a:t>
            </a:r>
          </a:p>
          <a:p>
            <a:r>
              <a:rPr lang="en-US" altLang="en-US" dirty="0">
                <a:ea typeface="ヒラギノ角ゴ Pro W3" pitchFamily="123" charset="-128"/>
              </a:rPr>
              <a:t>Operations: </a:t>
            </a:r>
            <a:r>
              <a:rPr lang="en-US" sz="1800" dirty="0">
                <a:effectLst/>
                <a:highlight>
                  <a:srgbClr val="FFFF00"/>
                </a:highlight>
                <a:latin typeface="Times New Roman" panose="02020603050405020304" pitchFamily="18" charset="0"/>
                <a:ea typeface="Times New Roman" panose="02020603050405020304" pitchFamily="18" charset="0"/>
              </a:rPr>
              <a:t>Outdated manufacturing facilities for some products in the past; poor quality control in the past may need continual attention..</a:t>
            </a:r>
          </a:p>
          <a:p>
            <a:r>
              <a:rPr lang="en-US" altLang="en-US" dirty="0">
                <a:ea typeface="ヒラギノ角ゴ Pro W3" pitchFamily="123" charset="-128"/>
              </a:rPr>
              <a:t>Outbound logistics: Assumed adequate.</a:t>
            </a:r>
          </a:p>
          <a:p>
            <a:pPr marL="0" marR="0">
              <a:spcBef>
                <a:spcPts val="0"/>
              </a:spcBef>
              <a:spcAft>
                <a:spcPts val="0"/>
              </a:spcAft>
            </a:pPr>
            <a:r>
              <a:rPr lang="en-US" altLang="en-US" dirty="0">
                <a:ea typeface="ヒラギノ角ゴ Pro W3" pitchFamily="123" charset="-128"/>
              </a:rPr>
              <a:t>Marketing and sales: </a:t>
            </a:r>
            <a:r>
              <a:rPr lang="en-US" sz="1800" dirty="0">
                <a:solidFill>
                  <a:srgbClr val="000000"/>
                </a:solidFill>
                <a:effectLst/>
                <a:latin typeface="Times New Roman" panose="02020603050405020304" pitchFamily="18" charset="0"/>
                <a:ea typeface="Times New Roman" panose="02020603050405020304" pitchFamily="18" charset="0"/>
              </a:rPr>
              <a:t>Some strong brands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were able to build customer</a:t>
            </a:r>
            <a:r>
              <a:rPr lang="en-US" sz="1800" dirty="0">
                <a:solidFill>
                  <a:srgbClr val="000000"/>
                </a:solidFill>
                <a:effectLst/>
                <a:latin typeface="Times New Roman" panose="02020603050405020304" pitchFamily="18" charset="0"/>
                <a:ea typeface="Times New Roman" panose="02020603050405020304" pitchFamily="18" charset="0"/>
              </a:rPr>
              <a:t> loyalty: F150, Mustang,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resurrection of the Bronco brand.</a:t>
            </a:r>
            <a:endParaRPr lang="en-US" sz="1800" dirty="0">
              <a:solidFill>
                <a:srgbClr val="000000"/>
              </a:solidFill>
              <a:effectLst/>
              <a:latin typeface="Times New Roman" panose="02020603050405020304" pitchFamily="18" charset="0"/>
              <a:ea typeface="Times New Roman" panose="02020603050405020304" pitchFamily="18" charset="0"/>
            </a:endParaRPr>
          </a:p>
          <a:p>
            <a:r>
              <a:rPr lang="en-US" altLang="en-US" dirty="0">
                <a:ea typeface="ヒラギノ角ゴ Pro W3" pitchFamily="123" charset="-128"/>
              </a:rPr>
              <a:t>Service: Ability to manage massive product recalls. </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a:extLst>
              <a:ext uri="{FF2B5EF4-FFF2-40B4-BE49-F238E27FC236}">
                <a16:creationId xmlns:a16="http://schemas.microsoft.com/office/drawing/2014/main" id="{1DB0FC92-4549-4346-94A2-CCF7AB2C73B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0" name="Rectangle 3">
            <a:extLst>
              <a:ext uri="{FF2B5EF4-FFF2-40B4-BE49-F238E27FC236}">
                <a16:creationId xmlns:a16="http://schemas.microsoft.com/office/drawing/2014/main" id="{51441C8C-CFC9-494E-B6C0-3A4DF520335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62500" lnSpcReduction="20000"/>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With regards to support activities, a competitive advantage is achieved by developing a strong general administration that is built around visionary leadership and a culture that pushes for technological innovation. Under Mulally, Ford had pushed for more technological development. Mulally’s attention to general administration issues meant this could become a strength going forward if it was able to be protected. Certainly his vision had inspired some change.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Under CEO Mark Fields and then under Jim Hackett</a:t>
            </a:r>
            <a:r>
              <a:rPr lang="en-US" sz="1800" dirty="0">
                <a:solidFill>
                  <a:srgbClr val="000000"/>
                </a:solidFill>
                <a:effectLst/>
                <a:latin typeface="Times New Roman" panose="02020603050405020304" pitchFamily="18" charset="0"/>
                <a:ea typeface="Times New Roman" panose="02020603050405020304" pitchFamily="18" charset="0"/>
              </a:rPr>
              <a:t> it was unclear if these changes could be sustained, and innovative technology could be further developed. In addition, there didn’t appear to be any clear strategy for how to integrate new acquisitions and innovations into the company as a whole.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CEO Farley needed to be clear in driving the current speed of technological innovation. As noted in the case, Ford had had four CEOs in seven years. Continuity of leadership, consistency of vision had suffered. Investors had noted that there wasn’t “a single message that is more than just public-relations, tying it all together”.</a:t>
            </a:r>
            <a:r>
              <a:rPr lang="en-US" sz="1800" dirty="0">
                <a:solidFill>
                  <a:srgbClr val="000000"/>
                </a:solidFill>
                <a:effectLst/>
                <a:latin typeface="Times New Roman" panose="02020603050405020304" pitchFamily="18" charset="0"/>
                <a:ea typeface="Times New Roman" panose="02020603050405020304" pitchFamily="18" charset="0"/>
              </a:rPr>
              <a:t> </a:t>
            </a:r>
          </a:p>
          <a:p>
            <a:r>
              <a:rPr lang="en-US" altLang="en-US" b="1" dirty="0">
                <a:ea typeface="ヒラギノ角ゴ Pro W3" pitchFamily="123" charset="-128"/>
              </a:rPr>
              <a:t>Value Chain Activity </a:t>
            </a:r>
            <a:r>
              <a:rPr lang="en-US" altLang="en-US" i="1" dirty="0">
                <a:ea typeface="ヒラギノ角ゴ Pro W3" pitchFamily="123" charset="-128"/>
              </a:rPr>
              <a:t>Secondary: </a:t>
            </a:r>
            <a:r>
              <a:rPr lang="en-US" altLang="en-US" dirty="0">
                <a:ea typeface="ヒラギノ角ゴ Pro W3" pitchFamily="123" charset="-128"/>
              </a:rPr>
              <a:t>How does Ford create value?</a:t>
            </a:r>
          </a:p>
          <a:p>
            <a:r>
              <a:rPr lang="en-US" altLang="en-US" dirty="0">
                <a:ea typeface="ヒラギノ角ゴ Pro W3" pitchFamily="123" charset="-128"/>
              </a:rPr>
              <a:t>Procurement: Poor material requirement planning in the past? </a:t>
            </a:r>
            <a:r>
              <a:rPr lang="en-US" sz="1800" dirty="0">
                <a:effectLst/>
                <a:highlight>
                  <a:srgbClr val="FFFF00"/>
                </a:highlight>
                <a:latin typeface="Times New Roman" panose="02020603050405020304" pitchFamily="18" charset="0"/>
                <a:ea typeface="Times New Roman" panose="02020603050405020304" pitchFamily="18" charset="0"/>
              </a:rPr>
              <a:t>Challenges ahead for procurement of EV components</a:t>
            </a:r>
            <a:r>
              <a:rPr lang="en-US" sz="1800" dirty="0">
                <a:effectLst/>
                <a:latin typeface="Times New Roman" panose="02020603050405020304" pitchFamily="18" charset="0"/>
                <a:ea typeface="Times New Roman" panose="02020603050405020304" pitchFamily="18" charset="0"/>
              </a:rPr>
              <a:t>.</a:t>
            </a:r>
            <a:endParaRPr lang="en-US" altLang="en-US" dirty="0">
              <a:ea typeface="ヒラギノ角ゴ Pro W3" pitchFamily="123" charset="-128"/>
            </a:endParaRPr>
          </a:p>
          <a:p>
            <a:r>
              <a:rPr lang="en-US" altLang="en-US" dirty="0">
                <a:ea typeface="ヒラギノ角ゴ Pro W3" pitchFamily="123" charset="-128"/>
              </a:rPr>
              <a:t>Technology development: Technology strong but breakthroughs may not be disseminated quickly enough to support primary activities .</a:t>
            </a:r>
          </a:p>
          <a:p>
            <a:r>
              <a:rPr lang="en-US" altLang="en-US" dirty="0">
                <a:ea typeface="ヒラギノ角ゴ Pro W3" pitchFamily="123" charset="-128"/>
              </a:rPr>
              <a:t>Human resource management: </a:t>
            </a:r>
            <a:r>
              <a:rPr lang="en-US" sz="1800" dirty="0">
                <a:effectLst/>
                <a:latin typeface="Times New Roman" panose="02020603050405020304" pitchFamily="18" charset="0"/>
                <a:ea typeface="Times New Roman" panose="02020603050405020304" pitchFamily="18" charset="0"/>
              </a:rPr>
              <a:t>Workforce culture had been highly bureaucratic, problem of internal fiefdoms caused lack of communication in the past. </a:t>
            </a:r>
            <a:r>
              <a:rPr lang="en-US" sz="1800" dirty="0">
                <a:effectLst/>
                <a:highlight>
                  <a:srgbClr val="FFFF00"/>
                </a:highlight>
                <a:latin typeface="Times New Roman" panose="02020603050405020304" pitchFamily="18" charset="0"/>
                <a:ea typeface="Times New Roman" panose="02020603050405020304" pitchFamily="18" charset="0"/>
              </a:rPr>
              <a:t>Current restructuring is too new to assess ability to retain key personnel.</a:t>
            </a:r>
          </a:p>
          <a:p>
            <a:r>
              <a:rPr lang="en-US" altLang="en-US" dirty="0">
                <a:ea typeface="ヒラギノ角ゴ Pro W3" pitchFamily="123" charset="-128"/>
              </a:rPr>
              <a:t>General administration: </a:t>
            </a:r>
            <a:r>
              <a:rPr lang="en-US" sz="1800" dirty="0">
                <a:effectLst/>
                <a:highlight>
                  <a:srgbClr val="FFFF00"/>
                </a:highlight>
                <a:latin typeface="Times New Roman" panose="02020603050405020304" pitchFamily="18" charset="0"/>
                <a:ea typeface="Times New Roman" panose="02020603050405020304" pitchFamily="18" charset="0"/>
              </a:rPr>
              <a:t>Previous failure to coordinate activities meant inability to catch key trends and react appropriately. Mulally’s ONE Ford tried to fix this. Fields and Hackett’s restructuring, focus on Mobility, hoped to increase levels of innovation, but investors felt the lack of a unifying message. Farley’s creation of the three-division structure is currently untested. Lack of consistent leadership since Mulally had eroded investor trust. </a:t>
            </a:r>
            <a:endParaRPr lang="en-US" dirty="0">
              <a:solidFill>
                <a:srgbClr val="000000"/>
              </a:solidFill>
              <a:latin typeface="Arial" panose="020B0604020202020204" pitchFamily="34" charset="0"/>
              <a:ea typeface="Verdana" panose="020B0604030504040204" pitchFamily="34" charset="0"/>
              <a:cs typeface="Arial" panose="020B0604020202020204"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7" name="Rectangle 2">
            <a:extLst>
              <a:ext uri="{FF2B5EF4-FFF2-40B4-BE49-F238E27FC236}">
                <a16:creationId xmlns:a16="http://schemas.microsoft.com/office/drawing/2014/main" id="{B8EDE751-8307-456D-93AD-A0292C36459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8" name="Rectangle 3">
            <a:extLst>
              <a:ext uri="{FF2B5EF4-FFF2-40B4-BE49-F238E27FC236}">
                <a16:creationId xmlns:a16="http://schemas.microsoft.com/office/drawing/2014/main" id="{69D16A8B-53EF-499F-84AB-105832BC6CD3}"/>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In addition, see the concept of the </a:t>
            </a:r>
            <a:r>
              <a:rPr lang="en-US" altLang="en-US" i="1" dirty="0">
                <a:ea typeface="ヒラギノ角ゴ Pro W3" pitchFamily="123" charset="-128"/>
                <a:cs typeface="Times New Roman" panose="02020603050405020304" pitchFamily="18" charset="0"/>
              </a:rPr>
              <a:t>resource-based view of the firm</a:t>
            </a:r>
            <a:r>
              <a:rPr lang="en-US" altLang="en-US" dirty="0">
                <a:ea typeface="ヒラギノ角ゴ Pro W3" pitchFamily="123" charset="-128"/>
                <a:cs typeface="Times New Roman" panose="02020603050405020304" pitchFamily="18" charset="0"/>
              </a:rPr>
              <a:t>, and the three key types of resources: </a:t>
            </a:r>
            <a:r>
              <a:rPr lang="en-US" altLang="en-US" i="1" dirty="0">
                <a:ea typeface="ヒラギノ角ゴ Pro W3" pitchFamily="123" charset="-128"/>
                <a:cs typeface="Times New Roman" panose="02020603050405020304" pitchFamily="18" charset="0"/>
              </a:rPr>
              <a:t>tangible resources, intangible resources</a:t>
            </a:r>
            <a:r>
              <a:rPr lang="en-US" altLang="en-US" dirty="0">
                <a:ea typeface="ヒラギノ角ゴ Pro W3" pitchFamily="123" charset="-128"/>
                <a:cs typeface="Times New Roman" panose="02020603050405020304" pitchFamily="18" charset="0"/>
              </a:rPr>
              <a:t>, and </a:t>
            </a:r>
            <a:r>
              <a:rPr lang="en-US" altLang="en-US" i="1" dirty="0">
                <a:ea typeface="ヒラギノ角ゴ Pro W3" pitchFamily="123" charset="-128"/>
                <a:cs typeface="Times New Roman" panose="02020603050405020304" pitchFamily="18" charset="0"/>
              </a:rPr>
              <a:t>organizational capabilities. </a:t>
            </a:r>
            <a:r>
              <a:rPr lang="en-US" altLang="en-US" dirty="0">
                <a:solidFill>
                  <a:srgbClr val="000000"/>
                </a:solidFill>
                <a:ea typeface="ヒラギノ角ゴ Pro W3" pitchFamily="123" charset="-128"/>
                <a:cs typeface="Times New Roman" panose="02020603050405020304" pitchFamily="18" charset="0"/>
              </a:rPr>
              <a:t>A firm</a:t>
            </a:r>
            <a:r>
              <a:rPr lang="ja-JP" altLang="en-US">
                <a:solidFill>
                  <a:srgbClr val="000000"/>
                </a:solidFill>
                <a:ea typeface="ヒラギノ角ゴ Pro W3" pitchFamily="123" charset="-128"/>
                <a:cs typeface="Times New Roman" panose="02020603050405020304" pitchFamily="18" charset="0"/>
              </a:rPr>
              <a:t>’</a:t>
            </a:r>
            <a:r>
              <a:rPr lang="en-US" altLang="ja-JP" dirty="0">
                <a:solidFill>
                  <a:srgbClr val="000000"/>
                </a:solidFill>
                <a:ea typeface="ヒラギノ角ゴ Pro W3" pitchFamily="123" charset="-128"/>
                <a:cs typeface="Times New Roman" panose="02020603050405020304" pitchFamily="18" charset="0"/>
              </a:rPr>
              <a:t>s strengths and capabilities – no matter how unique or impressive – do NOT necessarily lead to a competitive advantage.</a:t>
            </a:r>
            <a:r>
              <a:rPr lang="en-US" altLang="ja-JP" dirty="0">
                <a:solidFill>
                  <a:srgbClr val="000000"/>
                </a:solidFill>
                <a:latin typeface="Times New Roman" panose="02020603050405020304" pitchFamily="18" charset="0"/>
                <a:ea typeface="ヒラギノ角ゴ Pro W3" pitchFamily="123" charset="-128"/>
                <a:cs typeface="Times New Roman" panose="02020603050405020304" pitchFamily="18" charset="0"/>
              </a:rPr>
              <a:t> The r</a:t>
            </a:r>
            <a:r>
              <a:rPr lang="en-US" altLang="ja-JP" dirty="0">
                <a:solidFill>
                  <a:srgbClr val="000000"/>
                </a:solidFill>
                <a:ea typeface="ヒラギノ角ゴ Pro W3" pitchFamily="123" charset="-128"/>
                <a:cs typeface="Times New Roman" panose="02020603050405020304" pitchFamily="18" charset="0"/>
              </a:rPr>
              <a:t>esource-based view of the firm takes the perspective that firms</a:t>
            </a:r>
            <a:r>
              <a:rPr lang="ja-JP" altLang="en-US">
                <a:solidFill>
                  <a:srgbClr val="000000"/>
                </a:solidFill>
                <a:ea typeface="ヒラギノ角ゴ Pro W3" pitchFamily="123" charset="-128"/>
                <a:cs typeface="Times New Roman" panose="02020603050405020304" pitchFamily="18" charset="0"/>
              </a:rPr>
              <a:t>’</a:t>
            </a:r>
            <a:r>
              <a:rPr lang="en-US" altLang="ja-JP" dirty="0">
                <a:solidFill>
                  <a:srgbClr val="000000"/>
                </a:solidFill>
                <a:ea typeface="ヒラギノ角ゴ Pro W3" pitchFamily="123" charset="-128"/>
                <a:cs typeface="Times New Roman" panose="02020603050405020304" pitchFamily="18" charset="0"/>
              </a:rPr>
              <a:t> competitive advantages are due to their endowment of strategic resources that are valuable, rare, costly to imitate, and costly to substitute. Without these unique resources, the firm can only attain competitive parity. RBV goes beyond a SWOT analysis to integrate internal and external perspectives in a broader competitive context. RBV can reveal how core competencies embedded in a firm can help it exploit new product and market opportunities.</a:t>
            </a:r>
            <a:r>
              <a:rPr lang="en-US" altLang="ja-JP" dirty="0">
                <a:ea typeface="ヒラギノ角ゴ Pro W3" pitchFamily="123" charset="-128"/>
              </a:rPr>
              <a:t> </a:t>
            </a:r>
            <a:endParaRPr lang="en-US" altLang="en-US" dirty="0">
              <a:ea typeface="ヒラギノ角ゴ Pro W3" pitchFamily="123" charset="-128"/>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Slide Image Placeholder 1">
            <a:extLst>
              <a:ext uri="{FF2B5EF4-FFF2-40B4-BE49-F238E27FC236}">
                <a16:creationId xmlns:a16="http://schemas.microsoft.com/office/drawing/2014/main" id="{F3572E9A-B16A-4775-94BD-A1CBDAD949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2946" name="Notes Placeholder 2">
            <a:extLst>
              <a:ext uri="{FF2B5EF4-FFF2-40B4-BE49-F238E27FC236}">
                <a16:creationId xmlns:a16="http://schemas.microsoft.com/office/drawing/2014/main" id="{FE69C9B7-4CF6-436A-B342-FB93CB16FC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An important issue to focus on here is the importance of intangible resources like innovation and reputation. Especially in mature brands, sustaining reputation is essential. Look at resources that are controlled by Ford that might enable it to develop and implement value-creating strategies. Based on their reading of the case, students might identify those resources to include: the above. (See additional comments in the TN.)</a:t>
            </a:r>
          </a:p>
        </p:txBody>
      </p:sp>
      <p:sp>
        <p:nvSpPr>
          <p:cNvPr id="82947" name="Slide Number Placeholder 3">
            <a:extLst>
              <a:ext uri="{FF2B5EF4-FFF2-40B4-BE49-F238E27FC236}">
                <a16:creationId xmlns:a16="http://schemas.microsoft.com/office/drawing/2014/main" id="{08ED646D-2186-487E-8AFD-F0FEB5BEEEB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FF6B856F-C742-4EA5-8859-0B14E857B2D4}" type="slidenum">
              <a:rPr lang="en-US" altLang="en-US" sz="1200"/>
              <a:pPr eaLnBrk="1" hangingPunct="1"/>
              <a:t>34</a:t>
            </a:fld>
            <a:endParaRPr lang="en-US" altLang="en-US" sz="1200"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3" name="Slide Image Placeholder 1">
            <a:extLst>
              <a:ext uri="{FF2B5EF4-FFF2-40B4-BE49-F238E27FC236}">
                <a16:creationId xmlns:a16="http://schemas.microsoft.com/office/drawing/2014/main" id="{641E8DCD-748B-47D4-8C08-0408C4CC32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4" name="Notes Placeholder 2">
            <a:extLst>
              <a:ext uri="{FF2B5EF4-FFF2-40B4-BE49-F238E27FC236}">
                <a16:creationId xmlns:a16="http://schemas.microsoft.com/office/drawing/2014/main" id="{118D621D-EA11-447F-9605-D67E1EC6D56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An important issue to focus on here is the importance of intangible resources like innovation and reputation. Especially in mature brands, sustaining reputation is essential. Look at any intangible resources that are controlled by Ford that might enable it to develop and implement value-creating strategies. </a:t>
            </a:r>
            <a:endParaRPr lang="en-US" altLang="en-US" dirty="0">
              <a:ea typeface="ヒラギノ角ゴ Pro W3" pitchFamily="123" charset="-128"/>
            </a:endParaRPr>
          </a:p>
        </p:txBody>
      </p:sp>
      <p:sp>
        <p:nvSpPr>
          <p:cNvPr id="84995" name="Slide Number Placeholder 3">
            <a:extLst>
              <a:ext uri="{FF2B5EF4-FFF2-40B4-BE49-F238E27FC236}">
                <a16:creationId xmlns:a16="http://schemas.microsoft.com/office/drawing/2014/main" id="{E5F60BDA-8FBA-4829-879C-89177136CBF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1468419-A926-4986-BA8C-2AD5DEAD6EE7}" type="slidenum">
              <a:rPr lang="en-US" altLang="en-US" sz="1200"/>
              <a:pPr eaLnBrk="1" hangingPunct="1"/>
              <a:t>35</a:t>
            </a:fld>
            <a:endParaRPr lang="en-US" altLang="en-US" sz="1200"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1" name="Rectangle 2">
            <a:extLst>
              <a:ext uri="{FF2B5EF4-FFF2-40B4-BE49-F238E27FC236}">
                <a16:creationId xmlns:a16="http://schemas.microsoft.com/office/drawing/2014/main" id="{CEA8F194-82D4-428F-A215-D50001674E0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2" name="Rectangle 3">
            <a:extLst>
              <a:ext uri="{FF2B5EF4-FFF2-40B4-BE49-F238E27FC236}">
                <a16:creationId xmlns:a16="http://schemas.microsoft.com/office/drawing/2014/main" id="{78A6193A-0D92-4DEC-96A8-09B4804A3448}"/>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Determining whether the internal resources are valuable, rare, difficult to imitate, or difficult to substitute (</a:t>
            </a:r>
            <a:r>
              <a:rPr lang="en-US" altLang="en-US" i="1" dirty="0">
                <a:ea typeface="ヒラギノ角ゴ Pro W3" pitchFamily="123" charset="-128"/>
                <a:cs typeface="Times New Roman" panose="02020603050405020304" pitchFamily="18" charset="0"/>
              </a:rPr>
              <a:t>VRIN</a:t>
            </a:r>
            <a:r>
              <a:rPr lang="en-US" altLang="en-US" dirty="0">
                <a:ea typeface="ヒラギノ角ゴ Pro W3" pitchFamily="123" charset="-128"/>
                <a:cs typeface="Times New Roman" panose="02020603050405020304" pitchFamily="18" charset="0"/>
              </a:rPr>
              <a:t>) can help a firm sustain a competitive advantage. See Exhibit 3.6. </a:t>
            </a: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Slide Image Placeholder 1">
            <a:extLst>
              <a:ext uri="{FF2B5EF4-FFF2-40B4-BE49-F238E27FC236}">
                <a16:creationId xmlns:a16="http://schemas.microsoft.com/office/drawing/2014/main" id="{0E1CB6A3-3169-4C46-A737-C4EA81B177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0" name="Notes Placeholder 2">
            <a:extLst>
              <a:ext uri="{FF2B5EF4-FFF2-40B4-BE49-F238E27FC236}">
                <a16:creationId xmlns:a16="http://schemas.microsoft.com/office/drawing/2014/main" id="{968865E0-C6A8-4AE7-9069-4B00E07D720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0" marR="0" algn="l">
              <a:lnSpc>
                <a:spcPts val="1100"/>
              </a:lnSpc>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cs typeface="TimesLTStd-Roman"/>
              </a:rPr>
              <a:t>Applying the VRIN concept, Ford had no valuable, rare, inimitable, and non-substitutable capabilities that could become a source of sustainable competitive advantage. In comparison, the Japanese counterparts, specifically Toyota Motor Corporation had succeeded in developing a network of relationships with members in its extended value chain that had all the VRIN attributes and therefore was a source of sustainable competitive advantage</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TimesLTStd-Roman"/>
              </a:rPr>
              <a:t>. This was evident in Toyota’s worldwide market dominance in 2021. See Case Exhibit 3:  U.S. Automobile Sales Ranking &amp; Market Share by Manufacturer 2018-2021</a:t>
            </a:r>
            <a:r>
              <a:rPr lang="en-US" sz="1800" dirty="0">
                <a:solidFill>
                  <a:srgbClr val="000000"/>
                </a:solidFill>
                <a:effectLst/>
                <a:latin typeface="Times New Roman" panose="02020603050405020304" pitchFamily="18" charset="0"/>
                <a:ea typeface="Times New Roman" panose="02020603050405020304" pitchFamily="18" charset="0"/>
                <a:cs typeface="TimesLTStd-Roman"/>
              </a:rPr>
              <a:t>. </a:t>
            </a:r>
            <a:r>
              <a:rPr lang="en-US" sz="1800" dirty="0">
                <a:solidFill>
                  <a:srgbClr val="000000"/>
                </a:solidFill>
                <a:effectLst/>
                <a:latin typeface="Times New Roman" panose="02020603050405020304" pitchFamily="18" charset="0"/>
                <a:ea typeface="Times New Roman" panose="02020603050405020304" pitchFamily="18" charset="0"/>
              </a:rPr>
              <a:t>Because these network types of relationships could be studied and emulated, Ford did have an opportunity to benefit from imitating some of its rivals. (</a:t>
            </a:r>
            <a:r>
              <a:rPr lang="en-US" sz="1800" b="1" dirty="0">
                <a:solidFill>
                  <a:srgbClr val="000000"/>
                </a:solidFill>
                <a:effectLst/>
                <a:highlight>
                  <a:srgbClr val="FFFF00"/>
                </a:highlight>
                <a:latin typeface="Times New Roman" panose="02020603050405020304" pitchFamily="18" charset="0"/>
                <a:ea typeface="Times New Roman" panose="02020603050405020304" pitchFamily="18" charset="0"/>
              </a:rPr>
              <a:t>NOT in the case: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In fact, Mulally had flown to Japan in 200</a:t>
            </a:r>
            <a:r>
              <a:rPr lang="en-US" sz="1800" dirty="0">
                <a:solidFill>
                  <a:srgbClr val="000000"/>
                </a:solidFill>
                <a:effectLst/>
                <a:latin typeface="Times New Roman" panose="02020603050405020304" pitchFamily="18" charset="0"/>
                <a:ea typeface="Times New Roman" panose="02020603050405020304" pitchFamily="18" charset="0"/>
              </a:rPr>
              <a:t>7 to meet with top executives at Toyota to seek their advice.) The area where Ford had seen the most advance was in the hybrid electric technology and the Smart Mobility efforts.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Although not inimitable, Ford appeared to have an edge over some American rivals here, primarily in its speed to market, beating Tesla to deliver the first EV pickup to customers. The importance of value chain integration, identifying synergies among components and activation of key intangible resources that could be considered core competencies, was critical to all automobile manufacturers as they faced this once-in-a-century shift from ICSs to BEVs. Traditional business models needed to be fundamentally changed. Ford’s goal to create two separate divisions and build two million BEVs annually by 2026 was ambitious, requiring industrial and technological transformation. Careful consideration of strategic formulation and implementation was needed.</a:t>
            </a:r>
            <a:r>
              <a:rPr lang="en-US" sz="1800" dirty="0">
                <a:solidFill>
                  <a:srgbClr val="000000"/>
                </a:solidFill>
                <a:effectLst/>
                <a:latin typeface="Times New Roman" panose="02020603050405020304" pitchFamily="18" charset="0"/>
                <a:ea typeface="Times New Roman" panose="02020603050405020304" pitchFamily="18" charset="0"/>
              </a:rPr>
              <a:t> </a:t>
            </a:r>
          </a:p>
        </p:txBody>
      </p:sp>
      <p:sp>
        <p:nvSpPr>
          <p:cNvPr id="89091" name="Slide Number Placeholder 3">
            <a:extLst>
              <a:ext uri="{FF2B5EF4-FFF2-40B4-BE49-F238E27FC236}">
                <a16:creationId xmlns:a16="http://schemas.microsoft.com/office/drawing/2014/main" id="{815B3919-0BF0-46E5-B07F-50E1A1DEAE9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C65B543-7F15-4DB0-9C5C-ECEB9768A9AF}" type="slidenum">
              <a:rPr lang="en-US" altLang="en-US" sz="1200"/>
              <a:pPr eaLnBrk="1" hangingPunct="1"/>
              <a:t>37</a:t>
            </a:fld>
            <a:endParaRPr lang="en-US" altLang="en-US" sz="1200"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1" name="Rectangle 2">
            <a:extLst>
              <a:ext uri="{FF2B5EF4-FFF2-40B4-BE49-F238E27FC236}">
                <a16:creationId xmlns:a16="http://schemas.microsoft.com/office/drawing/2014/main" id="{0D90498F-8C15-4C26-9FE6-9E7F3EE6073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2" name="Rectangle 3">
            <a:extLst>
              <a:ext uri="{FF2B5EF4-FFF2-40B4-BE49-F238E27FC236}">
                <a16:creationId xmlns:a16="http://schemas.microsoft.com/office/drawing/2014/main" id="{BEEBA083-60A9-45EA-806C-8C6CEBE8D9A1}"/>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a:spcBef>
                <a:spcPts val="0"/>
              </a:spcBef>
              <a:spcAft>
                <a:spcPts val="0"/>
              </a:spcAft>
            </a:pPr>
            <a:r>
              <a:rPr lang="en-US" altLang="en-US" dirty="0">
                <a:ea typeface="ヒラギノ角ゴ Pro W3" pitchFamily="123" charset="-128"/>
                <a:cs typeface="Times New Roman" panose="02020603050405020304" pitchFamily="18" charset="0"/>
              </a:rPr>
              <a:t>A competitive strategy is linked to the value chain and supported by intangible assets. Ford had historical lack of coordination across the value chain. Resources and assets should provide a firm with the ability to create products that are unique and valuable to customers, but Ford did not have either VRIN resources or enduring intangible assets to allow it to do this.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In addition, consumers were increasingly considering a vehicle as providing mobility rather than requiring ownership, perhaps not so much driving a vehicle themselves by eventually being driven by an automated vehicle. This affects the concept of what value Ford can bring to the market. The trends toward mobility through ridesharing, movement toward electric vehicles, automation and increased connectivity all suggest Ford needed to carefully consider how it could capture any given market, and even re-consider what market it was actually in. This re-consideration may be what drove CEO Jim Farley to decide to create three separate divisions: Ford PRO, Ford Blue and Ford Model e</a:t>
            </a:r>
            <a:r>
              <a:rPr lang="en-US" sz="1800" dirty="0">
                <a:solidFill>
                  <a:srgbClr val="000000"/>
                </a:solidFill>
                <a:effectLst/>
                <a:latin typeface="Times New Roman" panose="02020603050405020304" pitchFamily="18" charset="0"/>
                <a:ea typeface="Times New Roman" panose="02020603050405020304" pitchFamily="18" charset="0"/>
              </a:rPr>
              <a:t>.</a:t>
            </a:r>
          </a:p>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This idea comes from Beiker, S.A. &amp; Burgelman, RA. 2020. The future of the automated mobility industry: A strategic management perspective. Stanford University Graduate School of Business Research Paper #3866, accessible at </a:t>
            </a:r>
            <a:r>
              <a:rPr lang="en-US" sz="1800" u="sng" dirty="0">
                <a:solidFill>
                  <a:srgbClr val="000000"/>
                </a:solidFill>
                <a:effectLst/>
                <a:highlight>
                  <a:srgbClr val="FFFF00"/>
                </a:highlight>
                <a:latin typeface="Times New Roman" panose="02020603050405020304" pitchFamily="18" charset="0"/>
                <a:ea typeface="Times New Roman" panose="02020603050405020304" pitchFamily="18" charset="0"/>
                <a:hlinkClick r:id="rId3"/>
              </a:rPr>
              <a:t>https://papers.ssrn.com/sol3/papers.cfm?abstract_id=3590423</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Awareness of this resource comes via Martin J. Monroe, PhD, Clinical Associate Professor, University of Texas, Arlington.</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29" name="Rectangle 2">
            <a:extLst>
              <a:ext uri="{FF2B5EF4-FFF2-40B4-BE49-F238E27FC236}">
                <a16:creationId xmlns:a16="http://schemas.microsoft.com/office/drawing/2014/main" id="{249998E5-AFB2-4AC7-ADB2-070B5780C4C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0" name="Rectangle 3">
            <a:extLst>
              <a:ext uri="{FF2B5EF4-FFF2-40B4-BE49-F238E27FC236}">
                <a16:creationId xmlns:a16="http://schemas.microsoft.com/office/drawing/2014/main" id="{9EFAAC7A-417E-490D-8405-302B81EF7EC0}"/>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In order to achieve a sustainable competitive advantage, Ford had to assess its ability to contend with other automobile companies. The question of how to compete in a given business to attain competitive advantage requires an assessment of the types of </a:t>
            </a:r>
            <a:r>
              <a:rPr lang="en-US" altLang="en-US" i="1" dirty="0">
                <a:ea typeface="ヒラギノ角ゴ Pro W3" pitchFamily="123" charset="-128"/>
                <a:cs typeface="Times New Roman" panose="02020603050405020304" pitchFamily="18" charset="0"/>
              </a:rPr>
              <a:t>competitive strategies</a:t>
            </a:r>
            <a:r>
              <a:rPr lang="en-US" altLang="en-US" dirty="0">
                <a:ea typeface="ヒラギノ角ゴ Pro W3" pitchFamily="123" charset="-128"/>
                <a:cs typeface="Times New Roman" panose="02020603050405020304" pitchFamily="18" charset="0"/>
              </a:rPr>
              <a:t>, including the three </a:t>
            </a:r>
            <a:r>
              <a:rPr lang="en-US" altLang="en-US" i="1" dirty="0">
                <a:ea typeface="ヒラギノ角ゴ Pro W3" pitchFamily="123" charset="-128"/>
                <a:cs typeface="Times New Roman" panose="02020603050405020304" pitchFamily="18" charset="0"/>
              </a:rPr>
              <a:t>generic strategies</a:t>
            </a:r>
            <a:r>
              <a:rPr lang="en-US" altLang="en-US" dirty="0">
                <a:ea typeface="ヒラギノ角ゴ Pro W3" pitchFamily="123" charset="-128"/>
                <a:cs typeface="Times New Roman" panose="02020603050405020304" pitchFamily="18" charset="0"/>
              </a:rPr>
              <a:t> that are used to overcome the five forces and achieve a competitive advantage. </a:t>
            </a:r>
            <a:r>
              <a:rPr lang="en-US" altLang="en-US" dirty="0">
                <a:solidFill>
                  <a:srgbClr val="000000"/>
                </a:solidFill>
                <a:ea typeface="ヒラギノ角ゴ Pro W3" pitchFamily="123" charset="-128"/>
                <a:cs typeface="Times New Roman" panose="02020603050405020304" pitchFamily="18" charset="0"/>
              </a:rPr>
              <a:t>Generic strategies are plotted on two dimensions: competitive advantage and strategic target. The overall cost leadership and differentiation strategies strive to attain advantages industrywide, while focusers have a narrow target market in mind.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23F25985-6E9F-470E-80B0-F0312CF58C3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6" name="Notes Placeholder 2">
            <a:extLst>
              <a:ext uri="{FF2B5EF4-FFF2-40B4-BE49-F238E27FC236}">
                <a16:creationId xmlns:a16="http://schemas.microsoft.com/office/drawing/2014/main" id="{C74ADEC2-1F08-4CB4-BA18-52C3F2F39A3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ANSWER: a. Ford initially invested in Rivian in 2019, and in 2020 Ford’s Lincoln Motor Company division announced it was developing an all-new electric vehicle based on Rivian’s skateboard platform. In 2022 Ford reduced its stake in Rivian to just over 9 percent as Rivian struggled, stating that Rivian’s share price had had a “whipsaw” effect on Ford’s bottom line.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21507" name="Slide Number Placeholder 3">
            <a:extLst>
              <a:ext uri="{FF2B5EF4-FFF2-40B4-BE49-F238E27FC236}">
                <a16:creationId xmlns:a16="http://schemas.microsoft.com/office/drawing/2014/main" id="{865FE3C2-453B-49EC-995A-697D1CD684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0B1E1EC3-8F6F-44E5-A3BA-A827193A2DFF}" type="slidenum">
              <a:rPr lang="en-US" altLang="en-US" sz="1200"/>
              <a:pPr eaLnBrk="1" hangingPunct="1"/>
              <a:t>4</a:t>
            </a:fld>
            <a:endParaRPr lang="en-US" altLang="en-US" sz="1200"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7" name="Rectangle 2">
            <a:extLst>
              <a:ext uri="{FF2B5EF4-FFF2-40B4-BE49-F238E27FC236}">
                <a16:creationId xmlns:a16="http://schemas.microsoft.com/office/drawing/2014/main" id="{6E04586E-C2CC-4F7E-9B59-0C14F6A3E5B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8" name="Rectangle 3">
            <a:extLst>
              <a:ext uri="{FF2B5EF4-FFF2-40B4-BE49-F238E27FC236}">
                <a16:creationId xmlns:a16="http://schemas.microsoft.com/office/drawing/2014/main" id="{4B981412-2162-43C4-9D33-EA3FFE7EF397}"/>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a:spcBef>
                <a:spcPts val="0"/>
              </a:spcBef>
              <a:spcAft>
                <a:spcPts val="0"/>
              </a:spcAft>
            </a:pPr>
            <a:r>
              <a:rPr lang="en-US" sz="1800" dirty="0">
                <a:effectLst/>
                <a:latin typeface="Times New Roman" panose="02020603050405020304" pitchFamily="18" charset="0"/>
                <a:ea typeface="Times New Roman" panose="02020603050405020304" pitchFamily="18" charset="0"/>
              </a:rPr>
              <a:t>It’s hard to see what competitive strategy would </a:t>
            </a:r>
            <a:r>
              <a:rPr lang="en-US" sz="1800" dirty="0">
                <a:effectLst/>
                <a:highlight>
                  <a:srgbClr val="FFFF00"/>
                </a:highlight>
                <a:latin typeface="Times New Roman" panose="02020603050405020304" pitchFamily="18" charset="0"/>
                <a:ea typeface="Times New Roman" panose="02020603050405020304" pitchFamily="18" charset="0"/>
              </a:rPr>
              <a:t>be best for Ford going forward.</a:t>
            </a:r>
            <a:r>
              <a:rPr lang="en-US" sz="1800" dirty="0">
                <a:effectLst/>
                <a:latin typeface="Times New Roman" panose="02020603050405020304" pitchFamily="18" charset="0"/>
                <a:ea typeface="Times New Roman" panose="02020603050405020304" pitchFamily="18" charset="0"/>
              </a:rPr>
              <a:t> </a:t>
            </a:r>
            <a:r>
              <a:rPr lang="en-US" sz="1800" dirty="0">
                <a:effectLst/>
                <a:highlight>
                  <a:srgbClr val="FFFF00"/>
                </a:highlight>
                <a:latin typeface="Times New Roman" panose="02020603050405020304" pitchFamily="18" charset="0"/>
                <a:ea typeface="Times New Roman" panose="02020603050405020304" pitchFamily="18" charset="0"/>
              </a:rPr>
              <a:t>Ford had developed a broad-based product line which made it difficult to clearly define a target market.</a:t>
            </a:r>
            <a:r>
              <a:rPr lang="en-US" sz="1800" dirty="0">
                <a:effectLst/>
                <a:latin typeface="Times New Roman" panose="02020603050405020304" pitchFamily="18" charset="0"/>
                <a:ea typeface="Times New Roman" panose="02020603050405020304" pitchFamily="18" charset="0"/>
              </a:rPr>
              <a:t> It had tried </a:t>
            </a:r>
            <a:r>
              <a:rPr lang="en-US" sz="1800" i="1" dirty="0">
                <a:effectLst/>
                <a:latin typeface="Times New Roman" panose="02020603050405020304" pitchFamily="18" charset="0"/>
                <a:ea typeface="Times New Roman" panose="02020603050405020304" pitchFamily="18" charset="0"/>
              </a:rPr>
              <a:t>differentiation</a:t>
            </a:r>
            <a:r>
              <a:rPr lang="en-US" sz="1800" dirty="0">
                <a:effectLst/>
                <a:latin typeface="Times New Roman" panose="02020603050405020304" pitchFamily="18" charset="0"/>
                <a:ea typeface="Times New Roman" panose="02020603050405020304" pitchFamily="18" charset="0"/>
              </a:rPr>
              <a:t> in the past </a:t>
            </a:r>
            <a:r>
              <a:rPr lang="en-US" sz="1800" dirty="0">
                <a:effectLst/>
                <a:highlight>
                  <a:srgbClr val="FFFF00"/>
                </a:highlight>
                <a:latin typeface="Times New Roman" panose="02020603050405020304" pitchFamily="18" charset="0"/>
                <a:ea typeface="Times New Roman" panose="02020603050405020304" pitchFamily="18" charset="0"/>
              </a:rPr>
              <a:t>and had been partly successful with pickup trucks and the Ford Mustang,</a:t>
            </a:r>
            <a:r>
              <a:rPr lang="en-US" sz="1800" dirty="0">
                <a:effectLst/>
                <a:latin typeface="Times New Roman" panose="02020603050405020304" pitchFamily="18" charset="0"/>
                <a:ea typeface="Times New Roman" panose="02020603050405020304" pitchFamily="18" charset="0"/>
              </a:rPr>
              <a:t> but differentiation advantages are easily copied. </a:t>
            </a:r>
            <a:r>
              <a:rPr lang="en-US" sz="1200" kern="1200" dirty="0">
                <a:solidFill>
                  <a:schemeClr val="tx1"/>
                </a:solidFill>
                <a:effectLst/>
                <a:ea typeface="ヒラギノ角ゴ Pro W3" charset="0"/>
                <a:cs typeface="ヒラギノ角ゴ Pro W3" charset="0"/>
              </a:rPr>
              <a:t>(</a:t>
            </a:r>
            <a:r>
              <a:rPr lang="en-US" sz="1200" b="1" kern="1200" dirty="0">
                <a:solidFill>
                  <a:schemeClr val="tx1"/>
                </a:solidFill>
                <a:effectLst/>
                <a:ea typeface="ヒラギノ角ゴ Pro W3" charset="0"/>
                <a:cs typeface="ヒラギノ角ゴ Pro W3" charset="0"/>
              </a:rPr>
              <a:t>NOT in the case:</a:t>
            </a:r>
            <a:r>
              <a:rPr lang="en-US" sz="1200" kern="1200" dirty="0">
                <a:solidFill>
                  <a:schemeClr val="tx1"/>
                </a:solidFill>
                <a:effectLst/>
                <a:ea typeface="ヒラギノ角ゴ Pro W3" charset="0"/>
                <a:cs typeface="ヒラギノ角ゴ Pro W3" charset="0"/>
              </a:rPr>
              <a:t> see Toyota’s push into the big truck category with the Tundra, and the 2009 J.D. Power &amp; Associates initial quality results, which showed the F150 and Tundra tied for first place </a:t>
            </a:r>
            <a:r>
              <a:rPr lang="en-US" sz="1200" kern="1200" dirty="0">
                <a:solidFill>
                  <a:schemeClr val="tx1"/>
                </a:solidFill>
                <a:effectLst/>
                <a:ea typeface="ヒラギノ角ゴ Pro W3" charset="0"/>
                <a:cs typeface="ヒラギノ角ゴ Pro W3" charset="0"/>
                <a:hlinkClick r:id="rId3"/>
              </a:rPr>
              <a:t>http://news.pickuptrucks.com/2009/06/f150-ridgeline-tundra-top-jd-power-and-associates-initial-quality-study.html</a:t>
            </a:r>
            <a:r>
              <a:rPr lang="en-US" sz="1200" kern="1200" dirty="0">
                <a:solidFill>
                  <a:schemeClr val="tx1"/>
                </a:solidFill>
                <a:effectLst/>
                <a:ea typeface="ヒラギノ角ゴ Pro W3" charset="0"/>
                <a:cs typeface="ヒラギノ角ゴ Pro W3" charset="0"/>
              </a:rPr>
              <a:t> ). </a:t>
            </a:r>
            <a:r>
              <a:rPr lang="en-US" sz="1800" dirty="0">
                <a:solidFill>
                  <a:srgbClr val="000000"/>
                </a:solidFill>
                <a:effectLst/>
                <a:latin typeface="Times New Roman" panose="02020603050405020304" pitchFamily="18" charset="0"/>
                <a:ea typeface="Times New Roman" panose="02020603050405020304" pitchFamily="18" charset="0"/>
              </a:rPr>
              <a:t>Ford’s advance into developing solutions to the mobility problem may have created differentiation,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but all other auto manufacturers and others from outside the industry were moving in this direction as well. In 2022 customers were willing to pay a premium for the F-150 Lightning as the first fully EV pickup in the U.S. market, but, although Ford had attained a first mover advantage here, it had to continue to innovate and produce, and carefully monitor quality, to maintain this differentiated advantage in the BEV space. Other firms were poised to enter this market. Ford would have had an</a:t>
            </a:r>
            <a:r>
              <a:rPr lang="en-US" sz="1800" dirty="0">
                <a:solidFill>
                  <a:srgbClr val="000000"/>
                </a:solidFill>
                <a:effectLst/>
                <a:latin typeface="Times New Roman" panose="02020603050405020304" pitchFamily="18" charset="0"/>
                <a:ea typeface="Times New Roman" panose="02020603050405020304" pitchFamily="18" charset="0"/>
              </a:rPr>
              <a:t> opportunity for </a:t>
            </a:r>
            <a:r>
              <a:rPr lang="en-US" sz="1800" i="1" dirty="0">
                <a:solidFill>
                  <a:srgbClr val="000000"/>
                </a:solidFill>
                <a:effectLst/>
                <a:latin typeface="Times New Roman" panose="02020603050405020304" pitchFamily="18" charset="0"/>
                <a:ea typeface="Times New Roman" panose="02020603050405020304" pitchFamily="18" charset="0"/>
              </a:rPr>
              <a:t>cost leadership</a:t>
            </a:r>
            <a:r>
              <a:rPr lang="en-US" sz="1800" dirty="0">
                <a:solidFill>
                  <a:srgbClr val="000000"/>
                </a:solidFill>
                <a:effectLst/>
                <a:latin typeface="Times New Roman" panose="02020603050405020304" pitchFamily="18" charset="0"/>
                <a:ea typeface="Times New Roman" panose="02020603050405020304" pitchFamily="18" charset="0"/>
              </a:rPr>
              <a:t> if it had been able to better manage its value chain relationships. Production efficiencies would have helped contain costs, but, as with General Motors, demands from employees for health care and pension and wage issues meant any production cost advantages would have rapidly evaporated into employee’s pockets.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Ford, at the conclusion of this case, appeared to be attempting a</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 differentiation strategy,</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with possibly a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focused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approach to the EV market. The move to create three separate but complementary divisions seemed to have promise, but time would tell if it would be successful.</a:t>
            </a:r>
            <a:r>
              <a:rPr lang="en-US" sz="1200" kern="1200" dirty="0">
                <a:solidFill>
                  <a:schemeClr val="tx1"/>
                </a:solidFill>
                <a:effectLst/>
                <a:highlight>
                  <a:srgbClr val="FFFF00"/>
                </a:highlight>
                <a:ea typeface="Times New Roman" panose="02020603050405020304" pitchFamily="18" charset="0"/>
              </a:rPr>
              <a: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5" name="Slide Image Placeholder 1">
            <a:extLst>
              <a:ext uri="{FF2B5EF4-FFF2-40B4-BE49-F238E27FC236}">
                <a16:creationId xmlns:a16="http://schemas.microsoft.com/office/drawing/2014/main" id="{D51C3D06-E385-457E-801D-41547F0837F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6" name="Notes Placeholder 2">
            <a:extLst>
              <a:ext uri="{FF2B5EF4-FFF2-40B4-BE49-F238E27FC236}">
                <a16:creationId xmlns:a16="http://schemas.microsoft.com/office/drawing/2014/main" id="{9D23AB0E-89C2-45CC-BD29-E3512A0055B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i="1" dirty="0">
                <a:ea typeface="ヒラギノ角ゴ Pro W3" pitchFamily="123" charset="-128"/>
                <a:cs typeface="Times New Roman" panose="02020603050405020304" pitchFamily="18" charset="0"/>
              </a:rPr>
              <a:t>Corporate strategy</a:t>
            </a:r>
            <a:r>
              <a:rPr lang="en-US" altLang="en-US" dirty="0">
                <a:ea typeface="ヒラギノ角ゴ Pro W3" pitchFamily="123" charset="-128"/>
                <a:cs typeface="Times New Roman" panose="02020603050405020304" pitchFamily="18" charset="0"/>
              </a:rPr>
              <a:t> focuses discussion on the questions of what businesses a corporation should compete in, and how the businesses should be managed so they can create </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synergy</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 – creating value through entering new markets or developing new technologies, either through related or unrelated diversification. </a:t>
            </a:r>
            <a:r>
              <a:rPr lang="en-US" altLang="en-US" b="1" i="1" dirty="0">
                <a:ea typeface="ヒラギノ角ゴ Pro W3" pitchFamily="123" charset="-128"/>
                <a:cs typeface="Times New Roman" panose="02020603050405020304" pitchFamily="18" charset="0"/>
              </a:rPr>
              <a:t>Diversification</a:t>
            </a:r>
            <a:r>
              <a:rPr lang="en-US" altLang="en-US" b="1" dirty="0">
                <a:solidFill>
                  <a:srgbClr val="003399"/>
                </a:solidFill>
                <a:ea typeface="ヒラギノ角ゴ Pro W3" pitchFamily="123" charset="-128"/>
                <a:cs typeface="Times New Roman" panose="02020603050405020304" pitchFamily="18" charset="0"/>
              </a:rPr>
              <a:t> </a:t>
            </a:r>
            <a:r>
              <a:rPr lang="en-US" altLang="en-US" dirty="0">
                <a:solidFill>
                  <a:srgbClr val="000000"/>
                </a:solidFill>
                <a:ea typeface="ヒラギノ角ゴ Pro W3" pitchFamily="123" charset="-128"/>
                <a:cs typeface="Times New Roman" panose="02020603050405020304" pitchFamily="18" charset="0"/>
              </a:rPr>
              <a:t>is the process of firms expanding their operations by entering new businesses. In related diversification, a firm enters a different business in which it can benefit from leveraging core competencies, sharing activities, or building market power. Whatever the choice, it should create value for all stakeholders – employees, suppliers, distributors, and the company itself. The choice of diversification strategy should create </a:t>
            </a:r>
            <a:r>
              <a:rPr lang="en-US" altLang="en-US" i="1" dirty="0">
                <a:solidFill>
                  <a:srgbClr val="000000"/>
                </a:solidFill>
                <a:ea typeface="ヒラギノ角ゴ Pro W3" pitchFamily="123" charset="-128"/>
                <a:cs typeface="Times New Roman" panose="02020603050405020304" pitchFamily="18" charset="0"/>
              </a:rPr>
              <a:t>synergy</a:t>
            </a:r>
            <a:r>
              <a:rPr lang="en-US" altLang="en-US" dirty="0">
                <a:solidFill>
                  <a:srgbClr val="000000"/>
                </a:solidFill>
                <a:ea typeface="ヒラギノ角ゴ Pro W3" pitchFamily="123" charset="-128"/>
                <a:cs typeface="Times New Roman" panose="02020603050405020304" pitchFamily="18" charset="0"/>
              </a:rPr>
              <a:t> so that all parties gain something they would not have had on their own. </a:t>
            </a:r>
          </a:p>
        </p:txBody>
      </p:sp>
      <p:sp>
        <p:nvSpPr>
          <p:cNvPr id="103427" name="Slide Number Placeholder 3">
            <a:extLst>
              <a:ext uri="{FF2B5EF4-FFF2-40B4-BE49-F238E27FC236}">
                <a16:creationId xmlns:a16="http://schemas.microsoft.com/office/drawing/2014/main" id="{34D56567-2843-409E-AAEB-0AF1692A57D0}"/>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57451E98-ED0D-4A9F-8817-A58C3624B082}" type="slidenum">
              <a:rPr lang="en-US" altLang="en-US" sz="1200"/>
              <a:pPr eaLnBrk="1" hangingPunct="1"/>
              <a:t>41</a:t>
            </a:fld>
            <a:endParaRPr lang="en-US" altLang="en-US" sz="1200"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Slide Image Placeholder 1">
            <a:extLst>
              <a:ext uri="{FF2B5EF4-FFF2-40B4-BE49-F238E27FC236}">
                <a16:creationId xmlns:a16="http://schemas.microsoft.com/office/drawing/2014/main" id="{20F0430D-82F9-47DB-95F3-AC3ACD0D383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2" name="Notes Placeholder 2">
            <a:extLst>
              <a:ext uri="{FF2B5EF4-FFF2-40B4-BE49-F238E27FC236}">
                <a16:creationId xmlns:a16="http://schemas.microsoft.com/office/drawing/2014/main" id="{ABC5C2FF-48E2-4236-BAD4-CCDD561D299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altLang="en-US" dirty="0">
                <a:ea typeface="ヒラギノ角ゴ Pro W3" pitchFamily="123" charset="-128"/>
                <a:cs typeface="Times New Roman" panose="02020603050405020304" pitchFamily="18" charset="0"/>
              </a:rPr>
              <a:t>Companies can a</a:t>
            </a:r>
            <a:r>
              <a:rPr lang="en-US" altLang="en-US" dirty="0">
                <a:latin typeface="Times New Roman" panose="02020603050405020304" pitchFamily="18" charset="0"/>
                <a:ea typeface="ヒラギノ角ゴ Pro W3" pitchFamily="123" charset="-128"/>
                <a:cs typeface="Times New Roman" panose="02020603050405020304" pitchFamily="18" charset="0"/>
              </a:rPr>
              <a:t>chieve synergy through diversification in two ways:</a:t>
            </a:r>
            <a:r>
              <a:rPr lang="en-US" altLang="en-US" dirty="0">
                <a:ea typeface="ヒラギノ角ゴ Pro W3" pitchFamily="123" charset="-128"/>
              </a:rPr>
              <a:t> See the slide. </a:t>
            </a:r>
            <a:endParaRPr lang="en-US" sz="1200" kern="1200" dirty="0">
              <a:solidFill>
                <a:schemeClr val="tx1"/>
              </a:solidFill>
              <a:effectLst/>
              <a:ea typeface="ヒラギノ角ゴ Pro W3" charset="0"/>
              <a:cs typeface="ヒラギノ角ゴ Pro W3" charset="0"/>
            </a:endParaRPr>
          </a:p>
        </p:txBody>
      </p:sp>
      <p:sp>
        <p:nvSpPr>
          <p:cNvPr id="107523" name="Slide Number Placeholder 3">
            <a:extLst>
              <a:ext uri="{FF2B5EF4-FFF2-40B4-BE49-F238E27FC236}">
                <a16:creationId xmlns:a16="http://schemas.microsoft.com/office/drawing/2014/main" id="{398F7A6F-5CEC-4E7C-8BBD-43DB56C69A9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6BC4AB65-59C0-4F3E-920D-2D1A38090A94}" type="slidenum">
              <a:rPr lang="en-US" altLang="en-US" sz="1200"/>
              <a:pPr eaLnBrk="1" hangingPunct="1"/>
              <a:t>42</a:t>
            </a:fld>
            <a:endParaRPr lang="en-US" altLang="en-US" sz="12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BD36566E-54D4-41D0-8B5C-F0633EBC7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Rectangle 3">
            <a:extLst>
              <a:ext uri="{FF2B5EF4-FFF2-40B4-BE49-F238E27FC236}">
                <a16:creationId xmlns:a16="http://schemas.microsoft.com/office/drawing/2014/main" id="{7E1EB58B-624C-4B22-9DC8-D8289C086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Ford’s previous leadership, primarily under Jacques Nasser, had followed an </a:t>
            </a:r>
            <a:r>
              <a:rPr lang="en-US" sz="1200" i="1" kern="1200" dirty="0">
                <a:solidFill>
                  <a:schemeClr val="tx1"/>
                </a:solidFill>
                <a:effectLst/>
                <a:latin typeface="Arial" panose="020B0604020202020204" pitchFamily="34" charset="0"/>
                <a:ea typeface="ヒラギノ角ゴ Pro W3" charset="0"/>
                <a:cs typeface="Arial" panose="020B0604020202020204" pitchFamily="34" charset="0"/>
              </a:rPr>
              <a:t>unrelated diversification strategy</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 (some of the relationships were tenuous at best). The objective had been to move from low-margin businesses into high-margin businesses. (</a:t>
            </a:r>
            <a:r>
              <a:rPr lang="en-US" sz="1200" b="1" kern="1200" dirty="0">
                <a:solidFill>
                  <a:schemeClr val="tx1"/>
                </a:solidFill>
                <a:effectLst/>
                <a:latin typeface="Arial" panose="020B0604020202020204" pitchFamily="34" charset="0"/>
                <a:ea typeface="ヒラギノ角ゴ Pro W3" charset="0"/>
                <a:cs typeface="Arial" panose="020B0604020202020204" pitchFamily="34" charset="0"/>
              </a:rPr>
              <a:t>NOT in the case:</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 As a result, the company divested from auto-parts making and invested in luxury car business, bought up dealerships and entered retailing, and even purchased junkyards.) On the face of it, the strategy seemed to be one of related diversification. However, though diversification into luxury-car markets, retailing, junkyard recycling etc., was related to the car business, there was little, if any, in common between those businesses. Ford Motor Company could not gain any scope or scale advantages with such diversification. Primarily a mass-market carmaker, Ford could not work any wonders in the luxury-car business (e.g., Jaguar had not been marketed as a “Ford” product, and the Lincoln brand had struggled to attain a true luxury identity). The company did not have any understanding or expertise of businesses such as junkyard recycling. Not only that, its entry into retailing by purchasing dealerships angered the dealers and led to sour relationships with them. Consequently, the diversification strategy had failed and destroyed shareholder value. </a:t>
            </a:r>
            <a:r>
              <a:rPr lang="en-US" sz="1200" i="1" kern="1200" dirty="0">
                <a:solidFill>
                  <a:schemeClr val="tx1"/>
                </a:solidFill>
                <a:effectLst/>
                <a:latin typeface="Arial" panose="020B0604020202020204" pitchFamily="34" charset="0"/>
                <a:ea typeface="ヒラギノ角ゴ Pro W3" charset="0"/>
                <a:cs typeface="Arial" panose="020B0604020202020204" pitchFamily="34" charset="0"/>
              </a:rPr>
              <a:t>Related diversification</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 seeks to add value through synergy, though leveraging the competencies and activities that exist in business units that have some meaningful relationships. </a:t>
            </a:r>
            <a:r>
              <a:rPr lang="en-US" sz="1200" i="1" kern="1200" dirty="0">
                <a:solidFill>
                  <a:schemeClr val="tx1"/>
                </a:solidFill>
                <a:effectLst/>
                <a:latin typeface="Arial" panose="020B0604020202020204" pitchFamily="34" charset="0"/>
                <a:ea typeface="ヒラギノ角ゴ Pro W3" charset="0"/>
                <a:cs typeface="Arial" panose="020B0604020202020204" pitchFamily="34" charset="0"/>
              </a:rPr>
              <a:t>Core competencies</a:t>
            </a:r>
            <a:r>
              <a:rPr lang="en-US" sz="1200" b="1" kern="1200" dirty="0">
                <a:solidFill>
                  <a:schemeClr val="tx1"/>
                </a:solidFill>
                <a:effectLst/>
                <a:latin typeface="Arial" panose="020B0604020202020204" pitchFamily="34" charset="0"/>
                <a:ea typeface="ヒラギノ角ゴ Pro W3" charset="0"/>
                <a:cs typeface="Arial" panose="020B0604020202020204" pitchFamily="34" charset="0"/>
              </a:rPr>
              <a:t> </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reflect the collective learning in organizations—how to coordinate diverse production skills, integrate multiple streams of technologies, and market diverse products and services to create value. Core competencies must create superior customer value; the different businesses must all have similar elements in the value chain that require similar skills; and these activities or skills must be difficult for competitors to imitate. </a:t>
            </a:r>
            <a:r>
              <a:rPr lang="en-US" sz="1200" i="1" kern="1200" dirty="0">
                <a:solidFill>
                  <a:schemeClr val="tx1"/>
                </a:solidFill>
                <a:effectLst/>
                <a:latin typeface="Arial" panose="020B0604020202020204" pitchFamily="34" charset="0"/>
                <a:ea typeface="ヒラギノ角ゴ Pro W3" charset="0"/>
                <a:cs typeface="Arial" panose="020B0604020202020204" pitchFamily="34" charset="0"/>
              </a:rPr>
              <a:t>Sharing activities</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 means that value chain elements are shared across business units, so that two or more activities are done by one of the businesses. This allows for cost savings, but businesses need to make sure to keep control over quality and customer perception.</a:t>
            </a:r>
            <a:r>
              <a:rPr lang="en-US" sz="1200" kern="1200" baseline="0" dirty="0">
                <a:solidFill>
                  <a:schemeClr val="tx1"/>
                </a:solidFill>
                <a:effectLst/>
                <a:latin typeface="Arial" panose="020B0604020202020204" pitchFamily="34" charset="0"/>
                <a:ea typeface="ヒラギノ角ゴ Pro W3" charset="0"/>
                <a:cs typeface="Arial" panose="020B0604020202020204" pitchFamily="34" charset="0"/>
              </a:rPr>
              <a:t> </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Again, given its iconic legacy, Ford should have had considerable core competencies in automobile production; however, those competencies had not been well coordinated in the past. The different businesses had not integrated their multiple streams of technologies or managed similar value chains in a way that created unique advantages over the competition. </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CEO Mulally </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had been aware</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of this missed opportunity, and he </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had taken steps</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toward more integration and coordination, more sharing of activities </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across business units to create synergy</a:t>
            </a:r>
            <a:r>
              <a:rPr lang="en-US" sz="1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and, ultimately, to grow </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market share through </a:t>
            </a:r>
            <a:r>
              <a:rPr lang="en-US" sz="1800" i="1"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related diversification</a:t>
            </a:r>
            <a:r>
              <a:rPr lang="en-US" sz="1800" dirty="0">
                <a:solidFill>
                  <a:srgbClr val="000000"/>
                </a:solidFill>
                <a:effectLst/>
                <a:highlight>
                  <a:srgbClr val="FFFF00"/>
                </a:highlight>
                <a:latin typeface="Arial" panose="020B0604020202020204" pitchFamily="34" charset="0"/>
                <a:ea typeface="Times New Roman" panose="02020603050405020304" pitchFamily="18" charset="0"/>
                <a:cs typeface="Arial" panose="020B0604020202020204" pitchFamily="34" charset="0"/>
              </a:rPr>
              <a:t>. M</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ulally’s concept of the “ONE Ford” meant that all Ford vehicles competing in global segments would be the same in North America, Europe, and Asia – </a:t>
            </a:r>
            <a:r>
              <a:rPr lang="en-US" sz="1200" i="1" kern="1200" dirty="0">
                <a:solidFill>
                  <a:schemeClr val="tx1"/>
                </a:solidFill>
                <a:effectLst/>
                <a:latin typeface="Arial" panose="020B0604020202020204" pitchFamily="34" charset="0"/>
                <a:ea typeface="ヒラギノ角ゴ Pro W3" charset="0"/>
                <a:cs typeface="Arial" panose="020B0604020202020204" pitchFamily="34" charset="0"/>
              </a:rPr>
              <a:t>sharing activities </a:t>
            </a:r>
            <a:r>
              <a:rPr lang="en-US" sz="1200" kern="1200" dirty="0">
                <a:solidFill>
                  <a:schemeClr val="tx1"/>
                </a:solidFill>
                <a:effectLst/>
                <a:latin typeface="Arial" panose="020B0604020202020204" pitchFamily="34" charset="0"/>
                <a:ea typeface="ヒラギノ角ゴ Pro W3" charset="0"/>
                <a:cs typeface="Arial" panose="020B0604020202020204" pitchFamily="34" charset="0"/>
              </a:rPr>
              <a:t>through common parts and systems. Attaining this goal would reduce complexity, and thus costs, in the purchasing and manufacturing processes. </a:t>
            </a: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BD36566E-54D4-41D0-8B5C-F0633EBC7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Rectangle 3">
            <a:extLst>
              <a:ext uri="{FF2B5EF4-FFF2-40B4-BE49-F238E27FC236}">
                <a16:creationId xmlns:a16="http://schemas.microsoft.com/office/drawing/2014/main" id="{7E1EB58B-624C-4B22-9DC8-D8289C086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0000" lnSpcReduction="20000"/>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Mulally’s “ONE Ford” slogan, focused on operational synergies, had helped the automaker avoid bankruptcy and return to a position of financial strength in the industry, but it was no longer a good fit for current conditions. </a:t>
            </a:r>
            <a:r>
              <a:rPr lang="en-US" sz="1800" dirty="0">
                <a:solidFill>
                  <a:srgbClr val="000000"/>
                </a:solidFill>
                <a:effectLst/>
                <a:latin typeface="Times New Roman" panose="02020603050405020304" pitchFamily="18" charset="0"/>
                <a:ea typeface="Times New Roman" panose="02020603050405020304" pitchFamily="18" charset="0"/>
              </a:rPr>
              <a:t>Mulally and then Fields also pursued alliances with overseas partners, and the move into “mobility” saw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Fields engage in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internal development</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by creating</a:t>
            </a:r>
            <a:r>
              <a:rPr lang="en-US" sz="1800" dirty="0">
                <a:solidFill>
                  <a:srgbClr val="000000"/>
                </a:solidFill>
                <a:effectLst/>
                <a:latin typeface="Times New Roman" panose="02020603050405020304" pitchFamily="18" charset="0"/>
                <a:ea typeface="Times New Roman" panose="02020603050405020304" pitchFamily="18" charset="0"/>
              </a:rPr>
              <a:t> the Ford Smart Mobility subsidiary for investing efforts in mobility services. This entity was intended to design and build these services on its own and collaborate with other startups and tech companies as needed to pursue opportunities.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Through its innovation and research centers, Ford had pursued strategies in fleet and data management, route and journey planning, and telematics,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using artificial intelligence and robotics,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all to help solve congestion and help move people more efficiently in urban environments.</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These diversification efforts were intended to develop both new services and products,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including new electric vehicles and possibly a self-driving car,</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and to experiment with ways to provide innovative solutions to transportation and mobility problems in cities across the globe.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The difficulty was that these efforts seemed more unrelated than related: what did bike-sharing and artificial intelligence have to do with the car business?</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Regarding internal restructuring, Ford under Hackett had taken steps to remove sedans from the auto lineup and invest in retooling to support SUVs and trucks, and Farley had firmly positioned Ford to address the differences between ICEs and BEVs with the creation of the Ford Blue and Ford Model e divisions.</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BD36566E-54D4-41D0-8B5C-F0633EBC7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Rectangle 3">
            <a:extLst>
              <a:ext uri="{FF2B5EF4-FFF2-40B4-BE49-F238E27FC236}">
                <a16:creationId xmlns:a16="http://schemas.microsoft.com/office/drawing/2014/main" id="{7E1EB58B-624C-4B22-9DC8-D8289C086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Regarding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strategic alliances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Ford had put Amazon’s virtual digital assistant Alexa in its cars. Ford had invested in artificial intelligence software firm Argo AI which had also developed lidar remote-sensing technology for self-driving cars. Ford had acquired an app-based, crowd-sourced, ride-sharing service, Chariot, but subsequently shut it down in 2019. Ford had teamed up with Motivate, the global leader in bike-sharing to include the FordPass mobility network in the Ford GoBike commuting transportation option but sold its stake to Lyft in 2018. Ford had also invested in an e-scooter business, Spin, deployed mainly in Europe, but in 2022 exchanged this for an equity stake in Germany-based Tier, the “largest multimodal micromobility operator in the world, in terms of number of cities and vehicles, ahead of U.S. rivals like Bird and Lime”. Ford remained a strategic investor. In 2021 Ford announced a strategic collaboration with GlobalFoundaries, advancing semiconductor manufacturing and technology development within the U.S. in an effort to address auto chip supply. In an attempt to gain some competitive advantage, and adopt a leaner business model, Ford had also formed a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strategic alliance</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with Volkswagen to jointly produce vans and pickup trucks, further developing electric and autonomous vehicles. In 2021 Lyft joined Ford and Volkswagen in their Argo AI investment, in a plan to deploy automated vehicles carrying Lyft passengers in Miami and Austin, Texas. Argo continued to test autonomous Ford vehicles in Washington DC, Pittsburgh, Palo Alto and Detroit, while working together with Ford and Walmart to launch an autonomous vehicle delivery service, providing the “last mile” delivery of Walmart orders to customers. In 2019 Ford made an investment in Rivian, a rival American company developing electric vehicles, technology and services that took advantage of its flexible “skateboard” platform. In 2020 Ford’s Lincoln Motor Company division announced it was developing an all-new electric vehicle based on Rivian’s skateboard platform. Lincoln was developing new SUVs to add to its luxury lineup of brands Corsair, Aviator and Navigator. In 2022, as Rivian struggled to gain traction, Ford had unloaded over 7 million of its shares in the startup, reducing its stake in the company to just over 9 percent. Part of the stated reason for this was that major fluctuations in Rivian’s share price had had a “whipsaw” effect on Ford’s bottom line. This demonstrated the challenges and risks inherent in these diversification efforts.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Regarding a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strategic alliance</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 that had implications for Ford’s future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internal development</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Ford, rather than creating in-house manufacturing facilities, had decided to purchase the F-150 Lightning battery packs from a supplier</a:t>
            </a:r>
            <a:r>
              <a:rPr lang="en-US" sz="1800" dirty="0">
                <a:effectLst/>
                <a:highlight>
                  <a:srgbClr val="FFFF00"/>
                </a:highlight>
                <a:latin typeface="Times New Roman" panose="02020603050405020304" pitchFamily="18" charset="0"/>
                <a:ea typeface="Times New Roman" panose="02020603050405020304" pitchFamily="18" charset="0"/>
              </a:rPr>
              <a:t>, South Korean’s SK Battery America,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in order to release the pickup to market more quickly. In the future, Ford was planning to build battery plants in Kentucky and Tennessee and would have to ramp up production there plus retool assembly plants in order to build EVs in house.</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406830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69" name="Rectangle 2">
            <a:extLst>
              <a:ext uri="{FF2B5EF4-FFF2-40B4-BE49-F238E27FC236}">
                <a16:creationId xmlns:a16="http://schemas.microsoft.com/office/drawing/2014/main" id="{BD36566E-54D4-41D0-8B5C-F0633EBC722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0" name="Rectangle 3">
            <a:extLst>
              <a:ext uri="{FF2B5EF4-FFF2-40B4-BE49-F238E27FC236}">
                <a16:creationId xmlns:a16="http://schemas.microsoft.com/office/drawing/2014/main" id="{7E1EB58B-624C-4B22-9DC8-D8289C0867A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20000"/>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As Ford moved to restructure into three business units, one issue that might need to be considered is that a firm’s diversification is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related constrained</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when there are large number of resource links between business units. A larger number of resource links and related constrained diversification means there is greater potential value to extract from the diversification, but it also means that the member businesses are constrained in the actions they can take to win in each of their markets since any action one business unit takes affects the other business units in the firm. Regarding core competencies, at least one element in the value chain must require similar skills in creating competitive advantage if the corporation is to capitalize on its core competence across divisions. </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There was no doubt that the auto industry was changing, and that this disruption required a different way of creating value across all lines of business, but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it was hard to see how either tangible or intangible resources could be shared, or core competencies leveraged between the traditional manufacturing and the electric vehicle transportation/mobility businesses</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It appeared this needed a true visionary to guide the strategy here.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CEO Farley had made a bold move, with the support of Executive Chairman Bill Ford Jr, but was current leadership up to the task and what form of organization structure might work best?</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29" name="Slide Image Placeholder 1">
            <a:extLst>
              <a:ext uri="{FF2B5EF4-FFF2-40B4-BE49-F238E27FC236}">
                <a16:creationId xmlns:a16="http://schemas.microsoft.com/office/drawing/2014/main" id="{A5C2AC50-A921-46FC-BFB2-D03DFDBDA89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0530" name="Notes Placeholder 2">
            <a:extLst>
              <a:ext uri="{FF2B5EF4-FFF2-40B4-BE49-F238E27FC236}">
                <a16:creationId xmlns:a16="http://schemas.microsoft.com/office/drawing/2014/main" id="{22E34893-7B51-4D4B-8CBE-185475A7475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85000" lnSpcReduction="10000"/>
          </a:bodyPr>
          <a:lstStyle/>
          <a:p>
            <a:pPr marL="0" marR="0">
              <a:spcBef>
                <a:spcPts val="0"/>
              </a:spcBef>
              <a:spcAft>
                <a:spcPts val="0"/>
              </a:spcAft>
            </a:pPr>
            <a:r>
              <a:rPr lang="en-US" sz="1800" i="1" dirty="0">
                <a:solidFill>
                  <a:srgbClr val="000000"/>
                </a:solidFill>
                <a:effectLst/>
                <a:latin typeface="Times New Roman" panose="02020603050405020304" pitchFamily="18" charset="0"/>
                <a:ea typeface="Times New Roman" panose="02020603050405020304" pitchFamily="18" charset="0"/>
              </a:rPr>
              <a:t>Strategy </a:t>
            </a:r>
            <a:r>
              <a:rPr lang="en-US" sz="1800" dirty="0">
                <a:solidFill>
                  <a:srgbClr val="000000"/>
                </a:solidFill>
                <a:effectLst/>
                <a:latin typeface="Times New Roman" panose="02020603050405020304" pitchFamily="18" charset="0"/>
                <a:ea typeface="Times New Roman" panose="02020603050405020304" pitchFamily="18" charset="0"/>
              </a:rPr>
              <a:t>consists of </a:t>
            </a:r>
            <a:r>
              <a:rPr lang="en-US" sz="1800" i="1" dirty="0">
                <a:solidFill>
                  <a:srgbClr val="000000"/>
                </a:solidFill>
                <a:effectLst/>
                <a:latin typeface="Times New Roman" panose="02020603050405020304" pitchFamily="18" charset="0"/>
                <a:ea typeface="Times New Roman" panose="02020603050405020304" pitchFamily="18" charset="0"/>
              </a:rPr>
              <a:t>analysis</a:t>
            </a:r>
            <a:r>
              <a:rPr lang="en-US" sz="1800" dirty="0">
                <a:solidFill>
                  <a:srgbClr val="000000"/>
                </a:solidFill>
                <a:effectLst/>
                <a:latin typeface="Times New Roman" panose="02020603050405020304" pitchFamily="18" charset="0"/>
                <a:ea typeface="Times New Roman" panose="02020603050405020304" pitchFamily="18" charset="0"/>
              </a:rPr>
              <a:t> (setting goals, assessing the internal and external environment of the firm), </a:t>
            </a:r>
            <a:r>
              <a:rPr lang="en-US" sz="1800" i="1" dirty="0">
                <a:solidFill>
                  <a:srgbClr val="000000"/>
                </a:solidFill>
                <a:effectLst/>
                <a:latin typeface="Times New Roman" panose="02020603050405020304" pitchFamily="18" charset="0"/>
                <a:ea typeface="Times New Roman" panose="02020603050405020304" pitchFamily="18" charset="0"/>
              </a:rPr>
              <a:t>formulation </a:t>
            </a:r>
            <a:r>
              <a:rPr lang="en-US" sz="1800" dirty="0">
                <a:solidFill>
                  <a:srgbClr val="000000"/>
                </a:solidFill>
                <a:effectLst/>
                <a:latin typeface="Times New Roman" panose="02020603050405020304" pitchFamily="18" charset="0"/>
                <a:ea typeface="Times New Roman" panose="02020603050405020304" pitchFamily="18" charset="0"/>
              </a:rPr>
              <a:t>(deciding which industries to compete in and how to compete in those industries), and </a:t>
            </a:r>
            <a:r>
              <a:rPr lang="en-US" sz="1800" i="1" dirty="0">
                <a:solidFill>
                  <a:srgbClr val="000000"/>
                </a:solidFill>
                <a:effectLst/>
                <a:latin typeface="Times New Roman" panose="02020603050405020304" pitchFamily="18" charset="0"/>
                <a:ea typeface="Times New Roman" panose="02020603050405020304" pitchFamily="18" charset="0"/>
              </a:rPr>
              <a:t>implementation</a:t>
            </a:r>
            <a:r>
              <a:rPr lang="en-US" sz="1800" dirty="0">
                <a:solidFill>
                  <a:srgbClr val="000000"/>
                </a:solidFill>
                <a:effectLst/>
                <a:latin typeface="Times New Roman" panose="02020603050405020304" pitchFamily="18" charset="0"/>
                <a:ea typeface="Times New Roman" panose="02020603050405020304" pitchFamily="18" charset="0"/>
              </a:rPr>
              <a:t>, where organizational leaders allocate the necessary resources and design the organization to bring intended strategies to reality. Ford’s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Jim Farley had made a choice of how to compete; therefore, he had also needed to decide a</a:t>
            </a:r>
            <a:r>
              <a:rPr lang="en-US" sz="1800" dirty="0">
                <a:solidFill>
                  <a:srgbClr val="000000"/>
                </a:solidFill>
                <a:effectLst/>
                <a:latin typeface="Times New Roman" panose="02020603050405020304" pitchFamily="18" charset="0"/>
                <a:ea typeface="Times New Roman" panose="02020603050405020304" pitchFamily="18" charset="0"/>
              </a:rPr>
              <a:t>bout implementation and the organization’s design.</a:t>
            </a:r>
            <a:r>
              <a:rPr lang="en-US" sz="1800" b="1"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latin typeface="Times New Roman" panose="02020603050405020304" pitchFamily="18" charset="0"/>
                <a:ea typeface="Times New Roman" panose="02020603050405020304" pitchFamily="18" charset="0"/>
              </a:rPr>
              <a:t>Chapter 10 stresses that organizational strategy has implications for a firm’s structure. We can relate to concepts from Chapter 10 such as the differences between various structures and the effectiveness of each possible structure for Ford’s possible choices of strategy. </a:t>
            </a:r>
            <a:r>
              <a:rPr lang="en-US" sz="1800" i="1" dirty="0">
                <a:solidFill>
                  <a:srgbClr val="000000"/>
                </a:solidFill>
                <a:effectLst/>
                <a:latin typeface="Times New Roman" panose="02020603050405020304" pitchFamily="18" charset="0"/>
                <a:ea typeface="Times New Roman" panose="02020603050405020304" pitchFamily="18" charset="0"/>
              </a:rPr>
              <a:t>Organizational structure</a:t>
            </a:r>
            <a:r>
              <a:rPr lang="en-US" sz="1800" dirty="0">
                <a:solidFill>
                  <a:srgbClr val="000000"/>
                </a:solidFill>
                <a:effectLst/>
                <a:latin typeface="Times New Roman" panose="02020603050405020304" pitchFamily="18" charset="0"/>
                <a:ea typeface="Times New Roman" panose="02020603050405020304" pitchFamily="18" charset="0"/>
              </a:rPr>
              <a:t> refers to the formalized patterns of interactions that link a firm’s tasks, technologies, and people. Structure provides a means of balancing two conflicting forces: the need for the division of tasks into meaningful groupings, and the need to integrate the groupings for efficiency and effectiveness by coordinating and integrating key activities. </a:t>
            </a:r>
          </a:p>
        </p:txBody>
      </p:sp>
      <p:sp>
        <p:nvSpPr>
          <p:cNvPr id="150531" name="Slide Number Placeholder 3">
            <a:extLst>
              <a:ext uri="{FF2B5EF4-FFF2-40B4-BE49-F238E27FC236}">
                <a16:creationId xmlns:a16="http://schemas.microsoft.com/office/drawing/2014/main" id="{4F3BB64F-3E09-4C85-B7A1-EF83183F164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DCB88657-7243-4B8D-ADAA-6BD12C86736D}" type="slidenum">
              <a:rPr lang="en-US" altLang="en-US" sz="1200"/>
              <a:pPr eaLnBrk="1" hangingPunct="1"/>
              <a:t>47</a:t>
            </a:fld>
            <a:endParaRPr lang="en-US" altLang="en-US" sz="1200"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7" name="Slide Image Placeholder 1">
            <a:extLst>
              <a:ext uri="{FF2B5EF4-FFF2-40B4-BE49-F238E27FC236}">
                <a16:creationId xmlns:a16="http://schemas.microsoft.com/office/drawing/2014/main" id="{D57A3BD8-42EA-41B5-824C-1BD3941D035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2578" name="Notes Placeholder 2">
            <a:extLst>
              <a:ext uri="{FF2B5EF4-FFF2-40B4-BE49-F238E27FC236}">
                <a16:creationId xmlns:a16="http://schemas.microsoft.com/office/drawing/2014/main" id="{3FA144AF-0B34-4FAE-896D-15028D101E6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solidFill>
                  <a:srgbClr val="000000"/>
                </a:solidFill>
                <a:ea typeface="ヒラギノ角ゴ Pro W3" pitchFamily="123" charset="-128"/>
                <a:cs typeface="Times New Roman" panose="02020603050405020304" pitchFamily="18" charset="0"/>
              </a:rPr>
              <a:t>Structure identifies the executive, managerial, and administrative organization of a firm and indicates responsibilities and hierarchical relationships. It also influences the flow of information as well as the context and nature of human interactions. Factors that facilitate the effective coordination and integration of key activities include having a common culture and shared values, horizontal organization structures, horizontal systems and processes, effective communications and information technologies, and involved human resource practices.</a:t>
            </a:r>
            <a:r>
              <a:rPr lang="en-US" altLang="en-US" dirty="0">
                <a:ea typeface="ヒラギノ角ゴ Pro W3" pitchFamily="123" charset="-128"/>
              </a:rPr>
              <a:t> </a:t>
            </a:r>
          </a:p>
        </p:txBody>
      </p:sp>
      <p:sp>
        <p:nvSpPr>
          <p:cNvPr id="152579" name="Slide Number Placeholder 3">
            <a:extLst>
              <a:ext uri="{FF2B5EF4-FFF2-40B4-BE49-F238E27FC236}">
                <a16:creationId xmlns:a16="http://schemas.microsoft.com/office/drawing/2014/main" id="{49CD7A88-AD4D-4281-B937-D284F141B56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9BDA98B-1692-4E5B-AE2B-5F524CB3D7FE}" type="slidenum">
              <a:rPr lang="en-US" altLang="en-US" sz="1200"/>
              <a:pPr eaLnBrk="1" hangingPunct="1"/>
              <a:t>48</a:t>
            </a:fld>
            <a:endParaRPr lang="en-US" altLang="en-US" sz="1200"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5" name="Slide Image Placeholder 1">
            <a:extLst>
              <a:ext uri="{FF2B5EF4-FFF2-40B4-BE49-F238E27FC236}">
                <a16:creationId xmlns:a16="http://schemas.microsoft.com/office/drawing/2014/main" id="{F075C8F6-6FED-46B8-A235-DE94EB461E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4626" name="Notes Placeholder 2">
            <a:extLst>
              <a:ext uri="{FF2B5EF4-FFF2-40B4-BE49-F238E27FC236}">
                <a16:creationId xmlns:a16="http://schemas.microsoft.com/office/drawing/2014/main" id="{14C060B3-25DA-4DBA-82F8-BFBAAA37C76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An effective organizational design can encourage the flow of information and enhance working relationships between functional departments and activities. However, achieving the coordination and integration necessary to maximize the potential of an organization</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human capital involves much more than just creating a new structure. Different structures lead to different degrees of flexibility and permeability and can affect the amount of culture change required. Structures can have an impact on relationships between internal and external constituencies, and therefore, need the full support of the management team to implement.</a:t>
            </a:r>
            <a:r>
              <a:rPr lang="en-US" altLang="ja-JP" dirty="0">
                <a:ea typeface="ヒラギノ角ゴ Pro W3" pitchFamily="123" charset="-128"/>
              </a:rPr>
              <a:t> </a:t>
            </a:r>
            <a:endParaRPr lang="en-US" altLang="en-US" dirty="0">
              <a:ea typeface="ヒラギノ角ゴ Pro W3" pitchFamily="123" charset="-128"/>
            </a:endParaRPr>
          </a:p>
        </p:txBody>
      </p:sp>
      <p:sp>
        <p:nvSpPr>
          <p:cNvPr id="154627" name="Slide Number Placeholder 3">
            <a:extLst>
              <a:ext uri="{FF2B5EF4-FFF2-40B4-BE49-F238E27FC236}">
                <a16:creationId xmlns:a16="http://schemas.microsoft.com/office/drawing/2014/main" id="{ADC52A3B-E73B-40EE-B2B9-C81BA1F9A0B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B5CB8A1-7C9B-43F6-93BD-93B8829BC529}" type="slidenum">
              <a:rPr lang="en-US" altLang="en-US" sz="1200"/>
              <a:pPr eaLnBrk="1" hangingPunct="1"/>
              <a:t>49</a:t>
            </a:fld>
            <a:endParaRPr lang="en-US"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a:extLst>
              <a:ext uri="{FF2B5EF4-FFF2-40B4-BE49-F238E27FC236}">
                <a16:creationId xmlns:a16="http://schemas.microsoft.com/office/drawing/2014/main" id="{398028C7-9323-4B2E-81BD-9DAEB0D8498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4" name="Rectangle 3">
            <a:extLst>
              <a:ext uri="{FF2B5EF4-FFF2-40B4-BE49-F238E27FC236}">
                <a16:creationId xmlns:a16="http://schemas.microsoft.com/office/drawing/2014/main" id="{82C9050B-D042-4356-945B-248A5198880A}"/>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ヒラギノ角ゴ Pro W3" pitchFamily="123" charset="-128"/>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3" name="Slide Image Placeholder 1">
            <a:extLst>
              <a:ext uri="{FF2B5EF4-FFF2-40B4-BE49-F238E27FC236}">
                <a16:creationId xmlns:a16="http://schemas.microsoft.com/office/drawing/2014/main" id="{136426A6-0A4B-4985-8416-84E2F180BF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6674" name="Notes Placeholder 2">
            <a:extLst>
              <a:ext uri="{FF2B5EF4-FFF2-40B4-BE49-F238E27FC236}">
                <a16:creationId xmlns:a16="http://schemas.microsoft.com/office/drawing/2014/main" id="{68C93AA3-79FF-4D8C-A86B-22C94FEDE9B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Early on</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Mulally had done</a:t>
            </a:r>
            <a:r>
              <a:rPr lang="en-US" sz="1800" dirty="0">
                <a:solidFill>
                  <a:srgbClr val="000000"/>
                </a:solidFill>
                <a:effectLst/>
                <a:latin typeface="Times New Roman" panose="02020603050405020304" pitchFamily="18" charset="0"/>
                <a:ea typeface="Times New Roman" panose="02020603050405020304" pitchFamily="18" charset="0"/>
              </a:rPr>
              <a:t> some senior executive reorganization. </a:t>
            </a:r>
            <a:r>
              <a:rPr lang="en-US" sz="1800" b="1" dirty="0">
                <a:solidFill>
                  <a:srgbClr val="000000"/>
                </a:solidFill>
                <a:effectLst/>
                <a:latin typeface="Times New Roman" panose="02020603050405020304" pitchFamily="18" charset="0"/>
                <a:ea typeface="Times New Roman" panose="02020603050405020304" pitchFamily="18" charset="0"/>
              </a:rPr>
              <a:t>NOT in the case: </a:t>
            </a:r>
            <a:r>
              <a:rPr lang="en-US" sz="1800" dirty="0">
                <a:solidFill>
                  <a:srgbClr val="000000"/>
                </a:solidFill>
                <a:effectLst/>
                <a:latin typeface="Times New Roman" panose="02020603050405020304" pitchFamily="18" charset="0"/>
                <a:ea typeface="Times New Roman" panose="02020603050405020304" pitchFamily="18" charset="0"/>
              </a:rPr>
              <a:t>Many of the newly appointed executives reported directly to him, including the global head of product development, the head of worldwide purchasing, the chief of quality and advanced manufacturing, the head of information technology, the chief technical officer and the leaders of Ford’s global divisions – Europe, Asia Pacific, Africa, and America. This meant Ford had utilized a </a:t>
            </a:r>
            <a:r>
              <a:rPr lang="en-US" sz="1800" i="1" dirty="0">
                <a:solidFill>
                  <a:srgbClr val="000000"/>
                </a:solidFill>
                <a:effectLst/>
                <a:latin typeface="Times New Roman" panose="02020603050405020304" pitchFamily="18" charset="0"/>
                <a:ea typeface="Times New Roman" panose="02020603050405020304" pitchFamily="18" charset="0"/>
              </a:rPr>
              <a:t>strategic business unit (SBU) structure</a:t>
            </a:r>
            <a:r>
              <a:rPr lang="en-US" sz="1800" dirty="0">
                <a:solidFill>
                  <a:srgbClr val="000000"/>
                </a:solidFill>
                <a:effectLst/>
                <a:latin typeface="Times New Roman" panose="02020603050405020304" pitchFamily="18" charset="0"/>
                <a:ea typeface="Times New Roman" panose="02020603050405020304" pitchFamily="18" charset="0"/>
              </a:rPr>
              <a:t>, or an organizational form in which products, projects, or product market divisions are grouped into homogenous units. Highly diversified corporations may consist of dozens of different divisions. A purely divisional structure would make it nearly impossible for the corporate office to plan and coordinate activities, because the span of control would be too large. With an SBU structure, divisions with similar products, markets and/or technologies are grouped into homogenous units to achieve synergies, including those available through related diversification such as leveraging core competencies, sharing infrastructures, and market power. Generally, the more related businesses are within a corporation, the fewer SBUs will be required. Each of the SBUs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at Ford under Mulally had operated</a:t>
            </a:r>
            <a:r>
              <a:rPr lang="en-US" sz="1800" dirty="0">
                <a:solidFill>
                  <a:srgbClr val="000000"/>
                </a:solidFill>
                <a:effectLst/>
                <a:latin typeface="Times New Roman" panose="02020603050405020304" pitchFamily="18" charset="0"/>
                <a:ea typeface="Times New Roman" panose="02020603050405020304" pitchFamily="18" charset="0"/>
              </a:rPr>
              <a:t> as a profit center, yet certain key responsibilities such as product development, information technology, and quality all reported directly to Mulally. This meant Mulally had the ability to coordinate and control key functions while implementing his strategy. </a:t>
            </a:r>
          </a:p>
        </p:txBody>
      </p:sp>
      <p:sp>
        <p:nvSpPr>
          <p:cNvPr id="156675" name="Slide Number Placeholder 3">
            <a:extLst>
              <a:ext uri="{FF2B5EF4-FFF2-40B4-BE49-F238E27FC236}">
                <a16:creationId xmlns:a16="http://schemas.microsoft.com/office/drawing/2014/main" id="{C0C691B1-2994-4CE6-8766-CAB5051D8CC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16E6E845-A964-452E-AEBF-DFCBF356886B}" type="slidenum">
              <a:rPr lang="en-US" altLang="en-US" sz="1200"/>
              <a:pPr eaLnBrk="1" hangingPunct="1"/>
              <a:t>50</a:t>
            </a:fld>
            <a:endParaRPr lang="en-US" altLang="en-US" sz="1200"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a:extLst>
              <a:ext uri="{FF2B5EF4-FFF2-40B4-BE49-F238E27FC236}">
                <a16:creationId xmlns:a16="http://schemas.microsoft.com/office/drawing/2014/main" id="{F1B418A4-422A-4E3E-A360-375111EA3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Notes Placeholder 2">
            <a:extLst>
              <a:ext uri="{FF2B5EF4-FFF2-40B4-BE49-F238E27FC236}">
                <a16:creationId xmlns:a16="http://schemas.microsoft.com/office/drawing/2014/main" id="{53D5AE88-DAF6-4A6D-A9AC-2A309C92C9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lnSpcReduction="20000"/>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CEO Mark Fields had not changed reporting relationships in the traditional lines of business but had made a major change to the organizational structure when he created the new subsidiary Ford Smart Mobility LLC, formed </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to design, build, grow, and invest in emerging mobility services. Designed to compete like a start-up company, Ford Smart Mobility LLC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was created to</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 design and build mobility services on its own, and col­laborate with start-ups and tech companies as needed to pursue opportunities. This entity showed up in the Income Statement for the first time in 2016 as “other.”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This restructuring signaled that Ford would be using innovation “not only to create advanced new vehicles but also to help change the way the world moved by solving today’s growing global transportation challenges.” Although there was reason to focus efforts here, and create a semi-autonomous structure to do this, it could be difficult to figure out how to manage</a:t>
            </a:r>
            <a:r>
              <a:rPr lang="en-US" sz="1800" dirty="0">
                <a:solidFill>
                  <a:srgbClr val="000000"/>
                </a:solidFill>
                <a:effectLst/>
                <a:highlight>
                  <a:srgbClr val="FFFF00"/>
                </a:highlight>
                <a:latin typeface="NimbusRomDOT"/>
                <a:ea typeface="Times New Roman" panose="02020603050405020304" pitchFamily="18" charset="0"/>
                <a:cs typeface="NimbusRomDOT"/>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the mobility units effectively in a way that coordinated and integrated key activities. </a:t>
            </a:r>
            <a:endParaRPr lang="en-US" sz="1800" dirty="0">
              <a:solidFill>
                <a:srgbClr val="000000"/>
              </a:solidFill>
              <a:effectLst/>
              <a:latin typeface="NimbusRomDOT"/>
              <a:ea typeface="Times New Roman" panose="02020603050405020304" pitchFamily="18" charset="0"/>
              <a:cs typeface="NimbusRomDOT"/>
            </a:endParaRPr>
          </a:p>
        </p:txBody>
      </p:sp>
      <p:sp>
        <p:nvSpPr>
          <p:cNvPr id="181251" name="Slide Number Placeholder 3">
            <a:extLst>
              <a:ext uri="{FF2B5EF4-FFF2-40B4-BE49-F238E27FC236}">
                <a16:creationId xmlns:a16="http://schemas.microsoft.com/office/drawing/2014/main" id="{EAE86C03-51BE-4AAD-91E6-9F3231066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5AAE0C0-F615-4D66-8643-26D10F534158}" type="slidenum">
              <a:rPr lang="en-US" altLang="en-US" sz="1200"/>
              <a:pPr eaLnBrk="1" hangingPunct="1"/>
              <a:t>51</a:t>
            </a:fld>
            <a:endParaRPr lang="en-US" altLang="en-US" sz="1200"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a:extLst>
              <a:ext uri="{FF2B5EF4-FFF2-40B4-BE49-F238E27FC236}">
                <a16:creationId xmlns:a16="http://schemas.microsoft.com/office/drawing/2014/main" id="{F1B418A4-422A-4E3E-A360-375111EA3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Notes Placeholder 2">
            <a:extLst>
              <a:ext uri="{FF2B5EF4-FFF2-40B4-BE49-F238E27FC236}">
                <a16:creationId xmlns:a16="http://schemas.microsoft.com/office/drawing/2014/main" id="{53D5AE88-DAF6-4A6D-A9AC-2A309C92C9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77500" lnSpcReduction="20000"/>
          </a:bodyPr>
          <a:lstStyle/>
          <a:p>
            <a:pPr marL="0" marR="0">
              <a:spcBef>
                <a:spcPts val="0"/>
              </a:spcBef>
              <a:spcAft>
                <a:spcPts val="0"/>
              </a:spcAft>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cs typeface="NimbusRomDOT"/>
              </a:rPr>
              <a:t>CEO Jim Hackett had moved Ford from a production line focus on multiple vehicle types to one where each team was dedicated to a specific product line and expected to “understand every small detail of the underlying product and customers they serve.” This was no longer ONE Ford. Under Hackett, Ford was planning to execute in new strategic areas, including creating an entire portfolio of electric vehicles, an autonomous technology business that included ride-hailing and delivery services, and a set of mobility experiences that encouraged freedom of movement. When Ford promoted Jim Farley to president and CEO, this signaled that Ford was ready to accelerate transformation, which was realized in 2022 as Farley announced the newest restructuring, creating three divisions to focus on Ford commercial customers with Ford PRO, Ford Blue to support internal combustion vehicles, and Ford Model e to produce electric vehicles. Specific information on how reporting relationships would change and how synergies would develop between these divisions was still to come.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Divisional structures</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could help managers focus efforts on improving operations and product markets for which they are responsible. However, this could be very expensive because of duplication of personnel, operations, and investment since each division must staff multiple functional departments. There could also be dysfunctional competition, and conflicting goals that discourage sharing ideas and resources among the divisions for the common good of the corporation. </a:t>
            </a: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181251" name="Slide Number Placeholder 3">
            <a:extLst>
              <a:ext uri="{FF2B5EF4-FFF2-40B4-BE49-F238E27FC236}">
                <a16:creationId xmlns:a16="http://schemas.microsoft.com/office/drawing/2014/main" id="{EAE86C03-51BE-4AAD-91E6-9F3231066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5AAE0C0-F615-4D66-8643-26D10F534158}" type="slidenum">
              <a:rPr lang="en-US" altLang="en-US" sz="1200"/>
              <a:pPr eaLnBrk="1" hangingPunct="1"/>
              <a:t>52</a:t>
            </a:fld>
            <a:endParaRPr lang="en-US" altLang="en-US" sz="1200" dirty="0"/>
          </a:p>
        </p:txBody>
      </p:sp>
    </p:spTree>
    <p:extLst>
      <p:ext uri="{BB962C8B-B14F-4D97-AF65-F5344CB8AC3E}">
        <p14:creationId xmlns:p14="http://schemas.microsoft.com/office/powerpoint/2010/main" val="3222974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0" fontAlgn="base" latinLnBrk="0" hangingPunct="0">
              <a:lnSpc>
                <a:spcPct val="100000"/>
              </a:lnSpc>
              <a:spcBef>
                <a:spcPts val="0"/>
              </a:spcBef>
              <a:spcAft>
                <a:spcPts val="0"/>
              </a:spcAft>
              <a:buClrTx/>
              <a:buSzTx/>
              <a:buFontTx/>
              <a:buNone/>
              <a:tabLst/>
              <a:defRPr/>
            </a:pP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The textbook notes the opportunity to follow research by O'Reilly and Tushman. They demonstrated that an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ambidextrous organizational design</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can both adapt to changes in the environment and align the existing business performance with the need for innovation. A clear and compelling vision, consistently communicated by the company's senior management team, was critical. Tight coordination and integration of managerial levels enabled the newer units to share important resources from the traditional units, such as cash, talent, and expertise. Such sharing was encouraged and facilitated by effective reward systems that emphasized overall company goals. In the textbook Tata Motors and Tesla are introduced as firms that had tried to flatten their organizations, removing levels of management to improve communication. However, this meant that remaining managers had to spend the majority of their time on communication, leaving little time for other tasks. It also removed the middle level managers who often acted as boundary spanners between units, negotiating and handling potential conflict. Ford CEO Farley needed to take these concerns into account as he moved forward with the restructuring. </a:t>
            </a:r>
            <a:r>
              <a:rPr lang="en-US" sz="1800" dirty="0">
                <a:solidFill>
                  <a:srgbClr val="000000"/>
                </a:solidFill>
                <a:effectLst/>
                <a:latin typeface="Times New Roman" panose="02020603050405020304" pitchFamily="18" charset="0"/>
                <a:ea typeface="Times New Roman" panose="02020603050405020304" pitchFamily="18" charset="0"/>
                <a:cs typeface="NimbusRomDOT"/>
              </a:rPr>
              <a:t>Given the increasing disrup­tion in the industry, and the obligation to return value to understandably concerned investors, Ford leadership had some significant decisions to make in the coming years. And one of those decisions was about the scope and pace of needed innovation. </a:t>
            </a:r>
            <a:endParaRPr lang="en-US" sz="1800" dirty="0">
              <a:solidFill>
                <a:srgbClr val="000000"/>
              </a:solidFill>
              <a:effectLst/>
              <a:latin typeface="NimbusRomDOT"/>
              <a:ea typeface="Times New Roman" panose="02020603050405020304" pitchFamily="18" charset="0"/>
              <a:cs typeface="NimbusRomDOT"/>
            </a:endParaRPr>
          </a:p>
        </p:txBody>
      </p:sp>
      <p:sp>
        <p:nvSpPr>
          <p:cNvPr id="4" name="Slide Number Placeholder 3"/>
          <p:cNvSpPr>
            <a:spLocks noGrp="1"/>
          </p:cNvSpPr>
          <p:nvPr>
            <p:ph type="sldNum" sz="quarter" idx="5"/>
          </p:nvPr>
        </p:nvSpPr>
        <p:spPr/>
        <p:txBody>
          <a:bodyPr/>
          <a:lstStyle/>
          <a:p>
            <a:fld id="{E4FA1C1E-629B-9F4D-98AC-F5D32D38EE3B}" type="slidenum">
              <a:rPr lang="en-US" smtClean="0"/>
              <a:t>53</a:t>
            </a:fld>
            <a:endParaRPr lang="en-US" dirty="0"/>
          </a:p>
        </p:txBody>
      </p:sp>
    </p:spTree>
    <p:extLst>
      <p:ext uri="{BB962C8B-B14F-4D97-AF65-F5344CB8AC3E}">
        <p14:creationId xmlns:p14="http://schemas.microsoft.com/office/powerpoint/2010/main" val="390735981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i="1" dirty="0">
                <a:effectLst/>
                <a:latin typeface="Times New Roman" panose="02020603050405020304" pitchFamily="18" charset="0"/>
                <a:ea typeface="Times New Roman" panose="02020603050405020304" pitchFamily="18" charset="0"/>
              </a:rPr>
              <a:t>Innovation </a:t>
            </a:r>
            <a:r>
              <a:rPr lang="en-US" sz="1200" dirty="0">
                <a:effectLst/>
                <a:latin typeface="Times New Roman" panose="02020603050405020304" pitchFamily="18" charset="0"/>
                <a:ea typeface="Times New Roman" panose="02020603050405020304" pitchFamily="18" charset="0"/>
              </a:rPr>
              <a:t>involves using new knowledge to transform organizational processes or create commercially viable products and services using the latest technology, experimentation, creative insights, and information from competitors. </a:t>
            </a:r>
            <a:endPar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E4FA1C1E-629B-9F4D-98AC-F5D32D38EE3B}" type="slidenum">
              <a:rPr lang="en-US" smtClean="0"/>
              <a:t>54</a:t>
            </a:fld>
            <a:endParaRPr lang="en-US" dirty="0"/>
          </a:p>
        </p:txBody>
      </p:sp>
    </p:spTree>
    <p:extLst>
      <p:ext uri="{BB962C8B-B14F-4D97-AF65-F5344CB8AC3E}">
        <p14:creationId xmlns:p14="http://schemas.microsoft.com/office/powerpoint/2010/main" val="82591097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200" dirty="0">
                <a:effectLst/>
                <a:latin typeface="Times New Roman" panose="02020603050405020304" pitchFamily="18" charset="0"/>
                <a:ea typeface="Times New Roman" panose="02020603050405020304" pitchFamily="18" charset="0"/>
              </a:rPr>
              <a:t>However it comes about, innovation occurs when new combinations of ideas and information bring about positive change. </a:t>
            </a:r>
            <a:r>
              <a:rPr lang="en-US" sz="1200" dirty="0">
                <a:solidFill>
                  <a:srgbClr val="000000"/>
                </a:solidFill>
                <a:effectLst/>
                <a:latin typeface="Times New Roman" panose="02020603050405020304" pitchFamily="18" charset="0"/>
                <a:ea typeface="Times New Roman" panose="02020603050405020304" pitchFamily="18" charset="0"/>
              </a:rPr>
              <a:t>Before proceeding, firms must first define the </a:t>
            </a:r>
            <a:r>
              <a:rPr lang="en-US" sz="1200" i="1" dirty="0">
                <a:solidFill>
                  <a:srgbClr val="000000"/>
                </a:solidFill>
                <a:effectLst/>
                <a:latin typeface="Times New Roman" panose="02020603050405020304" pitchFamily="18" charset="0"/>
                <a:ea typeface="Times New Roman" panose="02020603050405020304" pitchFamily="18" charset="0"/>
              </a:rPr>
              <a:t>scope of the innovation</a:t>
            </a:r>
            <a:r>
              <a:rPr lang="en-US" sz="1200" dirty="0">
                <a:solidFill>
                  <a:srgbClr val="000000"/>
                </a:solidFill>
                <a:effectLst/>
                <a:latin typeface="Times New Roman" panose="02020603050405020304" pitchFamily="18" charset="0"/>
                <a:ea typeface="Times New Roman" panose="02020603050405020304" pitchFamily="18" charset="0"/>
              </a:rPr>
              <a:t> efforts, and they must ensure that their innovation efforts are not wasted on projects that are outside the firm’s domain of interest. Firms must have the means to focus their innovation efforts. </a:t>
            </a:r>
            <a:r>
              <a:rPr lang="en-US" sz="1200" dirty="0">
                <a:effectLst/>
                <a:latin typeface="Times New Roman" panose="02020603050405020304" pitchFamily="18" charset="0"/>
                <a:ea typeface="Times New Roman" panose="02020603050405020304" pitchFamily="18" charset="0"/>
              </a:rPr>
              <a:t>One way to determine which projects to work on is to focus on a common technology. Then, innovation efforts across the firm can aim at developing skills and expertise in a given technical area. Another potential focus is on a market theme. Companies must be clear not only about the kinds of innovation they are looking for but also the expected results. However, a firm envisions its innovation goals, it needs to develop a systematic approach to evaluating its results and learning from its innovation initiatives. </a:t>
            </a:r>
            <a:r>
              <a:rPr lang="en-US" sz="1200" dirty="0">
                <a:solidFill>
                  <a:srgbClr val="000000"/>
                </a:solidFill>
                <a:effectLst/>
                <a:latin typeface="Times New Roman" panose="02020603050405020304" pitchFamily="18" charset="0"/>
                <a:ea typeface="Times New Roman" panose="02020603050405020304" pitchFamily="18" charset="0"/>
              </a:rPr>
              <a:t>The challenges of innovation involve: </a:t>
            </a:r>
            <a:r>
              <a:rPr lang="en-US" sz="1200" dirty="0">
                <a:solidFill>
                  <a:srgbClr val="000000"/>
                </a:solidFill>
                <a:effectLst/>
                <a:latin typeface="Arial" panose="020B0604020202020204" pitchFamily="34" charset="0"/>
                <a:ea typeface="Arial" panose="020B0604020202020204" pitchFamily="34" charset="0"/>
                <a:cs typeface="Arial" panose="020B0604020202020204" pitchFamily="34" charset="0"/>
              </a:rPr>
              <a:t>Choosing when and how to continue to innovate. The scope and pace of future innovation. Whether or not to collaborate with innovation partners.  Requires resources such as financial, human and social capital. Requires the leadership team to have adequate vision, dedication and drive. </a:t>
            </a:r>
          </a:p>
        </p:txBody>
      </p:sp>
      <p:sp>
        <p:nvSpPr>
          <p:cNvPr id="4" name="Slide Number Placeholder 3"/>
          <p:cNvSpPr>
            <a:spLocks noGrp="1"/>
          </p:cNvSpPr>
          <p:nvPr>
            <p:ph type="sldNum" sz="quarter" idx="5"/>
          </p:nvPr>
        </p:nvSpPr>
        <p:spPr/>
        <p:txBody>
          <a:bodyPr/>
          <a:lstStyle/>
          <a:p>
            <a:fld id="{E4FA1C1E-629B-9F4D-98AC-F5D32D38EE3B}" type="slidenum">
              <a:rPr lang="en-US" smtClean="0"/>
              <a:t>55</a:t>
            </a:fld>
            <a:endParaRPr lang="en-US" dirty="0"/>
          </a:p>
        </p:txBody>
      </p:sp>
    </p:spTree>
    <p:extLst>
      <p:ext uri="{BB962C8B-B14F-4D97-AF65-F5344CB8AC3E}">
        <p14:creationId xmlns:p14="http://schemas.microsoft.com/office/powerpoint/2010/main" val="208364950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Corporate entrepreneurship</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(CE), or “intrapreneuring”, refers to building entrepreneurial businesses within existing corporations. Successful CE requires a supportive corporate culture, leadership, structural features that guide and constrain action, and organizational systems that foster learning and manage rewards. These efforts can be either focused, in which activities are isolated from the firm’s existing operations and worked on by independent work units; or dispersed, in which all parts of the organization and every organizational member are engaged in intrapreneurial activities.</a:t>
            </a:r>
            <a:r>
              <a:rPr lang="en-US" sz="1800" dirty="0">
                <a:solidFill>
                  <a:srgbClr val="000000"/>
                </a:solidFill>
                <a:effectLst/>
                <a:latin typeface="Times New Roman" panose="02020603050405020304" pitchFamily="18" charset="0"/>
                <a:ea typeface="Times New Roman" panose="02020603050405020304" pitchFamily="18" charset="0"/>
              </a:rPr>
              <a:t> </a:t>
            </a:r>
          </a:p>
        </p:txBody>
      </p:sp>
      <p:sp>
        <p:nvSpPr>
          <p:cNvPr id="4" name="Slide Number Placeholder 3"/>
          <p:cNvSpPr>
            <a:spLocks noGrp="1"/>
          </p:cNvSpPr>
          <p:nvPr>
            <p:ph type="sldNum" sz="quarter" idx="5"/>
          </p:nvPr>
        </p:nvSpPr>
        <p:spPr/>
        <p:txBody>
          <a:bodyPr/>
          <a:lstStyle/>
          <a:p>
            <a:fld id="{E4FA1C1E-629B-9F4D-98AC-F5D32D38EE3B}" type="slidenum">
              <a:rPr lang="en-US" smtClean="0"/>
              <a:t>56</a:t>
            </a:fld>
            <a:endParaRPr lang="en-US" dirty="0"/>
          </a:p>
        </p:txBody>
      </p:sp>
    </p:spTree>
    <p:extLst>
      <p:ext uri="{BB962C8B-B14F-4D97-AF65-F5344CB8AC3E}">
        <p14:creationId xmlns:p14="http://schemas.microsoft.com/office/powerpoint/2010/main" val="2349421725"/>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49" name="Slide Image Placeholder 1">
            <a:extLst>
              <a:ext uri="{FF2B5EF4-FFF2-40B4-BE49-F238E27FC236}">
                <a16:creationId xmlns:a16="http://schemas.microsoft.com/office/drawing/2014/main" id="{F1B418A4-422A-4E3E-A360-375111EA324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1250" name="Notes Placeholder 2">
            <a:extLst>
              <a:ext uri="{FF2B5EF4-FFF2-40B4-BE49-F238E27FC236}">
                <a16:creationId xmlns:a16="http://schemas.microsoft.com/office/drawing/2014/main" id="{53D5AE88-DAF6-4A6D-A9AC-2A309C92C97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55000" lnSpcReduction="20000"/>
          </a:bodyPr>
          <a:lstStyle/>
          <a:p>
            <a:pPr marL="0" marR="0">
              <a:spcBef>
                <a:spcPts val="0"/>
              </a:spcBef>
              <a:spcAft>
                <a:spcPts val="0"/>
              </a:spcAft>
            </a:pPr>
            <a:r>
              <a:rPr lang="en-US" sz="1800" dirty="0">
                <a:solidFill>
                  <a:srgbClr val="000000"/>
                </a:solidFill>
                <a:effectLst/>
                <a:latin typeface="Times New Roman" panose="02020603050405020304" pitchFamily="18" charset="0"/>
                <a:ea typeface="Times New Roman" panose="02020603050405020304" pitchFamily="18" charset="0"/>
              </a:rPr>
              <a:t>Mulally certainly had demonstrated the </a:t>
            </a:r>
            <a:r>
              <a:rPr lang="en-US" sz="1800" i="1" dirty="0">
                <a:solidFill>
                  <a:srgbClr val="000000"/>
                </a:solidFill>
                <a:effectLst/>
                <a:latin typeface="Times New Roman" panose="02020603050405020304" pitchFamily="18" charset="0"/>
                <a:ea typeface="Times New Roman" panose="02020603050405020304" pitchFamily="18" charset="0"/>
              </a:rPr>
              <a:t>vision, dedication, and drive</a:t>
            </a:r>
            <a:r>
              <a:rPr lang="en-US" sz="1800" dirty="0">
                <a:solidFill>
                  <a:srgbClr val="000000"/>
                </a:solidFill>
                <a:effectLst/>
                <a:latin typeface="Times New Roman" panose="02020603050405020304" pitchFamily="18" charset="0"/>
                <a:ea typeface="Times New Roman" panose="02020603050405020304" pitchFamily="18" charset="0"/>
              </a:rPr>
              <a:t> to succeed. His restructuring efforts had provided the needed human and social capital resources, and the financial resources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had returned improved margins., but Ford would need to continue innovating in order to compete. Ford had made moves to create intrapreneurial divisions. In the 2016 income statement, for the first time, there appeared an “Other” revenue item, representing the newly operational Ford Smart Mobility LLC, a subsidiary formed to design, build, grow, and invest in emerging mobility services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Designed to compete like a start-up company, Ford Smart Mobility LLC was planning to focus solely on mobility services and collaborate with start-ups and tech companies as needed to pursue opportunities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CEO Mark Fields had created this new focus, expanding the company’s scope from vehicles to “mobility,” through business model innovation. His push to create more innovation via the Smart Mobility entity meant resources were being dedicated to this activity. Fields had chosen Jim Hackett to head up this new division. Hackett, formerly the CEO of Steelcase, a Michigan furniture company, had been credited with developing that business into a global leader, transitioning it from a traditional furniture manufacturer into an industry innovator.</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The hope was that Hackett could use that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vision, dedication and drive</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to grow Ford in a new direction. This heavy investment into the promise of “mobility”, although it still included cars and trucks, also required the development of autonomous technology (self-driving cars), electric vehicles, and other transportation services such as urban mobility solutions via ridesharing, bike/scooter-sharing, and customized interior vehicle experiences serving multiple customer needs. Chairman Bill Ford was supporting this investment, with the hope that the company could make increased profit margins on new services, more than double what it had traditionally made selling cars and trucks.</a:t>
            </a:r>
            <a:r>
              <a:rPr lang="en-US" sz="1800" dirty="0">
                <a:solidFill>
                  <a:srgbClr val="000000"/>
                </a:solidFill>
                <a:effectLst/>
                <a:latin typeface="Times New Roman" panose="02020603050405020304" pitchFamily="18" charset="0"/>
                <a:ea typeface="Times New Roman" panose="02020603050405020304" pitchFamily="18" charset="0"/>
              </a:rPr>
              <a:t>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Hackett had promoted Jim Farley to key positions as executive vice president of the company and president of Ford Global Markets, presumably grooming him to be able to take over as CEO, as he ultimately did. We don’t know where Farley got his vision, dedication, and drive from, but so far it appears that he had considered the financial, human, and social capital necessary to move in a new direction and had boldly expanded both the scope and pace of innovation. He appeared to have considered how much value his restructuring would add, and what it might be worth if it worked. It seemed that Ford had moved from the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focused intrapreneurship</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 efforts of the original Smart Mobility entity to a fully </a:t>
            </a:r>
            <a:r>
              <a:rPr lang="en-US" sz="1800" i="1" dirty="0">
                <a:solidFill>
                  <a:srgbClr val="000000"/>
                </a:solidFill>
                <a:effectLst/>
                <a:highlight>
                  <a:srgbClr val="FFFF00"/>
                </a:highlight>
                <a:latin typeface="Times New Roman" panose="02020603050405020304" pitchFamily="18" charset="0"/>
                <a:ea typeface="Times New Roman" panose="02020603050405020304" pitchFamily="18" charset="0"/>
              </a:rPr>
              <a:t>dispersed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model where all parts of the organization and every organizational member would be engaged in intrapreneurial activities. Farley’s new divisional structure had the opportunity to create new knowledge and learn from the innovation initiative even if it failed. The remaining question left to ask was if the pace and scope of innovation was what it needed to be. Would this innovation yield the expected results? </a:t>
            </a:r>
            <a:endParaRPr lang="en-US" sz="1800" dirty="0">
              <a:solidFill>
                <a:srgbClr val="000000"/>
              </a:solidFill>
              <a:effectLst/>
              <a:latin typeface="Times New Roman" panose="02020603050405020304" pitchFamily="18" charset="0"/>
              <a:ea typeface="Times New Roman" panose="02020603050405020304" pitchFamily="18"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800" dirty="0">
              <a:solidFill>
                <a:srgbClr val="000000"/>
              </a:solidFill>
              <a:effectLst/>
              <a:latin typeface="Times New Roman" panose="02020603050405020304" pitchFamily="18" charset="0"/>
              <a:ea typeface="Times New Roman" panose="02020603050405020304" pitchFamily="18" charset="0"/>
            </a:endParaRPr>
          </a:p>
        </p:txBody>
      </p:sp>
      <p:sp>
        <p:nvSpPr>
          <p:cNvPr id="181251" name="Slide Number Placeholder 3">
            <a:extLst>
              <a:ext uri="{FF2B5EF4-FFF2-40B4-BE49-F238E27FC236}">
                <a16:creationId xmlns:a16="http://schemas.microsoft.com/office/drawing/2014/main" id="{EAE86C03-51BE-4AAD-91E6-9F3231066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B5AAE0C0-F615-4D66-8643-26D10F534158}" type="slidenum">
              <a:rPr lang="en-US" altLang="en-US" sz="1200"/>
              <a:pPr eaLnBrk="1" hangingPunct="1"/>
              <a:t>57</a:t>
            </a:fld>
            <a:endParaRPr lang="en-US"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a:extLst>
              <a:ext uri="{FF2B5EF4-FFF2-40B4-BE49-F238E27FC236}">
                <a16:creationId xmlns:a16="http://schemas.microsoft.com/office/drawing/2014/main" id="{913EA548-350D-4228-AB94-3E0C4B15E0C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6" name="Rectangle 3">
            <a:extLst>
              <a:ext uri="{FF2B5EF4-FFF2-40B4-BE49-F238E27FC236}">
                <a16:creationId xmlns:a16="http://schemas.microsoft.com/office/drawing/2014/main" id="{43D5B2B5-A8DF-40E7-9AFD-AF10E2DF5B5C}"/>
              </a:ext>
            </a:extLst>
          </p:cNvPr>
          <p:cNvSpPr>
            <a:spLocks noGrp="1" noChangeArrowheads="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altLang="en-US" dirty="0">
                <a:solidFill>
                  <a:srgbClr val="000000"/>
                </a:solidFill>
                <a:ea typeface="ヒラギノ角ゴ Pro W3" pitchFamily="123" charset="-128"/>
                <a:cs typeface="Times New Roman" panose="02020603050405020304" pitchFamily="18" charset="0"/>
              </a:rPr>
              <a:t>Strategy is all about the ideas, decisions, and actions that enable a firm to succeed. </a:t>
            </a:r>
            <a:r>
              <a:rPr lang="en-US" altLang="en-US" dirty="0">
                <a:ea typeface="ヒラギノ角ゴ Pro W3" pitchFamily="123" charset="-128"/>
              </a:rPr>
              <a:t>Strategic management has certain key attributes. </a:t>
            </a:r>
            <a:r>
              <a:rPr lang="en-US" sz="1800" dirty="0">
                <a:solidFill>
                  <a:srgbClr val="000000"/>
                </a:solidFill>
                <a:effectLst/>
                <a:highlight>
                  <a:srgbClr val="FFFF00"/>
                </a:highlight>
                <a:latin typeface="Times New Roman" panose="02020603050405020304" pitchFamily="18" charset="0"/>
                <a:ea typeface="Times New Roman" panose="02020603050405020304" pitchFamily="18" charset="0"/>
              </a:rPr>
              <a:t>Leaders face complex challenges. Leaders must be proactive, anticipate change and continually refine their strategies. This requires a certain level of “ambidextrous behavior,” where leaders are alert to opportunities beyond the confines of their own jobs and also seek out opportunities to collaborate with others</a:t>
            </a:r>
            <a:r>
              <a:rPr lang="en-US" sz="1800" dirty="0">
                <a:solidFill>
                  <a:srgbClr val="000000"/>
                </a:solidFill>
                <a:effectLst/>
                <a:latin typeface="Times New Roman" panose="02020603050405020304" pitchFamily="18" charset="0"/>
                <a:ea typeface="Times New Roman" panose="02020603050405020304" pitchFamily="18" charset="0"/>
              </a:rPr>
              <a:t>. Leaders must make strategic management both a process and a way of thinking throughout the organization.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a:extLst>
              <a:ext uri="{FF2B5EF4-FFF2-40B4-BE49-F238E27FC236}">
                <a16:creationId xmlns:a16="http://schemas.microsoft.com/office/drawing/2014/main" id="{4BFBAECE-7DF6-4576-BFC8-122EE2AD0A5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0" name="Notes Placeholder 2">
            <a:extLst>
              <a:ext uri="{FF2B5EF4-FFF2-40B4-BE49-F238E27FC236}">
                <a16:creationId xmlns:a16="http://schemas.microsoft.com/office/drawing/2014/main" id="{E64141B3-FCA0-4138-985D-9AB63EA7A01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The primary role of the organizational leader is to articulate vision, mission, and strategic objectives. </a:t>
            </a:r>
          </a:p>
        </p:txBody>
      </p:sp>
      <p:sp>
        <p:nvSpPr>
          <p:cNvPr id="37891" name="Slide Number Placeholder 3">
            <a:extLst>
              <a:ext uri="{FF2B5EF4-FFF2-40B4-BE49-F238E27FC236}">
                <a16:creationId xmlns:a16="http://schemas.microsoft.com/office/drawing/2014/main" id="{18E2B5EE-9D43-4538-8035-3EED468AB6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49FF6338-0D54-43AD-AA42-CE1A5D36B5BA}" type="slidenum">
              <a:rPr lang="en-US" altLang="en-US" sz="1200"/>
              <a:pPr eaLnBrk="1" hangingPunct="1"/>
              <a:t>7</a:t>
            </a:fld>
            <a:endParaRPr lang="en-US"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2D76441E-768A-4BA4-8E2E-ED06F142718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8" name="Notes Placeholder 2">
            <a:extLst>
              <a:ext uri="{FF2B5EF4-FFF2-40B4-BE49-F238E27FC236}">
                <a16:creationId xmlns:a16="http://schemas.microsoft.com/office/drawing/2014/main" id="{D0D0F6B4-12CF-4379-9877-49A75B9C6E9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Leaders must communicate their initial </a:t>
            </a:r>
            <a:r>
              <a:rPr lang="en-US" altLang="en-US" i="1" dirty="0">
                <a:ea typeface="ヒラギノ角ゴ Pro W3" pitchFamily="123" charset="-128"/>
                <a:cs typeface="Times New Roman" panose="02020603050405020304" pitchFamily="18" charset="0"/>
              </a:rPr>
              <a:t>vision</a:t>
            </a:r>
            <a:r>
              <a:rPr lang="en-US" altLang="en-US" dirty="0">
                <a:ea typeface="ヒラギノ角ゴ Pro W3" pitchFamily="123" charset="-128"/>
                <a:cs typeface="Times New Roman" panose="02020603050405020304" pitchFamily="18" charset="0"/>
              </a:rPr>
              <a:t> of the organization</a:t>
            </a:r>
            <a:r>
              <a:rPr lang="ja-JP" altLang="en-US">
                <a:ea typeface="ヒラギノ角ゴ Pro W3" pitchFamily="123" charset="-128"/>
                <a:cs typeface="Times New Roman" panose="02020603050405020304" pitchFamily="18" charset="0"/>
              </a:rPr>
              <a:t>’</a:t>
            </a:r>
            <a:r>
              <a:rPr lang="en-US" altLang="ja-JP" dirty="0">
                <a:ea typeface="ヒラギノ角ゴ Pro W3" pitchFamily="123" charset="-128"/>
                <a:cs typeface="Times New Roman" panose="02020603050405020304" pitchFamily="18" charset="0"/>
              </a:rPr>
              <a:t>s purpose: What was the original goal that </a:t>
            </a:r>
            <a:r>
              <a:rPr lang="en-US" altLang="ja-JP" i="1" dirty="0">
                <a:ea typeface="ヒラギノ角ゴ Pro W3" pitchFamily="123" charset="-128"/>
                <a:cs typeface="Times New Roman" panose="02020603050405020304" pitchFamily="18" charset="0"/>
              </a:rPr>
              <a:t>evokes a powerful and compelling mental image of a shared future, </a:t>
            </a:r>
            <a:r>
              <a:rPr lang="en-US" altLang="ja-JP" dirty="0">
                <a:ea typeface="ヒラギノ角ゴ Pro W3" pitchFamily="123" charset="-128"/>
                <a:cs typeface="Times New Roman" panose="02020603050405020304" pitchFamily="18" charset="0"/>
              </a:rPr>
              <a:t>one that would be</a:t>
            </a:r>
            <a:r>
              <a:rPr lang="en-US" altLang="ja-JP" i="1" dirty="0">
                <a:ea typeface="ヒラギノ角ゴ Pro W3" pitchFamily="123" charset="-128"/>
                <a:cs typeface="Times New Roman" panose="02020603050405020304" pitchFamily="18" charset="0"/>
              </a:rPr>
              <a:t> </a:t>
            </a:r>
            <a:r>
              <a:rPr lang="en-US" altLang="ja-JP" dirty="0">
                <a:ea typeface="ヒラギノ角ゴ Pro W3" pitchFamily="123" charset="-128"/>
                <a:cs typeface="Times New Roman" panose="02020603050405020304" pitchFamily="18" charset="0"/>
              </a:rPr>
              <a:t>massively inspiring, overarching, and long-term, representing a destination that is driven by and evokes passion?</a:t>
            </a:r>
            <a:endParaRPr lang="en-US" altLang="en-US" dirty="0">
              <a:ea typeface="ヒラギノ角ゴ Pro W3" pitchFamily="123" charset="-128"/>
            </a:endParaRPr>
          </a:p>
        </p:txBody>
      </p:sp>
      <p:sp>
        <p:nvSpPr>
          <p:cNvPr id="39939" name="Slide Number Placeholder 3">
            <a:extLst>
              <a:ext uri="{FF2B5EF4-FFF2-40B4-BE49-F238E27FC236}">
                <a16:creationId xmlns:a16="http://schemas.microsoft.com/office/drawing/2014/main" id="{B1C8AFEB-46A2-42FC-AE45-008C45147EB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36711DD7-FC06-4089-96DB-7CB0EFCFCEBC}" type="slidenum">
              <a:rPr lang="en-US" altLang="en-US" sz="1200"/>
              <a:pPr eaLnBrk="1" hangingPunct="1"/>
              <a:t>8</a:t>
            </a:fld>
            <a:endParaRPr lang="en-US"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a:extLst>
              <a:ext uri="{FF2B5EF4-FFF2-40B4-BE49-F238E27FC236}">
                <a16:creationId xmlns:a16="http://schemas.microsoft.com/office/drawing/2014/main" id="{C1609839-DD79-429B-B38C-C11DB04F50B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6" name="Notes Placeholder 2">
            <a:extLst>
              <a:ext uri="{FF2B5EF4-FFF2-40B4-BE49-F238E27FC236}">
                <a16:creationId xmlns:a16="http://schemas.microsoft.com/office/drawing/2014/main" id="{0263E711-68AA-4827-BE0B-A8DC49F4585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ea typeface="ヒラギノ角ゴ Pro W3" pitchFamily="123" charset="-128"/>
                <a:cs typeface="Times New Roman" panose="02020603050405020304" pitchFamily="18" charset="0"/>
              </a:rPr>
              <a:t>The organizational mission also needs to be considered: A </a:t>
            </a:r>
            <a:r>
              <a:rPr lang="en-US" altLang="en-US" i="1" dirty="0">
                <a:ea typeface="ヒラギノ角ゴ Pro W3" pitchFamily="123" charset="-128"/>
                <a:cs typeface="Times New Roman" panose="02020603050405020304" pitchFamily="18" charset="0"/>
              </a:rPr>
              <a:t>mission</a:t>
            </a:r>
            <a:r>
              <a:rPr lang="en-US" altLang="en-US" dirty="0">
                <a:ea typeface="ヒラギノ角ゴ Pro W3" pitchFamily="123" charset="-128"/>
                <a:cs typeface="Times New Roman" panose="02020603050405020304" pitchFamily="18" charset="0"/>
              </a:rPr>
              <a:t> encompasses both </a:t>
            </a:r>
            <a:r>
              <a:rPr lang="en-US" altLang="en-US" i="1" dirty="0">
                <a:ea typeface="ヒラギノ角ゴ Pro W3" pitchFamily="123" charset="-128"/>
                <a:cs typeface="Times New Roman" panose="02020603050405020304" pitchFamily="18" charset="0"/>
              </a:rPr>
              <a:t>the purpose of the company as well as the basis for competition and competitive advantages. </a:t>
            </a:r>
            <a:r>
              <a:rPr lang="en-US" altLang="en-US" dirty="0">
                <a:solidFill>
                  <a:srgbClr val="000000"/>
                </a:solidFill>
                <a:ea typeface="ヒラギノ角ゴ Pro W3" pitchFamily="123" charset="-128"/>
                <a:cs typeface="Times New Roman" panose="02020603050405020304" pitchFamily="18" charset="0"/>
              </a:rPr>
              <a:t>In writing a mission statement, it is important to understand the definition of the business: 1) Who are its customers? 2) What customer need is the organization trying to fulfill? 3) How does the business create and deliver value to customers and satisfy their needs? Organizations must respond to multiple constituencies if they are to survive and prosper, and the mission provides a means of communicating to diverse organizational stakeholders. Although vision statements tend to be quite enduring and seldom change, a firm</a:t>
            </a:r>
            <a:r>
              <a:rPr lang="ja-JP" altLang="en-US">
                <a:solidFill>
                  <a:srgbClr val="000000"/>
                </a:solidFill>
                <a:ea typeface="ヒラギノ角ゴ Pro W3" pitchFamily="123" charset="-128"/>
                <a:cs typeface="Times New Roman" panose="02020603050405020304" pitchFamily="18" charset="0"/>
              </a:rPr>
              <a:t>’</a:t>
            </a:r>
            <a:r>
              <a:rPr lang="en-US" altLang="ja-JP" dirty="0">
                <a:solidFill>
                  <a:srgbClr val="000000"/>
                </a:solidFill>
                <a:ea typeface="ヒラギノ角ゴ Pro W3" pitchFamily="123" charset="-128"/>
                <a:cs typeface="Times New Roman" panose="02020603050405020304" pitchFamily="18" charset="0"/>
              </a:rPr>
              <a:t>s mission can and should change when competitive conditions dramatically change or the firm is faced with new threats or opportunities. </a:t>
            </a:r>
            <a:endParaRPr lang="en-US" altLang="en-US" dirty="0">
              <a:solidFill>
                <a:srgbClr val="000000"/>
              </a:solidFill>
              <a:ea typeface="ヒラギノ角ゴ Pro W3" pitchFamily="123" charset="-128"/>
              <a:cs typeface="Times New Roman" panose="02020603050405020304" pitchFamily="18" charset="0"/>
            </a:endParaRPr>
          </a:p>
        </p:txBody>
      </p:sp>
      <p:sp>
        <p:nvSpPr>
          <p:cNvPr id="41987" name="Slide Number Placeholder 3">
            <a:extLst>
              <a:ext uri="{FF2B5EF4-FFF2-40B4-BE49-F238E27FC236}">
                <a16:creationId xmlns:a16="http://schemas.microsoft.com/office/drawing/2014/main" id="{B141A715-86C2-4EBC-8787-5967D9429C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739D2D82-3CE5-49B1-9541-6CD83FA54E74}" type="slidenum">
              <a:rPr lang="en-US" altLang="en-US" sz="1200"/>
              <a:pPr eaLnBrk="1" hangingPunct="1"/>
              <a:t>9</a:t>
            </a:fld>
            <a:endParaRPr lang="en-US"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W/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346105" y="2099014"/>
            <a:ext cx="3863458" cy="3863458"/>
            <a:chOff x="331115" y="2099014"/>
            <a:chExt cx="3863458" cy="3863458"/>
          </a:xfrm>
        </p:grpSpPr>
        <p:sp>
          <p:nvSpPr>
            <p:cNvPr id="13" name="Rectangle 12">
              <a:extLst>
                <a:ext uri="{FF2B5EF4-FFF2-40B4-BE49-F238E27FC236}">
                  <a16:creationId xmlns:a16="http://schemas.microsoft.com/office/drawing/2014/main" id="{FD9DDEA9-6897-2B48-BA6A-9075880AA615}"/>
                </a:ext>
              </a:extLst>
            </p:cNvPr>
            <p:cNvSpPr/>
            <p:nvPr userDrawn="1"/>
          </p:nvSpPr>
          <p:spPr>
            <a:xfrm>
              <a:off x="331115" y="2099014"/>
              <a:ext cx="3863458" cy="3863458"/>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599258" y="2898475"/>
              <a:ext cx="2793799" cy="2792652"/>
            </a:xfrm>
            <a:prstGeom prst="rect">
              <a:avLst/>
            </a:prstGeom>
            <a:solidFill>
              <a:srgbClr val="625D9C"/>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7" name="Title"/>
          <p:cNvSpPr>
            <a:spLocks noGrp="1"/>
          </p:cNvSpPr>
          <p:nvPr>
            <p:ph type="ctrTitle" hasCustomPrompt="1"/>
          </p:nvPr>
        </p:nvSpPr>
        <p:spPr>
          <a:xfrm>
            <a:off x="621792" y="3140014"/>
            <a:ext cx="2788920" cy="1157665"/>
          </a:xfrm>
          <a:prstGeom prst="rect">
            <a:avLst/>
          </a:prstGeom>
        </p:spPr>
        <p:txBody>
          <a:bodyPr anchor="b">
            <a:noAutofit/>
          </a:bodyPr>
          <a:lstStyle>
            <a:lvl1pPr algn="l">
              <a:lnSpc>
                <a:spcPct val="100000"/>
              </a:lnSpc>
              <a:defRPr sz="2600" b="0" i="0">
                <a:solidFill>
                  <a:schemeClr val="bg1"/>
                </a:solidFill>
                <a:latin typeface="Arial" panose="020B0604020202020204" pitchFamily="34" charset="0"/>
              </a:defRPr>
            </a:lvl1pPr>
          </a:lstStyle>
          <a:p>
            <a:r>
              <a:rPr lang="en-US" dirty="0"/>
              <a:t>Presentation Title</a:t>
            </a:r>
          </a:p>
        </p:txBody>
      </p:sp>
      <p:sp>
        <p:nvSpPr>
          <p:cNvPr id="8" name="Subtitle"/>
          <p:cNvSpPr>
            <a:spLocks noGrp="1"/>
          </p:cNvSpPr>
          <p:nvPr>
            <p:ph type="subTitle" idx="1" hasCustomPrompt="1"/>
          </p:nvPr>
        </p:nvSpPr>
        <p:spPr>
          <a:xfrm>
            <a:off x="621792" y="4261103"/>
            <a:ext cx="2788920" cy="612821"/>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p:ph type="body" sz="quarter" idx="10" hasCustomPrompt="1"/>
          </p:nvPr>
        </p:nvSpPr>
        <p:spPr>
          <a:xfrm>
            <a:off x="621792" y="5093208"/>
            <a:ext cx="2788920" cy="576185"/>
          </a:xfrm>
          <a:prstGeom prst="rect">
            <a:avLst/>
          </a:prstGeom>
        </p:spPr>
        <p:txBody>
          <a:bodyPr/>
          <a:lstStyle>
            <a:lvl1pPr>
              <a:spcBef>
                <a:spcPts val="0"/>
              </a:spcBef>
              <a:defRPr sz="12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p:ph type="pic" sz="quarter" idx="11" hasCustomPrompt="1"/>
          </p:nvPr>
        </p:nvSpPr>
        <p:spPr>
          <a:xfrm>
            <a:off x="4572000" y="1450229"/>
            <a:ext cx="4229100" cy="4976453"/>
          </a:xfrm>
          <a:prstGeom prst="rect">
            <a:avLst/>
          </a:prstGeom>
        </p:spPr>
        <p:txBody>
          <a:bodyPr/>
          <a:lstStyle>
            <a:lvl1pPr>
              <a:defRPr b="0" i="0">
                <a:latin typeface="Arial" panose="020B0604020202020204" pitchFamily="34" charset="0"/>
              </a:defRPr>
            </a:lvl1pPr>
          </a:lstStyle>
          <a:p>
            <a:r>
              <a:rPr lang="en-US" dirty="0"/>
              <a:t>Optional: Include Cover Here</a:t>
            </a:r>
          </a:p>
        </p:txBody>
      </p:sp>
      <p:sp>
        <p:nvSpPr>
          <p:cNvPr id="2" name="Long Copyright">
            <a:extLst>
              <a:ext uri="{FF2B5EF4-FFF2-40B4-BE49-F238E27FC236}">
                <a16:creationId xmlns:a16="http://schemas.microsoft.com/office/drawing/2014/main" id="{8AC4EEC4-5547-4185-92E7-A6CAF888043F}"/>
              </a:ext>
            </a:extLst>
          </p:cNvPr>
          <p:cNvSpPr>
            <a:spLocks noGrp="1"/>
          </p:cNvSpPr>
          <p:nvPr>
            <p:ph type="ftr" sz="quarter" idx="12"/>
          </p:nvPr>
        </p:nvSpPr>
        <p:spPr>
          <a:xfrm>
            <a:off x="0" y="6478438"/>
            <a:ext cx="9144000" cy="374266"/>
          </a:xfrm>
        </p:spPr>
        <p:txBody>
          <a:bodyPr/>
          <a:lstStyle>
            <a:lvl1pPr algn="ctr">
              <a:defRPr>
                <a:solidFill>
                  <a:schemeClr val="tx1">
                    <a:lumMod val="50000"/>
                    <a:lumOff val="50000"/>
                  </a:schemeClr>
                </a:solidFill>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193256027"/>
      </p:ext>
    </p:extLst>
  </p:cSld>
  <p:clrMapOvr>
    <a:masterClrMapping/>
  </p:clrMapOvr>
  <p:extLst>
    <p:ext uri="{DCECCB84-F9BA-43D5-87BE-67443E8EF086}">
      <p15:sldGuideLst xmlns:p15="http://schemas.microsoft.com/office/powerpoint/2012/main">
        <p15:guide id="1" orient="horz" pos="957">
          <p15:clr>
            <a:srgbClr val="FBAE40"/>
          </p15:clr>
        </p15:guide>
        <p15:guide id="2" orient="horz" pos="4104">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One Main One Secondary">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5791200" cy="49716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6418052" y="1257300"/>
            <a:ext cx="2383047" cy="4991100"/>
          </a:xfrm>
        </p:spPr>
        <p:txBody>
          <a:bodyPr/>
          <a:lstStyle>
            <a:lvl1pPr>
              <a:defRPr sz="2400"/>
            </a:lvl1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marL="0" marR="0" indent="0" algn="ctr" defTabSz="914400" rtl="0" eaLnBrk="1" fontAlgn="auto" latinLnBrk="0" hangingPunct="1">
              <a:lnSpc>
                <a:spcPct val="100000"/>
              </a:lnSpc>
              <a:spcBef>
                <a:spcPts val="0"/>
              </a:spcBef>
              <a:spcAft>
                <a:spcPts val="800"/>
              </a:spcAft>
              <a:buClrTx/>
              <a:buSzTx/>
              <a:buFont typeface="Arial" panose="020B0604020202020204" pitchFamily="34" charset="0"/>
              <a:buNone/>
              <a:tabLst/>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3412025932"/>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ree with Third as Accent">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1" y="4343400"/>
            <a:ext cx="5791200" cy="1905000"/>
          </a:xfrm>
        </p:spPr>
        <p:txBody>
          <a:bodyPr/>
          <a:lstStyle>
            <a:lvl1pPr>
              <a:defRPr sz="2800"/>
            </a:lvl1pPr>
            <a:lvl2pPr>
              <a:defRPr sz="2400"/>
            </a:lvl2pPr>
            <a:lvl3pPr>
              <a:defRPr sz="2000"/>
            </a:lvl3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22432755-BCF5-451F-968D-CFFD10D87BE2}"/>
              </a:ext>
            </a:extLst>
          </p:cNvPr>
          <p:cNvSpPr>
            <a:spLocks noGrp="1"/>
          </p:cNvSpPr>
          <p:nvPr>
            <p:ph sz="quarter" idx="15" hasCustomPrompt="1"/>
          </p:nvPr>
        </p:nvSpPr>
        <p:spPr>
          <a:xfrm>
            <a:off x="6400800" y="4343400"/>
            <a:ext cx="2400300" cy="1905000"/>
          </a:xfrm>
        </p:spPr>
        <p:txBody>
          <a:bodyPr/>
          <a:lstStyle>
            <a:lvl1pPr>
              <a:defRPr sz="2800"/>
            </a:lvl1pPr>
            <a:lvl2pPr>
              <a:defRPr sz="2400"/>
            </a:lvl2pPr>
            <a:lvl3pPr>
              <a:defRPr sz="2000"/>
            </a:lvl3pPr>
          </a:lstStyle>
          <a:p>
            <a:pPr lvl="0"/>
            <a:r>
              <a:rPr lang="en-US" dirty="0"/>
              <a:t>Slide Content 3</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12720660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4" pos="4032">
          <p15:clr>
            <a:srgbClr val="FBAE40"/>
          </p15:clr>
        </p15:guide>
        <p15:guide id="5" pos="3864">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ix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10"/>
            <a:ext cx="8458200" cy="612476"/>
          </a:xfrm>
          <a:prstGeom prst="rect">
            <a:avLst/>
          </a:prstGeom>
        </p:spPr>
        <p:txBody>
          <a:bodyPr/>
          <a:lstStyle>
            <a:lvl1pPr>
              <a:defRPr sz="2400"/>
            </a:lvl1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2070496"/>
            <a:ext cx="8458200" cy="649138"/>
          </a:xfrm>
        </p:spPr>
        <p:txBody>
          <a:bodyPr/>
          <a:lstStyle>
            <a:lvl1pPr>
              <a:defRPr sz="2400"/>
            </a:lvl1pPr>
          </a:lstStyle>
          <a:p>
            <a:pPr lvl="0"/>
            <a:r>
              <a:rPr lang="en-US" dirty="0"/>
              <a:t>Slide Content 2</a:t>
            </a:r>
          </a:p>
          <a:p>
            <a:pPr lvl="1"/>
            <a:r>
              <a:rPr lang="en-US" dirty="0"/>
              <a:t>Second level</a:t>
            </a:r>
          </a:p>
          <a:p>
            <a:pPr lvl="2"/>
            <a:r>
              <a:rPr lang="en-US" dirty="0"/>
              <a:t>Third level</a:t>
            </a:r>
          </a:p>
        </p:txBody>
      </p:sp>
      <p:sp>
        <p:nvSpPr>
          <p:cNvPr id="8" name="Content Placeholder 3">
            <a:extLst>
              <a:ext uri="{FF2B5EF4-FFF2-40B4-BE49-F238E27FC236}">
                <a16:creationId xmlns:a16="http://schemas.microsoft.com/office/drawing/2014/main" id="{3356A590-66B5-4770-8441-82DC031F56EA}"/>
              </a:ext>
            </a:extLst>
          </p:cNvPr>
          <p:cNvSpPr>
            <a:spLocks noGrp="1"/>
          </p:cNvSpPr>
          <p:nvPr>
            <p:ph sz="quarter" idx="15" hasCustomPrompt="1"/>
          </p:nvPr>
        </p:nvSpPr>
        <p:spPr>
          <a:xfrm>
            <a:off x="342900" y="2900944"/>
            <a:ext cx="8458200" cy="673100"/>
          </a:xfrm>
        </p:spPr>
        <p:txBody>
          <a:bodyPr/>
          <a:lstStyle>
            <a:lvl1pPr>
              <a:defRPr sz="2400"/>
            </a:lvl1pPr>
          </a:lstStyle>
          <a:p>
            <a:pPr lvl="0"/>
            <a:r>
              <a:rPr lang="en-US" dirty="0"/>
              <a:t>Slide Content 3</a:t>
            </a:r>
          </a:p>
          <a:p>
            <a:pPr lvl="1"/>
            <a:r>
              <a:rPr lang="en-US" dirty="0"/>
              <a:t>Second level</a:t>
            </a:r>
          </a:p>
          <a:p>
            <a:pPr lvl="2"/>
            <a:r>
              <a:rPr lang="en-US" dirty="0"/>
              <a:t>Third level</a:t>
            </a:r>
          </a:p>
        </p:txBody>
      </p:sp>
      <p:sp>
        <p:nvSpPr>
          <p:cNvPr id="11" name="Content Placeholder 4">
            <a:extLst>
              <a:ext uri="{FF2B5EF4-FFF2-40B4-BE49-F238E27FC236}">
                <a16:creationId xmlns:a16="http://schemas.microsoft.com/office/drawing/2014/main" id="{30BD29E5-BD7B-4CD0-9B09-8F8B24F89FBE}"/>
              </a:ext>
            </a:extLst>
          </p:cNvPr>
          <p:cNvSpPr>
            <a:spLocks noGrp="1"/>
          </p:cNvSpPr>
          <p:nvPr>
            <p:ph sz="quarter" idx="16" hasCustomPrompt="1"/>
          </p:nvPr>
        </p:nvSpPr>
        <p:spPr>
          <a:xfrm>
            <a:off x="342900" y="3755354"/>
            <a:ext cx="8458200" cy="698500"/>
          </a:xfrm>
        </p:spPr>
        <p:txBody>
          <a:bodyPr/>
          <a:lstStyle>
            <a:lvl1pPr>
              <a:defRPr sz="2400"/>
            </a:lvl1pPr>
          </a:lstStyle>
          <a:p>
            <a:pPr lvl="0"/>
            <a:r>
              <a:rPr lang="en-US" dirty="0"/>
              <a:t>Slide Content 4</a:t>
            </a:r>
          </a:p>
          <a:p>
            <a:pPr lvl="1"/>
            <a:r>
              <a:rPr lang="en-US" dirty="0"/>
              <a:t>Second level</a:t>
            </a:r>
          </a:p>
          <a:p>
            <a:pPr lvl="2"/>
            <a:r>
              <a:rPr lang="en-US" dirty="0"/>
              <a:t>Third level</a:t>
            </a:r>
          </a:p>
        </p:txBody>
      </p:sp>
      <p:sp>
        <p:nvSpPr>
          <p:cNvPr id="13" name="Content Placeholder 5">
            <a:extLst>
              <a:ext uri="{FF2B5EF4-FFF2-40B4-BE49-F238E27FC236}">
                <a16:creationId xmlns:a16="http://schemas.microsoft.com/office/drawing/2014/main" id="{E908CA92-5DB2-4DC0-937B-1B178AA91781}"/>
              </a:ext>
            </a:extLst>
          </p:cNvPr>
          <p:cNvSpPr>
            <a:spLocks noGrp="1"/>
          </p:cNvSpPr>
          <p:nvPr>
            <p:ph sz="quarter" idx="17" hasCustomPrompt="1"/>
          </p:nvPr>
        </p:nvSpPr>
        <p:spPr>
          <a:xfrm>
            <a:off x="342900" y="4635164"/>
            <a:ext cx="8458200" cy="698500"/>
          </a:xfrm>
        </p:spPr>
        <p:txBody>
          <a:bodyPr/>
          <a:lstStyle>
            <a:lvl1pPr>
              <a:defRPr sz="2400"/>
            </a:lvl1pPr>
          </a:lstStyle>
          <a:p>
            <a:pPr lvl="0"/>
            <a:r>
              <a:rPr lang="en-US" dirty="0"/>
              <a:t>Slide Content 5</a:t>
            </a:r>
          </a:p>
          <a:p>
            <a:pPr lvl="1"/>
            <a:r>
              <a:rPr lang="en-US" dirty="0"/>
              <a:t>Second level</a:t>
            </a:r>
          </a:p>
          <a:p>
            <a:pPr lvl="2"/>
            <a:r>
              <a:rPr lang="en-US" dirty="0"/>
              <a:t>Third level</a:t>
            </a:r>
          </a:p>
        </p:txBody>
      </p:sp>
      <p:sp>
        <p:nvSpPr>
          <p:cNvPr id="15" name="Content Placeholder 6">
            <a:extLst>
              <a:ext uri="{FF2B5EF4-FFF2-40B4-BE49-F238E27FC236}">
                <a16:creationId xmlns:a16="http://schemas.microsoft.com/office/drawing/2014/main" id="{8B728CCD-2639-461B-9841-57505AC13467}"/>
              </a:ext>
            </a:extLst>
          </p:cNvPr>
          <p:cNvSpPr>
            <a:spLocks noGrp="1"/>
          </p:cNvSpPr>
          <p:nvPr>
            <p:ph sz="quarter" idx="18" hasCustomPrompt="1"/>
          </p:nvPr>
        </p:nvSpPr>
        <p:spPr>
          <a:xfrm>
            <a:off x="342900" y="5514975"/>
            <a:ext cx="8458200" cy="733425"/>
          </a:xfrm>
        </p:spPr>
        <p:txBody>
          <a:bodyPr/>
          <a:lstStyle>
            <a:lvl1pPr>
              <a:defRPr sz="2400"/>
            </a:lvl1pPr>
          </a:lstStyle>
          <a:p>
            <a:pPr lvl="0"/>
            <a:r>
              <a:rPr lang="en-US" dirty="0"/>
              <a:t>Slide Content 6</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1" y="6684963"/>
            <a:ext cx="6972299"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719095598"/>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Shape 18"/>
        <p:cNvGrpSpPr/>
        <p:nvPr/>
      </p:nvGrpSpPr>
      <p:grpSpPr>
        <a:xfrm>
          <a:off x="0" y="0"/>
          <a:ext cx="0" cy="0"/>
          <a:chOff x="0" y="0"/>
          <a:chExt cx="0" cy="0"/>
        </a:xfrm>
      </p:grpSpPr>
      <p:sp>
        <p:nvSpPr>
          <p:cNvPr id="19" name="Shape 19"/>
          <p:cNvSpPr txBox="1">
            <a:spLocks noGrp="1"/>
          </p:cNvSpPr>
          <p:nvPr>
            <p:ph type="title"/>
          </p:nvPr>
        </p:nvSpPr>
        <p:spPr>
          <a:xfrm>
            <a:off x="381000" y="228600"/>
            <a:ext cx="8534399" cy="990599"/>
          </a:xfrm>
          <a:prstGeom prst="rect">
            <a:avLst/>
          </a:prstGeom>
          <a:noFill/>
          <a:ln>
            <a:noFill/>
          </a:ln>
        </p:spPr>
        <p:txBody>
          <a:bodyPr>
            <a:normAutofit/>
          </a:bodyPr>
          <a:lstStyle>
            <a:lvl1pPr algn="ctr" rtl="0">
              <a:spcBef>
                <a:spcPts val="0"/>
              </a:spcBef>
              <a:spcAft>
                <a:spcPts val="0"/>
              </a:spcAft>
              <a:defRPr sz="3200" b="1">
                <a:solidFill>
                  <a:schemeClr val="bg2"/>
                </a:solidFill>
                <a:latin typeface="Arial Black" panose="020B0A04020102090204" pitchFamily="34" charset="0"/>
                <a:ea typeface="Verdana"/>
                <a:cs typeface="Arial" panose="020B0604020202020204" pitchFamily="34" charset="0"/>
                <a:sym typeface="Verdana"/>
              </a:defRPr>
            </a:lvl1pPr>
            <a:lvl2pPr algn="ctr" rtl="0">
              <a:spcBef>
                <a:spcPts val="0"/>
              </a:spcBef>
              <a:spcAft>
                <a:spcPts val="0"/>
              </a:spcAft>
              <a:defRPr sz="3600" b="1">
                <a:solidFill>
                  <a:schemeClr val="dk2"/>
                </a:solidFill>
                <a:latin typeface="Verdana"/>
                <a:ea typeface="Verdana"/>
                <a:cs typeface="Verdana"/>
                <a:sym typeface="Verdana"/>
              </a:defRPr>
            </a:lvl2pPr>
            <a:lvl3pPr algn="ctr" rtl="0">
              <a:spcBef>
                <a:spcPts val="0"/>
              </a:spcBef>
              <a:spcAft>
                <a:spcPts val="0"/>
              </a:spcAft>
              <a:defRPr sz="3600" b="1">
                <a:solidFill>
                  <a:schemeClr val="dk2"/>
                </a:solidFill>
                <a:latin typeface="Verdana"/>
                <a:ea typeface="Verdana"/>
                <a:cs typeface="Verdana"/>
                <a:sym typeface="Verdana"/>
              </a:defRPr>
            </a:lvl3pPr>
            <a:lvl4pPr algn="ctr" rtl="0">
              <a:spcBef>
                <a:spcPts val="0"/>
              </a:spcBef>
              <a:spcAft>
                <a:spcPts val="0"/>
              </a:spcAft>
              <a:defRPr sz="3600" b="1">
                <a:solidFill>
                  <a:schemeClr val="dk2"/>
                </a:solidFill>
                <a:latin typeface="Verdana"/>
                <a:ea typeface="Verdana"/>
                <a:cs typeface="Verdana"/>
                <a:sym typeface="Verdana"/>
              </a:defRPr>
            </a:lvl4pPr>
            <a:lvl5pPr algn="ctr" rtl="0">
              <a:spcBef>
                <a:spcPts val="0"/>
              </a:spcBef>
              <a:spcAft>
                <a:spcPts val="0"/>
              </a:spcAft>
              <a:defRPr sz="3600" b="1">
                <a:solidFill>
                  <a:schemeClr val="dk2"/>
                </a:solidFill>
                <a:latin typeface="Verdana"/>
                <a:ea typeface="Verdana"/>
                <a:cs typeface="Verdana"/>
                <a:sym typeface="Verdana"/>
              </a:defRPr>
            </a:lvl5pPr>
            <a:lvl6pPr marL="457200" algn="ctr" rtl="0">
              <a:spcBef>
                <a:spcPts val="0"/>
              </a:spcBef>
              <a:spcAft>
                <a:spcPts val="0"/>
              </a:spcAft>
              <a:defRPr sz="3600" b="1">
                <a:solidFill>
                  <a:schemeClr val="dk2"/>
                </a:solidFill>
                <a:latin typeface="Verdana"/>
                <a:ea typeface="Verdana"/>
                <a:cs typeface="Verdana"/>
                <a:sym typeface="Verdana"/>
              </a:defRPr>
            </a:lvl6pPr>
            <a:lvl7pPr marL="914400" algn="ctr" rtl="0">
              <a:spcBef>
                <a:spcPts val="0"/>
              </a:spcBef>
              <a:spcAft>
                <a:spcPts val="0"/>
              </a:spcAft>
              <a:defRPr sz="3600" b="1">
                <a:solidFill>
                  <a:schemeClr val="dk2"/>
                </a:solidFill>
                <a:latin typeface="Verdana"/>
                <a:ea typeface="Verdana"/>
                <a:cs typeface="Verdana"/>
                <a:sym typeface="Verdana"/>
              </a:defRPr>
            </a:lvl7pPr>
            <a:lvl8pPr marL="1371600" algn="ctr" rtl="0">
              <a:spcBef>
                <a:spcPts val="0"/>
              </a:spcBef>
              <a:spcAft>
                <a:spcPts val="0"/>
              </a:spcAft>
              <a:defRPr sz="3600" b="1">
                <a:solidFill>
                  <a:schemeClr val="dk2"/>
                </a:solidFill>
                <a:latin typeface="Verdana"/>
                <a:ea typeface="Verdana"/>
                <a:cs typeface="Verdana"/>
                <a:sym typeface="Verdana"/>
              </a:defRPr>
            </a:lvl8pPr>
            <a:lvl9pPr marL="1828800" algn="ctr" rtl="0">
              <a:spcBef>
                <a:spcPts val="0"/>
              </a:spcBef>
              <a:spcAft>
                <a:spcPts val="0"/>
              </a:spcAft>
              <a:defRPr sz="3600" b="1">
                <a:solidFill>
                  <a:schemeClr val="dk2"/>
                </a:solidFill>
                <a:latin typeface="Verdana"/>
                <a:ea typeface="Verdana"/>
                <a:cs typeface="Verdana"/>
                <a:sym typeface="Verdana"/>
              </a:defRPr>
            </a:lvl9pPr>
          </a:lstStyle>
          <a:p>
            <a:endParaRPr dirty="0"/>
          </a:p>
        </p:txBody>
      </p:sp>
      <p:sp>
        <p:nvSpPr>
          <p:cNvPr id="20" name="Shape 20"/>
          <p:cNvSpPr txBox="1">
            <a:spLocks noGrp="1"/>
          </p:cNvSpPr>
          <p:nvPr>
            <p:ph type="body" idx="1" hasCustomPrompt="1"/>
          </p:nvPr>
        </p:nvSpPr>
        <p:spPr>
          <a:xfrm>
            <a:off x="612775" y="1600200"/>
            <a:ext cx="8153399" cy="4525961"/>
          </a:xfrm>
          <a:prstGeom prst="rect">
            <a:avLst/>
          </a:prstGeom>
          <a:noFill/>
          <a:ln>
            <a:noFill/>
          </a:ln>
        </p:spPr>
        <p:txBody>
          <a:bodyPr/>
          <a:lstStyle>
            <a:lvl1pPr marL="152400" indent="0" algn="l" rtl="0">
              <a:spcBef>
                <a:spcPts val="700"/>
              </a:spcBef>
              <a:spcAft>
                <a:spcPts val="1200"/>
              </a:spcAft>
              <a:buClrTx/>
              <a:buFontTx/>
              <a:buNone/>
              <a:defRPr sz="2400">
                <a:solidFill>
                  <a:srgbClr val="0B0905"/>
                </a:solidFill>
                <a:latin typeface="Arial" panose="020B0604020202020204" pitchFamily="34" charset="0"/>
                <a:ea typeface="Verdana"/>
                <a:cs typeface="Arial" panose="020B0604020202020204" pitchFamily="34" charset="0"/>
                <a:sym typeface="Verdana"/>
              </a:defRPr>
            </a:lvl1pPr>
            <a:lvl2pPr marL="731838" indent="-134937" algn="l" rtl="0">
              <a:spcBef>
                <a:spcPts val="550"/>
              </a:spcBef>
              <a:spcAft>
                <a:spcPts val="1200"/>
              </a:spcAft>
              <a:buClr>
                <a:srgbClr val="680025"/>
              </a:buClr>
              <a:buFont typeface="Arial" panose="020B0604020202020204" pitchFamily="34" charset="0"/>
              <a:buChar char="•"/>
              <a:defRPr sz="2200">
                <a:solidFill>
                  <a:srgbClr val="0B0905"/>
                </a:solidFill>
                <a:latin typeface="Arial" panose="020B0604020202020204" pitchFamily="34" charset="0"/>
                <a:ea typeface="Verdana"/>
                <a:cs typeface="Arial" panose="020B0604020202020204" pitchFamily="34" charset="0"/>
                <a:sym typeface="Verdana"/>
              </a:defRPr>
            </a:lvl2pPr>
            <a:lvl3pPr marL="1074738" indent="-109537" algn="l" rtl="0">
              <a:spcBef>
                <a:spcPts val="500"/>
              </a:spcBef>
              <a:spcAft>
                <a:spcPts val="1200"/>
              </a:spcAft>
              <a:buClr>
                <a:srgbClr val="D75B53"/>
              </a:buClr>
              <a:buFont typeface="Arial" panose="020B0604020202020204" pitchFamily="34" charset="0"/>
              <a:buChar char="•"/>
              <a:defRPr sz="2000">
                <a:solidFill>
                  <a:srgbClr val="0B0905"/>
                </a:solidFill>
                <a:latin typeface="Arial" panose="020B0604020202020204" pitchFamily="34" charset="0"/>
                <a:ea typeface="Verdana"/>
                <a:cs typeface="Arial" panose="020B0604020202020204" pitchFamily="34" charset="0"/>
                <a:sym typeface="Verdana"/>
              </a:defRPr>
            </a:lvl3pPr>
            <a:lvl4pPr marL="1417638" indent="-122237" algn="l" rtl="0">
              <a:spcBef>
                <a:spcPts val="400"/>
              </a:spcBef>
              <a:spcAft>
                <a:spcPts val="1200"/>
              </a:spcAft>
              <a:buClr>
                <a:srgbClr val="1286AA"/>
              </a:buClr>
              <a:buFont typeface="Arial" panose="020B0604020202020204" pitchFamily="34" charset="0"/>
              <a:buChar char="•"/>
              <a:defRPr>
                <a:solidFill>
                  <a:srgbClr val="0B0905"/>
                </a:solidFill>
                <a:latin typeface="Arial" panose="020B0604020202020204" pitchFamily="34" charset="0"/>
                <a:ea typeface="Verdana"/>
                <a:cs typeface="Arial" panose="020B0604020202020204" pitchFamily="34" charset="0"/>
                <a:sym typeface="Verdana"/>
              </a:defRPr>
            </a:lvl4pPr>
            <a:lvl5pPr marL="1828800" indent="-114300" algn="l" rtl="0">
              <a:spcBef>
                <a:spcPts val="400"/>
              </a:spcBef>
              <a:spcAft>
                <a:spcPts val="1200"/>
              </a:spcAft>
              <a:buClr>
                <a:srgbClr val="E5AA80"/>
              </a:buClr>
              <a:buFont typeface="Arial" panose="020B0604020202020204" pitchFamily="34" charset="0"/>
              <a:buChar char="•"/>
              <a:defRPr>
                <a:solidFill>
                  <a:srgbClr val="0B0905"/>
                </a:solidFill>
                <a:latin typeface="Arial" panose="020B0604020202020204" pitchFamily="34" charset="0"/>
                <a:ea typeface="Verdana"/>
                <a:cs typeface="Arial" panose="020B0604020202020204" pitchFamily="34" charset="0"/>
                <a:sym typeface="Verdana"/>
              </a:defRPr>
            </a:lvl5pPr>
            <a:lvl6pPr marL="22860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6pPr>
            <a:lvl7pPr marL="27432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7pPr>
            <a:lvl8pPr marL="32004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8pPr>
            <a:lvl9pPr marL="3657600" indent="-114300" algn="l" rtl="0">
              <a:spcBef>
                <a:spcPts val="400"/>
              </a:spcBef>
              <a:spcAft>
                <a:spcPts val="0"/>
              </a:spcAft>
              <a:buClr>
                <a:srgbClr val="E5AA80"/>
              </a:buClr>
              <a:buFont typeface="Noto Symbol"/>
              <a:buChar char="▪"/>
              <a:defRPr>
                <a:solidFill>
                  <a:schemeClr val="dk1"/>
                </a:solidFill>
                <a:latin typeface="Verdana"/>
                <a:ea typeface="Verdana"/>
                <a:cs typeface="Verdana"/>
                <a:sym typeface="Verdana"/>
              </a:defRPr>
            </a:lvl9pPr>
          </a:lstStyle>
          <a:p>
            <a:r>
              <a:rPr lang="en-US" dirty="0"/>
              <a:t>First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895794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losingSlide">
    <p:spTree>
      <p:nvGrpSpPr>
        <p:cNvPr id="1" name=""/>
        <p:cNvGrpSpPr/>
        <p:nvPr/>
      </p:nvGrpSpPr>
      <p:grpSpPr>
        <a:xfrm>
          <a:off x="0" y="0"/>
          <a:ext cx="0" cy="0"/>
          <a:chOff x="0" y="0"/>
          <a:chExt cx="0" cy="0"/>
        </a:xfrm>
      </p:grpSpPr>
      <p:sp>
        <p:nvSpPr>
          <p:cNvPr id="2" name="Hidden Slide Title">
            <a:extLst>
              <a:ext uri="{FF2B5EF4-FFF2-40B4-BE49-F238E27FC236}">
                <a16:creationId xmlns:a16="http://schemas.microsoft.com/office/drawing/2014/main" id="{D3229D0C-04EF-482F-B26C-8D49CD33DBE3}"/>
              </a:ext>
            </a:extLst>
          </p:cNvPr>
          <p:cNvSpPr>
            <a:spLocks noGrp="1"/>
          </p:cNvSpPr>
          <p:nvPr>
            <p:ph type="title" hasCustomPrompt="1"/>
          </p:nvPr>
        </p:nvSpPr>
        <p:spPr>
          <a:xfrm>
            <a:off x="3425949" y="418391"/>
            <a:ext cx="2292103" cy="291823"/>
          </a:xfrm>
          <a:prstGeom prst="rect">
            <a:avLst/>
          </a:prstGeom>
        </p:spPr>
        <p:txBody>
          <a:bodyPr/>
          <a:lstStyle>
            <a:lvl1pPr>
              <a:defRPr b="0" i="0">
                <a:solidFill>
                  <a:schemeClr val="tx1"/>
                </a:solidFill>
                <a:latin typeface="Arial" panose="020B0604020202020204" pitchFamily="34" charset="0"/>
              </a:defRPr>
            </a:lvl1pPr>
          </a:lstStyle>
          <a:p>
            <a:r>
              <a:rPr lang="en-US" dirty="0"/>
              <a:t>Add hidden title here </a:t>
            </a:r>
          </a:p>
        </p:txBody>
      </p:sp>
      <p:pic>
        <p:nvPicPr>
          <p:cNvPr id="6" name="MGH Logo">
            <a:extLst>
              <a:ext uri="{FF2B5EF4-FFF2-40B4-BE49-F238E27FC236}">
                <a16:creationId xmlns:a16="http://schemas.microsoft.com/office/drawing/2014/main" id="{60DCFDF5-2A5B-440E-888A-BC0BFEF9FF5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350211" y="1005697"/>
            <a:ext cx="2443579" cy="2443579"/>
          </a:xfrm>
          <a:prstGeom prst="rect">
            <a:avLst/>
          </a:prstGeom>
        </p:spPr>
      </p:pic>
      <p:sp>
        <p:nvSpPr>
          <p:cNvPr id="3" name="Long Copyright">
            <a:extLst>
              <a:ext uri="{FF2B5EF4-FFF2-40B4-BE49-F238E27FC236}">
                <a16:creationId xmlns:a16="http://schemas.microsoft.com/office/drawing/2014/main" id="{9AB572CE-E262-4FA6-8D47-02F068ADD1BE}"/>
              </a:ext>
            </a:extLst>
          </p:cNvPr>
          <p:cNvSpPr>
            <a:spLocks noGrp="1"/>
          </p:cNvSpPr>
          <p:nvPr>
            <p:ph type="ftr" sz="quarter" idx="10"/>
          </p:nvPr>
        </p:nvSpPr>
        <p:spPr>
          <a:xfrm>
            <a:off x="0" y="6487064"/>
            <a:ext cx="9144000" cy="370936"/>
          </a:xfrm>
        </p:spPr>
        <p:txBody>
          <a:bodyPr/>
          <a:lstStyle>
            <a:lvl1pPr algn="ctr">
              <a:defRPr/>
            </a:lvl1pPr>
          </a:lstStyle>
          <a:p>
            <a:pPr defTabSz="457200">
              <a:spcBef>
                <a:spcPct val="20000"/>
              </a:spcBef>
              <a:defRPr/>
            </a:pPr>
            <a:r>
              <a:rPr lang="en-US" dirty="0"/>
              <a:t>© &lt; add the year&gt;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9" name="MGH Tagline">
            <a:extLst>
              <a:ext uri="{FF2B5EF4-FFF2-40B4-BE49-F238E27FC236}">
                <a16:creationId xmlns:a16="http://schemas.microsoft.com/office/drawing/2014/main" id="{F040BF5C-A78D-440C-93DF-72F3F641F3F1}"/>
              </a:ext>
            </a:extLst>
          </p:cNvPr>
          <p:cNvSpPr txBox="1"/>
          <p:nvPr userDrawn="1"/>
        </p:nvSpPr>
        <p:spPr>
          <a:xfrm>
            <a:off x="1730746" y="3796682"/>
            <a:ext cx="568250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40" normalizeH="0" baseline="0" noProof="0" dirty="0">
                <a:ln>
                  <a:noFill/>
                </a:ln>
                <a:solidFill>
                  <a:srgbClr val="000000"/>
                </a:solidFill>
                <a:effectLst/>
                <a:uLnTx/>
                <a:uFillTx/>
                <a:latin typeface="Arial" panose="020B0604020202020204" pitchFamily="34" charset="0"/>
                <a:ea typeface="Calibri" panose="020F0502020204030204" pitchFamily="34" charset="0"/>
                <a:cs typeface="+mn-cs"/>
              </a:rPr>
              <a:t>Because learning changes everything.</a:t>
            </a:r>
            <a:r>
              <a:rPr kumimoji="0" lang="en-US" sz="1400" b="0" i="0" u="none" strike="noStrike" kern="1200" cap="none" spc="40" normalizeH="0" baseline="60000" noProof="0" dirty="0">
                <a:ln>
                  <a:noFill/>
                </a:ln>
                <a:solidFill>
                  <a:srgbClr val="000000"/>
                </a:solidFill>
                <a:effectLst/>
                <a:uLnTx/>
                <a:uFillTx/>
                <a:latin typeface="Arial" panose="020B0604020202020204" pitchFamily="34" charset="0"/>
                <a:ea typeface="Calibri" panose="020F0502020204030204" pitchFamily="34" charset="0"/>
                <a:cs typeface="+mn-cs"/>
              </a:rPr>
              <a:t>®</a:t>
            </a:r>
            <a:endParaRPr kumimoji="0" lang="en-US" sz="2400" b="0" i="0" u="none" strike="noStrike" kern="1200" cap="none" spc="40" normalizeH="0" baseline="60000" noProof="0" dirty="0">
              <a:ln>
                <a:noFill/>
              </a:ln>
              <a:solidFill>
                <a:srgbClr val="000000"/>
              </a:solidFill>
              <a:effectLst/>
              <a:uLnTx/>
              <a:uFillTx/>
              <a:latin typeface="Arial" panose="020B0604020202020204" pitchFamily="34" charset="0"/>
              <a:ea typeface="+mn-ea"/>
              <a:cs typeface="+mn-cs"/>
            </a:endParaRPr>
          </a:p>
        </p:txBody>
      </p:sp>
      <p:sp>
        <p:nvSpPr>
          <p:cNvPr id="10" name="MGH URL">
            <a:extLst>
              <a:ext uri="{FF2B5EF4-FFF2-40B4-BE49-F238E27FC236}">
                <a16:creationId xmlns:a16="http://schemas.microsoft.com/office/drawing/2014/main" id="{2215B5DD-E18E-478F-81B9-79BA83A9A251}"/>
              </a:ext>
            </a:extLst>
          </p:cNvPr>
          <p:cNvSpPr txBox="1"/>
          <p:nvPr userDrawn="1"/>
        </p:nvSpPr>
        <p:spPr>
          <a:xfrm>
            <a:off x="3269085" y="5329121"/>
            <a:ext cx="2605831"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www.mheducation.com</a:t>
            </a:r>
            <a:endParaRPr kumimoji="0" 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8712792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ppendix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6CA9270-FD0E-4B64-B0D8-24095E6A2959}"/>
              </a:ext>
            </a:extLst>
          </p:cNvPr>
          <p:cNvSpPr>
            <a:spLocks noGrp="1"/>
          </p:cNvSpPr>
          <p:nvPr>
            <p:ph type="title" hasCustomPrompt="1"/>
          </p:nvPr>
        </p:nvSpPr>
        <p:spPr>
          <a:xfrm>
            <a:off x="342899" y="2366309"/>
            <a:ext cx="7696919" cy="526936"/>
          </a:xfrm>
          <a:prstGeom prst="rect">
            <a:avLst/>
          </a:prstGeom>
        </p:spPr>
        <p:txBody>
          <a:bodyPr anchor="ctr"/>
          <a:lstStyle>
            <a:lvl1pPr>
              <a:defRPr/>
            </a:lvl1pPr>
          </a:lstStyle>
          <a:p>
            <a:r>
              <a:rPr lang="en-US" dirty="0"/>
              <a:t>Accessibility Content: Text Alternatives for Images</a:t>
            </a:r>
          </a:p>
        </p:txBody>
      </p:sp>
      <p:sp>
        <p:nvSpPr>
          <p:cNvPr id="3" name="Slide Number Placeholder">
            <a:extLst>
              <a:ext uri="{FF2B5EF4-FFF2-40B4-BE49-F238E27FC236}">
                <a16:creationId xmlns:a16="http://schemas.microsoft.com/office/drawing/2014/main" id="{0B6E1DCB-9B8A-423D-B48B-2CCDE624B45C}"/>
              </a:ext>
            </a:extLst>
          </p:cNvPr>
          <p:cNvSpPr>
            <a:spLocks noGrp="1"/>
          </p:cNvSpPr>
          <p:nvPr>
            <p:ph type="sldNum" sz="quarter" idx="10"/>
          </p:nvPr>
        </p:nvSpPr>
        <p:spPr>
          <a:xfrm>
            <a:off x="8637202" y="6682314"/>
            <a:ext cx="342900" cy="143831"/>
          </a:xfrm>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7722038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Misc. Divi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C0136BE0-3F2D-44D5-B125-B7A30D2C8896}"/>
              </a:ext>
            </a:extLst>
          </p:cNvPr>
          <p:cNvSpPr>
            <a:spLocks noGrp="1"/>
          </p:cNvSpPr>
          <p:nvPr>
            <p:ph type="title"/>
          </p:nvPr>
        </p:nvSpPr>
        <p:spPr>
          <a:xfrm>
            <a:off x="339450" y="117244"/>
            <a:ext cx="6065851" cy="730970"/>
          </a:xfrm>
          <a:prstGeom prst="rect">
            <a:avLst/>
          </a:prstGeom>
        </p:spPr>
        <p:txBody>
          <a:bodyPr/>
          <a:lstStyle/>
          <a:p>
            <a:r>
              <a:rPr lang="en-US" dirty="0"/>
              <a:t>Click to edit Master title style</a:t>
            </a:r>
          </a:p>
        </p:txBody>
      </p:sp>
      <p:sp>
        <p:nvSpPr>
          <p:cNvPr id="3" name="Slide Number Placeholder">
            <a:extLst>
              <a:ext uri="{FF2B5EF4-FFF2-40B4-BE49-F238E27FC236}">
                <a16:creationId xmlns:a16="http://schemas.microsoft.com/office/drawing/2014/main" id="{FA117DCA-6A6D-48B9-9002-DA1E4814BF99}"/>
              </a:ext>
            </a:extLst>
          </p:cNvPr>
          <p:cNvSpPr>
            <a:spLocks noGrp="1"/>
          </p:cNvSpPr>
          <p:nvPr>
            <p:ph type="sldNum" sz="quarter" idx="10"/>
          </p:nvPr>
        </p:nvSpPr>
        <p:spPr/>
        <p:txBody>
          <a:bodyPr/>
          <a:lstStyle/>
          <a:p>
            <a:fld id="{68151E55-6873-49E2-B8D5-2F265E6F1973}" type="slidenum">
              <a:rPr lang="en-US" smtClean="0"/>
              <a:pPr/>
              <a:t>‹#›</a:t>
            </a:fld>
            <a:endParaRPr lang="en-US" dirty="0"/>
          </a:p>
        </p:txBody>
      </p:sp>
      <p:sp>
        <p:nvSpPr>
          <p:cNvPr id="5" name="Content Placeholder">
            <a:extLst>
              <a:ext uri="{FF2B5EF4-FFF2-40B4-BE49-F238E27FC236}">
                <a16:creationId xmlns:a16="http://schemas.microsoft.com/office/drawing/2014/main" id="{DA8444E8-1445-4AB7-85DD-90449330C005}"/>
              </a:ext>
            </a:extLst>
          </p:cNvPr>
          <p:cNvSpPr>
            <a:spLocks noGrp="1"/>
          </p:cNvSpPr>
          <p:nvPr>
            <p:ph sz="quarter" idx="11" hasCustomPrompt="1"/>
          </p:nvPr>
        </p:nvSpPr>
        <p:spPr>
          <a:xfrm>
            <a:off x="342900" y="1973249"/>
            <a:ext cx="6477000" cy="4343400"/>
          </a:xfrm>
        </p:spPr>
        <p:txBody>
          <a:bodyPr/>
          <a:lstStyle>
            <a:lvl1pPr>
              <a:defRPr/>
            </a:lvl1pPr>
            <a:lvl2pPr marL="344488" indent="-342900">
              <a:buFont typeface="Arial" panose="020B0604020202020204" pitchFamily="34" charset="0"/>
              <a:buChar char="•"/>
              <a:defRPr/>
            </a:lvl2pPr>
            <a:lvl3pPr>
              <a:defRPr/>
            </a:lvl3pPr>
            <a:lvl4pPr>
              <a:defRPr/>
            </a:lvl4pPr>
          </a:lstStyle>
          <a:p>
            <a:pPr lvl="0"/>
            <a:r>
              <a:rPr lang="en-US" dirty="0"/>
              <a:t>Slide Content</a:t>
            </a:r>
          </a:p>
          <a:p>
            <a:pPr lvl="2"/>
            <a:r>
              <a:rPr lang="en-US" dirty="0"/>
              <a:t>Second level</a:t>
            </a:r>
          </a:p>
          <a:p>
            <a:pPr lvl="3"/>
            <a:r>
              <a:rPr lang="en-US" dirty="0"/>
              <a:t>Third level</a:t>
            </a:r>
          </a:p>
        </p:txBody>
      </p:sp>
    </p:spTree>
    <p:extLst>
      <p:ext uri="{BB962C8B-B14F-4D97-AF65-F5344CB8AC3E}">
        <p14:creationId xmlns:p14="http://schemas.microsoft.com/office/powerpoint/2010/main" val="1332250564"/>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ppendix-One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6" name="Return to main slide Link 1">
            <a:extLst>
              <a:ext uri="{FF2B5EF4-FFF2-40B4-BE49-F238E27FC236}">
                <a16:creationId xmlns:a16="http://schemas.microsoft.com/office/drawing/2014/main" id="{F538FEEA-434F-404A-8A40-5F717D6CB596}"/>
              </a:ext>
            </a:extLst>
          </p:cNvPr>
          <p:cNvSpPr>
            <a:spLocks noGrp="1"/>
          </p:cNvSpPr>
          <p:nvPr>
            <p:ph type="body" sz="quarter" idx="14" hasCustomPrompt="1"/>
          </p:nvPr>
        </p:nvSpPr>
        <p:spPr>
          <a:xfrm>
            <a:off x="3081587" y="1068234"/>
            <a:ext cx="2980826" cy="225425"/>
          </a:xfrm>
        </p:spPr>
        <p:txBody>
          <a:bodyPr anchor="ctr">
            <a:noAutofit/>
          </a:bodyPr>
          <a:lstStyle>
            <a:lvl1pPr algn="ctr">
              <a:defRPr sz="1200"/>
            </a:lvl1pPr>
          </a:lstStyle>
          <a:p>
            <a:pPr lvl="0"/>
            <a:r>
              <a:rPr lang="en-US" dirty="0"/>
              <a:t>Return to parent-slide containing images.</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371601"/>
            <a:ext cx="8458200" cy="4876800"/>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0" name="Return to main slide Link 2">
            <a:extLst>
              <a:ext uri="{FF2B5EF4-FFF2-40B4-BE49-F238E27FC236}">
                <a16:creationId xmlns:a16="http://schemas.microsoft.com/office/drawing/2014/main" id="{D8AF3780-479B-4486-8AEE-B0E29BE2F870}"/>
              </a:ext>
            </a:extLst>
          </p:cNvPr>
          <p:cNvSpPr>
            <a:spLocks noGrp="1"/>
          </p:cNvSpPr>
          <p:nvPr>
            <p:ph type="body" sz="quarter" idx="15" hasCustomPrompt="1"/>
          </p:nvPr>
        </p:nvSpPr>
        <p:spPr>
          <a:xfrm>
            <a:off x="3092111" y="6350211"/>
            <a:ext cx="2959779" cy="228600"/>
          </a:xfr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337587305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Appendix-Two Comparison Placeholders With Identifi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lstStyle>
            <a:lvl1pPr>
              <a:defRPr sz="2400"/>
            </a:lvl1pPr>
          </a:lstStyle>
          <a:p>
            <a:r>
              <a:rPr lang="en-US" dirty="0"/>
              <a:t>Slide Title</a:t>
            </a:r>
            <a:br>
              <a:rPr lang="en-US" dirty="0"/>
            </a:br>
            <a:endParaRPr lang="en-US" dirty="0"/>
          </a:p>
        </p:txBody>
      </p:sp>
      <p:sp>
        <p:nvSpPr>
          <p:cNvPr id="9" name="Return to main slide Link 1">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3081528" y="1059828"/>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
        <p:nvSpPr>
          <p:cNvPr id="8" name="Image Identifier 1">
            <a:extLst>
              <a:ext uri="{FF2B5EF4-FFF2-40B4-BE49-F238E27FC236}">
                <a16:creationId xmlns:a16="http://schemas.microsoft.com/office/drawing/2014/main" id="{C828D23C-A7ED-420E-B199-2D8CCF24D6BE}"/>
              </a:ext>
            </a:extLst>
          </p:cNvPr>
          <p:cNvSpPr>
            <a:spLocks noGrp="1"/>
          </p:cNvSpPr>
          <p:nvPr>
            <p:ph type="body" sz="quarter" idx="15" hasCustomPrompt="1"/>
          </p:nvPr>
        </p:nvSpPr>
        <p:spPr>
          <a:xfrm>
            <a:off x="365125" y="1410562"/>
            <a:ext cx="4076700" cy="392112"/>
          </a:xfrm>
        </p:spPr>
        <p:txBody>
          <a:bodyPr/>
          <a:lstStyle>
            <a:lvl1pPr>
              <a:defRPr/>
            </a:lvl1pPr>
          </a:lstStyle>
          <a:p>
            <a:pPr lvl="0"/>
            <a:r>
              <a:rPr lang="en-US" dirty="0"/>
              <a:t>Image Identifier 1</a:t>
            </a:r>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933303"/>
            <a:ext cx="4076700" cy="4315097"/>
          </a:xfrm>
          <a:prstGeom prst="rect">
            <a:avLst/>
          </a:prstGeom>
        </p:spPr>
        <p:txBody>
          <a:bodyPr/>
          <a:lstStyle>
            <a:lvl1pPr>
              <a:defRPr/>
            </a:lvl1pPr>
          </a:lstStyle>
          <a:p>
            <a:pPr lvl="0"/>
            <a:r>
              <a:rPr lang="en-US" dirty="0"/>
              <a:t>Slide Content</a:t>
            </a:r>
          </a:p>
          <a:p>
            <a:pPr lvl="1"/>
            <a:r>
              <a:rPr lang="en-US" dirty="0"/>
              <a:t>Second level</a:t>
            </a:r>
          </a:p>
          <a:p>
            <a:pPr lvl="2"/>
            <a:r>
              <a:rPr lang="en-US" dirty="0"/>
              <a:t>Third level</a:t>
            </a:r>
          </a:p>
        </p:txBody>
      </p:sp>
      <p:sp>
        <p:nvSpPr>
          <p:cNvPr id="11" name="Image Identifier 2">
            <a:extLst>
              <a:ext uri="{FF2B5EF4-FFF2-40B4-BE49-F238E27FC236}">
                <a16:creationId xmlns:a16="http://schemas.microsoft.com/office/drawing/2014/main" id="{7DBCEA22-E8D2-4B8A-B55C-3FFA6FAB317C}"/>
              </a:ext>
            </a:extLst>
          </p:cNvPr>
          <p:cNvSpPr>
            <a:spLocks noGrp="1"/>
          </p:cNvSpPr>
          <p:nvPr>
            <p:ph type="body" sz="quarter" idx="16" hasCustomPrompt="1"/>
          </p:nvPr>
        </p:nvSpPr>
        <p:spPr>
          <a:xfrm>
            <a:off x="4715145" y="1410562"/>
            <a:ext cx="4078224" cy="393192"/>
          </a:xfrm>
        </p:spPr>
        <p:txBody>
          <a:bodyPr/>
          <a:lstStyle>
            <a:lvl1pPr>
              <a:defRPr/>
            </a:lvl1pPr>
          </a:lstStyle>
          <a:p>
            <a:pPr lvl="0"/>
            <a:r>
              <a:rPr lang="en-US" dirty="0"/>
              <a:t>Image Identifier 2</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933303"/>
            <a:ext cx="4076700" cy="4315097"/>
          </a:xfrm>
          <a:prstGeom prst="rect">
            <a:avLst/>
          </a:prstGeom>
        </p:spPr>
        <p:txBody>
          <a:bodyPr/>
          <a:lstStyle>
            <a:lvl1pPr>
              <a:defRPr/>
            </a:lvl1pPr>
          </a:lstStyle>
          <a:p>
            <a:pPr lvl="0"/>
            <a:r>
              <a:rPr lang="en-US" dirty="0"/>
              <a:t>Slide Content 2</a:t>
            </a:r>
          </a:p>
          <a:p>
            <a:pPr lvl="1"/>
            <a:r>
              <a:rPr lang="en-US" dirty="0"/>
              <a:t>Second level</a:t>
            </a:r>
          </a:p>
          <a:p>
            <a:pPr lvl="2"/>
            <a:r>
              <a:rPr lang="en-US" dirty="0"/>
              <a:t>Third level</a:t>
            </a:r>
          </a:p>
        </p:txBody>
      </p:sp>
      <p:sp>
        <p:nvSpPr>
          <p:cNvPr id="7" name="Return to main slide Link 2">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081528" y="6348550"/>
            <a:ext cx="2980944" cy="228600"/>
          </a:xfrm>
          <a:prstGeom prst="rect">
            <a:avLst/>
          </a:prstGeom>
        </p:spPr>
        <p:txBody>
          <a:bodyPr vert="horz" lIns="91440" tIns="45720" rIns="91440" bIns="45720" rtlCol="0" anchor="ctr">
            <a:noAutofit/>
          </a:bodyPr>
          <a:lstStyle>
            <a:lvl1pPr>
              <a:defRPr lang="en-US" sz="1200" dirty="0"/>
            </a:lvl1pPr>
          </a:lstStyle>
          <a:p>
            <a:pPr lvl="0" algn="ctr"/>
            <a:r>
              <a:rPr lang="en-US" dirty="0"/>
              <a:t>Return to parent-slide containing images.</a:t>
            </a:r>
          </a:p>
        </p:txBody>
      </p:sp>
    </p:spTree>
    <p:extLst>
      <p:ext uri="{BB962C8B-B14F-4D97-AF65-F5344CB8AC3E}">
        <p14:creationId xmlns:p14="http://schemas.microsoft.com/office/powerpoint/2010/main" val="433441115"/>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dTagline-Gray BG, Title &amp; Subtitle Left">
    <p:bg>
      <p:bgPr>
        <a:solidFill>
          <a:srgbClr val="6E5E34"/>
        </a:solidFill>
        <a:effectLst/>
      </p:bgPr>
    </p:bg>
    <p:spTree>
      <p:nvGrpSpPr>
        <p:cNvPr id="1" name=""/>
        <p:cNvGrpSpPr/>
        <p:nvPr/>
      </p:nvGrpSpPr>
      <p:grpSpPr>
        <a:xfrm>
          <a:off x="0" y="0"/>
          <a:ext cx="0" cy="0"/>
          <a:chOff x="0" y="0"/>
          <a:chExt cx="0" cy="0"/>
        </a:xfrm>
      </p:grpSpPr>
      <p:sp>
        <p:nvSpPr>
          <p:cNvPr id="8" name="Title Background"/>
          <p:cNvSpPr/>
          <p:nvPr userDrawn="1"/>
        </p:nvSpPr>
        <p:spPr>
          <a:xfrm>
            <a:off x="4360984" y="762000"/>
            <a:ext cx="4783015" cy="3992880"/>
          </a:xfrm>
          <a:prstGeom prst="rect">
            <a:avLst/>
          </a:prstGeom>
          <a:solidFill>
            <a:srgbClr val="C4C198"/>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tx1"/>
              </a:solidFill>
              <a:latin typeface="Arial" panose="020B0604020202020204" pitchFamily="34" charset="0"/>
            </a:endParaRPr>
          </a:p>
        </p:txBody>
      </p:sp>
      <p:sp>
        <p:nvSpPr>
          <p:cNvPr id="2" name="Slide Title"/>
          <p:cNvSpPr>
            <a:spLocks noGrp="1"/>
          </p:cNvSpPr>
          <p:nvPr>
            <p:ph type="ctrTitle"/>
          </p:nvPr>
        </p:nvSpPr>
        <p:spPr>
          <a:xfrm>
            <a:off x="4370710" y="1589711"/>
            <a:ext cx="4783016" cy="609600"/>
          </a:xfrm>
          <a:prstGeom prst="rect">
            <a:avLst/>
          </a:prstGeom>
          <a:effectLst>
            <a:outerShdw blurRad="50800" dist="38100" dir="5400000" algn="t" rotWithShape="0">
              <a:prstClr val="black">
                <a:alpha val="40000"/>
              </a:prstClr>
            </a:outerShdw>
          </a:effectLst>
        </p:spPr>
        <p:txBody>
          <a:bodyPr/>
          <a:lstStyle>
            <a:lvl1pPr>
              <a:defRPr sz="3200">
                <a:solidFill>
                  <a:srgbClr val="FFFFFF"/>
                </a:solidFill>
                <a:latin typeface="Arial Black" panose="020B0A04020102020204" pitchFamily="34" charset="0"/>
              </a:defRPr>
            </a:lvl1pPr>
          </a:lstStyle>
          <a:p>
            <a:r>
              <a:rPr lang="en-US" dirty="0"/>
              <a:t>Click to edit Master title style</a:t>
            </a:r>
          </a:p>
        </p:txBody>
      </p:sp>
      <p:sp>
        <p:nvSpPr>
          <p:cNvPr id="7" name="Text Placeholder 1"/>
          <p:cNvSpPr>
            <a:spLocks noGrp="1"/>
          </p:cNvSpPr>
          <p:nvPr>
            <p:ph type="body" sz="quarter" idx="10" hasCustomPrompt="1"/>
          </p:nvPr>
        </p:nvSpPr>
        <p:spPr>
          <a:xfrm>
            <a:off x="4360983" y="2597834"/>
            <a:ext cx="4783016" cy="1936651"/>
          </a:xfrm>
          <a:prstGeom prst="rect">
            <a:avLst/>
          </a:prstGeom>
        </p:spPr>
        <p:txBody>
          <a:bodyPr/>
          <a:lstStyle>
            <a:lvl1pPr marL="0" indent="0" algn="ctr">
              <a:buNone/>
              <a:defRPr sz="3200" b="1">
                <a:solidFill>
                  <a:srgbClr val="FFFFFF"/>
                </a:solidFill>
                <a:effectLst>
                  <a:outerShdw blurRad="50800" dist="38100" algn="l" rotWithShape="0">
                    <a:prstClr val="black">
                      <a:alpha val="40000"/>
                    </a:prstClr>
                  </a:outerShdw>
                </a:effectLst>
                <a:latin typeface="Arial" panose="020B0604020202020204" pitchFamily="34" charset="0"/>
                <a:cs typeface="Arial" panose="020B0604020202020204" pitchFamily="34" charset="0"/>
              </a:defRPr>
            </a:lvl1pPr>
            <a:lvl2pPr marL="457200" indent="0" algn="ctr">
              <a:buNone/>
              <a:defRPr sz="2000" b="0">
                <a:solidFill>
                  <a:schemeClr val="bg1"/>
                </a:solidFill>
                <a:latin typeface="ArumSans Bold"/>
              </a:defRPr>
            </a:lvl2pPr>
            <a:lvl3pPr marL="914400" indent="0" algn="ctr">
              <a:buNone/>
              <a:defRPr sz="2000" b="0">
                <a:solidFill>
                  <a:schemeClr val="bg1"/>
                </a:solidFill>
                <a:latin typeface="ArumSans Bold"/>
              </a:defRPr>
            </a:lvl3pPr>
            <a:lvl4pPr marL="1371600" indent="0" algn="ctr">
              <a:buNone/>
              <a:defRPr sz="2000" b="0">
                <a:solidFill>
                  <a:schemeClr val="bg1"/>
                </a:solidFill>
                <a:latin typeface="ArumSans Bold"/>
              </a:defRPr>
            </a:lvl4pPr>
            <a:lvl5pPr marL="1828800" indent="0" algn="ctr">
              <a:buNone/>
              <a:defRPr sz="2000" b="0">
                <a:solidFill>
                  <a:schemeClr val="bg1"/>
                </a:solidFill>
                <a:latin typeface="ArumSans Bold"/>
              </a:defRPr>
            </a:lvl5pPr>
          </a:lstStyle>
          <a:p>
            <a:pPr lvl="0"/>
            <a:r>
              <a:rPr lang="en-US" dirty="0"/>
              <a:t>Click to edit Master text styles</a:t>
            </a:r>
          </a:p>
        </p:txBody>
      </p:sp>
      <p:sp>
        <p:nvSpPr>
          <p:cNvPr id="4" name="Photo Credit"/>
          <p:cNvSpPr>
            <a:spLocks noGrp="1"/>
          </p:cNvSpPr>
          <p:nvPr>
            <p:ph type="body" sz="quarter" idx="11" hasCustomPrompt="1"/>
          </p:nvPr>
        </p:nvSpPr>
        <p:spPr>
          <a:xfrm>
            <a:off x="6477000" y="6422066"/>
            <a:ext cx="2667000" cy="152400"/>
          </a:xfrm>
          <a:prstGeom prst="rect">
            <a:avLst/>
          </a:prstGeom>
        </p:spPr>
        <p:txBody>
          <a:bodyPr wrap="none" lIns="0" tIns="0" rIns="45720" bIns="0"/>
          <a:lstStyle>
            <a:lvl1pPr marL="0" marR="0" indent="0" algn="r" defTabSz="914400" rtl="0" eaLnBrk="1" fontAlgn="auto" latinLnBrk="0" hangingPunct="1">
              <a:lnSpc>
                <a:spcPct val="100000"/>
              </a:lnSpc>
              <a:spcBef>
                <a:spcPts val="0"/>
              </a:spcBef>
              <a:spcAft>
                <a:spcPts val="0"/>
              </a:spcAft>
              <a:buClrTx/>
              <a:buSzTx/>
              <a:buFontTx/>
              <a:buNone/>
              <a:tabLst/>
              <a:defRPr sz="800">
                <a:solidFill>
                  <a:schemeClr val="bg1"/>
                </a:solidFill>
                <a:latin typeface="Arial" panose="020B0604020202020204" pitchFamily="34" charset="0"/>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prstClr val="white"/>
                </a:solidFill>
                <a:effectLst/>
                <a:uLnTx/>
                <a:uFillTx/>
                <a:latin typeface="+mn-lt"/>
                <a:ea typeface="+mn-ea"/>
                <a:cs typeface="+mn-cs"/>
              </a:rPr>
              <a:t>Insert Photo Credit Here</a:t>
            </a:r>
          </a:p>
        </p:txBody>
      </p:sp>
      <p:pic>
        <p:nvPicPr>
          <p:cNvPr id="5" name="Picture 4">
            <a:extLst>
              <a:ext uri="{FF2B5EF4-FFF2-40B4-BE49-F238E27FC236}">
                <a16:creationId xmlns:a16="http://schemas.microsoft.com/office/drawing/2014/main" id="{61E38342-6B9E-4170-A002-A0880475FD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762000"/>
            <a:ext cx="4389120" cy="5486400"/>
          </a:xfrm>
          <a:prstGeom prst="rect">
            <a:avLst/>
          </a:prstGeom>
        </p:spPr>
      </p:pic>
      <p:sp>
        <p:nvSpPr>
          <p:cNvPr id="9" name="Copyright" descr="©McGraw-Hill Education. All rights reserved. Authorized only for instructor use in the classroom.  No reproduction or further distribution permitted without the prior written consent of McGraw-Hill Education.&#10;">
            <a:extLst>
              <a:ext uri="{FF2B5EF4-FFF2-40B4-BE49-F238E27FC236}">
                <a16:creationId xmlns:a16="http://schemas.microsoft.com/office/drawing/2014/main" id="{7E3A0BE2-5209-4C21-8C9C-30A1EC2EDC0D}"/>
              </a:ext>
            </a:extLst>
          </p:cNvPr>
          <p:cNvSpPr txBox="1">
            <a:spLocks/>
          </p:cNvSpPr>
          <p:nvPr userDrawn="1"/>
        </p:nvSpPr>
        <p:spPr>
          <a:xfrm>
            <a:off x="-7289" y="6763926"/>
            <a:ext cx="9143999" cy="84457"/>
          </a:xfrm>
          <a:prstGeom prst="rect">
            <a:avLst/>
          </a:prstGeom>
        </p:spPr>
        <p:txBody>
          <a:bodyPr vert="horz" lIns="91440" tIns="0" rIns="91440" bIns="0" rtlCol="0" anchor="ctr">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All rights reserved. Authorized </a:t>
            </a:r>
            <a:r>
              <a:rPr lang="en-US" sz="800" b="0" kern="1200" dirty="0">
                <a:solidFill>
                  <a:srgbClr val="FFFFFF"/>
                </a:solidFill>
                <a:effectLst/>
                <a:latin typeface="Arial" panose="020B0604020202020204" pitchFamily="34" charset="0"/>
                <a:ea typeface="+mn-ea"/>
                <a:cs typeface="+mn-cs"/>
              </a:rPr>
              <a:t>only </a:t>
            </a:r>
            <a:r>
              <a:rPr kumimoji="0" lang="en-US" sz="800" b="0" i="0" u="none" strike="noStrike" kern="1200" cap="none" spc="0" normalizeH="0" baseline="0" noProof="0" dirty="0">
                <a:ln>
                  <a:noFill/>
                </a:ln>
                <a:solidFill>
                  <a:srgbClr val="FFFFFF"/>
                </a:solidFill>
                <a:effectLst/>
                <a:uLnTx/>
                <a:uFillTx/>
                <a:latin typeface="Arial" panose="020B0604020202020204" pitchFamily="34" charset="0"/>
                <a:ea typeface="+mn-ea"/>
                <a:cs typeface="+mn-cs"/>
              </a:rPr>
              <a:t>for instructor use in the classroom.  No reproduction or further distribution permitted without the prior written consent of McGraw-Hill Education.</a:t>
            </a:r>
          </a:p>
        </p:txBody>
      </p:sp>
    </p:spTree>
    <p:extLst>
      <p:ext uri="{BB962C8B-B14F-4D97-AF65-F5344CB8AC3E}">
        <p14:creationId xmlns:p14="http://schemas.microsoft.com/office/powerpoint/2010/main" val="12651760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69214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0" i="0">
                <a:solidFill>
                  <a:schemeClr val="bg1"/>
                </a:solidFill>
                <a:latin typeface="Arial" panose="020B0604020202020204" pitchFamily="34" charset="0"/>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
        <p:nvSpPr>
          <p:cNvPr id="11" name="Text Placeholder 4">
            <a:extLst>
              <a:ext uri="{FF2B5EF4-FFF2-40B4-BE49-F238E27FC236}">
                <a16:creationId xmlns:a16="http://schemas.microsoft.com/office/drawing/2014/main" id="{4299F7D1-369F-CD4C-8EC9-C9940321B3DE}"/>
              </a:ext>
            </a:extLst>
          </p:cNvPr>
          <p:cNvSpPr>
            <a:spLocks noGrp="1"/>
          </p:cNvSpPr>
          <p:nvPr>
            <p:ph type="body" sz="quarter" idx="13" hasCustomPrompt="1"/>
          </p:nvPr>
        </p:nvSpPr>
        <p:spPr>
          <a:xfrm>
            <a:off x="7391400" y="6478588"/>
            <a:ext cx="1752600" cy="374650"/>
          </a:xfrm>
          <a:prstGeom prst="rect">
            <a:avLst/>
          </a:prstGeom>
        </p:spPr>
        <p:txBody>
          <a:bodyPr/>
          <a:lstStyle>
            <a:lvl1pPr algn="r">
              <a:defRPr sz="900"/>
            </a:lvl1pPr>
          </a:lstStyle>
          <a:p>
            <a:pPr lvl="0"/>
            <a:r>
              <a:rPr lang="en-US" dirty="0"/>
              <a:t>credit</a:t>
            </a:r>
          </a:p>
        </p:txBody>
      </p:sp>
      <p:pic>
        <p:nvPicPr>
          <p:cNvPr id="3" name="Picture 2">
            <a:extLst>
              <a:ext uri="{FF2B5EF4-FFF2-40B4-BE49-F238E27FC236}">
                <a16:creationId xmlns:a16="http://schemas.microsoft.com/office/drawing/2014/main" id="{BC748114-5B97-F418-7EA6-8463A91170F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46600" y="573881"/>
            <a:ext cx="4472663" cy="5788152"/>
          </a:xfrm>
          <a:prstGeom prst="rect">
            <a:avLst/>
          </a:prstGeom>
        </p:spPr>
      </p:pic>
    </p:spTree>
    <p:extLst>
      <p:ext uri="{BB962C8B-B14F-4D97-AF65-F5344CB8AC3E}">
        <p14:creationId xmlns:p14="http://schemas.microsoft.com/office/powerpoint/2010/main" val="884232394"/>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oBar-Title and ContentNoBull">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idx="1"/>
          </p:nvPr>
        </p:nvSpPr>
        <p:spPr>
          <a:xfrm>
            <a:off x="521516" y="1514213"/>
            <a:ext cx="8229600" cy="5038987"/>
          </a:xfrm>
          <a:prstGeom prst="rect">
            <a:avLst/>
          </a:prstGeom>
        </p:spPr>
        <p:txBody>
          <a:bodyPr/>
          <a:lstStyle>
            <a:lvl1pPr marL="0" indent="0" algn="l">
              <a:spcBef>
                <a:spcPts val="0"/>
              </a:spcBef>
              <a:spcAft>
                <a:spcPts val="1200"/>
              </a:spcAft>
              <a:buFont typeface="Arial" charset="0"/>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Bef>
                <a:spcPts val="0"/>
              </a:spcBef>
              <a:spcAft>
                <a:spcPts val="12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Bef>
                <a:spcPts val="0"/>
              </a:spcBef>
              <a:spcAft>
                <a:spcPts val="12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Bef>
                <a:spcPts val="0"/>
              </a:spcBef>
              <a:spcAft>
                <a:spcPts val="1200"/>
              </a:spcAft>
              <a:buClr>
                <a:srgbClr val="0095B6"/>
              </a:buClr>
              <a:buFont typeface="Arial" panose="020B0604020202020204" pitchFamily="34" charset="0"/>
              <a:buChar char="•"/>
              <a:defRPr sz="18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Bef>
                <a:spcPts val="0"/>
              </a:spcBef>
              <a:spcAft>
                <a:spcPts val="12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6E381FC-1E7A-4F5D-80D2-972E8D429308}"/>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90EB8DD4-74F6-4D9A-9E2A-290312C703E1}"/>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latin typeface="Arial" panose="020B0604020202020204" pitchFamily="34" charset="0"/>
              </a:rPr>
              <a:t>©McGraw-Hill Education.</a:t>
            </a:r>
          </a:p>
        </p:txBody>
      </p:sp>
      <p:sp>
        <p:nvSpPr>
          <p:cNvPr id="7" name="Jump Link">
            <a:extLst>
              <a:ext uri="{FF2B5EF4-FFF2-40B4-BE49-F238E27FC236}">
                <a16:creationId xmlns:a16="http://schemas.microsoft.com/office/drawing/2014/main" id="{D79F5F72-A079-4CEB-8DAA-29A70EE40FCA}"/>
              </a:ext>
            </a:extLst>
          </p:cNvPr>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Arial" panose="020B0604020202020204" pitchFamily="34" charset="0"/>
              </a:defRPr>
            </a:lvl1pPr>
          </a:lstStyle>
          <a:p>
            <a:pPr lvl="0"/>
            <a:r>
              <a:rPr lang="en-US" dirty="0"/>
              <a:t>Jump back to slide containing original image</a:t>
            </a:r>
          </a:p>
        </p:txBody>
      </p:sp>
    </p:spTree>
    <p:extLst>
      <p:ext uri="{BB962C8B-B14F-4D97-AF65-F5344CB8AC3E}">
        <p14:creationId xmlns:p14="http://schemas.microsoft.com/office/powerpoint/2010/main" val="6963346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NoBar-Title and ContentBullets">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idx="1"/>
          </p:nvPr>
        </p:nvSpPr>
        <p:spPr>
          <a:xfrm>
            <a:off x="521516" y="1514213"/>
            <a:ext cx="8229600" cy="5038987"/>
          </a:xfrm>
          <a:prstGeom prst="rect">
            <a:avLst/>
          </a:prstGeom>
        </p:spPr>
        <p:txBody>
          <a:bodyPr/>
          <a:lstStyle>
            <a:lvl1pPr marL="342900" indent="-342900" algn="l">
              <a:spcBef>
                <a:spcPts val="0"/>
              </a:spcBef>
              <a:spcAft>
                <a:spcPts val="1200"/>
              </a:spcAft>
              <a:buFont typeface="Arial" charset="0"/>
              <a:buChar char="•"/>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Bef>
                <a:spcPts val="0"/>
              </a:spcBef>
              <a:spcAft>
                <a:spcPts val="12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Bef>
                <a:spcPts val="0"/>
              </a:spcBef>
              <a:spcAft>
                <a:spcPts val="12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Bef>
                <a:spcPts val="0"/>
              </a:spcBef>
              <a:spcAft>
                <a:spcPts val="1200"/>
              </a:spcAft>
              <a:buClr>
                <a:srgbClr val="0095B6"/>
              </a:buClr>
              <a:buFont typeface="Arial" panose="020B0604020202020204" pitchFamily="34" charset="0"/>
              <a:buChar char="•"/>
              <a:defRPr sz="18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Bef>
                <a:spcPts val="0"/>
              </a:spcBef>
              <a:spcAft>
                <a:spcPts val="12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Rectangle 9">
            <a:extLst>
              <a:ext uri="{FF2B5EF4-FFF2-40B4-BE49-F238E27FC236}">
                <a16:creationId xmlns:a16="http://schemas.microsoft.com/office/drawing/2014/main" id="{46E381FC-1E7A-4F5D-80D2-972E8D429308}"/>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90EB8DD4-74F6-4D9A-9E2A-290312C703E1}"/>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latin typeface="Arial" panose="020B0604020202020204" pitchFamily="34" charset="0"/>
              </a:rPr>
              <a:t>©McGraw-Hill Education.</a:t>
            </a:r>
          </a:p>
        </p:txBody>
      </p:sp>
      <p:sp>
        <p:nvSpPr>
          <p:cNvPr id="7" name="Jump Link">
            <a:extLst>
              <a:ext uri="{FF2B5EF4-FFF2-40B4-BE49-F238E27FC236}">
                <a16:creationId xmlns:a16="http://schemas.microsoft.com/office/drawing/2014/main" id="{D81F8228-B83F-4C25-861C-15CEFC796119}"/>
              </a:ext>
            </a:extLst>
          </p:cNvPr>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Arial" panose="020B0604020202020204" pitchFamily="34" charset="0"/>
              </a:defRPr>
            </a:lvl1pPr>
          </a:lstStyle>
          <a:p>
            <a:pPr lvl="0"/>
            <a:r>
              <a:rPr lang="en-US" dirty="0"/>
              <a:t>Jump back to slide containing original image</a:t>
            </a:r>
          </a:p>
        </p:txBody>
      </p:sp>
    </p:spTree>
    <p:extLst>
      <p:ext uri="{BB962C8B-B14F-4D97-AF65-F5344CB8AC3E}">
        <p14:creationId xmlns:p14="http://schemas.microsoft.com/office/powerpoint/2010/main" val="2447859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Plain_Appendix_Title and Text">
    <p:spTree>
      <p:nvGrpSpPr>
        <p:cNvPr id="1" name=""/>
        <p:cNvGrpSpPr/>
        <p:nvPr/>
      </p:nvGrpSpPr>
      <p:grpSpPr>
        <a:xfrm>
          <a:off x="0" y="0"/>
          <a:ext cx="0" cy="0"/>
          <a:chOff x="0" y="0"/>
          <a:chExt cx="0" cy="0"/>
        </a:xfrm>
      </p:grpSpPr>
      <p:sp>
        <p:nvSpPr>
          <p:cNvPr id="6" name="Slide Title"/>
          <p:cNvSpPr>
            <a:spLocks noGrp="1"/>
          </p:cNvSpPr>
          <p:nvPr>
            <p:ph type="title"/>
          </p:nvPr>
        </p:nvSpPr>
        <p:spPr>
          <a:xfrm>
            <a:off x="0" y="228600"/>
            <a:ext cx="9144000" cy="609600"/>
          </a:xfrm>
          <a:prstGeom prst="rect">
            <a:avLst/>
          </a:prstGeom>
        </p:spPr>
        <p:txBody>
          <a:bodyPr/>
          <a:lstStyle>
            <a:lvl1pPr>
              <a:defRPr sz="3200">
                <a:solidFill>
                  <a:srgbClr val="7B7747"/>
                </a:solidFill>
                <a:latin typeface="Arial Black" panose="020B0A04020102020204" pitchFamily="34" charset="0"/>
              </a:defRPr>
            </a:lvl1pPr>
          </a:lstStyle>
          <a:p>
            <a:r>
              <a:rPr lang="en-US" dirty="0"/>
              <a:t>Click to edit Master title style</a:t>
            </a:r>
          </a:p>
        </p:txBody>
      </p:sp>
      <p:sp>
        <p:nvSpPr>
          <p:cNvPr id="5" name="Jump Link"/>
          <p:cNvSpPr>
            <a:spLocks noGrp="1"/>
          </p:cNvSpPr>
          <p:nvPr>
            <p:ph type="body" sz="quarter" idx="11" hasCustomPrompt="1"/>
          </p:nvPr>
        </p:nvSpPr>
        <p:spPr>
          <a:xfrm>
            <a:off x="3467100" y="6629400"/>
            <a:ext cx="2209800" cy="152400"/>
          </a:xfrm>
          <a:prstGeom prst="rect">
            <a:avLst/>
          </a:prstGeom>
        </p:spPr>
        <p:txBody>
          <a:bodyPr/>
          <a:lstStyle>
            <a:lvl1pPr marL="0" indent="0" algn="ctr">
              <a:buNone/>
              <a:defRPr sz="800" baseline="0">
                <a:solidFill>
                  <a:srgbClr val="6A6A6A"/>
                </a:solidFill>
                <a:latin typeface="Arial" panose="020B0604020202020204" pitchFamily="34" charset="0"/>
              </a:defRPr>
            </a:lvl1pPr>
          </a:lstStyle>
          <a:p>
            <a:pPr lvl="0"/>
            <a:r>
              <a:rPr lang="en-US" dirty="0"/>
              <a:t>Jump back to slide containing original image</a:t>
            </a:r>
          </a:p>
        </p:txBody>
      </p:sp>
      <p:sp>
        <p:nvSpPr>
          <p:cNvPr id="8" name="Text Placeholder 1"/>
          <p:cNvSpPr>
            <a:spLocks noGrp="1"/>
          </p:cNvSpPr>
          <p:nvPr>
            <p:ph type="body" sz="quarter" idx="12"/>
          </p:nvPr>
        </p:nvSpPr>
        <p:spPr>
          <a:xfrm>
            <a:off x="457200" y="1066800"/>
            <a:ext cx="8229600" cy="5562600"/>
          </a:xfrm>
          <a:prstGeom prst="rect">
            <a:avLst/>
          </a:prstGeom>
        </p:spPr>
        <p:txBody>
          <a:bodyPr/>
          <a:lstStyle>
            <a:lvl1pPr marL="0" indent="0" algn="l">
              <a:spcAft>
                <a:spcPts val="800"/>
              </a:spcAft>
              <a:buNone/>
              <a:defRPr sz="2400">
                <a:solidFill>
                  <a:srgbClr val="000000"/>
                </a:solidFill>
                <a:latin typeface="Arial" panose="020B0604020202020204" pitchFamily="34" charset="0"/>
              </a:defRPr>
            </a:lvl1pPr>
            <a:lvl2pPr marL="457200" indent="0">
              <a:buNone/>
              <a:defRPr sz="2400"/>
            </a:lvl2pPr>
            <a:lvl3pPr marL="914400" indent="0">
              <a:buNone/>
              <a:defRPr sz="2000"/>
            </a:lvl3pPr>
            <a:lvl4pPr marL="1371600" indent="0">
              <a:buNone/>
              <a:defRPr sz="1800"/>
            </a:lvl4pPr>
            <a:lvl5pPr marL="1828800" indent="0">
              <a:buNone/>
              <a:defRPr sz="1800"/>
            </a:lvl5pPr>
          </a:lstStyle>
          <a:p>
            <a:pPr lvl="0"/>
            <a:r>
              <a:rPr lang="en-US" dirty="0"/>
              <a:t>Click to edit Master text styles</a:t>
            </a:r>
          </a:p>
        </p:txBody>
      </p:sp>
      <p:sp>
        <p:nvSpPr>
          <p:cNvPr id="7"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latin typeface="Arial" panose="020B0604020202020204" pitchFamily="34" charset="0"/>
              </a:rPr>
              <a:t>©McGraw-Hill Education.</a:t>
            </a:r>
          </a:p>
        </p:txBody>
      </p:sp>
    </p:spTree>
    <p:extLst>
      <p:ext uri="{BB962C8B-B14F-4D97-AF65-F5344CB8AC3E}">
        <p14:creationId xmlns:p14="http://schemas.microsoft.com/office/powerpoint/2010/main" val="399578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1_NoBar-Two Content">
    <p:spTree>
      <p:nvGrpSpPr>
        <p:cNvPr id="1" name=""/>
        <p:cNvGrpSpPr/>
        <p:nvPr/>
      </p:nvGrpSpPr>
      <p:grpSpPr>
        <a:xfrm>
          <a:off x="0" y="0"/>
          <a:ext cx="0" cy="0"/>
          <a:chOff x="0" y="0"/>
          <a:chExt cx="0" cy="0"/>
        </a:xfrm>
      </p:grpSpPr>
      <p:sp>
        <p:nvSpPr>
          <p:cNvPr id="7" name="Slide Title"/>
          <p:cNvSpPr>
            <a:spLocks noGrp="1"/>
          </p:cNvSpPr>
          <p:nvPr>
            <p:ph type="title"/>
          </p:nvPr>
        </p:nvSpPr>
        <p:spPr>
          <a:xfrm>
            <a:off x="-1" y="228600"/>
            <a:ext cx="9144001"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sz="half" idx="1"/>
          </p:nvPr>
        </p:nvSpPr>
        <p:spPr>
          <a:xfrm>
            <a:off x="533399" y="1517517"/>
            <a:ext cx="4038600" cy="5011933"/>
          </a:xfrm>
          <a:prstGeom prst="rect">
            <a:avLst/>
          </a:prstGeom>
        </p:spPr>
        <p:txBody>
          <a:bodyPr/>
          <a:lstStyle>
            <a:lvl1pPr marL="0" indent="0" algn="l">
              <a:spcAft>
                <a:spcPts val="8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Aft>
                <a:spcPts val="800"/>
              </a:spcAft>
              <a:buClr>
                <a:srgbClr val="8B0032"/>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Aft>
                <a:spcPts val="8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Aft>
                <a:spcPts val="800"/>
              </a:spcAft>
              <a:buClr>
                <a:srgbClr val="0095B6"/>
              </a:buClr>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Aft>
                <a:spcPts val="8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sz="half" idx="2"/>
          </p:nvPr>
        </p:nvSpPr>
        <p:spPr>
          <a:xfrm>
            <a:off x="4648200" y="1517516"/>
            <a:ext cx="4038600" cy="5012823"/>
          </a:xfrm>
          <a:prstGeom prst="rect">
            <a:avLst/>
          </a:prstGeom>
        </p:spPr>
        <p:txBody>
          <a:bodyPr/>
          <a:lstStyle>
            <a:lvl1pPr marL="0" indent="0" algn="l">
              <a:spcAft>
                <a:spcPts val="8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Aft>
                <a:spcPts val="8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Aft>
                <a:spcPts val="8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Aft>
                <a:spcPts val="800"/>
              </a:spcAft>
              <a:buClr>
                <a:srgbClr val="0095B6"/>
              </a:buClr>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Aft>
                <a:spcPts val="8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Jump Link"/>
          <p:cNvSpPr>
            <a:spLocks noGrp="1"/>
          </p:cNvSpPr>
          <p:nvPr>
            <p:ph type="body" sz="quarter" idx="12" hasCustomPrompt="1"/>
          </p:nvPr>
        </p:nvSpPr>
        <p:spPr>
          <a:xfrm>
            <a:off x="3817620" y="6529450"/>
            <a:ext cx="1508760" cy="99950"/>
          </a:xfrm>
          <a:prstGeom prst="rect">
            <a:avLst/>
          </a:prstGeom>
        </p:spPr>
        <p:txBody>
          <a:bodyPr lIns="0" tIns="0" rIns="0" bIns="0"/>
          <a:lstStyle>
            <a:lvl1pPr marL="0" indent="0" algn="ctr">
              <a:buNone/>
              <a:defRPr sz="800">
                <a:latin typeface="Arial" panose="020B0604020202020204" pitchFamily="34" charset="0"/>
              </a:defRPr>
            </a:lvl1pPr>
          </a:lstStyle>
          <a:p>
            <a:pPr lvl="0"/>
            <a:r>
              <a:rPr lang="en-US" dirty="0"/>
              <a:t>Jump to long image description(s)</a:t>
            </a:r>
          </a:p>
        </p:txBody>
      </p:sp>
      <p:sp>
        <p:nvSpPr>
          <p:cNvPr id="9" name="Rectangle 8">
            <a:extLst>
              <a:ext uri="{FF2B5EF4-FFF2-40B4-BE49-F238E27FC236}">
                <a16:creationId xmlns:a16="http://schemas.microsoft.com/office/drawing/2014/main" id="{2573DEFB-A944-4FD6-9EC7-E76FE6493136}"/>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F0F4DACB-F93F-45D2-9C96-4C5F76032EE4}"/>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0"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latin typeface="Arial" panose="020B0604020202020204" pitchFamily="34" charset="0"/>
              </a:rPr>
              <a:t>©McGraw-Hill Education.</a:t>
            </a:r>
          </a:p>
        </p:txBody>
      </p:sp>
    </p:spTree>
    <p:extLst>
      <p:ext uri="{BB962C8B-B14F-4D97-AF65-F5344CB8AC3E}">
        <p14:creationId xmlns:p14="http://schemas.microsoft.com/office/powerpoint/2010/main" val="7740063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userDrawn="1">
  <p:cSld name="NoBar-Title and Content">
    <p:spTree>
      <p:nvGrpSpPr>
        <p:cNvPr id="1" name=""/>
        <p:cNvGrpSpPr/>
        <p:nvPr/>
      </p:nvGrpSpPr>
      <p:grpSpPr>
        <a:xfrm>
          <a:off x="0" y="0"/>
          <a:ext cx="0" cy="0"/>
          <a:chOff x="0" y="0"/>
          <a:chExt cx="0" cy="0"/>
        </a:xfrm>
      </p:grpSpPr>
      <p:sp>
        <p:nvSpPr>
          <p:cNvPr id="6" name="Slide Title"/>
          <p:cNvSpPr>
            <a:spLocks noGrp="1"/>
          </p:cNvSpPr>
          <p:nvPr>
            <p:ph type="title"/>
          </p:nvPr>
        </p:nvSpPr>
        <p:spPr>
          <a:xfrm>
            <a:off x="0" y="152400"/>
            <a:ext cx="9144000" cy="609600"/>
          </a:xfrm>
          <a:prstGeom prst="rect">
            <a:avLst/>
          </a:prstGeom>
        </p:spPr>
        <p:txBody>
          <a:bodyPr/>
          <a:lstStyle>
            <a:lvl1pPr>
              <a:defRPr sz="3200">
                <a:solidFill>
                  <a:srgbClr val="8B0032"/>
                </a:solidFill>
                <a:latin typeface="Arial Black" panose="020B0A04020102020204" pitchFamily="34" charset="0"/>
              </a:defRPr>
            </a:lvl1pPr>
          </a:lstStyle>
          <a:p>
            <a:r>
              <a:rPr lang="en-US"/>
              <a:t>Click to edit Master title style</a:t>
            </a:r>
            <a:endParaRPr lang="en-US" dirty="0"/>
          </a:p>
        </p:txBody>
      </p:sp>
      <p:sp>
        <p:nvSpPr>
          <p:cNvPr id="3" name="Content Placeholder 1"/>
          <p:cNvSpPr>
            <a:spLocks noGrp="1"/>
          </p:cNvSpPr>
          <p:nvPr>
            <p:ph idx="1"/>
          </p:nvPr>
        </p:nvSpPr>
        <p:spPr>
          <a:xfrm>
            <a:off x="521516" y="1514213"/>
            <a:ext cx="8229600" cy="5038987"/>
          </a:xfrm>
          <a:prstGeom prst="rect">
            <a:avLst/>
          </a:prstGeom>
        </p:spPr>
        <p:txBody>
          <a:bodyPr/>
          <a:lstStyle>
            <a:lvl1pPr marL="0" indent="0" algn="l">
              <a:spcBef>
                <a:spcPts val="0"/>
              </a:spcBef>
              <a:spcAft>
                <a:spcPts val="1200"/>
              </a:spcAft>
              <a:buNone/>
              <a:defRPr sz="2400">
                <a:solidFill>
                  <a:srgbClr val="000000"/>
                </a:solidFill>
                <a:latin typeface="Arial" panose="020B0604020202020204" pitchFamily="34" charset="0"/>
                <a:ea typeface="Verdana" panose="020B0604030504040204" pitchFamily="34" charset="0"/>
                <a:cs typeface="Arial" panose="020B0604020202020204" pitchFamily="34" charset="0"/>
              </a:defRPr>
            </a:lvl1pPr>
            <a:lvl2pPr marL="742950" indent="-285750">
              <a:spcBef>
                <a:spcPts val="0"/>
              </a:spcBef>
              <a:spcAft>
                <a:spcPts val="1200"/>
              </a:spcAft>
              <a:buClr>
                <a:srgbClr val="8B0032"/>
              </a:buClr>
              <a:buFont typeface="Arial" panose="020B0604020202020204" pitchFamily="34" charset="0"/>
              <a:buChar char="•"/>
              <a:defRPr sz="2200">
                <a:solidFill>
                  <a:srgbClr val="000000"/>
                </a:solidFill>
                <a:latin typeface="Arial" panose="020B0604020202020204" pitchFamily="34" charset="0"/>
                <a:ea typeface="Verdana" panose="020B0604030504040204" pitchFamily="34" charset="0"/>
                <a:cs typeface="Arial" panose="020B0604020202020204" pitchFamily="34" charset="0"/>
              </a:defRPr>
            </a:lvl2pPr>
            <a:lvl3pPr marL="1143000" indent="-228600">
              <a:spcBef>
                <a:spcPts val="0"/>
              </a:spcBef>
              <a:spcAft>
                <a:spcPts val="1200"/>
              </a:spcAft>
              <a:buClr>
                <a:srgbClr val="D75654"/>
              </a:buClr>
              <a:buFont typeface="Arial" panose="020B0604020202020204" pitchFamily="34" charset="0"/>
              <a:buChar char="•"/>
              <a:defRPr sz="2000">
                <a:solidFill>
                  <a:srgbClr val="000000"/>
                </a:solidFill>
                <a:latin typeface="Arial" panose="020B0604020202020204" pitchFamily="34" charset="0"/>
                <a:ea typeface="Verdana" panose="020B0604030504040204" pitchFamily="34" charset="0"/>
                <a:cs typeface="Arial" panose="020B0604020202020204" pitchFamily="34" charset="0"/>
              </a:defRPr>
            </a:lvl3pPr>
            <a:lvl4pPr marL="1600200" indent="-228600">
              <a:spcBef>
                <a:spcPts val="0"/>
              </a:spcBef>
              <a:spcAft>
                <a:spcPts val="1200"/>
              </a:spcAft>
              <a:buClr>
                <a:srgbClr val="0095B6"/>
              </a:buClr>
              <a:buFont typeface="Arial" panose="020B0604020202020204" pitchFamily="34" charset="0"/>
              <a:buChar char="•"/>
              <a:defRPr sz="1800">
                <a:solidFill>
                  <a:srgbClr val="000000"/>
                </a:solidFill>
                <a:latin typeface="Arial" panose="020B0604020202020204" pitchFamily="34" charset="0"/>
                <a:ea typeface="Verdana" panose="020B0604030504040204" pitchFamily="34" charset="0"/>
                <a:cs typeface="Arial" panose="020B0604020202020204" pitchFamily="34" charset="0"/>
              </a:defRPr>
            </a:lvl4pPr>
            <a:lvl5pPr marL="2057400" indent="-228600">
              <a:spcBef>
                <a:spcPts val="0"/>
              </a:spcBef>
              <a:spcAft>
                <a:spcPts val="1200"/>
              </a:spcAft>
              <a:buFont typeface="Arial" panose="020B0604020202020204" pitchFamily="34" charset="0"/>
              <a:buChar char="•"/>
              <a:defRPr sz="1600">
                <a:solidFill>
                  <a:srgbClr val="000000"/>
                </a:solidFill>
                <a:latin typeface="Arial" panose="020B0604020202020204" pitchFamily="34" charset="0"/>
                <a:ea typeface="Verdana" panose="020B060403050404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Jump Link"/>
          <p:cNvSpPr>
            <a:spLocks noGrp="1"/>
          </p:cNvSpPr>
          <p:nvPr>
            <p:ph type="body" sz="quarter" idx="16" hasCustomPrompt="1"/>
          </p:nvPr>
        </p:nvSpPr>
        <p:spPr>
          <a:xfrm>
            <a:off x="3886200" y="6553200"/>
            <a:ext cx="1371600" cy="99950"/>
          </a:xfrm>
          <a:prstGeom prst="rect">
            <a:avLst/>
          </a:prstGeom>
        </p:spPr>
        <p:txBody>
          <a:bodyPr lIns="0" tIns="0" rIns="0" bIns="0"/>
          <a:lstStyle>
            <a:lvl1pPr marL="0" indent="0" algn="ctr">
              <a:buNone/>
              <a:defRPr sz="800">
                <a:latin typeface="Arial" panose="020B0604020202020204" pitchFamily="34" charset="0"/>
              </a:defRPr>
            </a:lvl1pPr>
          </a:lstStyle>
          <a:p>
            <a:pPr lvl="0"/>
            <a:r>
              <a:rPr lang="en-US" dirty="0"/>
              <a:t>Jump to long image description</a:t>
            </a:r>
          </a:p>
        </p:txBody>
      </p:sp>
      <p:sp>
        <p:nvSpPr>
          <p:cNvPr id="9" name="Photo Credit"/>
          <p:cNvSpPr>
            <a:spLocks noGrp="1"/>
          </p:cNvSpPr>
          <p:nvPr>
            <p:ph type="body" sz="quarter" idx="11" hasCustomPrompt="1"/>
          </p:nvPr>
        </p:nvSpPr>
        <p:spPr>
          <a:xfrm>
            <a:off x="5486400" y="6705600"/>
            <a:ext cx="3657600" cy="152400"/>
          </a:xfrm>
          <a:prstGeom prst="rect">
            <a:avLst/>
          </a:prstGeom>
        </p:spPr>
        <p:txBody>
          <a:bodyPr wrap="none" lIns="0" tIns="0" rIns="45720" bIns="0"/>
          <a:lstStyle>
            <a:lvl1pPr marL="0" indent="0" algn="r">
              <a:buNone/>
              <a:defRPr sz="800" baseline="0">
                <a:solidFill>
                  <a:srgbClr val="6A6A6A"/>
                </a:solidFill>
                <a:latin typeface="Arial" panose="020B0604020202020204" pitchFamily="34" charset="0"/>
              </a:defRPr>
            </a:lvl1pPr>
            <a:lvl5pPr>
              <a:defRPr/>
            </a:lvl5pPr>
          </a:lstStyle>
          <a:p>
            <a:pPr lvl="0"/>
            <a:r>
              <a:rPr lang="en-US" dirty="0"/>
              <a:t>Insert Photo Credit Here</a:t>
            </a:r>
          </a:p>
        </p:txBody>
      </p:sp>
      <p:sp>
        <p:nvSpPr>
          <p:cNvPr id="10" name="Rectangle 9">
            <a:extLst>
              <a:ext uri="{FF2B5EF4-FFF2-40B4-BE49-F238E27FC236}">
                <a16:creationId xmlns:a16="http://schemas.microsoft.com/office/drawing/2014/main" id="{46E381FC-1E7A-4F5D-80D2-972E8D429308}"/>
              </a:ext>
            </a:extLst>
          </p:cNvPr>
          <p:cNvSpPr/>
          <p:nvPr userDrawn="1"/>
        </p:nvSpPr>
        <p:spPr>
          <a:xfrm>
            <a:off x="0" y="1141413"/>
            <a:ext cx="457200" cy="246888"/>
          </a:xfrm>
          <a:prstGeom prst="rect">
            <a:avLst/>
          </a:prstGeom>
          <a:solidFill>
            <a:srgbClr val="8B00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11" name="Rectangle 10">
            <a:extLst>
              <a:ext uri="{FF2B5EF4-FFF2-40B4-BE49-F238E27FC236}">
                <a16:creationId xmlns:a16="http://schemas.microsoft.com/office/drawing/2014/main" id="{90EB8DD4-74F6-4D9A-9E2A-290312C703E1}"/>
              </a:ext>
            </a:extLst>
          </p:cNvPr>
          <p:cNvSpPr/>
          <p:nvPr userDrawn="1"/>
        </p:nvSpPr>
        <p:spPr>
          <a:xfrm>
            <a:off x="521516" y="1141413"/>
            <a:ext cx="8622484" cy="246888"/>
          </a:xfrm>
          <a:prstGeom prst="rect">
            <a:avLst/>
          </a:prstGeom>
          <a:solidFill>
            <a:srgbClr val="6E5E3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Arial" panose="020B0604020202020204" pitchFamily="34" charset="0"/>
            </a:endParaRPr>
          </a:p>
        </p:txBody>
      </p:sp>
      <p:sp>
        <p:nvSpPr>
          <p:cNvPr id="8" name="Copyright" descr="©McGraw-Hill Education"/>
          <p:cNvSpPr txBox="1">
            <a:spLocks/>
          </p:cNvSpPr>
          <p:nvPr userDrawn="1"/>
        </p:nvSpPr>
        <p:spPr>
          <a:xfrm>
            <a:off x="0" y="6705600"/>
            <a:ext cx="1371600" cy="152400"/>
          </a:xfrm>
          <a:prstGeom prst="rect">
            <a:avLst/>
          </a:prstGeom>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a:solidFill>
                  <a:srgbClr val="6A6A6A"/>
                </a:solidFill>
                <a:latin typeface="Arial" panose="020B0604020202020204" pitchFamily="34" charset="0"/>
              </a:rPr>
              <a:t>©McGraw-Hill Education.</a:t>
            </a:r>
          </a:p>
        </p:txBody>
      </p:sp>
    </p:spTree>
    <p:extLst>
      <p:ext uri="{BB962C8B-B14F-4D97-AF65-F5344CB8AC3E}">
        <p14:creationId xmlns:p14="http://schemas.microsoft.com/office/powerpoint/2010/main" val="1660021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Slide Number Placeholder 22">
            <a:extLst>
              <a:ext uri="{FF2B5EF4-FFF2-40B4-BE49-F238E27FC236}">
                <a16:creationId xmlns:a16="http://schemas.microsoft.com/office/drawing/2014/main" id="{F49EF5DC-8ACB-4699-8659-006C3C6F0182}"/>
              </a:ext>
            </a:extLst>
          </p:cNvPr>
          <p:cNvSpPr>
            <a:spLocks noGrp="1"/>
          </p:cNvSpPr>
          <p:nvPr>
            <p:ph type="sldNum" sz="quarter" idx="10"/>
          </p:nvPr>
        </p:nvSpPr>
        <p:spPr/>
        <p:txBody>
          <a:bodyPr/>
          <a:lstStyle>
            <a:lvl1pPr>
              <a:defRPr/>
            </a:lvl1pPr>
          </a:lstStyle>
          <a:p>
            <a:r>
              <a:rPr lang="en-US" altLang="en-US" dirty="0"/>
              <a:t>#-</a:t>
            </a:r>
            <a:fld id="{23766C90-C0F9-46A0-B832-3E22773670FB}" type="slidenum">
              <a:rPr lang="en-US" altLang="en-US"/>
              <a:pPr/>
              <a:t>‹#›</a:t>
            </a:fld>
            <a:endParaRPr lang="en-US" altLang="en-US" dirty="0"/>
          </a:p>
        </p:txBody>
      </p:sp>
    </p:spTree>
    <p:extLst>
      <p:ext uri="{BB962C8B-B14F-4D97-AF65-F5344CB8AC3E}">
        <p14:creationId xmlns:p14="http://schemas.microsoft.com/office/powerpoint/2010/main" val="35286733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a:extLst>
              <a:ext uri="{FF2B5EF4-FFF2-40B4-BE49-F238E27FC236}">
                <a16:creationId xmlns:a16="http://schemas.microsoft.com/office/drawing/2014/main" id="{D5062880-AA2E-4509-9EF6-07156C17C6B5}"/>
              </a:ext>
            </a:extLst>
          </p:cNvPr>
          <p:cNvSpPr>
            <a:spLocks noGrp="1"/>
          </p:cNvSpPr>
          <p:nvPr>
            <p:ph type="sldNum" sz="quarter" idx="10"/>
          </p:nvPr>
        </p:nvSpPr>
        <p:spPr/>
        <p:txBody>
          <a:bodyPr/>
          <a:lstStyle>
            <a:lvl1pPr>
              <a:defRPr/>
            </a:lvl1pPr>
          </a:lstStyle>
          <a:p>
            <a:fld id="{FD3D3F5C-3009-4FEF-ADFB-2243820CEF8D}" type="slidenum">
              <a:rPr lang="en-US" altLang="en-US"/>
              <a:pPr/>
              <a:t>‹#›</a:t>
            </a:fld>
            <a:endParaRPr lang="en-US" altLang="en-US" dirty="0"/>
          </a:p>
        </p:txBody>
      </p:sp>
    </p:spTree>
    <p:extLst>
      <p:ext uri="{BB962C8B-B14F-4D97-AF65-F5344CB8AC3E}">
        <p14:creationId xmlns:p14="http://schemas.microsoft.com/office/powerpoint/2010/main" val="259990940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Slide Number Placeholder 22">
            <a:extLst>
              <a:ext uri="{FF2B5EF4-FFF2-40B4-BE49-F238E27FC236}">
                <a16:creationId xmlns:a16="http://schemas.microsoft.com/office/drawing/2014/main" id="{5203E12A-3F89-4C0E-A57A-D3C6DFDBB4CD}"/>
              </a:ext>
            </a:extLst>
          </p:cNvPr>
          <p:cNvSpPr>
            <a:spLocks noGrp="1"/>
          </p:cNvSpPr>
          <p:nvPr>
            <p:ph type="sldNum" sz="quarter" idx="10"/>
          </p:nvPr>
        </p:nvSpPr>
        <p:spPr/>
        <p:txBody>
          <a:bodyPr/>
          <a:lstStyle>
            <a:lvl1pPr>
              <a:defRPr/>
            </a:lvl1pPr>
          </a:lstStyle>
          <a:p>
            <a:fld id="{F4C6BCF8-402F-491A-ADBF-9DC3125FFF69}" type="slidenum">
              <a:rPr lang="en-US" altLang="en-US"/>
              <a:pPr/>
              <a:t>‹#›</a:t>
            </a:fld>
            <a:endParaRPr lang="en-US" altLang="en-US" dirty="0"/>
          </a:p>
        </p:txBody>
      </p:sp>
    </p:spTree>
    <p:extLst>
      <p:ext uri="{BB962C8B-B14F-4D97-AF65-F5344CB8AC3E}">
        <p14:creationId xmlns:p14="http://schemas.microsoft.com/office/powerpoint/2010/main" val="72224022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127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765675" y="1600200"/>
            <a:ext cx="40005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Slide Number Placeholder 22">
            <a:extLst>
              <a:ext uri="{FF2B5EF4-FFF2-40B4-BE49-F238E27FC236}">
                <a16:creationId xmlns:a16="http://schemas.microsoft.com/office/drawing/2014/main" id="{73CEC245-CDB3-4DD6-A91B-C403A6CC57E6}"/>
              </a:ext>
            </a:extLst>
          </p:cNvPr>
          <p:cNvSpPr>
            <a:spLocks noGrp="1"/>
          </p:cNvSpPr>
          <p:nvPr>
            <p:ph type="sldNum" sz="quarter" idx="10"/>
          </p:nvPr>
        </p:nvSpPr>
        <p:spPr/>
        <p:txBody>
          <a:bodyPr/>
          <a:lstStyle>
            <a:lvl1pPr>
              <a:defRPr/>
            </a:lvl1pPr>
          </a:lstStyle>
          <a:p>
            <a:fld id="{D08D37E9-3EE0-491C-A322-293741D17226}" type="slidenum">
              <a:rPr lang="en-US" altLang="en-US"/>
              <a:pPr/>
              <a:t>‹#›</a:t>
            </a:fld>
            <a:endParaRPr lang="en-US" altLang="en-US" dirty="0"/>
          </a:p>
        </p:txBody>
      </p:sp>
    </p:spTree>
    <p:extLst>
      <p:ext uri="{BB962C8B-B14F-4D97-AF65-F5344CB8AC3E}">
        <p14:creationId xmlns:p14="http://schemas.microsoft.com/office/powerpoint/2010/main" val="282351253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22">
            <a:extLst>
              <a:ext uri="{FF2B5EF4-FFF2-40B4-BE49-F238E27FC236}">
                <a16:creationId xmlns:a16="http://schemas.microsoft.com/office/drawing/2014/main" id="{E76C820B-32E3-450F-A2D8-4AAB9BC2D29A}"/>
              </a:ext>
            </a:extLst>
          </p:cNvPr>
          <p:cNvSpPr>
            <a:spLocks noGrp="1"/>
          </p:cNvSpPr>
          <p:nvPr>
            <p:ph type="sldNum" sz="quarter" idx="10"/>
          </p:nvPr>
        </p:nvSpPr>
        <p:spPr/>
        <p:txBody>
          <a:bodyPr/>
          <a:lstStyle>
            <a:lvl1pPr>
              <a:defRPr/>
            </a:lvl1pPr>
          </a:lstStyle>
          <a:p>
            <a:fld id="{F03C9866-2E69-448E-A36E-3736875B3CE7}" type="slidenum">
              <a:rPr lang="en-US" altLang="en-US"/>
              <a:pPr/>
              <a:t>‹#›</a:t>
            </a:fld>
            <a:endParaRPr lang="en-US" altLang="en-US" dirty="0"/>
          </a:p>
        </p:txBody>
      </p:sp>
    </p:spTree>
    <p:extLst>
      <p:ext uri="{BB962C8B-B14F-4D97-AF65-F5344CB8AC3E}">
        <p14:creationId xmlns:p14="http://schemas.microsoft.com/office/powerpoint/2010/main" val="1305451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Cover">
    <p:spTree>
      <p:nvGrpSpPr>
        <p:cNvPr id="1" name=""/>
        <p:cNvGrpSpPr/>
        <p:nvPr/>
      </p:nvGrpSpPr>
      <p:grpSpPr>
        <a:xfrm>
          <a:off x="0" y="0"/>
          <a:ext cx="0" cy="0"/>
          <a:chOff x="0" y="0"/>
          <a:chExt cx="0" cy="0"/>
        </a:xfrm>
      </p:grpSpPr>
      <p:grpSp>
        <p:nvGrpSpPr>
          <p:cNvPr id="4" name="MHE Altered Background, fixed">
            <a:extLst>
              <a:ext uri="{FF2B5EF4-FFF2-40B4-BE49-F238E27FC236}">
                <a16:creationId xmlns:a16="http://schemas.microsoft.com/office/drawing/2014/main" id="{E2D8ACCF-E5FC-4FE9-9E84-B2A0A6B1EEBA}"/>
              </a:ext>
              <a:ext uri="{C183D7F6-B498-43B3-948B-1728B52AA6E4}">
                <adec:decorative xmlns:adec="http://schemas.microsoft.com/office/drawing/2017/decorative" val="1"/>
              </a:ext>
            </a:extLst>
          </p:cNvPr>
          <p:cNvGrpSpPr/>
          <p:nvPr userDrawn="1"/>
        </p:nvGrpSpPr>
        <p:grpSpPr>
          <a:xfrm>
            <a:off x="342900" y="2095500"/>
            <a:ext cx="3886199" cy="3886199"/>
            <a:chOff x="342900" y="2095500"/>
            <a:chExt cx="3886199" cy="3886199"/>
          </a:xfrm>
        </p:grpSpPr>
        <p:sp>
          <p:nvSpPr>
            <p:cNvPr id="14" name="Rectangle 13">
              <a:extLst>
                <a:ext uri="{FF2B5EF4-FFF2-40B4-BE49-F238E27FC236}">
                  <a16:creationId xmlns:a16="http://schemas.microsoft.com/office/drawing/2014/main" id="{52AD1ADE-6D88-5C48-9EEF-7E081C733011}"/>
                </a:ext>
              </a:extLst>
            </p:cNvPr>
            <p:cNvSpPr/>
            <p:nvPr userDrawn="1"/>
          </p:nvSpPr>
          <p:spPr>
            <a:xfrm>
              <a:off x="342900" y="2095500"/>
              <a:ext cx="3886199" cy="3886199"/>
            </a:xfrm>
            <a:prstGeom prst="rect">
              <a:avLst/>
            </a:prstGeom>
            <a:solidFill>
              <a:srgbClr val="720F11"/>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5" name="Rectangle 14">
              <a:extLst>
                <a:ext uri="{FF2B5EF4-FFF2-40B4-BE49-F238E27FC236}">
                  <a16:creationId xmlns:a16="http://schemas.microsoft.com/office/drawing/2014/main" id="{AFE6DE48-1064-2849-AF2D-2E29711B1885}"/>
                </a:ext>
              </a:extLst>
            </p:cNvPr>
            <p:cNvSpPr/>
            <p:nvPr userDrawn="1"/>
          </p:nvSpPr>
          <p:spPr>
            <a:xfrm>
              <a:off x="495300" y="2362200"/>
              <a:ext cx="3429000" cy="3467100"/>
            </a:xfrm>
            <a:prstGeom prst="rect">
              <a:avLst/>
            </a:prstGeom>
            <a:solidFill>
              <a:srgbClr val="692146"/>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7" name="Title"/>
          <p:cNvSpPr>
            <a:spLocks noGrp="1"/>
          </p:cNvSpPr>
          <p:nvPr userDrawn="1">
            <p:ph type="ctrTitle" hasCustomPrompt="1"/>
          </p:nvPr>
        </p:nvSpPr>
        <p:spPr>
          <a:xfrm>
            <a:off x="621792" y="2608290"/>
            <a:ext cx="3035808" cy="1394084"/>
          </a:xfrm>
          <a:prstGeom prst="rect">
            <a:avLst/>
          </a:prstGeom>
        </p:spPr>
        <p:txBody>
          <a:bodyPr anchor="b">
            <a:noAutofit/>
          </a:bodyPr>
          <a:lstStyle>
            <a:lvl1pPr algn="l">
              <a:lnSpc>
                <a:spcPct val="100000"/>
              </a:lnSpc>
              <a:defRPr sz="2600" b="0" i="0">
                <a:solidFill>
                  <a:schemeClr val="bg1"/>
                </a:solidFill>
                <a:latin typeface="Arial" panose="020B0604020202020204" pitchFamily="34" charset="0"/>
              </a:defRPr>
            </a:lvl1pPr>
          </a:lstStyle>
          <a:p>
            <a:r>
              <a:rPr lang="en-US" dirty="0"/>
              <a:t>Presentation Title</a:t>
            </a:r>
          </a:p>
        </p:txBody>
      </p:sp>
      <p:sp>
        <p:nvSpPr>
          <p:cNvPr id="8" name="Subtitle"/>
          <p:cNvSpPr>
            <a:spLocks noGrp="1"/>
          </p:cNvSpPr>
          <p:nvPr userDrawn="1">
            <p:ph type="subTitle" idx="1" hasCustomPrompt="1"/>
          </p:nvPr>
        </p:nvSpPr>
        <p:spPr>
          <a:xfrm>
            <a:off x="621792" y="4069830"/>
            <a:ext cx="3035808" cy="804094"/>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Presentation Subtitle</a:t>
            </a:r>
          </a:p>
        </p:txBody>
      </p:sp>
      <p:cxnSp>
        <p:nvCxnSpPr>
          <p:cNvPr id="9"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13232" y="4919472"/>
            <a:ext cx="25328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23" name="Text Placeholder"/>
          <p:cNvSpPr>
            <a:spLocks noGrp="1"/>
          </p:cNvSpPr>
          <p:nvPr userDrawn="1">
            <p:ph type="body" sz="quarter" idx="10" hasCustomPrompt="1"/>
          </p:nvPr>
        </p:nvSpPr>
        <p:spPr>
          <a:xfrm>
            <a:off x="621791" y="5096656"/>
            <a:ext cx="3043303" cy="569626"/>
          </a:xfrm>
          <a:prstGeom prst="rect">
            <a:avLst/>
          </a:prstGeom>
        </p:spPr>
        <p:txBody>
          <a:bodyPr/>
          <a:lstStyle>
            <a:lvl1pPr>
              <a:spcBef>
                <a:spcPts val="0"/>
              </a:spcBef>
              <a:defRPr sz="12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Extra Text</a:t>
            </a:r>
          </a:p>
        </p:txBody>
      </p:sp>
      <p:sp>
        <p:nvSpPr>
          <p:cNvPr id="3" name="Cover Placeholder">
            <a:extLst>
              <a:ext uri="{FF2B5EF4-FFF2-40B4-BE49-F238E27FC236}">
                <a16:creationId xmlns:a16="http://schemas.microsoft.com/office/drawing/2014/main" id="{67C61915-1FDF-4DF1-95F4-8BAC894B4DC1}"/>
              </a:ext>
            </a:extLst>
          </p:cNvPr>
          <p:cNvSpPr>
            <a:spLocks noGrp="1"/>
          </p:cNvSpPr>
          <p:nvPr userDrawn="1">
            <p:ph type="pic" sz="quarter" idx="11" hasCustomPrompt="1"/>
          </p:nvPr>
        </p:nvSpPr>
        <p:spPr>
          <a:xfrm>
            <a:off x="4572000" y="1450229"/>
            <a:ext cx="4229100" cy="4976453"/>
          </a:xfrm>
          <a:prstGeom prst="rect">
            <a:avLst/>
          </a:prstGeom>
        </p:spPr>
        <p:txBody>
          <a:bodyPr/>
          <a:lstStyle>
            <a:lvl1pPr>
              <a:defRPr b="0" i="0">
                <a:latin typeface="Arial" panose="020B0604020202020204" pitchFamily="34" charset="0"/>
              </a:defRPr>
            </a:lvl1pPr>
          </a:lstStyle>
          <a:p>
            <a:r>
              <a:rPr lang="en-US" dirty="0"/>
              <a:t>Optional: Include Cover Here</a:t>
            </a:r>
          </a:p>
        </p:txBody>
      </p:sp>
      <p:sp>
        <p:nvSpPr>
          <p:cNvPr id="2" name="Long Copyright">
            <a:extLst>
              <a:ext uri="{FF2B5EF4-FFF2-40B4-BE49-F238E27FC236}">
                <a16:creationId xmlns:a16="http://schemas.microsoft.com/office/drawing/2014/main" id="{F4607C07-D864-4A1A-8061-D12997CC50CE}"/>
              </a:ext>
            </a:extLst>
          </p:cNvPr>
          <p:cNvSpPr>
            <a:spLocks noGrp="1"/>
          </p:cNvSpPr>
          <p:nvPr>
            <p:ph type="ftr" sz="quarter" idx="12"/>
          </p:nvPr>
        </p:nvSpPr>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917591436"/>
      </p:ext>
    </p:extLst>
  </p:cSld>
  <p:clrMapOvr>
    <a:masterClrMapping/>
  </p:clrMapOvr>
  <p:extLst>
    <p:ext uri="{DCECCB84-F9BA-43D5-87BE-67443E8EF086}">
      <p15:sldGuideLst xmlns:p15="http://schemas.microsoft.com/office/powerpoint/2012/main">
        <p15:guide id="1" orient="horz" pos="1320">
          <p15:clr>
            <a:srgbClr val="FBAE40"/>
          </p15:clr>
        </p15:guide>
        <p15:guide id="2" orient="horz" pos="3768">
          <p15:clr>
            <a:srgbClr val="FBAE40"/>
          </p15:clr>
        </p15:guide>
        <p15:guide id="3" pos="2664">
          <p15:clr>
            <a:srgbClr val="FBAE40"/>
          </p15:clr>
        </p15:guide>
        <p15:guide id="4" pos="2880">
          <p15:clr>
            <a:srgbClr val="FBAE40"/>
          </p15:clr>
        </p15:guide>
        <p15:guide id="5" pos="2472">
          <p15:clr>
            <a:srgbClr val="FBAE40"/>
          </p15:clr>
        </p15:guide>
        <p15:guide id="6" pos="312">
          <p15:clr>
            <a:srgbClr val="FBAE40"/>
          </p15:clr>
        </p15:guide>
        <p15:guide id="7" orient="horz" pos="1488">
          <p15:clr>
            <a:srgbClr val="FBAE40"/>
          </p15:clr>
        </p15:guide>
        <p15:guide id="8" orient="horz" pos="3672">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Slide Number Placeholder 22">
            <a:extLst>
              <a:ext uri="{FF2B5EF4-FFF2-40B4-BE49-F238E27FC236}">
                <a16:creationId xmlns:a16="http://schemas.microsoft.com/office/drawing/2014/main" id="{377C8E2E-0CB6-4A33-98E4-F1DCAF966422}"/>
              </a:ext>
            </a:extLst>
          </p:cNvPr>
          <p:cNvSpPr>
            <a:spLocks noGrp="1"/>
          </p:cNvSpPr>
          <p:nvPr>
            <p:ph type="sldNum" sz="quarter" idx="10"/>
          </p:nvPr>
        </p:nvSpPr>
        <p:spPr/>
        <p:txBody>
          <a:bodyPr/>
          <a:lstStyle>
            <a:lvl1pPr>
              <a:defRPr/>
            </a:lvl1pPr>
          </a:lstStyle>
          <a:p>
            <a:fld id="{9739DAF7-AFF9-42C4-A8F8-047639FD3E43}" type="slidenum">
              <a:rPr lang="en-US" altLang="en-US"/>
              <a:pPr/>
              <a:t>‹#›</a:t>
            </a:fld>
            <a:endParaRPr lang="en-US" altLang="en-US" dirty="0"/>
          </a:p>
        </p:txBody>
      </p:sp>
    </p:spTree>
    <p:extLst>
      <p:ext uri="{BB962C8B-B14F-4D97-AF65-F5344CB8AC3E}">
        <p14:creationId xmlns:p14="http://schemas.microsoft.com/office/powerpoint/2010/main" val="23499274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22">
            <a:extLst>
              <a:ext uri="{FF2B5EF4-FFF2-40B4-BE49-F238E27FC236}">
                <a16:creationId xmlns:a16="http://schemas.microsoft.com/office/drawing/2014/main" id="{B2C1B636-7748-401F-BD3A-C23F60D01DA1}"/>
              </a:ext>
            </a:extLst>
          </p:cNvPr>
          <p:cNvSpPr>
            <a:spLocks noGrp="1"/>
          </p:cNvSpPr>
          <p:nvPr>
            <p:ph type="sldNum" sz="quarter" idx="10"/>
          </p:nvPr>
        </p:nvSpPr>
        <p:spPr/>
        <p:txBody>
          <a:bodyPr/>
          <a:lstStyle>
            <a:lvl1pPr>
              <a:defRPr/>
            </a:lvl1pPr>
          </a:lstStyle>
          <a:p>
            <a:fld id="{2B60AEA5-CAF2-4E61-9E4F-6683061D8172}" type="slidenum">
              <a:rPr lang="en-US" altLang="en-US"/>
              <a:pPr/>
              <a:t>‹#›</a:t>
            </a:fld>
            <a:endParaRPr lang="en-US" altLang="en-US" dirty="0"/>
          </a:p>
        </p:txBody>
      </p:sp>
    </p:spTree>
    <p:extLst>
      <p:ext uri="{BB962C8B-B14F-4D97-AF65-F5344CB8AC3E}">
        <p14:creationId xmlns:p14="http://schemas.microsoft.com/office/powerpoint/2010/main" val="33043671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2">
            <a:extLst>
              <a:ext uri="{FF2B5EF4-FFF2-40B4-BE49-F238E27FC236}">
                <a16:creationId xmlns:a16="http://schemas.microsoft.com/office/drawing/2014/main" id="{3C5B9CDA-D2A1-492C-B913-7EE70BC3869B}"/>
              </a:ext>
            </a:extLst>
          </p:cNvPr>
          <p:cNvSpPr>
            <a:spLocks noGrp="1"/>
          </p:cNvSpPr>
          <p:nvPr>
            <p:ph type="sldNum" sz="quarter" idx="10"/>
          </p:nvPr>
        </p:nvSpPr>
        <p:spPr/>
        <p:txBody>
          <a:bodyPr/>
          <a:lstStyle>
            <a:lvl1pPr>
              <a:defRPr/>
            </a:lvl1pPr>
          </a:lstStyle>
          <a:p>
            <a:fld id="{217C9279-0FE2-4835-914C-BA8DFB69147A}" type="slidenum">
              <a:rPr lang="en-US" altLang="en-US"/>
              <a:pPr/>
              <a:t>‹#›</a:t>
            </a:fld>
            <a:endParaRPr lang="en-US" altLang="en-US" dirty="0"/>
          </a:p>
        </p:txBody>
      </p:sp>
    </p:spTree>
    <p:extLst>
      <p:ext uri="{BB962C8B-B14F-4D97-AF65-F5344CB8AC3E}">
        <p14:creationId xmlns:p14="http://schemas.microsoft.com/office/powerpoint/2010/main" val="20092239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22">
            <a:extLst>
              <a:ext uri="{FF2B5EF4-FFF2-40B4-BE49-F238E27FC236}">
                <a16:creationId xmlns:a16="http://schemas.microsoft.com/office/drawing/2014/main" id="{C576A3DE-AD9A-4C7D-9E11-7F9048CE08E0}"/>
              </a:ext>
            </a:extLst>
          </p:cNvPr>
          <p:cNvSpPr>
            <a:spLocks noGrp="1"/>
          </p:cNvSpPr>
          <p:nvPr>
            <p:ph type="sldNum" sz="quarter" idx="10"/>
          </p:nvPr>
        </p:nvSpPr>
        <p:spPr/>
        <p:txBody>
          <a:bodyPr/>
          <a:lstStyle>
            <a:lvl1pPr>
              <a:defRPr/>
            </a:lvl1pPr>
          </a:lstStyle>
          <a:p>
            <a:fld id="{6D16BFB4-07CC-4140-9E43-63792346D9D1}" type="slidenum">
              <a:rPr lang="en-US" altLang="en-US"/>
              <a:pPr/>
              <a:t>‹#›</a:t>
            </a:fld>
            <a:endParaRPr lang="en-US" altLang="en-US" dirty="0"/>
          </a:p>
        </p:txBody>
      </p:sp>
    </p:spTree>
    <p:extLst>
      <p:ext uri="{BB962C8B-B14F-4D97-AF65-F5344CB8AC3E}">
        <p14:creationId xmlns:p14="http://schemas.microsoft.com/office/powerpoint/2010/main" val="206437220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a:extLst>
              <a:ext uri="{FF2B5EF4-FFF2-40B4-BE49-F238E27FC236}">
                <a16:creationId xmlns:a16="http://schemas.microsoft.com/office/drawing/2014/main" id="{21E9F723-9B03-4071-B5BA-FE78686A5EE7}"/>
              </a:ext>
            </a:extLst>
          </p:cNvPr>
          <p:cNvSpPr>
            <a:spLocks noGrp="1"/>
          </p:cNvSpPr>
          <p:nvPr>
            <p:ph type="sldNum" sz="quarter" idx="10"/>
          </p:nvPr>
        </p:nvSpPr>
        <p:spPr/>
        <p:txBody>
          <a:bodyPr/>
          <a:lstStyle>
            <a:lvl1pPr>
              <a:defRPr/>
            </a:lvl1pPr>
          </a:lstStyle>
          <a:p>
            <a:fld id="{56FEA253-E400-4018-96E7-3CFC5EDE46E0}" type="slidenum">
              <a:rPr lang="en-US" altLang="en-US"/>
              <a:pPr/>
              <a:t>‹#›</a:t>
            </a:fld>
            <a:endParaRPr lang="en-US" altLang="en-US" dirty="0"/>
          </a:p>
        </p:txBody>
      </p:sp>
    </p:spTree>
    <p:extLst>
      <p:ext uri="{BB962C8B-B14F-4D97-AF65-F5344CB8AC3E}">
        <p14:creationId xmlns:p14="http://schemas.microsoft.com/office/powerpoint/2010/main" val="24097626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228600"/>
            <a:ext cx="2133600" cy="58975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81000" y="228600"/>
            <a:ext cx="6248400" cy="58975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22">
            <a:extLst>
              <a:ext uri="{FF2B5EF4-FFF2-40B4-BE49-F238E27FC236}">
                <a16:creationId xmlns:a16="http://schemas.microsoft.com/office/drawing/2014/main" id="{56FC1EB5-DEE1-45F8-81D0-86EC642DD743}"/>
              </a:ext>
            </a:extLst>
          </p:cNvPr>
          <p:cNvSpPr>
            <a:spLocks noGrp="1"/>
          </p:cNvSpPr>
          <p:nvPr>
            <p:ph type="sldNum" sz="quarter" idx="10"/>
          </p:nvPr>
        </p:nvSpPr>
        <p:spPr/>
        <p:txBody>
          <a:bodyPr/>
          <a:lstStyle>
            <a:lvl1pPr>
              <a:defRPr/>
            </a:lvl1pPr>
          </a:lstStyle>
          <a:p>
            <a:fld id="{2FD7CC41-C770-48A8-BF3E-1C5C25592367}" type="slidenum">
              <a:rPr lang="en-US" altLang="en-US"/>
              <a:pPr/>
              <a:t>‹#›</a:t>
            </a:fld>
            <a:endParaRPr lang="en-US" altLang="en-US" dirty="0"/>
          </a:p>
        </p:txBody>
      </p:sp>
    </p:spTree>
    <p:extLst>
      <p:ext uri="{BB962C8B-B14F-4D97-AF65-F5344CB8AC3E}">
        <p14:creationId xmlns:p14="http://schemas.microsoft.com/office/powerpoint/2010/main" val="18054424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NO Cover">
    <p:spTree>
      <p:nvGrpSpPr>
        <p:cNvPr id="1" name=""/>
        <p:cNvGrpSpPr/>
        <p:nvPr/>
      </p:nvGrpSpPr>
      <p:grpSpPr>
        <a:xfrm>
          <a:off x="0" y="0"/>
          <a:ext cx="0" cy="0"/>
          <a:chOff x="0" y="0"/>
          <a:chExt cx="0" cy="0"/>
        </a:xfrm>
      </p:grpSpPr>
      <p:grpSp>
        <p:nvGrpSpPr>
          <p:cNvPr id="20" name="MHE Official Background, fixed">
            <a:extLst>
              <a:ext uri="{C183D7F6-B498-43B3-948B-1728B52AA6E4}">
                <adec:decorative xmlns:adec="http://schemas.microsoft.com/office/drawing/2017/decorative" val="1"/>
              </a:ext>
            </a:extLst>
          </p:cNvPr>
          <p:cNvGrpSpPr/>
          <p:nvPr userDrawn="1"/>
        </p:nvGrpSpPr>
        <p:grpSpPr>
          <a:xfrm>
            <a:off x="0" y="1495409"/>
            <a:ext cx="9144000" cy="4982750"/>
            <a:chOff x="0" y="1521567"/>
            <a:chExt cx="9144000" cy="4846438"/>
          </a:xfrm>
        </p:grpSpPr>
        <p:sp>
          <p:nvSpPr>
            <p:cNvPr id="11" name="Rectangle 10">
              <a:extLst>
                <a:ext uri="{FF2B5EF4-FFF2-40B4-BE49-F238E27FC236}">
                  <a16:creationId xmlns:a16="http://schemas.microsoft.com/office/drawing/2014/main" id="{23FD8DC8-1EF1-6B48-9F31-D9D254F85818}"/>
                </a:ext>
              </a:extLst>
            </p:cNvPr>
            <p:cNvSpPr/>
            <p:nvPr userDrawn="1"/>
          </p:nvSpPr>
          <p:spPr>
            <a:xfrm>
              <a:off x="0" y="1521567"/>
              <a:ext cx="9144000" cy="4846438"/>
            </a:xfrm>
            <a:prstGeom prst="rect">
              <a:avLst/>
            </a:prstGeom>
            <a:solidFill>
              <a:srgbClr val="625D9C"/>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2" name="Rectangle 11">
              <a:extLst>
                <a:ext uri="{FF2B5EF4-FFF2-40B4-BE49-F238E27FC236}">
                  <a16:creationId xmlns:a16="http://schemas.microsoft.com/office/drawing/2014/main" id="{9500492E-5EBE-C745-8EEE-F17D4BB4582E}"/>
                </a:ext>
              </a:extLst>
            </p:cNvPr>
            <p:cNvSpPr/>
            <p:nvPr userDrawn="1"/>
          </p:nvSpPr>
          <p:spPr>
            <a:xfrm>
              <a:off x="185629" y="2001422"/>
              <a:ext cx="8493233" cy="4166364"/>
            </a:xfrm>
            <a:prstGeom prst="rect">
              <a:avLst/>
            </a:prstGeom>
            <a:solidFill>
              <a:srgbClr val="69214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364385" y="2475809"/>
              <a:ext cx="7858340" cy="3513221"/>
            </a:xfrm>
            <a:prstGeom prst="rect">
              <a:avLst/>
            </a:prstGeom>
            <a:solidFill>
              <a:srgbClr val="720F11"/>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 name="Title"/>
          <p:cNvSpPr>
            <a:spLocks noGrp="1"/>
          </p:cNvSpPr>
          <p:nvPr userDrawn="1">
            <p:ph type="ctrTitle"/>
          </p:nvPr>
        </p:nvSpPr>
        <p:spPr>
          <a:xfrm>
            <a:off x="777240" y="2985555"/>
            <a:ext cx="6521640" cy="873214"/>
          </a:xfrm>
          <a:prstGeom prst="rect">
            <a:avLst/>
          </a:prstGeom>
        </p:spPr>
        <p:txBody>
          <a:bodyPr anchor="t">
            <a:noAutofit/>
          </a:bodyPr>
          <a:lstStyle>
            <a:lvl1pPr algn="l">
              <a:lnSpc>
                <a:spcPct val="100000"/>
              </a:lnSpc>
              <a:defRPr sz="2600" b="0" i="0">
                <a:solidFill>
                  <a:schemeClr val="bg1"/>
                </a:solidFill>
                <a:latin typeface="Arial" panose="020B0604020202020204" pitchFamily="34" charset="0"/>
              </a:defRPr>
            </a:lvl1pPr>
          </a:lstStyle>
          <a:p>
            <a:r>
              <a:rPr lang="en-US" dirty="0"/>
              <a:t>Click to edit Master title style</a:t>
            </a:r>
          </a:p>
        </p:txBody>
      </p:sp>
      <p:sp>
        <p:nvSpPr>
          <p:cNvPr id="3" name="Subtitle"/>
          <p:cNvSpPr>
            <a:spLocks noGrp="1"/>
          </p:cNvSpPr>
          <p:nvPr>
            <p:ph type="subTitle" idx="1"/>
          </p:nvPr>
        </p:nvSpPr>
        <p:spPr>
          <a:xfrm>
            <a:off x="782058" y="3986784"/>
            <a:ext cx="4297680" cy="517585"/>
          </a:xfrm>
          <a:prstGeom prst="rect">
            <a:avLst/>
          </a:prstGeom>
        </p:spPr>
        <p:txBody>
          <a:bodyPr/>
          <a:lstStyle>
            <a:lvl1pPr marL="0" indent="0" algn="l">
              <a:buNone/>
              <a:defRPr sz="1800" b="0" i="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867202" y="465003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p:ph type="body" sz="quarter" idx="10"/>
          </p:nvPr>
        </p:nvSpPr>
        <p:spPr>
          <a:xfrm>
            <a:off x="777240" y="4718304"/>
            <a:ext cx="4443413" cy="576185"/>
          </a:xfrm>
          <a:prstGeom prst="rect">
            <a:avLst/>
          </a:prstGeom>
        </p:spPr>
        <p:txBody>
          <a:bodyPr/>
          <a:lstStyle>
            <a:lvl1pPr>
              <a:spcBef>
                <a:spcPts val="0"/>
              </a:spcBef>
              <a:defRPr sz="1600" b="0" i="0">
                <a:solidFill>
                  <a:schemeClr val="bg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290941094"/>
      </p:ext>
    </p:extLst>
  </p:cSld>
  <p:clrMapOvr>
    <a:masterClrMapping/>
  </p:clrMapOvr>
  <p:extLst>
    <p:ext uri="{DCECCB84-F9BA-43D5-87BE-67443E8EF086}">
      <p15:sldGuideLst xmlns:p15="http://schemas.microsoft.com/office/powerpoint/2012/main">
        <p15:guide id="1" orient="horz" pos="959">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Slide NO Cover">
    <p:spTree>
      <p:nvGrpSpPr>
        <p:cNvPr id="1" name=""/>
        <p:cNvGrpSpPr/>
        <p:nvPr/>
      </p:nvGrpSpPr>
      <p:grpSpPr>
        <a:xfrm>
          <a:off x="0" y="0"/>
          <a:ext cx="0" cy="0"/>
          <a:chOff x="0" y="0"/>
          <a:chExt cx="0" cy="0"/>
        </a:xfrm>
      </p:grpSpPr>
      <p:grpSp>
        <p:nvGrpSpPr>
          <p:cNvPr id="5" name="MHE altered Background, fixed">
            <a:extLst>
              <a:ext uri="{FF2B5EF4-FFF2-40B4-BE49-F238E27FC236}">
                <a16:creationId xmlns:a16="http://schemas.microsoft.com/office/drawing/2014/main" id="{7A14A7A9-A9D7-4A08-A24F-4D1C1F4C29CE}"/>
              </a:ext>
              <a:ext uri="{C183D7F6-B498-43B3-948B-1728B52AA6E4}">
                <adec:decorative xmlns:adec="http://schemas.microsoft.com/office/drawing/2017/decorative" val="1"/>
              </a:ext>
            </a:extLst>
          </p:cNvPr>
          <p:cNvGrpSpPr/>
          <p:nvPr userDrawn="1"/>
        </p:nvGrpSpPr>
        <p:grpSpPr>
          <a:xfrm>
            <a:off x="0" y="1446366"/>
            <a:ext cx="9143999" cy="4991100"/>
            <a:chOff x="0" y="1524000"/>
            <a:chExt cx="9143999" cy="4991100"/>
          </a:xfrm>
        </p:grpSpPr>
        <p:sp>
          <p:nvSpPr>
            <p:cNvPr id="12" name="Rectangle 11">
              <a:extLst>
                <a:ext uri="{FF2B5EF4-FFF2-40B4-BE49-F238E27FC236}">
                  <a16:creationId xmlns:a16="http://schemas.microsoft.com/office/drawing/2014/main" id="{9500492E-5EBE-C745-8EEE-F17D4BB4582E}"/>
                </a:ext>
              </a:extLst>
            </p:cNvPr>
            <p:cNvSpPr/>
            <p:nvPr userDrawn="1"/>
          </p:nvSpPr>
          <p:spPr>
            <a:xfrm>
              <a:off x="0" y="1524000"/>
              <a:ext cx="9143999" cy="4991100"/>
            </a:xfrm>
            <a:prstGeom prst="rect">
              <a:avLst/>
            </a:prstGeom>
            <a:solidFill>
              <a:srgbClr val="692146"/>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b="0" i="0" dirty="0">
                <a:latin typeface="Arial" panose="020B0604020202020204" pitchFamily="34" charset="0"/>
              </a:endParaRPr>
            </a:p>
          </p:txBody>
        </p:sp>
        <p:sp>
          <p:nvSpPr>
            <p:cNvPr id="13" name="Rectangle 12">
              <a:extLst>
                <a:ext uri="{FF2B5EF4-FFF2-40B4-BE49-F238E27FC236}">
                  <a16:creationId xmlns:a16="http://schemas.microsoft.com/office/drawing/2014/main" id="{6D976C39-0B94-D44F-9108-A52DD0916B5A}"/>
                </a:ext>
              </a:extLst>
            </p:cNvPr>
            <p:cNvSpPr/>
            <p:nvPr userDrawn="1"/>
          </p:nvSpPr>
          <p:spPr>
            <a:xfrm>
              <a:off x="190500" y="2019300"/>
              <a:ext cx="8496300" cy="4267200"/>
            </a:xfrm>
            <a:prstGeom prst="rect">
              <a:avLst/>
            </a:prstGeom>
            <a:solidFill>
              <a:schemeClr val="bg1">
                <a:lumMod val="85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en-US" b="0" i="0" dirty="0">
                <a:latin typeface="Arial" panose="020B0604020202020204" pitchFamily="34" charset="0"/>
              </a:endParaRPr>
            </a:p>
          </p:txBody>
        </p:sp>
      </p:grpSp>
      <p:sp>
        <p:nvSpPr>
          <p:cNvPr id="2" name="Title"/>
          <p:cNvSpPr>
            <a:spLocks noGrp="1"/>
          </p:cNvSpPr>
          <p:nvPr userDrawn="1">
            <p:ph type="ctrTitle"/>
          </p:nvPr>
        </p:nvSpPr>
        <p:spPr>
          <a:xfrm>
            <a:off x="567378" y="2593298"/>
            <a:ext cx="6980170" cy="1130559"/>
          </a:xfrm>
          <a:prstGeom prst="rect">
            <a:avLst/>
          </a:prstGeom>
        </p:spPr>
        <p:txBody>
          <a:bodyPr anchor="t">
            <a:noAutofit/>
          </a:bodyPr>
          <a:lstStyle>
            <a:lvl1pPr algn="l">
              <a:lnSpc>
                <a:spcPct val="100000"/>
              </a:lnSpc>
              <a:defRPr sz="2600" b="0" i="0">
                <a:solidFill>
                  <a:schemeClr val="tx1"/>
                </a:solidFill>
                <a:latin typeface="Arial" panose="020B0604020202020204" pitchFamily="34" charset="0"/>
              </a:defRPr>
            </a:lvl1pPr>
          </a:lstStyle>
          <a:p>
            <a:r>
              <a:rPr lang="en-US" dirty="0"/>
              <a:t>Click to edit Master title style</a:t>
            </a:r>
          </a:p>
        </p:txBody>
      </p:sp>
      <p:sp>
        <p:nvSpPr>
          <p:cNvPr id="3" name="Subtitle"/>
          <p:cNvSpPr>
            <a:spLocks noGrp="1"/>
          </p:cNvSpPr>
          <p:nvPr userDrawn="1">
            <p:ph type="subTitle" idx="1"/>
          </p:nvPr>
        </p:nvSpPr>
        <p:spPr>
          <a:xfrm>
            <a:off x="567378" y="3807503"/>
            <a:ext cx="4542020" cy="719352"/>
          </a:xfrm>
          <a:prstGeom prst="rect">
            <a:avLst/>
          </a:prstGeom>
        </p:spPr>
        <p:txBody>
          <a:bodyPr/>
          <a:lstStyle>
            <a:lvl1pPr marL="0" indent="0" algn="l">
              <a:buNone/>
              <a:defRPr sz="1800" b="0" i="0">
                <a:solidFill>
                  <a:schemeClr val="tx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cxnSp>
        <p:nvCxnSpPr>
          <p:cNvPr id="21" name="MHE line separating subtitles from text">
            <a:extLst>
              <a:ext uri="{FF2B5EF4-FFF2-40B4-BE49-F238E27FC236}">
                <a16:creationId xmlns:a16="http://schemas.microsoft.com/office/drawing/2014/main" id="{EC86C884-D766-9149-B40E-B86A943DE6D1}"/>
              </a:ext>
              <a:ext uri="{C183D7F6-B498-43B3-948B-1728B52AA6E4}">
                <adec:decorative xmlns:adec="http://schemas.microsoft.com/office/drawing/2017/decorative" val="1"/>
              </a:ext>
            </a:extLst>
          </p:cNvPr>
          <p:cNvCxnSpPr>
            <a:cxnSpLocks/>
          </p:cNvCxnSpPr>
          <p:nvPr userDrawn="1"/>
        </p:nvCxnSpPr>
        <p:spPr>
          <a:xfrm>
            <a:off x="702310" y="4665027"/>
            <a:ext cx="3574789"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33" name="Text Placeholder"/>
          <p:cNvSpPr>
            <a:spLocks noGrp="1"/>
          </p:cNvSpPr>
          <p:nvPr userDrawn="1">
            <p:ph type="body" sz="quarter" idx="10"/>
          </p:nvPr>
        </p:nvSpPr>
        <p:spPr>
          <a:xfrm>
            <a:off x="567378" y="4770769"/>
            <a:ext cx="4443413" cy="576185"/>
          </a:xfrm>
          <a:prstGeom prst="rect">
            <a:avLst/>
          </a:prstGeom>
        </p:spPr>
        <p:txBody>
          <a:bodyPr/>
          <a:lstStyle>
            <a:lvl1pPr>
              <a:spcBef>
                <a:spcPts val="0"/>
              </a:spcBef>
              <a:defRPr sz="1600" b="0" i="0">
                <a:solidFill>
                  <a:schemeClr val="tx1"/>
                </a:solidFill>
                <a:latin typeface="Arial" panose="020B0604020202020204" pitchFamily="34" charset="0"/>
              </a:defRPr>
            </a:lvl1pPr>
            <a:lvl2pPr>
              <a:defRPr sz="1400">
                <a:solidFill>
                  <a:schemeClr val="bg1"/>
                </a:solidFill>
              </a:defRPr>
            </a:lvl2pPr>
            <a:lvl3pPr>
              <a:defRPr sz="1400">
                <a:solidFill>
                  <a:schemeClr val="bg1"/>
                </a:solidFill>
              </a:defRPr>
            </a:lvl3pPr>
            <a:lvl4pPr>
              <a:defRPr sz="1400">
                <a:solidFill>
                  <a:schemeClr val="bg1"/>
                </a:solidFill>
              </a:defRPr>
            </a:lvl4pPr>
            <a:lvl5pPr>
              <a:defRPr sz="1400">
                <a:solidFill>
                  <a:schemeClr val="bg1"/>
                </a:solidFill>
              </a:defRPr>
            </a:lvl5pPr>
          </a:lstStyle>
          <a:p>
            <a:pPr lvl="0"/>
            <a:r>
              <a:rPr lang="en-US" dirty="0"/>
              <a:t>Click to edit Master text styles</a:t>
            </a:r>
          </a:p>
        </p:txBody>
      </p:sp>
      <p:sp>
        <p:nvSpPr>
          <p:cNvPr id="4" name="Long Copyright">
            <a:extLst>
              <a:ext uri="{FF2B5EF4-FFF2-40B4-BE49-F238E27FC236}">
                <a16:creationId xmlns:a16="http://schemas.microsoft.com/office/drawing/2014/main" id="{54514DA3-A928-4CD1-BFAE-B5DF399C4B36}"/>
              </a:ext>
            </a:extLst>
          </p:cNvPr>
          <p:cNvSpPr>
            <a:spLocks noGrp="1"/>
          </p:cNvSpPr>
          <p:nvPr userDrawn="1">
            <p:ph type="ftr" sz="quarter" idx="11"/>
          </p:nvPr>
        </p:nvSpPr>
        <p:spPr>
          <a:xfrm>
            <a:off x="0" y="6487064"/>
            <a:ext cx="9144000" cy="370935"/>
          </a:xfrm>
        </p:spPr>
        <p:txBody>
          <a:bodyPr/>
          <a:lstStyle>
            <a:lvl1pPr algn="ctr">
              <a:defRPr/>
            </a:lvl1pPr>
          </a:lstStyle>
          <a:p>
            <a:pPr defTabSz="457200">
              <a:spcBef>
                <a:spcPct val="20000"/>
              </a:spcBef>
              <a:defRPr/>
            </a:pPr>
            <a:r>
              <a:rPr lang="en-US" dirty="0"/>
              <a:t>© 2021 McGraw Hill. All rights reserved. Authorized only for instructor use in the classroom.</a:t>
            </a:r>
          </a:p>
          <a:p>
            <a:pPr defTabSz="457200">
              <a:spcBef>
                <a:spcPct val="20000"/>
              </a:spcBef>
              <a:defRPr/>
            </a:pPr>
            <a:r>
              <a:rPr lang="en-US" dirty="0"/>
              <a:t>No reproduction or further distribution permitted without the prior written consent of McGraw Hill.</a:t>
            </a:r>
          </a:p>
        </p:txBody>
      </p:sp>
    </p:spTree>
    <p:extLst>
      <p:ext uri="{BB962C8B-B14F-4D97-AF65-F5344CB8AC3E}">
        <p14:creationId xmlns:p14="http://schemas.microsoft.com/office/powerpoint/2010/main" val="2737976080"/>
      </p:ext>
    </p:extLst>
  </p:cSld>
  <p:clrMapOvr>
    <a:masterClrMapping/>
  </p:clrMapOvr>
  <p:extLst>
    <p:ext uri="{DCECCB84-F9BA-43D5-87BE-67443E8EF086}">
      <p15:sldGuideLst xmlns:p15="http://schemas.microsoft.com/office/powerpoint/2012/main">
        <p15:guide id="1" orient="horz" pos="1272">
          <p15:clr>
            <a:srgbClr val="FBAE40"/>
          </p15:clr>
        </p15:guide>
        <p15:guide id="2" orient="horz" pos="3960">
          <p15:clr>
            <a:srgbClr val="FBAE40"/>
          </p15:clr>
        </p15:guide>
        <p15:guide id="3" pos="120">
          <p15:clr>
            <a:srgbClr val="FBAE40"/>
          </p15:clr>
        </p15:guide>
        <p15:guide id="4" pos="5472">
          <p15:clr>
            <a:srgbClr val="FBAE40"/>
          </p15:clr>
        </p15:guide>
        <p15:guide id="5" orient="horz" pos="226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One Main Placeholder">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lnSpc>
                <a:spcPct val="100000"/>
              </a:lnSpc>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4971691"/>
          </a:xfrm>
          <a:prstGeom prst="rect">
            <a:avLst/>
          </a:prstGeom>
        </p:spPr>
        <p:txBody>
          <a:bodyPr>
            <a:noAutofit/>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347" y="6324600"/>
            <a:ext cx="2405307"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2416399837"/>
      </p:ext>
    </p:extLst>
  </p:cSld>
  <p:clrMapOvr>
    <a:masterClrMapping/>
  </p:clrMapOvr>
  <p:extLst>
    <p:ext uri="{DCECCB84-F9BA-43D5-87BE-67443E8EF086}">
      <p15:sldGuideLst xmlns:p15="http://schemas.microsoft.com/office/powerpoint/2012/main">
        <p15:guide id="1" pos="2880">
          <p15:clr>
            <a:srgbClr val="FBAE40"/>
          </p15:clr>
        </p15:guide>
        <p15:guide id="2" orient="horz" pos="360">
          <p15:clr>
            <a:srgbClr val="FBAE40"/>
          </p15:clr>
        </p15:guide>
        <p15:guide id="3" pos="264">
          <p15:clr>
            <a:srgbClr val="FBAE40"/>
          </p15:clr>
        </p15:guide>
        <p15:guide id="4" orient="horz" pos="216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Horizontal Mai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8458200" cy="28380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342900" y="4343400"/>
            <a:ext cx="8458200" cy="1905000"/>
          </a:xfrm>
        </p:spPr>
        <p:txBody>
          <a:bodyPr/>
          <a:lstStyle>
            <a:lvl1pPr>
              <a:defRPr sz="2800"/>
            </a:lvl1pPr>
            <a:lvl2pPr>
              <a:defRPr sz="2400"/>
            </a:lvl2pPr>
            <a:lvl3pPr>
              <a:defRPr sz="2000"/>
            </a:lvl3pPr>
            <a:lvl4pPr marL="455613" indent="0">
              <a:buNone/>
              <a:defRPr/>
            </a:lvl4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100" y="6684963"/>
            <a:ext cx="6972300" cy="173037"/>
          </a:xfrm>
        </p:spPr>
        <p:txBody>
          <a:bodyPr vert="horz" lIns="91440" tIns="45720" rIns="91440" bIns="45720" rtlCol="0" anchor="ctr">
            <a:noAutofit/>
          </a:bodyPr>
          <a:lstStyle>
            <a:lvl1pPr>
              <a:defRPr lang="en-US" sz="800" dirty="0">
                <a:solidFill>
                  <a:schemeClr val="tx1">
                    <a:lumMod val="65000"/>
                    <a:lumOff val="35000"/>
                  </a:schemeClr>
                </a:solidFill>
              </a:defRPr>
            </a:lvl1pPr>
          </a:lstStyle>
          <a:p>
            <a:pPr lvl="0" algn="r"/>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59589414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1276709"/>
            <a:ext cx="4076700" cy="4971691"/>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1257300"/>
            <a:ext cx="4076700" cy="4991100"/>
          </a:xfrm>
        </p:spPr>
        <p:txBody>
          <a:bodyPr/>
          <a:lstStyle>
            <a:lvl1pPr>
              <a:defRPr sz="2800"/>
            </a:lvl1pPr>
            <a:lvl2pPr>
              <a:defRPr sz="2400"/>
            </a:lvl2pPr>
            <a:lvl3pPr>
              <a:defRPr sz="2000"/>
            </a:lvl3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Tree>
    <p:extLst>
      <p:ext uri="{BB962C8B-B14F-4D97-AF65-F5344CB8AC3E}">
        <p14:creationId xmlns:p14="http://schemas.microsoft.com/office/powerpoint/2010/main" val="1368361457"/>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wo Comparison Placeholders">
    <p:spTree>
      <p:nvGrpSpPr>
        <p:cNvPr id="1" name=""/>
        <p:cNvGrpSpPr/>
        <p:nvPr/>
      </p:nvGrpSpPr>
      <p:grpSpPr>
        <a:xfrm>
          <a:off x="0" y="0"/>
          <a:ext cx="0" cy="0"/>
          <a:chOff x="0" y="0"/>
          <a:chExt cx="0" cy="0"/>
        </a:xfrm>
      </p:grpSpPr>
      <p:sp>
        <p:nvSpPr>
          <p:cNvPr id="2" name="Slide Title">
            <a:extLst>
              <a:ext uri="{FF2B5EF4-FFF2-40B4-BE49-F238E27FC236}">
                <a16:creationId xmlns:a16="http://schemas.microsoft.com/office/drawing/2014/main" id="{A4407840-F6A4-4638-BB2F-9FBAA1A81461}"/>
              </a:ext>
            </a:extLst>
          </p:cNvPr>
          <p:cNvSpPr>
            <a:spLocks noGrp="1"/>
          </p:cNvSpPr>
          <p:nvPr>
            <p:ph type="title" hasCustomPrompt="1"/>
          </p:nvPr>
        </p:nvSpPr>
        <p:spPr>
          <a:xfrm>
            <a:off x="342900" y="304800"/>
            <a:ext cx="8458200" cy="678611"/>
          </a:xfrm>
          <a:prstGeom prst="rect">
            <a:avLst/>
          </a:prstGeom>
        </p:spPr>
        <p:txBody>
          <a:bodyPr anchor="ctr">
            <a:noAutofit/>
          </a:bodyPr>
          <a:lstStyle>
            <a:lvl1pPr>
              <a:defRPr sz="2800">
                <a:solidFill>
                  <a:srgbClr val="692146"/>
                </a:solidFill>
              </a:defRPr>
            </a:lvl1pPr>
          </a:lstStyle>
          <a:p>
            <a:r>
              <a:rPr lang="en-US" dirty="0"/>
              <a:t>Slide Title</a:t>
            </a:r>
            <a:br>
              <a:rPr lang="en-US" dirty="0"/>
            </a:br>
            <a:endParaRPr lang="en-US" dirty="0"/>
          </a:p>
        </p:txBody>
      </p:sp>
      <p:sp>
        <p:nvSpPr>
          <p:cNvPr id="5" name="Content Placeholder 1">
            <a:extLst>
              <a:ext uri="{FF2B5EF4-FFF2-40B4-BE49-F238E27FC236}">
                <a16:creationId xmlns:a16="http://schemas.microsoft.com/office/drawing/2014/main" id="{D13536C2-DC17-4031-9948-17E37EF99112}"/>
              </a:ext>
            </a:extLst>
          </p:cNvPr>
          <p:cNvSpPr>
            <a:spLocks noGrp="1"/>
          </p:cNvSpPr>
          <p:nvPr>
            <p:ph sz="quarter" idx="11" hasCustomPrompt="1"/>
          </p:nvPr>
        </p:nvSpPr>
        <p:spPr>
          <a:xfrm>
            <a:off x="342900" y="2114550"/>
            <a:ext cx="4076700" cy="4133850"/>
          </a:xfrm>
          <a:prstGeom prst="rect">
            <a:avLst/>
          </a:prstGeom>
        </p:spPr>
        <p:txBody>
          <a:bodyPr/>
          <a:lstStyle>
            <a:lvl1pPr>
              <a:defRPr sz="2800"/>
            </a:lvl1pPr>
            <a:lvl2pPr>
              <a:defRPr sz="2400"/>
            </a:lvl2pPr>
            <a:lvl3pPr>
              <a:defRPr sz="2000"/>
            </a:lvl3pPr>
          </a:lstStyle>
          <a:p>
            <a:pPr lvl="0"/>
            <a:r>
              <a:rPr lang="en-US" dirty="0"/>
              <a:t>Slide Content</a:t>
            </a:r>
          </a:p>
          <a:p>
            <a:pPr lvl="1"/>
            <a:r>
              <a:rPr lang="en-US" dirty="0"/>
              <a:t>Second level</a:t>
            </a:r>
          </a:p>
          <a:p>
            <a:pPr lvl="2"/>
            <a:r>
              <a:rPr lang="en-US" dirty="0"/>
              <a:t>Third level</a:t>
            </a:r>
          </a:p>
        </p:txBody>
      </p:sp>
      <p:sp>
        <p:nvSpPr>
          <p:cNvPr id="6" name="Content Placeholder 2">
            <a:extLst>
              <a:ext uri="{FF2B5EF4-FFF2-40B4-BE49-F238E27FC236}">
                <a16:creationId xmlns:a16="http://schemas.microsoft.com/office/drawing/2014/main" id="{0B2D170F-7AF9-40BB-A11B-08474DF5C3AA}"/>
              </a:ext>
            </a:extLst>
          </p:cNvPr>
          <p:cNvSpPr>
            <a:spLocks noGrp="1"/>
          </p:cNvSpPr>
          <p:nvPr>
            <p:ph sz="quarter" idx="14" hasCustomPrompt="1"/>
          </p:nvPr>
        </p:nvSpPr>
        <p:spPr>
          <a:xfrm>
            <a:off x="4724400" y="2114550"/>
            <a:ext cx="4076700" cy="4133850"/>
          </a:xfrm>
        </p:spPr>
        <p:txBody>
          <a:bodyPr/>
          <a:lstStyle>
            <a:lvl1pPr>
              <a:defRPr sz="2800"/>
            </a:lvl1pPr>
            <a:lvl2pPr>
              <a:defRPr sz="2400"/>
            </a:lvl2pPr>
            <a:lvl3pPr>
              <a:defRPr sz="2000"/>
            </a:lvl3pPr>
          </a:lstStyle>
          <a:p>
            <a:pPr lvl="0"/>
            <a:r>
              <a:rPr lang="en-US" dirty="0"/>
              <a:t>Slide Content 2</a:t>
            </a:r>
          </a:p>
          <a:p>
            <a:pPr lvl="1"/>
            <a:r>
              <a:rPr lang="en-US" dirty="0"/>
              <a:t>Second level</a:t>
            </a:r>
          </a:p>
          <a:p>
            <a:pPr lvl="2"/>
            <a:r>
              <a:rPr lang="en-US" dirty="0"/>
              <a:t>Third level</a:t>
            </a:r>
          </a:p>
        </p:txBody>
      </p:sp>
      <p:sp>
        <p:nvSpPr>
          <p:cNvPr id="7" name="Appendix Link">
            <a:extLst>
              <a:ext uri="{FF2B5EF4-FFF2-40B4-BE49-F238E27FC236}">
                <a16:creationId xmlns:a16="http://schemas.microsoft.com/office/drawing/2014/main" id="{24E3FC7A-8095-4466-BF43-4B6D04A5D884}"/>
              </a:ext>
            </a:extLst>
          </p:cNvPr>
          <p:cNvSpPr>
            <a:spLocks noGrp="1"/>
          </p:cNvSpPr>
          <p:nvPr>
            <p:ph type="body" sz="quarter" idx="12" hasCustomPrompt="1"/>
          </p:nvPr>
        </p:nvSpPr>
        <p:spPr>
          <a:xfrm>
            <a:off x="3369564" y="6324600"/>
            <a:ext cx="2404872" cy="190500"/>
          </a:xfrm>
        </p:spPr>
        <p:txBody>
          <a:bodyPr anchor="b">
            <a:noAutofit/>
          </a:bodyPr>
          <a:lstStyle>
            <a:lvl1pPr algn="ctr">
              <a:defRPr sz="900"/>
            </a:lvl1pPr>
          </a:lstStyle>
          <a:p>
            <a:pPr lvl="0"/>
            <a:r>
              <a:rPr lang="en-US" dirty="0"/>
              <a:t>Add text alternative link, if needed.</a:t>
            </a:r>
          </a:p>
        </p:txBody>
      </p:sp>
      <p:sp>
        <p:nvSpPr>
          <p:cNvPr id="9" name="Image Credit">
            <a:extLst>
              <a:ext uri="{FF2B5EF4-FFF2-40B4-BE49-F238E27FC236}">
                <a16:creationId xmlns:a16="http://schemas.microsoft.com/office/drawing/2014/main" id="{29651301-3A88-4CBC-9B7F-A569599DC51F}"/>
              </a:ext>
            </a:extLst>
          </p:cNvPr>
          <p:cNvSpPr>
            <a:spLocks noGrp="1"/>
          </p:cNvSpPr>
          <p:nvPr>
            <p:ph type="body" sz="quarter" idx="13" hasCustomPrompt="1"/>
          </p:nvPr>
        </p:nvSpPr>
        <p:spPr>
          <a:xfrm>
            <a:off x="1562099" y="6684963"/>
            <a:ext cx="6972301" cy="173037"/>
          </a:xfrm>
        </p:spPr>
        <p:txBody>
          <a:bodyPr anchor="ctr">
            <a:noAutofit/>
          </a:bodyPr>
          <a:lstStyle>
            <a:lvl1pPr algn="r">
              <a:defRPr sz="800">
                <a:solidFill>
                  <a:schemeClr val="tx1">
                    <a:lumMod val="65000"/>
                    <a:lumOff val="35000"/>
                  </a:schemeClr>
                </a:solidFill>
              </a:defRPr>
            </a:lvl1pPr>
            <a:lvl2pPr algn="r">
              <a:defRPr sz="900"/>
            </a:lvl2pPr>
            <a:lvl3pPr algn="r">
              <a:defRPr sz="900"/>
            </a:lvl3pPr>
            <a:lvl4pPr algn="r">
              <a:defRPr sz="900"/>
            </a:lvl4pPr>
            <a:lvl5pPr algn="r">
              <a:defRPr sz="900"/>
            </a:lvl5pPr>
          </a:lstStyle>
          <a:p>
            <a:pPr lvl="0"/>
            <a:r>
              <a:rPr lang="en-US" dirty="0"/>
              <a:t>Insert Image Credit Here</a:t>
            </a:r>
          </a:p>
        </p:txBody>
      </p:sp>
      <p:sp>
        <p:nvSpPr>
          <p:cNvPr id="3" name="Slide Number Placeholder">
            <a:extLst>
              <a:ext uri="{FF2B5EF4-FFF2-40B4-BE49-F238E27FC236}">
                <a16:creationId xmlns:a16="http://schemas.microsoft.com/office/drawing/2014/main" id="{745DF60F-BF33-428F-883B-9C19F83780BF}"/>
              </a:ext>
            </a:extLst>
          </p:cNvPr>
          <p:cNvSpPr>
            <a:spLocks noGrp="1"/>
          </p:cNvSpPr>
          <p:nvPr>
            <p:ph type="sldNum" sz="quarter" idx="10"/>
          </p:nvPr>
        </p:nvSpPr>
        <p:spPr/>
        <p:txBody>
          <a:bodyPr/>
          <a:lstStyle/>
          <a:p>
            <a:fld id="{68151E55-6873-49E2-B8D5-2F265E6F1973}" type="slidenum">
              <a:rPr lang="en-US" smtClean="0"/>
              <a:t>‹#›</a:t>
            </a:fld>
            <a:endParaRPr lang="en-US" dirty="0"/>
          </a:p>
        </p:txBody>
      </p:sp>
      <p:sp>
        <p:nvSpPr>
          <p:cNvPr id="8" name="Content Placeholder 7">
            <a:extLst>
              <a:ext uri="{FF2B5EF4-FFF2-40B4-BE49-F238E27FC236}">
                <a16:creationId xmlns:a16="http://schemas.microsoft.com/office/drawing/2014/main" id="{36274B60-3D4C-A24E-AAA6-C5E5B21F4D94}"/>
              </a:ext>
            </a:extLst>
          </p:cNvPr>
          <p:cNvSpPr>
            <a:spLocks noGrp="1"/>
          </p:cNvSpPr>
          <p:nvPr>
            <p:ph sz="quarter" idx="15"/>
          </p:nvPr>
        </p:nvSpPr>
        <p:spPr>
          <a:xfrm>
            <a:off x="342900" y="1450975"/>
            <a:ext cx="4076700" cy="571500"/>
          </a:xfrm>
        </p:spPr>
        <p:txBody>
          <a:bodyPr/>
          <a:lstStyle>
            <a:lvl1pPr>
              <a:defRPr sz="2400" b="1"/>
            </a:lvl1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7">
            <a:extLst>
              <a:ext uri="{FF2B5EF4-FFF2-40B4-BE49-F238E27FC236}">
                <a16:creationId xmlns:a16="http://schemas.microsoft.com/office/drawing/2014/main" id="{F82D9F5C-1A5E-5947-8E95-145A782BA652}"/>
              </a:ext>
            </a:extLst>
          </p:cNvPr>
          <p:cNvSpPr>
            <a:spLocks noGrp="1"/>
          </p:cNvSpPr>
          <p:nvPr>
            <p:ph sz="quarter" idx="16"/>
          </p:nvPr>
        </p:nvSpPr>
        <p:spPr>
          <a:xfrm>
            <a:off x="4724400" y="1431290"/>
            <a:ext cx="4076700" cy="571500"/>
          </a:xfrm>
        </p:spPr>
        <p:txBody>
          <a:bodyPr/>
          <a:lstStyle>
            <a:lvl1pPr>
              <a:defRPr sz="2400" b="1"/>
            </a:lvl1pPr>
            <a:lvl4pPr>
              <a:defRPr b="0" i="0">
                <a:latin typeface="Arial" panose="020B0604020202020204" pitchFamily="34" charset="0"/>
              </a:defRPr>
            </a:lvl4pPr>
            <a:lvl5pPr>
              <a:defRPr b="0" i="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539364376"/>
      </p:ext>
    </p:extLst>
  </p:cSld>
  <p:clrMapOvr>
    <a:masterClrMapping/>
  </p:clrMapOvr>
  <p:extLst>
    <p:ext uri="{DCECCB84-F9BA-43D5-87BE-67443E8EF086}">
      <p15:sldGuideLst xmlns:p15="http://schemas.microsoft.com/office/powerpoint/2012/main">
        <p15:guide id="1" orient="horz" pos="2592">
          <p15:clr>
            <a:srgbClr val="FBAE40"/>
          </p15:clr>
        </p15:guide>
        <p15:guide id="2" orient="horz" pos="2736">
          <p15:clr>
            <a:srgbClr val="FBAE40"/>
          </p15:clr>
        </p15:guide>
        <p15:guide id="3" pos="2880">
          <p15:clr>
            <a:srgbClr val="FBAE40"/>
          </p15:clr>
        </p15:guide>
        <p15:guide id="4" pos="2976">
          <p15:clr>
            <a:srgbClr val="FBAE40"/>
          </p15:clr>
        </p15:guide>
        <p15:guide id="5" pos="2784">
          <p15:clr>
            <a:srgbClr val="FBAE40"/>
          </p15:clr>
        </p15:guide>
      </p15:sldGuideLst>
    </p:ext>
  </p:extLs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6.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3" Type="http://schemas.openxmlformats.org/officeDocument/2006/relationships/theme" Target="../theme/theme5.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1.xml"/><Relationship Id="rId7" Type="http://schemas.openxmlformats.org/officeDocument/2006/relationships/theme" Target="../theme/theme6.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32.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theme" Target="../theme/theme7.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MGH logo">
            <a:extLst>
              <a:ext uri="{FF2B5EF4-FFF2-40B4-BE49-F238E27FC236}">
                <a16:creationId xmlns:a16="http://schemas.microsoft.com/office/drawing/2014/main" id="{BF372B49-B6F5-4826-B4F8-2F8A4FFF8894}"/>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294106" y="283845"/>
            <a:ext cx="999514" cy="999514"/>
          </a:xfrm>
          <a:prstGeom prst="rect">
            <a:avLst/>
          </a:prstGeom>
        </p:spPr>
      </p:pic>
      <p:sp>
        <p:nvSpPr>
          <p:cNvPr id="3" name="MGH Tagline">
            <a:extLst>
              <a:ext uri="{FF2B5EF4-FFF2-40B4-BE49-F238E27FC236}">
                <a16:creationId xmlns:a16="http://schemas.microsoft.com/office/drawing/2014/main" id="{70E12349-CEA7-4006-B6E3-3E283BDBD258}"/>
              </a:ext>
            </a:extLst>
          </p:cNvPr>
          <p:cNvSpPr txBox="1"/>
          <p:nvPr userDrawn="1"/>
        </p:nvSpPr>
        <p:spPr>
          <a:xfrm>
            <a:off x="5060273" y="337349"/>
            <a:ext cx="3873993" cy="338554"/>
          </a:xfrm>
          <a:prstGeom prst="rect">
            <a:avLst/>
          </a:prstGeom>
          <a:noFill/>
        </p:spPr>
        <p:txBody>
          <a:bodyPr wrap="square" lIns="45720" rIns="4572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i="0" spc="40" dirty="0">
                <a:effectLst/>
                <a:latin typeface="Arial" panose="020B0604020202020204" pitchFamily="34" charset="0"/>
                <a:ea typeface="Calibri" panose="020F0502020204030204" pitchFamily="34" charset="0"/>
              </a:rPr>
              <a:t>Because learning changes everything.</a:t>
            </a:r>
            <a:r>
              <a:rPr lang="en-US" sz="1050" b="0" i="0" spc="40" baseline="60000" dirty="0">
                <a:effectLst/>
                <a:latin typeface="Arial" panose="020B0604020202020204" pitchFamily="34" charset="0"/>
                <a:ea typeface="Calibri" panose="020F0502020204030204" pitchFamily="34" charset="0"/>
              </a:rPr>
              <a:t>®</a:t>
            </a:r>
            <a:endParaRPr lang="en-US" sz="1600" b="0" i="0" spc="40" baseline="60000" dirty="0">
              <a:latin typeface="Arial" panose="020B0604020202020204" pitchFamily="34" charset="0"/>
            </a:endParaRPr>
          </a:p>
        </p:txBody>
      </p:sp>
      <p:sp>
        <p:nvSpPr>
          <p:cNvPr id="5" name="Long Copyright"/>
          <p:cNvSpPr>
            <a:spLocks noGrp="1"/>
          </p:cNvSpPr>
          <p:nvPr>
            <p:ph type="ftr" sz="quarter" idx="3"/>
          </p:nvPr>
        </p:nvSpPr>
        <p:spPr>
          <a:xfrm>
            <a:off x="0" y="6478439"/>
            <a:ext cx="9144000" cy="379562"/>
          </a:xfrm>
          <a:prstGeom prst="rect">
            <a:avLst/>
          </a:prstGeom>
        </p:spPr>
        <p:txBody>
          <a:bodyPr vert="horz" lIns="91440" tIns="45720" rIns="91440" bIns="45720" rtlCol="0" anchor="ctr"/>
          <a:lstStyle>
            <a:lvl1pPr algn="ctr">
              <a:defRPr sz="800" b="0" i="0">
                <a:solidFill>
                  <a:schemeClr val="tx1">
                    <a:lumMod val="50000"/>
                    <a:lumOff val="50000"/>
                  </a:schemeClr>
                </a:solidFill>
                <a:latin typeface="Arial" panose="020B0604020202020204" pitchFamily="34" charset="0"/>
              </a:defRPr>
            </a:lvl1pPr>
          </a:lstStyle>
          <a:p>
            <a:pPr defTabSz="457200">
              <a:spcBef>
                <a:spcPct val="20000"/>
              </a:spcBef>
              <a:defRPr/>
            </a:pPr>
            <a:r>
              <a:rPr lang="en-US" dirty="0"/>
              <a:t>Add long copyright</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2180905073"/>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Lst>
  <p:hf hdr="0" dt="0"/>
  <p:txStyles>
    <p:titleStyle>
      <a:lvl1pPr algn="l" defTabSz="914400" rtl="0" eaLnBrk="1" latinLnBrk="0" hangingPunct="1">
        <a:lnSpc>
          <a:spcPct val="90000"/>
        </a:lnSpc>
        <a:spcBef>
          <a:spcPct val="0"/>
        </a:spcBef>
        <a:buNone/>
        <a:defRPr sz="2400" b="1" kern="1200">
          <a:solidFill>
            <a:schemeClr val="tx2"/>
          </a:solidFill>
          <a:latin typeface="+mj-lt"/>
          <a:ea typeface="+mj-ea"/>
          <a:cs typeface="+mj-cs"/>
        </a:defRPr>
      </a:lvl1pPr>
    </p:titleStyle>
    <p:bodyStyle>
      <a:lvl1pPr marL="0" marR="0" indent="0" algn="l" defTabSz="914400" rtl="0" eaLnBrk="1" fontAlgn="auto" latinLnBrk="0" hangingPunct="1">
        <a:lnSpc>
          <a:spcPct val="100000"/>
        </a:lnSpc>
        <a:spcBef>
          <a:spcPts val="1200"/>
        </a:spcBef>
        <a:spcAft>
          <a:spcPts val="0"/>
        </a:spcAft>
        <a:buClrTx/>
        <a:buSzTx/>
        <a:buFont typeface="Arial" panose="020B0604020202020204" pitchFamily="34" charset="0"/>
        <a:buNone/>
        <a:tabLst/>
        <a:defRPr sz="14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880">
          <p15:clr>
            <a:srgbClr val="F26B43"/>
          </p15:clr>
        </p15:guide>
        <p15:guide id="6" pos="216">
          <p15:clr>
            <a:srgbClr val="F26B43"/>
          </p15:clr>
        </p15:guide>
        <p15:guide id="7" pos="5544">
          <p15:clr>
            <a:srgbClr val="F26B43"/>
          </p15:clr>
        </p15:guide>
        <p15:guide id="9" orient="horz" pos="4211">
          <p15:clr>
            <a:srgbClr val="F26B43"/>
          </p15:clr>
        </p15:guide>
        <p15:guide id="10" orient="horz" pos="960">
          <p15:clr>
            <a:srgbClr val="F26B43"/>
          </p15:clr>
        </p15:guide>
        <p15:guide id="11" orient="horz" pos="4104">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273877"/>
            <a:ext cx="8458200" cy="4944374"/>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i="0" dirty="0">
                <a:solidFill>
                  <a:schemeClr val="tx1">
                    <a:lumMod val="65000"/>
                    <a:lumOff val="35000"/>
                  </a:schemeClr>
                </a:solidFill>
                <a:latin typeface="Arial" panose="020B0604020202020204" pitchFamily="34" charset="0"/>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26412" y="6673531"/>
            <a:ext cx="355840" cy="161396"/>
          </a:xfrm>
          <a:prstGeom prst="rect">
            <a:avLst/>
          </a:prstGeom>
        </p:spPr>
        <p:txBody>
          <a:bodyPr vert="horz" lIns="45720" tIns="45720" rIns="45720" bIns="45720" rtlCol="0" anchor="ctr"/>
          <a:lstStyle>
            <a:lvl1pPr algn="r">
              <a:defRPr sz="800" b="0" i="0">
                <a:solidFill>
                  <a:schemeClr val="tx1">
                    <a:lumMod val="65000"/>
                    <a:lumOff val="35000"/>
                  </a:schemeClr>
                </a:solidFill>
                <a:latin typeface="Arial" panose="020B0604020202020204" pitchFamily="34" charset="0"/>
              </a:defRPr>
            </a:lvl1pPr>
          </a:lstStyle>
          <a:p>
            <a:fld id="{68151E55-6873-49E2-B8D5-2F265E6F1973}" type="slidenum">
              <a:rPr lang="en-US" smtClean="0"/>
              <a:pPr/>
              <a:t>‹#›</a:t>
            </a:fld>
            <a:endParaRPr lang="en-US" dirty="0"/>
          </a:p>
        </p:txBody>
      </p:sp>
    </p:spTree>
    <p:extLst>
      <p:ext uri="{BB962C8B-B14F-4D97-AF65-F5344CB8AC3E}">
        <p14:creationId xmlns:p14="http://schemas.microsoft.com/office/powerpoint/2010/main" val="2694046838"/>
      </p:ext>
    </p:extLst>
  </p:cSld>
  <p:clrMap bg1="lt1" tx1="dk1" bg2="lt2" tx2="dk2" accent1="accent1" accent2="accent2" accent3="accent3" accent4="accent4" accent5="accent5" accent6="accent6" hlink="hlink" folHlink="folHlink"/>
  <p:sldLayoutIdLst>
    <p:sldLayoutId id="2147483824" r:id="rId1"/>
    <p:sldLayoutId id="2147483825" r:id="rId2"/>
    <p:sldLayoutId id="2147483826" r:id="rId3"/>
    <p:sldLayoutId id="2147483827" r:id="rId4"/>
    <p:sldLayoutId id="2147483828" r:id="rId5"/>
    <p:sldLayoutId id="2147483829" r:id="rId6"/>
    <p:sldLayoutId id="2147483830" r:id="rId7"/>
    <p:sldLayoutId id="2147483831" r:id="rId8"/>
  </p:sldLayoutIdLst>
  <p:hf hdr="0" dt="0"/>
  <p:txStyles>
    <p:titleStyle>
      <a:lvl1pPr algn="l" defTabSz="914400" rtl="0" eaLnBrk="1" latinLnBrk="0" hangingPunct="1">
        <a:lnSpc>
          <a:spcPct val="100000"/>
        </a:lnSpc>
        <a:spcBef>
          <a:spcPct val="0"/>
        </a:spcBef>
        <a:buNone/>
        <a:defRPr sz="2400" b="1" i="0" kern="1200">
          <a:solidFill>
            <a:srgbClr val="692146"/>
          </a:solidFill>
          <a:latin typeface="Arial" panose="020B0604020202020204" pitchFamily="34" charset="0"/>
          <a:ea typeface="Verdana" panose="020B0604030504040204" pitchFamily="34" charset="0"/>
          <a:cs typeface="Arial" panose="020B0604020202020204" pitchFamily="34" charset="0"/>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b="0" i="0" kern="1200">
          <a:solidFill>
            <a:schemeClr val="tx2"/>
          </a:solidFill>
          <a:latin typeface="Arial" panose="020B0604020202020204" pitchFamily="34" charset="0"/>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b="0" i="0" kern="1200">
          <a:solidFill>
            <a:schemeClr val="tx2"/>
          </a:solidFill>
          <a:latin typeface="Arial" panose="020B0604020202020204" pitchFamily="34" charset="0"/>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b="0" i="0" kern="1200">
          <a:solidFill>
            <a:schemeClr val="tx2"/>
          </a:solidFill>
          <a:latin typeface="Arial" panose="020B0604020202020204" pitchFamily="34" charset="0"/>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0" y="6495691"/>
            <a:ext cx="9144000" cy="362309"/>
          </a:xfrm>
          <a:prstGeom prst="rect">
            <a:avLst/>
          </a:prstGeom>
        </p:spPr>
        <p:txBody>
          <a:bodyPr vert="horz" lIns="91440" tIns="45720" rIns="91440" bIns="45720" rtlCol="0" anchor="ctr"/>
          <a:lstStyle>
            <a:lvl1pPr algn="ctr">
              <a:defRPr sz="800" b="0" i="0">
                <a:solidFill>
                  <a:schemeClr val="tx1">
                    <a:lumMod val="50000"/>
                    <a:lumOff val="50000"/>
                  </a:schemeClr>
                </a:solidFill>
                <a:latin typeface="Arial" panose="020B0604020202020204" pitchFamily="34" charset="0"/>
              </a:defRPr>
            </a:lvl1pPr>
          </a:lstStyle>
          <a:p>
            <a:r>
              <a:rPr lang="en-US" dirty="0"/>
              <a:t>Add long copyright line here</a:t>
            </a:r>
          </a:p>
        </p:txBody>
      </p:sp>
      <p:sp>
        <p:nvSpPr>
          <p:cNvPr id="6" name="MGH Yellow Line">
            <a:extLst>
              <a:ext uri="{FF2B5EF4-FFF2-40B4-BE49-F238E27FC236}">
                <a16:creationId xmlns:a16="http://schemas.microsoft.com/office/drawing/2014/main" id="{F20163A4-4644-4B17-9C8A-EF42A992331B}"/>
              </a:ext>
              <a:ext uri="{C183D7F6-B498-43B3-948B-1728B52AA6E4}">
                <adec:decorative xmlns:adec="http://schemas.microsoft.com/office/drawing/2017/decorative" val="1"/>
              </a:ext>
            </a:extLst>
          </p:cNvPr>
          <p:cNvSpPr/>
          <p:nvPr userDrawn="1"/>
        </p:nvSpPr>
        <p:spPr>
          <a:xfrm>
            <a:off x="0" y="6432547"/>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Tree>
    <p:extLst>
      <p:ext uri="{BB962C8B-B14F-4D97-AF65-F5344CB8AC3E}">
        <p14:creationId xmlns:p14="http://schemas.microsoft.com/office/powerpoint/2010/main" val="4045871105"/>
      </p:ext>
    </p:extLst>
  </p:cSld>
  <p:clrMap bg1="lt1" tx1="dk1" bg2="lt2" tx2="dk2" accent1="accent1" accent2="accent2" accent3="accent3" accent4="accent4" accent5="accent5" accent6="accent6" hlink="hlink" folHlink="folHlink"/>
  <p:sldLayoutIdLst>
    <p:sldLayoutId id="2147483833" r:id="rId1"/>
  </p:sldLayoutIdLst>
  <p:hf hdr="0" dt="0"/>
  <p:txStyles>
    <p:titleStyle>
      <a:lvl1pPr algn="ctr" defTabSz="914400" rtl="0" eaLnBrk="1" latinLnBrk="0" hangingPunct="1">
        <a:lnSpc>
          <a:spcPct val="90000"/>
        </a:lnSpc>
        <a:spcBef>
          <a:spcPct val="0"/>
        </a:spcBef>
        <a:buNone/>
        <a:defRPr sz="1600" b="0" kern="1200">
          <a:solidFill>
            <a:schemeClr val="tx2"/>
          </a:solidFill>
          <a:latin typeface="+mj-lt"/>
          <a:ea typeface="+mj-ea"/>
          <a:cs typeface="+mj-cs"/>
        </a:defRPr>
      </a:lvl1pPr>
    </p:titleStyle>
    <p:bodyStyle>
      <a:lvl1pPr marL="0" marR="0" indent="0" algn="ctr" defTabSz="914400" rtl="0" eaLnBrk="1" fontAlgn="auto" latinLnBrk="0" hangingPunct="1">
        <a:lnSpc>
          <a:spcPct val="100000"/>
        </a:lnSpc>
        <a:spcBef>
          <a:spcPts val="0"/>
        </a:spcBef>
        <a:spcAft>
          <a:spcPts val="0"/>
        </a:spcAft>
        <a:buClrTx/>
        <a:buSzTx/>
        <a:buFontTx/>
        <a:buNone/>
        <a:tabLst/>
        <a:defRPr sz="2000" kern="120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211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2160">
          <p15:clr>
            <a:srgbClr val="F26B43"/>
          </p15:clr>
        </p15:guide>
        <p15:guide id="13" pos="364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Text Placeholder">
            <a:extLst>
              <a:ext uri="{FF2B5EF4-FFF2-40B4-BE49-F238E27FC236}">
                <a16:creationId xmlns:a16="http://schemas.microsoft.com/office/drawing/2014/main" id="{BEB99B55-73FB-42B4-93ED-C5E818675C31}"/>
              </a:ext>
            </a:extLst>
          </p:cNvPr>
          <p:cNvSpPr>
            <a:spLocks noGrp="1"/>
          </p:cNvSpPr>
          <p:nvPr>
            <p:ph type="body" idx="1"/>
          </p:nvPr>
        </p:nvSpPr>
        <p:spPr>
          <a:xfrm>
            <a:off x="342901" y="1976546"/>
            <a:ext cx="6480593" cy="4351338"/>
          </a:xfrm>
          <a:prstGeom prst="rect">
            <a:avLst/>
          </a:prstGeom>
        </p:spPr>
        <p:txBody>
          <a:bodyPr vert="horz" lIns="91440" tIns="45720" rIns="91440" bIns="45720" rtlCol="0">
            <a:normAutofit/>
          </a:bodyPr>
          <a:lstStyle/>
          <a:p>
            <a:pPr lvl="0"/>
            <a:r>
              <a:rPr lang="en-US" dirty="0"/>
              <a:t>Slide Content</a:t>
            </a:r>
          </a:p>
          <a:p>
            <a:pPr lvl="2"/>
            <a:r>
              <a:rPr lang="en-US" dirty="0"/>
              <a:t>Second level</a:t>
            </a:r>
          </a:p>
          <a:p>
            <a:pPr lvl="3"/>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24279" y="6660234"/>
            <a:ext cx="1285344" cy="215444"/>
          </a:xfrm>
          <a:prstGeom prst="rect">
            <a:avLst/>
          </a:prstGeom>
          <a:noFill/>
        </p:spPr>
        <p:txBody>
          <a:bodyPr wrap="square" lIns="45720" rIns="45720" rtlCol="0" anchor="ctr">
            <a:spAutoFit/>
          </a:bodyPr>
          <a:lstStyle/>
          <a:p>
            <a:r>
              <a:rPr lang="en-US" sz="800" b="0" i="0" dirty="0">
                <a:solidFill>
                  <a:schemeClr val="tx1">
                    <a:lumMod val="65000"/>
                    <a:lumOff val="35000"/>
                  </a:schemeClr>
                </a:solidFill>
                <a:latin typeface="Arial" panose="020B0604020202020204" pitchFamily="34" charset="0"/>
              </a:rPr>
              <a:t>© McGraw Hill</a:t>
            </a:r>
          </a:p>
        </p:txBody>
      </p:sp>
      <p:sp>
        <p:nvSpPr>
          <p:cNvPr id="12" name="Slide Number Placeholder">
            <a:extLst>
              <a:ext uri="{FF2B5EF4-FFF2-40B4-BE49-F238E27FC236}">
                <a16:creationId xmlns:a16="http://schemas.microsoft.com/office/drawing/2014/main" id="{C2E4AF62-4201-4F5D-966F-4A59CD13C9F3}"/>
              </a:ext>
            </a:extLst>
          </p:cNvPr>
          <p:cNvSpPr>
            <a:spLocks noGrp="1"/>
          </p:cNvSpPr>
          <p:nvPr>
            <p:ph type="sldNum" sz="quarter" idx="4"/>
          </p:nvPr>
        </p:nvSpPr>
        <p:spPr>
          <a:xfrm>
            <a:off x="8637202" y="6682314"/>
            <a:ext cx="342900" cy="143831"/>
          </a:xfrm>
          <a:prstGeom prst="rect">
            <a:avLst/>
          </a:prstGeom>
        </p:spPr>
        <p:txBody>
          <a:bodyPr vert="horz" lIns="45720" tIns="45720" rIns="45720" bIns="45720" rtlCol="0" anchor="ctr"/>
          <a:lstStyle>
            <a:lvl1pPr algn="r">
              <a:defRPr lang="en-US" sz="800" b="0" i="0" smtClean="0">
                <a:solidFill>
                  <a:schemeClr val="tx1">
                    <a:lumMod val="65000"/>
                    <a:lumOff val="35000"/>
                  </a:schemeClr>
                </a:solidFill>
                <a:latin typeface="Arial" panose="020B0604020202020204" pitchFamily="34" charset="0"/>
              </a:defRPr>
            </a:lvl1pPr>
          </a:lstStyle>
          <a:p>
            <a:fld id="{68151E55-6873-49E2-B8D5-2F265E6F1973}" type="slidenum">
              <a:rPr lang="en-US" smtClean="0"/>
              <a:pPr/>
              <a:t>‹#›</a:t>
            </a:fld>
            <a:endParaRPr lang="en-US" dirty="0"/>
          </a:p>
        </p:txBody>
      </p:sp>
      <p:grpSp>
        <p:nvGrpSpPr>
          <p:cNvPr id="6" name="MGH Shape">
            <a:extLst>
              <a:ext uri="{FF2B5EF4-FFF2-40B4-BE49-F238E27FC236}">
                <a16:creationId xmlns:a16="http://schemas.microsoft.com/office/drawing/2014/main" id="{B719ECBD-8119-4217-9D58-2638FA4365C1}"/>
              </a:ext>
              <a:ext uri="{C183D7F6-B498-43B3-948B-1728B52AA6E4}">
                <adec:decorative xmlns:adec="http://schemas.microsoft.com/office/drawing/2017/decorative" val="1"/>
              </a:ext>
            </a:extLst>
          </p:cNvPr>
          <p:cNvGrpSpPr/>
          <p:nvPr userDrawn="1"/>
        </p:nvGrpSpPr>
        <p:grpSpPr>
          <a:xfrm>
            <a:off x="6622742" y="0"/>
            <a:ext cx="2521258" cy="6623843"/>
            <a:chOff x="3491346" y="0"/>
            <a:chExt cx="2508933" cy="6367263"/>
          </a:xfrm>
        </p:grpSpPr>
        <p:sp>
          <p:nvSpPr>
            <p:cNvPr id="9" name="Freeform 11">
              <a:extLst>
                <a:ext uri="{FF2B5EF4-FFF2-40B4-BE49-F238E27FC236}">
                  <a16:creationId xmlns:a16="http://schemas.microsoft.com/office/drawing/2014/main" id="{FCAD01AC-30CD-4728-B0FD-543493B2CE55}"/>
                </a:ext>
              </a:extLst>
            </p:cNvPr>
            <p:cNvSpPr/>
            <p:nvPr/>
          </p:nvSpPr>
          <p:spPr>
            <a:xfrm rot="10800000">
              <a:off x="5468761" y="1352709"/>
              <a:ext cx="531517" cy="1821241"/>
            </a:xfrm>
            <a:custGeom>
              <a:avLst/>
              <a:gdLst>
                <a:gd name="connsiteX0" fmla="*/ 0 w 531517"/>
                <a:gd name="connsiteY0" fmla="*/ 1821241 h 1821241"/>
                <a:gd name="connsiteX1" fmla="*/ 0 w 531517"/>
                <a:gd name="connsiteY1" fmla="*/ 0 h 1821241"/>
                <a:gd name="connsiteX2" fmla="*/ 531517 w 531517"/>
                <a:gd name="connsiteY2" fmla="*/ 672400 h 1821241"/>
                <a:gd name="connsiteX3" fmla="*/ 0 w 531517"/>
                <a:gd name="connsiteY3" fmla="*/ 1821241 h 1821241"/>
              </a:gdLst>
              <a:ahLst/>
              <a:cxnLst>
                <a:cxn ang="0">
                  <a:pos x="connsiteX0" y="connsiteY0"/>
                </a:cxn>
                <a:cxn ang="0">
                  <a:pos x="connsiteX1" y="connsiteY1"/>
                </a:cxn>
                <a:cxn ang="0">
                  <a:pos x="connsiteX2" y="connsiteY2"/>
                </a:cxn>
                <a:cxn ang="0">
                  <a:pos x="connsiteX3" y="connsiteY3"/>
                </a:cxn>
              </a:cxnLst>
              <a:rect l="l" t="t" r="r" b="b"/>
              <a:pathLst>
                <a:path w="531517" h="1821241">
                  <a:moveTo>
                    <a:pt x="0" y="1821241"/>
                  </a:moveTo>
                  <a:lnTo>
                    <a:pt x="0" y="0"/>
                  </a:lnTo>
                  <a:lnTo>
                    <a:pt x="531517" y="672400"/>
                  </a:lnTo>
                  <a:lnTo>
                    <a:pt x="0" y="1821241"/>
                  </a:lnTo>
                  <a:close/>
                </a:path>
              </a:pathLst>
            </a:custGeom>
            <a:solidFill>
              <a:srgbClr val="9F22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10" name="Freeform 12">
              <a:extLst>
                <a:ext uri="{FF2B5EF4-FFF2-40B4-BE49-F238E27FC236}">
                  <a16:creationId xmlns:a16="http://schemas.microsoft.com/office/drawing/2014/main" id="{9A51DD71-B849-456F-A479-25728C0B26F4}"/>
                </a:ext>
              </a:extLst>
            </p:cNvPr>
            <p:cNvSpPr/>
            <p:nvPr/>
          </p:nvSpPr>
          <p:spPr>
            <a:xfrm rot="10800000">
              <a:off x="3491346" y="0"/>
              <a:ext cx="2508932" cy="2501550"/>
            </a:xfrm>
            <a:custGeom>
              <a:avLst/>
              <a:gdLst>
                <a:gd name="connsiteX0" fmla="*/ 2508932 w 2508932"/>
                <a:gd name="connsiteY0" fmla="*/ 2501550 h 2501550"/>
                <a:gd name="connsiteX1" fmla="*/ 0 w 2508932"/>
                <a:gd name="connsiteY1" fmla="*/ 2501550 h 2501550"/>
                <a:gd name="connsiteX2" fmla="*/ 0 w 2508932"/>
                <a:gd name="connsiteY2" fmla="*/ 1148841 h 2501550"/>
                <a:gd name="connsiteX3" fmla="*/ 531517 w 2508932"/>
                <a:gd name="connsiteY3" fmla="*/ 0 h 2501550"/>
                <a:gd name="connsiteX4" fmla="*/ 2508932 w 2508932"/>
                <a:gd name="connsiteY4" fmla="*/ 2501550 h 25015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08932" h="2501550">
                  <a:moveTo>
                    <a:pt x="2508932" y="2501550"/>
                  </a:moveTo>
                  <a:lnTo>
                    <a:pt x="0" y="2501550"/>
                  </a:lnTo>
                  <a:lnTo>
                    <a:pt x="0" y="1148841"/>
                  </a:lnTo>
                  <a:lnTo>
                    <a:pt x="531517" y="0"/>
                  </a:lnTo>
                  <a:lnTo>
                    <a:pt x="2508932" y="2501550"/>
                  </a:lnTo>
                  <a:close/>
                </a:path>
              </a:pathLst>
            </a:custGeom>
            <a:solidFill>
              <a:srgbClr val="E2DF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sp>
          <p:nvSpPr>
            <p:cNvPr id="11" name="Freeform 13">
              <a:extLst>
                <a:ext uri="{FF2B5EF4-FFF2-40B4-BE49-F238E27FC236}">
                  <a16:creationId xmlns:a16="http://schemas.microsoft.com/office/drawing/2014/main" id="{CE349BEA-4244-4589-91D3-1DECC6AB1E90}"/>
                </a:ext>
              </a:extLst>
            </p:cNvPr>
            <p:cNvSpPr/>
            <p:nvPr/>
          </p:nvSpPr>
          <p:spPr>
            <a:xfrm rot="10800000">
              <a:off x="3680272" y="1352707"/>
              <a:ext cx="2320007" cy="5014556"/>
            </a:xfrm>
            <a:custGeom>
              <a:avLst/>
              <a:gdLst>
                <a:gd name="connsiteX0" fmla="*/ 0 w 2320007"/>
                <a:gd name="connsiteY0" fmla="*/ 5014556 h 5014556"/>
                <a:gd name="connsiteX1" fmla="*/ 0 w 2320007"/>
                <a:gd name="connsiteY1" fmla="*/ 0 h 5014556"/>
                <a:gd name="connsiteX2" fmla="*/ 2320007 w 2320007"/>
                <a:gd name="connsiteY2" fmla="*/ 0 h 5014556"/>
                <a:gd name="connsiteX3" fmla="*/ 531518 w 2320007"/>
                <a:gd name="connsiteY3" fmla="*/ 3865713 h 5014556"/>
                <a:gd name="connsiteX4" fmla="*/ 1 w 2320007"/>
                <a:gd name="connsiteY4" fmla="*/ 3193313 h 5014556"/>
                <a:gd name="connsiteX5" fmla="*/ 1 w 2320007"/>
                <a:gd name="connsiteY5" fmla="*/ 5014554 h 5014556"/>
                <a:gd name="connsiteX6" fmla="*/ 0 w 2320007"/>
                <a:gd name="connsiteY6" fmla="*/ 5014556 h 50145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20007" h="5014556">
                  <a:moveTo>
                    <a:pt x="0" y="5014556"/>
                  </a:moveTo>
                  <a:lnTo>
                    <a:pt x="0" y="0"/>
                  </a:lnTo>
                  <a:lnTo>
                    <a:pt x="2320007" y="0"/>
                  </a:lnTo>
                  <a:lnTo>
                    <a:pt x="531518" y="3865713"/>
                  </a:lnTo>
                  <a:lnTo>
                    <a:pt x="1" y="3193313"/>
                  </a:lnTo>
                  <a:lnTo>
                    <a:pt x="1" y="5014554"/>
                  </a:lnTo>
                  <a:lnTo>
                    <a:pt x="0" y="5014556"/>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solidFill>
                  <a:schemeClr val="tx2"/>
                </a:solidFill>
                <a:latin typeface="Arial" panose="020B0604020202020204" pitchFamily="34" charset="0"/>
              </a:endParaRPr>
            </a:p>
          </p:txBody>
        </p:sp>
      </p:grpSp>
      <p:sp>
        <p:nvSpPr>
          <p:cNvPr id="13" name="Title Placeholder">
            <a:extLst>
              <a:ext uri="{FF2B5EF4-FFF2-40B4-BE49-F238E27FC236}">
                <a16:creationId xmlns:a16="http://schemas.microsoft.com/office/drawing/2014/main" id="{34622483-C344-43F3-82BE-D7AE2DFFFAB0}"/>
              </a:ext>
            </a:extLst>
          </p:cNvPr>
          <p:cNvSpPr>
            <a:spLocks noGrp="1"/>
          </p:cNvSpPr>
          <p:nvPr>
            <p:ph type="title"/>
          </p:nvPr>
        </p:nvSpPr>
        <p:spPr>
          <a:xfrm>
            <a:off x="342900" y="136257"/>
            <a:ext cx="6073803" cy="685800"/>
          </a:xfrm>
          <a:prstGeom prst="rect">
            <a:avLst/>
          </a:prstGeom>
        </p:spPr>
        <p:txBody>
          <a:bodyPr vert="horz" lIns="91440" tIns="45720" rIns="91440" bIns="45720" rtlCol="0" anchor="ctr">
            <a:normAutofit/>
          </a:bodyPr>
          <a:lstStyle/>
          <a:p>
            <a:r>
              <a:rPr lang="en-US" dirty="0"/>
              <a:t>Title goes here</a:t>
            </a:r>
          </a:p>
        </p:txBody>
      </p:sp>
    </p:spTree>
    <p:extLst>
      <p:ext uri="{BB962C8B-B14F-4D97-AF65-F5344CB8AC3E}">
        <p14:creationId xmlns:p14="http://schemas.microsoft.com/office/powerpoint/2010/main" val="351361245"/>
      </p:ext>
    </p:extLst>
  </p:cSld>
  <p:clrMap bg1="lt1" tx1="dk1" bg2="lt2" tx2="dk2" accent1="accent1" accent2="accent2" accent3="accent3" accent4="accent4" accent5="accent5" accent6="accent6" hlink="hlink" folHlink="folHlink"/>
  <p:sldLayoutIdLst>
    <p:sldLayoutId id="2147483835" r:id="rId1"/>
    <p:sldLayoutId id="2147483836" r:id="rId2"/>
  </p:sldLayoutIdLst>
  <p:hf hdr="0" dt="0"/>
  <p:txStyles>
    <p:titleStyle>
      <a:lvl1pPr algn="l" defTabSz="914400" rtl="0" eaLnBrk="1" latinLnBrk="0" hangingPunct="1">
        <a:lnSpc>
          <a:spcPct val="90000"/>
        </a:lnSpc>
        <a:spcBef>
          <a:spcPct val="0"/>
        </a:spcBef>
        <a:buNone/>
        <a:defRPr sz="2400" b="0" i="0" kern="1200">
          <a:solidFill>
            <a:schemeClr val="tx2"/>
          </a:solidFill>
          <a:latin typeface="Arial" panose="020B0604020202020204"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sz="2000" b="0" i="0" kern="1200">
          <a:solidFill>
            <a:schemeClr val="tx2"/>
          </a:solidFill>
          <a:latin typeface="Arial" panose="020B0604020202020204" pitchFamily="34" charset="0"/>
          <a:ea typeface="+mn-ea"/>
          <a:cs typeface="+mn-cs"/>
        </a:defRPr>
      </a:lvl1pPr>
      <a:lvl2pPr marL="1588" indent="0" algn="l" defTabSz="914400" rtl="0" eaLnBrk="1" latinLnBrk="0" hangingPunct="1">
        <a:lnSpc>
          <a:spcPct val="100000"/>
        </a:lnSpc>
        <a:spcBef>
          <a:spcPts val="800"/>
        </a:spcBef>
        <a:buClrTx/>
        <a:buFont typeface="Arial" panose="020B0604020202020204" pitchFamily="34" charset="0"/>
        <a:buNone/>
        <a:defRPr sz="2000" kern="1200">
          <a:solidFill>
            <a:schemeClr val="tx2"/>
          </a:solidFill>
          <a:latin typeface="+mn-lt"/>
          <a:ea typeface="+mn-ea"/>
          <a:cs typeface="+mn-cs"/>
        </a:defRPr>
      </a:lvl2pPr>
      <a:lvl3pPr marL="517525" indent="-285750" algn="l" defTabSz="914400" rtl="0" eaLnBrk="1" latinLnBrk="0" hangingPunct="1">
        <a:lnSpc>
          <a:spcPct val="100000"/>
        </a:lnSpc>
        <a:spcBef>
          <a:spcPts val="800"/>
        </a:spcBef>
        <a:buFont typeface="Arial" panose="020B0604020202020204" pitchFamily="34" charset="0"/>
        <a:buChar char="•"/>
        <a:defRPr sz="2000" b="0" i="0" kern="1200">
          <a:solidFill>
            <a:schemeClr val="tx2"/>
          </a:solidFill>
          <a:latin typeface="Arial" panose="020B0604020202020204" pitchFamily="34" charset="0"/>
          <a:ea typeface="+mn-ea"/>
          <a:cs typeface="+mn-cs"/>
        </a:defRPr>
      </a:lvl3pPr>
      <a:lvl4pPr marL="741363" indent="-285750" algn="l" defTabSz="914400" rtl="0" eaLnBrk="1" latinLnBrk="0" hangingPunct="1">
        <a:lnSpc>
          <a:spcPct val="100000"/>
        </a:lnSpc>
        <a:spcBef>
          <a:spcPts val="800"/>
        </a:spcBef>
        <a:buFont typeface="Arial" panose="020B0604020202020204" pitchFamily="34" charset="0"/>
        <a:buChar char="•"/>
        <a:defRPr sz="1800" b="0" i="0" kern="1200">
          <a:solidFill>
            <a:schemeClr val="tx1"/>
          </a:solidFill>
          <a:latin typeface="Arial" panose="020B0604020202020204" pitchFamily="34" charset="0"/>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60">
          <p15:clr>
            <a:srgbClr val="F26B43"/>
          </p15:clr>
        </p15:guide>
        <p15:guide id="2" orient="horz" pos="192">
          <p15:clr>
            <a:srgbClr val="F26B43"/>
          </p15:clr>
        </p15:guide>
        <p15:guide id="5" pos="5544">
          <p15:clr>
            <a:srgbClr val="F26B43"/>
          </p15:clr>
        </p15:guide>
        <p15:guide id="6" pos="216">
          <p15:clr>
            <a:srgbClr val="F26B43"/>
          </p15:clr>
        </p15:guide>
        <p15:guide id="7" pos="4296">
          <p15:clr>
            <a:srgbClr val="F26B43"/>
          </p15:clr>
        </p15:guide>
        <p15:guide id="9" orient="horz" pos="4211">
          <p15:clr>
            <a:srgbClr val="F26B43"/>
          </p15:clr>
        </p15:guide>
        <p15:guide id="10" orient="horz" pos="1248">
          <p15:clr>
            <a:srgbClr val="F26B43"/>
          </p15:clr>
        </p15:guide>
        <p15:guide id="11" orient="horz" pos="3984">
          <p15:clr>
            <a:srgbClr val="F26B43"/>
          </p15:clr>
        </p15:guide>
        <p15:guide id="12" orient="horz" pos="1656">
          <p15:clr>
            <a:srgbClr val="F26B43"/>
          </p15:clr>
        </p15:guide>
        <p15:guide id="13" pos="2980">
          <p15:clr>
            <a:srgbClr val="F26B43"/>
          </p15:clr>
        </p15:guide>
        <p15:guide id="14" orient="horz" pos="2260">
          <p15:clr>
            <a:srgbClr val="F26B43"/>
          </p15:clr>
        </p15:guide>
        <p15:guide id="15" pos="264">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itle Placeholder">
            <a:extLst>
              <a:ext uri="{FF2B5EF4-FFF2-40B4-BE49-F238E27FC236}">
                <a16:creationId xmlns:a16="http://schemas.microsoft.com/office/drawing/2014/main" id="{881C4C4E-EEEF-442A-AE3B-63C7E062F18C}"/>
              </a:ext>
            </a:extLst>
          </p:cNvPr>
          <p:cNvSpPr>
            <a:spLocks noGrp="1"/>
          </p:cNvSpPr>
          <p:nvPr>
            <p:ph type="title"/>
          </p:nvPr>
        </p:nvSpPr>
        <p:spPr>
          <a:xfrm>
            <a:off x="342900" y="136257"/>
            <a:ext cx="8458200" cy="685800"/>
          </a:xfrm>
          <a:prstGeom prst="rect">
            <a:avLst/>
          </a:prstGeom>
        </p:spPr>
        <p:txBody>
          <a:bodyPr vert="horz" lIns="91440" tIns="45720" rIns="91440" bIns="45720" rtlCol="0" anchor="ctr">
            <a:normAutofit/>
          </a:bodyPr>
          <a:lstStyle/>
          <a:p>
            <a:r>
              <a:rPr lang="en-US" dirty="0"/>
              <a:t>Title goes here</a:t>
            </a:r>
          </a:p>
        </p:txBody>
      </p:sp>
      <p:sp>
        <p:nvSpPr>
          <p:cNvPr id="5" name="Text Placeholder">
            <a:extLst>
              <a:ext uri="{FF2B5EF4-FFF2-40B4-BE49-F238E27FC236}">
                <a16:creationId xmlns:a16="http://schemas.microsoft.com/office/drawing/2014/main" id="{4F2C87DD-ADFA-433D-B7C8-4E9E42BC9E0F}"/>
              </a:ext>
            </a:extLst>
          </p:cNvPr>
          <p:cNvSpPr>
            <a:spLocks noGrp="1"/>
          </p:cNvSpPr>
          <p:nvPr>
            <p:ph type="body" idx="1"/>
          </p:nvPr>
        </p:nvSpPr>
        <p:spPr>
          <a:xfrm>
            <a:off x="342900" y="1371599"/>
            <a:ext cx="8458200" cy="487680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p:txBody>
      </p:sp>
      <p:sp>
        <p:nvSpPr>
          <p:cNvPr id="8" name="MGH Yellow Line">
            <a:extLst>
              <a:ext uri="{FF2B5EF4-FFF2-40B4-BE49-F238E27FC236}">
                <a16:creationId xmlns:a16="http://schemas.microsoft.com/office/drawing/2014/main" id="{86E6E250-D1F9-6444-A77C-4DC8C64A97D7}"/>
              </a:ext>
              <a:ext uri="{C183D7F6-B498-43B3-948B-1728B52AA6E4}">
                <adec:decorative xmlns:adec="http://schemas.microsoft.com/office/drawing/2017/decorative" val="1"/>
              </a:ext>
            </a:extLst>
          </p:cNvPr>
          <p:cNvSpPr/>
          <p:nvPr userDrawn="1"/>
        </p:nvSpPr>
        <p:spPr>
          <a:xfrm>
            <a:off x="0" y="6622319"/>
            <a:ext cx="9144000" cy="5459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0" i="0" dirty="0">
              <a:latin typeface="Arial" panose="020B0604020202020204" pitchFamily="34" charset="0"/>
            </a:endParaRPr>
          </a:p>
        </p:txBody>
      </p:sp>
      <p:sp>
        <p:nvSpPr>
          <p:cNvPr id="2" name="Short Copyright">
            <a:extLst>
              <a:ext uri="{FF2B5EF4-FFF2-40B4-BE49-F238E27FC236}">
                <a16:creationId xmlns:a16="http://schemas.microsoft.com/office/drawing/2014/main" id="{36838A37-515E-4F5C-BF9F-CE51891A9C27}"/>
              </a:ext>
            </a:extLst>
          </p:cNvPr>
          <p:cNvSpPr txBox="1"/>
          <p:nvPr userDrawn="1"/>
        </p:nvSpPr>
        <p:spPr>
          <a:xfrm>
            <a:off x="215658" y="6664280"/>
            <a:ext cx="1233578" cy="215444"/>
          </a:xfrm>
          <a:prstGeom prst="rect">
            <a:avLst/>
          </a:prstGeom>
          <a:noFill/>
        </p:spPr>
        <p:txBody>
          <a:bodyPr wrap="square" lIns="45720" rIns="45720" rtlCol="0" anchor="ctr">
            <a:spAutoFit/>
          </a:bodyPr>
          <a:lstStyle/>
          <a:p>
            <a:r>
              <a:rPr lang="en-US" sz="800" b="0" i="0" dirty="0">
                <a:solidFill>
                  <a:schemeClr val="tx1">
                    <a:lumMod val="65000"/>
                    <a:lumOff val="35000"/>
                  </a:schemeClr>
                </a:solidFill>
                <a:latin typeface="Arial" panose="020B0604020202020204" pitchFamily="34" charset="0"/>
              </a:rPr>
              <a:t>© McGraw Hill</a:t>
            </a:r>
          </a:p>
        </p:txBody>
      </p:sp>
    </p:spTree>
    <p:extLst>
      <p:ext uri="{BB962C8B-B14F-4D97-AF65-F5344CB8AC3E}">
        <p14:creationId xmlns:p14="http://schemas.microsoft.com/office/powerpoint/2010/main" val="4154542002"/>
      </p:ext>
    </p:extLst>
  </p:cSld>
  <p:clrMap bg1="lt1" tx1="dk1" bg2="lt2" tx2="dk2" accent1="accent1" accent2="accent2" accent3="accent3" accent4="accent4" accent5="accent5" accent6="accent6" hlink="hlink" folHlink="folHlink"/>
  <p:sldLayoutIdLst>
    <p:sldLayoutId id="2147483838" r:id="rId1"/>
    <p:sldLayoutId id="2147483839" r:id="rId2"/>
  </p:sldLayoutIdLst>
  <p:hf hdr="0" dt="0"/>
  <p:txStyles>
    <p:titleStyle>
      <a:lvl1pPr algn="l" defTabSz="914400" rtl="0" eaLnBrk="1" latinLnBrk="0" hangingPunct="1">
        <a:lnSpc>
          <a:spcPct val="90000"/>
        </a:lnSpc>
        <a:spcBef>
          <a:spcPct val="0"/>
        </a:spcBef>
        <a:buNone/>
        <a:defRPr sz="2400" b="0" i="0" kern="1200">
          <a:solidFill>
            <a:schemeClr val="tx2"/>
          </a:solidFill>
          <a:latin typeface="Arial" panose="020B0604020202020204" pitchFamily="34" charset="0"/>
          <a:ea typeface="+mj-ea"/>
          <a:cs typeface="+mj-cs"/>
        </a:defRPr>
      </a:lvl1pPr>
    </p:titleStyle>
    <p:body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b="0" i="0" kern="1200">
          <a:solidFill>
            <a:schemeClr val="tx2"/>
          </a:solidFill>
          <a:latin typeface="Arial" panose="020B0604020202020204" pitchFamily="34" charset="0"/>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b="0" i="0" kern="1200">
          <a:solidFill>
            <a:schemeClr val="tx2"/>
          </a:solidFill>
          <a:latin typeface="Arial" panose="020B0604020202020204" pitchFamily="34" charset="0"/>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b="0" i="0" kern="1200">
          <a:solidFill>
            <a:schemeClr val="tx2"/>
          </a:solidFill>
          <a:latin typeface="Arial" panose="020B0604020202020204" pitchFamily="34" charset="0"/>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orient="horz" pos="192">
          <p15:clr>
            <a:srgbClr val="F26B43"/>
          </p15:clr>
        </p15:guide>
        <p15:guide id="6" pos="216">
          <p15:clr>
            <a:srgbClr val="F26B43"/>
          </p15:clr>
        </p15:guide>
        <p15:guide id="7" pos="5544">
          <p15:clr>
            <a:srgbClr val="F26B43"/>
          </p15:clr>
        </p15:guide>
        <p15:guide id="9" orient="horz" pos="4211">
          <p15:clr>
            <a:srgbClr val="F26B43"/>
          </p15:clr>
        </p15:guide>
        <p15:guide id="10" orient="horz" pos="624">
          <p15:clr>
            <a:srgbClr val="F26B43"/>
          </p15:clr>
        </p15:guide>
        <p15:guide id="11" orient="horz" pos="4104">
          <p15:clr>
            <a:srgbClr val="F26B43"/>
          </p15:clr>
        </p15:guide>
        <p15:guide id="12" orient="horz" pos="864">
          <p15:clr>
            <a:srgbClr val="F26B43"/>
          </p15:clr>
        </p15:guide>
        <p15:guide id="13" orient="horz" pos="360">
          <p15:clr>
            <a:srgbClr val="F26B43"/>
          </p15:clr>
        </p15:guide>
        <p15:guide id="14" orient="horz" pos="3936">
          <p15:clr>
            <a:srgbClr val="F26B43"/>
          </p15:clr>
        </p15:guide>
        <p15:guide id="15" pos="984">
          <p15:clr>
            <a:srgbClr val="F26B43"/>
          </p15:clr>
        </p15:guide>
        <p15:guide id="16" pos="5376">
          <p15:clr>
            <a:srgbClr val="F26B43"/>
          </p15:clr>
        </p15:guide>
        <p15:guide id="17" pos="2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10" name="MH Logo" descr="Logo: McGraw-Hill Education"/>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0" y="0"/>
            <a:ext cx="762000" cy="762000"/>
          </a:xfrm>
          <a:prstGeom prst="rect">
            <a:avLst/>
          </a:prstGeom>
        </p:spPr>
      </p:pic>
      <p:sp>
        <p:nvSpPr>
          <p:cNvPr id="13" name="Red Bar"/>
          <p:cNvSpPr/>
          <p:nvPr userDrawn="1"/>
        </p:nvSpPr>
        <p:spPr>
          <a:xfrm>
            <a:off x="0" y="6248400"/>
            <a:ext cx="9144000" cy="503767"/>
          </a:xfrm>
          <a:prstGeom prst="rect">
            <a:avLst/>
          </a:prstGeom>
          <a:solidFill>
            <a:srgbClr val="C30C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chemeClr val="bg2"/>
              </a:solidFill>
              <a:latin typeface="Arial" panose="020B0604020202020204" pitchFamily="34" charset="0"/>
            </a:endParaRPr>
          </a:p>
        </p:txBody>
      </p:sp>
      <p:pic>
        <p:nvPicPr>
          <p:cNvPr id="12" name="MH Tagline" descr="Tagline: Because learning changes everything.™"/>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3481" y="6351925"/>
            <a:ext cx="3223119" cy="272375"/>
          </a:xfrm>
          <a:prstGeom prst="rect">
            <a:avLst/>
          </a:prstGeom>
        </p:spPr>
      </p:pic>
    </p:spTree>
    <p:extLst>
      <p:ext uri="{BB962C8B-B14F-4D97-AF65-F5344CB8AC3E}">
        <p14:creationId xmlns:p14="http://schemas.microsoft.com/office/powerpoint/2010/main" val="4277053254"/>
      </p:ext>
    </p:extLst>
  </p:cSld>
  <p:clrMap bg1="lt1" tx1="dk1" bg2="lt2" tx2="dk2" accent1="accent1" accent2="accent2" accent3="accent3" accent4="accent4" accent5="accent5" accent6="accent6" hlink="hlink" folHlink="folHlink"/>
  <p:sldLayoutIdLst>
    <p:sldLayoutId id="2147483811" r:id="rId1"/>
    <p:sldLayoutId id="2147483812" r:id="rId2"/>
    <p:sldLayoutId id="2147483813" r:id="rId3"/>
    <p:sldLayoutId id="2147483814" r:id="rId4"/>
    <p:sldLayoutId id="2147483815" r:id="rId5"/>
    <p:sldLayoutId id="2147483816" r:id="rId6"/>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marR="0" indent="0" algn="r" defTabSz="914400" rtl="0" eaLnBrk="1" fontAlgn="auto" latinLnBrk="0" hangingPunct="1">
        <a:lnSpc>
          <a:spcPct val="100000"/>
        </a:lnSpc>
        <a:spcBef>
          <a:spcPts val="0"/>
        </a:spcBef>
        <a:spcAft>
          <a:spcPts val="0"/>
        </a:spcAft>
        <a:buClrTx/>
        <a:buSzTx/>
        <a:buFontTx/>
        <a:buNone/>
        <a:tabLst/>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21">
            <a:extLst>
              <a:ext uri="{FF2B5EF4-FFF2-40B4-BE49-F238E27FC236}">
                <a16:creationId xmlns:a16="http://schemas.microsoft.com/office/drawing/2014/main" id="{6B3E36C4-BD15-4B8D-B64F-77D8D5168F4F}"/>
              </a:ext>
            </a:extLst>
          </p:cNvPr>
          <p:cNvSpPr>
            <a:spLocks noGrp="1"/>
          </p:cNvSpPr>
          <p:nvPr>
            <p:ph type="title"/>
          </p:nvPr>
        </p:nvSpPr>
        <p:spPr bwMode="auto">
          <a:xfrm>
            <a:off x="381000" y="228600"/>
            <a:ext cx="85344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dirty="0"/>
              <a:t>Click to edit Master title style</a:t>
            </a:r>
          </a:p>
        </p:txBody>
      </p:sp>
      <p:sp>
        <p:nvSpPr>
          <p:cNvPr id="1027" name="Text Placeholder 12">
            <a:extLst>
              <a:ext uri="{FF2B5EF4-FFF2-40B4-BE49-F238E27FC236}">
                <a16:creationId xmlns:a16="http://schemas.microsoft.com/office/drawing/2014/main" id="{01F7E992-52DA-434D-804B-3FD7A5281ABF}"/>
              </a:ext>
            </a:extLst>
          </p:cNvPr>
          <p:cNvSpPr>
            <a:spLocks noGrp="1"/>
          </p:cNvSpPr>
          <p:nvPr>
            <p:ph type="body" idx="1"/>
          </p:nvPr>
        </p:nvSpPr>
        <p:spPr bwMode="auto">
          <a:xfrm>
            <a:off x="612775" y="1600200"/>
            <a:ext cx="8153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7" name="Rectangle 6">
            <a:extLst>
              <a:ext uri="{FF2B5EF4-FFF2-40B4-BE49-F238E27FC236}">
                <a16:creationId xmlns:a16="http://schemas.microsoft.com/office/drawing/2014/main" id="{1DF927E2-7277-4539-8CA3-808D86D16FD6}"/>
              </a:ext>
            </a:extLst>
          </p:cNvPr>
          <p:cNvSpPr/>
          <p:nvPr/>
        </p:nvSpPr>
        <p:spPr bwMode="white">
          <a:xfrm>
            <a:off x="0" y="1235075"/>
            <a:ext cx="9144000" cy="31908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8" name="Rectangle 7">
            <a:extLst>
              <a:ext uri="{FF2B5EF4-FFF2-40B4-BE49-F238E27FC236}">
                <a16:creationId xmlns:a16="http://schemas.microsoft.com/office/drawing/2014/main" id="{F1EE0788-7126-4CA4-98DA-223D2CC4673F}"/>
              </a:ext>
            </a:extLst>
          </p:cNvPr>
          <p:cNvSpPr/>
          <p:nvPr/>
        </p:nvSpPr>
        <p:spPr>
          <a:xfrm>
            <a:off x="0" y="1279525"/>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9" name="Rectangle 8">
            <a:extLst>
              <a:ext uri="{FF2B5EF4-FFF2-40B4-BE49-F238E27FC236}">
                <a16:creationId xmlns:a16="http://schemas.microsoft.com/office/drawing/2014/main" id="{2E0313D8-D62C-4512-99EC-D278659D0102}"/>
              </a:ext>
            </a:extLst>
          </p:cNvPr>
          <p:cNvSpPr/>
          <p:nvPr/>
        </p:nvSpPr>
        <p:spPr>
          <a:xfrm>
            <a:off x="590550" y="1279525"/>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defRPr/>
            </a:pPr>
            <a:endParaRPr lang="en-US" dirty="0">
              <a:latin typeface="Arial" panose="020B0604020202020204" pitchFamily="34" charset="0"/>
            </a:endParaRPr>
          </a:p>
        </p:txBody>
      </p:sp>
      <p:sp>
        <p:nvSpPr>
          <p:cNvPr id="23" name="Slide Number Placeholder 22">
            <a:extLst>
              <a:ext uri="{FF2B5EF4-FFF2-40B4-BE49-F238E27FC236}">
                <a16:creationId xmlns:a16="http://schemas.microsoft.com/office/drawing/2014/main" id="{D1F8C74E-9A53-42D5-A5C6-D250EA7C6C54}"/>
              </a:ext>
            </a:extLst>
          </p:cNvPr>
          <p:cNvSpPr>
            <a:spLocks noGrp="1"/>
          </p:cNvSpPr>
          <p:nvPr>
            <p:ph type="sldNum" sz="quarter" idx="4"/>
          </p:nvPr>
        </p:nvSpPr>
        <p:spPr>
          <a:xfrm>
            <a:off x="0" y="1271588"/>
            <a:ext cx="533400" cy="244475"/>
          </a:xfrm>
          <a:prstGeom prst="rect">
            <a:avLst/>
          </a:prstGeom>
        </p:spPr>
        <p:txBody>
          <a:bodyPr vert="horz" wrap="square" lIns="91440" tIns="45720" rIns="91440" bIns="45720" numCol="1" anchor="ctr" anchorCtr="0" compatLnSpc="1">
            <a:prstTxWarp prst="textNoShape">
              <a:avLst/>
            </a:prstTxWarp>
            <a:normAutofit/>
          </a:bodyPr>
          <a:lstStyle>
            <a:lvl1pPr algn="ctr">
              <a:defRPr sz="1000" b="1">
                <a:solidFill>
                  <a:srgbClr val="FFFFFF"/>
                </a:solidFill>
              </a:defRPr>
            </a:lvl1pPr>
          </a:lstStyle>
          <a:p>
            <a:fld id="{2D479790-8CD1-4789-9731-43592541B782}" type="slidenum">
              <a:rPr lang="en-US" altLang="en-US"/>
              <a:pPr/>
              <a:t>‹#›</a:t>
            </a:fld>
            <a:endParaRPr lang="en-US" altLang="en-US" dirty="0"/>
          </a:p>
        </p:txBody>
      </p:sp>
      <p:sp>
        <p:nvSpPr>
          <p:cNvPr id="1032" name="Rectangle 1032">
            <a:extLst>
              <a:ext uri="{FF2B5EF4-FFF2-40B4-BE49-F238E27FC236}">
                <a16:creationId xmlns:a16="http://schemas.microsoft.com/office/drawing/2014/main" id="{19077998-4D44-479B-AC01-E04A4E7EF1A1}"/>
              </a:ext>
            </a:extLst>
          </p:cNvPr>
          <p:cNvSpPr>
            <a:spLocks noChangeArrowheads="1"/>
          </p:cNvSpPr>
          <p:nvPr/>
        </p:nvSpPr>
        <p:spPr bwMode="auto">
          <a:xfrm>
            <a:off x="533400" y="6400800"/>
            <a:ext cx="83058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1" hangingPunct="1"/>
            <a:r>
              <a:rPr lang="en-US" altLang="en-US" sz="800" dirty="0">
                <a:latin typeface="Arial" panose="020B0604020202020204" pitchFamily="34" charset="0"/>
              </a:rPr>
              <a:t>© 2016 by McGraw Hill Education. This is proprietary material solely for authorized  instructor use. Not authorized for sale or distribution in any manner.</a:t>
            </a:r>
          </a:p>
          <a:p>
            <a:pPr algn="ctr" eaLnBrk="1" hangingPunct="1"/>
            <a:r>
              <a:rPr lang="en-US" altLang="en-US" sz="800" dirty="0">
                <a:latin typeface="Arial" panose="020B0604020202020204" pitchFamily="34" charset="0"/>
              </a:rPr>
              <a:t>This document may not be copied, scanned, duplicated, forwarded, distributed or posted on a website, in whole or in part.</a:t>
            </a:r>
          </a:p>
        </p:txBody>
      </p:sp>
    </p:spTree>
  </p:cSld>
  <p:clrMap bg1="lt1" tx1="dk1" bg2="lt2" tx2="dk2" accent1="accent1" accent2="accent2" accent3="accent3" accent4="accent4" accent5="accent5" accent6="accent6" hlink="hlink" folHlink="folHlink"/>
  <p:sldLayoutIdLst>
    <p:sldLayoutId id="2147483809"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ctr" rtl="0" eaLnBrk="0" fontAlgn="base" hangingPunct="0">
        <a:spcBef>
          <a:spcPct val="0"/>
        </a:spcBef>
        <a:spcAft>
          <a:spcPct val="0"/>
        </a:spcAft>
        <a:defRPr sz="3600" b="1">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2pPr>
      <a:lvl3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3pPr>
      <a:lvl4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4pPr>
      <a:lvl5pPr algn="ctr" rtl="0" eaLnBrk="0" fontAlgn="base" hangingPunct="0">
        <a:spcBef>
          <a:spcPct val="0"/>
        </a:spcBef>
        <a:spcAft>
          <a:spcPct val="0"/>
        </a:spcAft>
        <a:defRPr sz="3600" b="1">
          <a:solidFill>
            <a:schemeClr val="tx2"/>
          </a:solidFill>
          <a:latin typeface="Verdana" pitchFamily="34" charset="0"/>
          <a:ea typeface="MS PGothic" pitchFamily="34" charset="-128"/>
          <a:cs typeface="MS PGothic" pitchFamily="34" charset="-128"/>
        </a:defRPr>
      </a:lvl5pPr>
      <a:lvl6pPr marL="4572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6pPr>
      <a:lvl7pPr marL="9144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7pPr>
      <a:lvl8pPr marL="13716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8pPr>
      <a:lvl9pPr marL="1828800" algn="ctr" rtl="0" eaLnBrk="1" fontAlgn="base" hangingPunct="1">
        <a:spcBef>
          <a:spcPct val="0"/>
        </a:spcBef>
        <a:spcAft>
          <a:spcPct val="0"/>
        </a:spcAft>
        <a:defRPr sz="3600" b="1">
          <a:solidFill>
            <a:schemeClr val="tx2"/>
          </a:solidFill>
          <a:latin typeface="Verdana" pitchFamily="34" charset="0"/>
          <a:ea typeface="MS PGothic" pitchFamily="34" charset="-128"/>
          <a:cs typeface="MS PGothic" pitchFamily="34" charset="-128"/>
        </a:defRPr>
      </a:lvl9pPr>
    </p:titleStyle>
    <p:bodyStyle>
      <a:lvl1pPr marL="290513" indent="-290513" algn="l" rtl="0" eaLnBrk="0" fontAlgn="base" hangingPunct="0">
        <a:spcBef>
          <a:spcPts val="700"/>
        </a:spcBef>
        <a:spcAft>
          <a:spcPct val="0"/>
        </a:spcAft>
        <a:buClr>
          <a:srgbClr val="167B3A"/>
        </a:buClr>
        <a:buSzPct val="100000"/>
        <a:buFont typeface="Wingdings" panose="05000000000000000000" pitchFamily="2" charset="2"/>
        <a:buChar char="§"/>
        <a:tabLst>
          <a:tab pos="1768475" algn="l"/>
        </a:tabLst>
        <a:defRPr sz="2400">
          <a:solidFill>
            <a:schemeClr val="tx1"/>
          </a:solidFill>
          <a:latin typeface="Arial" panose="020B0604020202020204" pitchFamily="34" charset="0"/>
          <a:ea typeface="+mn-ea"/>
          <a:cs typeface="+mn-cs"/>
        </a:defRPr>
      </a:lvl1pPr>
      <a:lvl2pPr marL="731838" indent="-273050" algn="l" rtl="0" eaLnBrk="0" fontAlgn="base" hangingPunct="0">
        <a:spcBef>
          <a:spcPts val="550"/>
        </a:spcBef>
        <a:spcAft>
          <a:spcPct val="0"/>
        </a:spcAft>
        <a:buClr>
          <a:srgbClr val="680025"/>
        </a:buClr>
        <a:buFont typeface="Wingdings" panose="05000000000000000000" pitchFamily="2" charset="2"/>
        <a:buChar char="§"/>
        <a:tabLst>
          <a:tab pos="1768475" algn="l"/>
        </a:tabLst>
        <a:defRPr sz="2200">
          <a:solidFill>
            <a:schemeClr val="tx1"/>
          </a:solidFill>
          <a:latin typeface="Arial" panose="020B0604020202020204" pitchFamily="34" charset="0"/>
          <a:ea typeface="+mn-ea"/>
          <a:cs typeface="+mn-cs"/>
        </a:defRPr>
      </a:lvl2pPr>
      <a:lvl3pPr marL="1074738" indent="-228600" algn="l" rtl="0" eaLnBrk="0" fontAlgn="base" hangingPunct="0">
        <a:spcBef>
          <a:spcPts val="500"/>
        </a:spcBef>
        <a:spcAft>
          <a:spcPct val="0"/>
        </a:spcAft>
        <a:buClr>
          <a:srgbClr val="D75B53"/>
        </a:buClr>
        <a:buFont typeface="Wingdings" panose="05000000000000000000" pitchFamily="2" charset="2"/>
        <a:buChar char="§"/>
        <a:tabLst>
          <a:tab pos="1768475" algn="l"/>
        </a:tabLst>
        <a:defRPr sz="2000">
          <a:solidFill>
            <a:schemeClr val="tx1"/>
          </a:solidFill>
          <a:latin typeface="Arial" panose="020B0604020202020204" pitchFamily="34" charset="0"/>
          <a:ea typeface="+mn-ea"/>
          <a:cs typeface="+mn-cs"/>
        </a:defRPr>
      </a:lvl3pPr>
      <a:lvl4pPr marL="1417638" indent="-228600" algn="l" rtl="0" eaLnBrk="0" fontAlgn="base" hangingPunct="0">
        <a:spcBef>
          <a:spcPts val="400"/>
        </a:spcBef>
        <a:spcAft>
          <a:spcPct val="0"/>
        </a:spcAft>
        <a:buClr>
          <a:srgbClr val="1286AA"/>
        </a:buClr>
        <a:buFont typeface="Wingdings" panose="05000000000000000000" pitchFamily="2" charset="2"/>
        <a:buChar char="§"/>
        <a:tabLst>
          <a:tab pos="1768475" algn="l"/>
        </a:tabLst>
        <a:defRPr>
          <a:solidFill>
            <a:schemeClr val="tx1"/>
          </a:solidFill>
          <a:latin typeface="Arial" panose="020B0604020202020204" pitchFamily="34" charset="0"/>
          <a:ea typeface="+mn-ea"/>
          <a:cs typeface="+mn-cs"/>
        </a:defRPr>
      </a:lvl4pPr>
      <a:lvl5pPr marL="1828800" indent="-228600" algn="l" rtl="0" eaLnBrk="0" fontAlgn="base" hangingPunct="0">
        <a:spcBef>
          <a:spcPts val="400"/>
        </a:spcBef>
        <a:spcAft>
          <a:spcPct val="0"/>
        </a:spcAft>
        <a:buClr>
          <a:srgbClr val="E5AA80"/>
        </a:buClr>
        <a:buFont typeface="Wingdings" panose="05000000000000000000" pitchFamily="2" charset="2"/>
        <a:buChar char="§"/>
        <a:tabLst>
          <a:tab pos="1768475" algn="l"/>
        </a:tabLst>
        <a:defRPr>
          <a:solidFill>
            <a:schemeClr val="tx1"/>
          </a:solidFill>
          <a:latin typeface="Arial" panose="020B0604020202020204" pitchFamily="34" charset="0"/>
          <a:ea typeface="+mn-ea"/>
          <a:cs typeface="+mn-cs"/>
        </a:defRPr>
      </a:lvl5pPr>
      <a:lvl6pPr marL="22860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6pPr>
      <a:lvl7pPr marL="27432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7pPr>
      <a:lvl8pPr marL="32004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8pPr>
      <a:lvl9pPr marL="3657600" indent="-228600" algn="l" rtl="0" eaLnBrk="1" fontAlgn="base" hangingPunct="1">
        <a:spcBef>
          <a:spcPts val="400"/>
        </a:spcBef>
        <a:spcAft>
          <a:spcPct val="0"/>
        </a:spcAft>
        <a:buClr>
          <a:srgbClr val="E5AA80"/>
        </a:buClr>
        <a:buFont typeface="Wingdings" pitchFamily="2" charset="2"/>
        <a:buChar char="§"/>
        <a:tabLst>
          <a:tab pos="1768475" algn="l"/>
        </a:tabLst>
        <a:defRPr>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https://shop.ford.com/showroom/#/"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24.xml"/><Relationship Id="rId1" Type="http://schemas.openxmlformats.org/officeDocument/2006/relationships/slideLayout" Target="../slideLayouts/slideLayout6.xml"/><Relationship Id="rId4" Type="http://schemas.openxmlformats.org/officeDocument/2006/relationships/slide" Target="slide6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27.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slide" Target="slide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slide" Target="slide6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9.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2" Type="http://schemas.openxmlformats.org/officeDocument/2006/relationships/slide" Target="slide24.xml"/><Relationship Id="rId1" Type="http://schemas.openxmlformats.org/officeDocument/2006/relationships/slideLayout" Target="../slideLayouts/slideLayout17.xml"/></Relationships>
</file>

<file path=ppt/slides/_rels/slide61.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7.xml"/></Relationships>
</file>

<file path=ppt/slides/_rels/slide62.xml.rels><?xml version="1.0" encoding="UTF-8" standalone="yes"?>
<Relationships xmlns="http://schemas.openxmlformats.org/package/2006/relationships"><Relationship Id="rId2" Type="http://schemas.openxmlformats.org/officeDocument/2006/relationships/slide" Target="slide27.xml"/><Relationship Id="rId1" Type="http://schemas.openxmlformats.org/officeDocument/2006/relationships/slideLayout" Target="../slideLayouts/slideLayout17.xml"/></Relationships>
</file>

<file path=ppt/slides/_rels/slide63.xml.rels><?xml version="1.0" encoding="UTF-8" standalone="yes"?>
<Relationships xmlns="http://schemas.openxmlformats.org/package/2006/relationships"><Relationship Id="rId2" Type="http://schemas.openxmlformats.org/officeDocument/2006/relationships/slide" Target="slide30.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D836D288-95F8-4DA2-882C-4F1427051EB1}"/>
              </a:ext>
            </a:extLst>
          </p:cNvPr>
          <p:cNvSpPr>
            <a:spLocks noGrp="1"/>
          </p:cNvSpPr>
          <p:nvPr>
            <p:ph type="ctrTitle"/>
          </p:nvPr>
        </p:nvSpPr>
        <p:spPr>
          <a:xfrm>
            <a:off x="621792" y="2286000"/>
            <a:ext cx="3035808" cy="1066800"/>
          </a:xfrm>
        </p:spPr>
        <p:txBody>
          <a:bodyPr/>
          <a:lstStyle/>
          <a:p>
            <a:r>
              <a:rPr lang="en-US" dirty="0"/>
              <a:t>CASE 12</a:t>
            </a:r>
          </a:p>
        </p:txBody>
      </p:sp>
      <p:sp>
        <p:nvSpPr>
          <p:cNvPr id="3" name="Subtitle 2">
            <a:extLst>
              <a:ext uri="{FF2B5EF4-FFF2-40B4-BE49-F238E27FC236}">
                <a16:creationId xmlns:a16="http://schemas.microsoft.com/office/drawing/2014/main" id="{F64789A0-829A-3A49-A901-EF231D9FA2DE}"/>
              </a:ext>
            </a:extLst>
          </p:cNvPr>
          <p:cNvSpPr>
            <a:spLocks noGrp="1"/>
          </p:cNvSpPr>
          <p:nvPr>
            <p:ph type="subTitle" idx="1"/>
          </p:nvPr>
        </p:nvSpPr>
        <p:spPr>
          <a:xfrm>
            <a:off x="609600" y="3505200"/>
            <a:ext cx="3035808" cy="1295400"/>
          </a:xfrm>
        </p:spPr>
        <p:txBody>
          <a:bodyPr/>
          <a:lstStyle/>
          <a:p>
            <a:r>
              <a:rPr lang="en-US" altLang="en-US" sz="2400" dirty="0">
                <a:solidFill>
                  <a:srgbClr val="F8F8F8"/>
                </a:solidFill>
              </a:rPr>
              <a:t>Ford: Traveling Two Roads</a:t>
            </a:r>
            <a:endParaRPr lang="en-US" sz="2400" dirty="0"/>
          </a:p>
        </p:txBody>
      </p:sp>
      <p:sp>
        <p:nvSpPr>
          <p:cNvPr id="2" name="Text Placeholder 1">
            <a:extLst>
              <a:ext uri="{FF2B5EF4-FFF2-40B4-BE49-F238E27FC236}">
                <a16:creationId xmlns:a16="http://schemas.microsoft.com/office/drawing/2014/main" id="{D61D943F-ECE6-4B0A-890E-C6EED8AA987A}"/>
              </a:ext>
            </a:extLst>
          </p:cNvPr>
          <p:cNvSpPr>
            <a:spLocks noGrp="1"/>
          </p:cNvSpPr>
          <p:nvPr>
            <p:ph type="body" sz="quarter" idx="10"/>
          </p:nvPr>
        </p:nvSpPr>
        <p:spPr>
          <a:xfrm>
            <a:off x="631120" y="5037262"/>
            <a:ext cx="3043303" cy="830138"/>
          </a:xfrm>
        </p:spPr>
        <p:txBody>
          <a:bodyPr/>
          <a:lstStyle/>
          <a:p>
            <a:r>
              <a:rPr lang="en-US" altLang="en-US" dirty="0">
                <a:solidFill>
                  <a:srgbClr val="F8F8F8"/>
                </a:solidFill>
              </a:rPr>
              <a:t>Pauline Assenza</a:t>
            </a:r>
            <a:endParaRPr lang="en-US" dirty="0">
              <a:solidFill>
                <a:srgbClr val="F8F8F8"/>
              </a:solidFill>
            </a:endParaRPr>
          </a:p>
          <a:p>
            <a:r>
              <a:rPr lang="en-US" altLang="en-US" dirty="0">
                <a:solidFill>
                  <a:srgbClr val="F8F8F8"/>
                </a:solidFill>
              </a:rPr>
              <a:t>Helaine Korn</a:t>
            </a:r>
            <a:br>
              <a:rPr lang="en-US" altLang="en-US" dirty="0">
                <a:solidFill>
                  <a:srgbClr val="F8F8F8"/>
                </a:solidFill>
              </a:rPr>
            </a:br>
            <a:r>
              <a:rPr lang="en-US" altLang="en-US" dirty="0">
                <a:solidFill>
                  <a:srgbClr val="F8F8F8"/>
                </a:solidFill>
              </a:rPr>
              <a:t>Naga Lakshmi Damaraju</a:t>
            </a:r>
            <a:br>
              <a:rPr lang="en-US" altLang="en-US" dirty="0">
                <a:solidFill>
                  <a:srgbClr val="F8F8F8"/>
                </a:solidFill>
              </a:rPr>
            </a:br>
            <a:r>
              <a:rPr lang="en-US" altLang="en-US" dirty="0">
                <a:solidFill>
                  <a:srgbClr val="F8F8F8"/>
                </a:solidFill>
              </a:rPr>
              <a:t>Alan B. Eisner</a:t>
            </a:r>
            <a:endParaRPr lang="en-US" sz="1600" dirty="0">
              <a:solidFill>
                <a:srgbClr val="F8F8F8"/>
              </a:solidFill>
            </a:endParaRPr>
          </a:p>
        </p:txBody>
      </p:sp>
      <p:sp>
        <p:nvSpPr>
          <p:cNvPr id="7" name="Text Placeholder 4">
            <a:extLst>
              <a:ext uri="{FF2B5EF4-FFF2-40B4-BE49-F238E27FC236}">
                <a16:creationId xmlns:a16="http://schemas.microsoft.com/office/drawing/2014/main" id="{E957755B-8441-E243-871F-A9E51A766FD7}"/>
              </a:ext>
            </a:extLst>
          </p:cNvPr>
          <p:cNvSpPr txBox="1">
            <a:spLocks/>
          </p:cNvSpPr>
          <p:nvPr/>
        </p:nvSpPr>
        <p:spPr>
          <a:xfrm>
            <a:off x="7391400" y="6477000"/>
            <a:ext cx="1752600" cy="374650"/>
          </a:xfrm>
          <a:prstGeom prst="rect">
            <a:avLst/>
          </a:prstGeom>
        </p:spPr>
        <p:txBody>
          <a:bodyPr/>
          <a:lstStyle>
            <a:lvl1pPr marL="0" marR="0" indent="0" algn="r" defTabSz="914400" rtl="0" eaLnBrk="1" fontAlgn="auto" latinLnBrk="0" hangingPunct="1">
              <a:lnSpc>
                <a:spcPct val="100000"/>
              </a:lnSpc>
              <a:spcBef>
                <a:spcPts val="1200"/>
              </a:spcBef>
              <a:spcAft>
                <a:spcPts val="0"/>
              </a:spcAft>
              <a:buClrTx/>
              <a:buSzTx/>
              <a:buFont typeface="Arial" panose="020B0604020202020204" pitchFamily="34" charset="0"/>
              <a:buNone/>
              <a:tabLst/>
              <a:defRPr sz="900" kern="1200" baseline="0">
                <a:solidFill>
                  <a:schemeClr val="tx2"/>
                </a:solidFill>
                <a:latin typeface="+mn-lt"/>
                <a:ea typeface="+mn-ea"/>
                <a:cs typeface="+mn-cs"/>
              </a:defRPr>
            </a:lvl1pPr>
            <a:lvl2pPr marL="230188" indent="-228600" algn="l" defTabSz="914400" rtl="0" eaLnBrk="1" latinLnBrk="0" hangingPunct="1">
              <a:lnSpc>
                <a:spcPct val="100000"/>
              </a:lnSpc>
              <a:spcBef>
                <a:spcPts val="800"/>
              </a:spcBef>
              <a:buClrTx/>
              <a:buFont typeface="Arial" panose="020B0604020202020204" pitchFamily="34" charset="0"/>
              <a:buChar char="•"/>
              <a:defRPr sz="2000" kern="1200">
                <a:solidFill>
                  <a:schemeClr val="tx2"/>
                </a:solidFill>
                <a:latin typeface="+mn-lt"/>
                <a:ea typeface="+mn-ea"/>
                <a:cs typeface="+mn-cs"/>
              </a:defRPr>
            </a:lvl2pPr>
            <a:lvl3pPr marL="460375" indent="-228600" algn="l" defTabSz="914400" rtl="0" eaLnBrk="1" latinLnBrk="0" hangingPunct="1">
              <a:lnSpc>
                <a:spcPct val="100000"/>
              </a:lnSpc>
              <a:spcBef>
                <a:spcPts val="800"/>
              </a:spcBef>
              <a:buFont typeface="Arial" panose="020B0604020202020204" pitchFamily="34" charset="0"/>
              <a:buChar char="•"/>
              <a:defRPr sz="1800" kern="1200">
                <a:solidFill>
                  <a:schemeClr val="tx2"/>
                </a:solidFill>
                <a:latin typeface="+mn-lt"/>
                <a:ea typeface="+mn-ea"/>
                <a:cs typeface="+mn-cs"/>
              </a:defRPr>
            </a:lvl3pPr>
            <a:lvl4pPr marL="455613"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4pPr>
            <a:lvl5pPr marL="685800" indent="0" algn="l" defTabSz="914400" rtl="0" eaLnBrk="1" latinLnBrk="0" hangingPunct="1">
              <a:lnSpc>
                <a:spcPct val="100000"/>
              </a:lnSpc>
              <a:spcBef>
                <a:spcPts val="800"/>
              </a:spcBef>
              <a:buFont typeface="Arial" panose="020B0604020202020204" pitchFamily="34" charset="0"/>
              <a:buNone/>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0" i="0" dirty="0">
                <a:solidFill>
                  <a:schemeClr val="tx2">
                    <a:lumMod val="50000"/>
                    <a:lumOff val="50000"/>
                  </a:schemeClr>
                </a:solidFill>
                <a:effectLst/>
                <a:latin typeface="Arial" panose="020B0604020202020204" pitchFamily="34" charset="0"/>
              </a:rPr>
              <a:t>Anatoli Styf/Shutterstock</a:t>
            </a:r>
            <a:endParaRPr lang="en-US" dirty="0">
              <a:solidFill>
                <a:schemeClr val="tx2">
                  <a:lumMod val="50000"/>
                  <a:lumOff val="50000"/>
                </a:schemeClr>
              </a:solidFill>
            </a:endParaRPr>
          </a:p>
        </p:txBody>
      </p:sp>
      <p:sp>
        <p:nvSpPr>
          <p:cNvPr id="6" name="Long Copyright">
            <a:extLst>
              <a:ext uri="{FF2B5EF4-FFF2-40B4-BE49-F238E27FC236}">
                <a16:creationId xmlns:a16="http://schemas.microsoft.com/office/drawing/2014/main" id="{560FE2D1-DCD9-9E44-9700-BC37FAFD6FD9}"/>
              </a:ext>
            </a:extLst>
          </p:cNvPr>
          <p:cNvSpPr>
            <a:spLocks noGrp="1"/>
          </p:cNvSpPr>
          <p:nvPr>
            <p:ph type="ftr" sz="quarter" idx="12"/>
          </p:nvPr>
        </p:nvSpPr>
        <p:spPr>
          <a:xfrm>
            <a:off x="0" y="6478438"/>
            <a:ext cx="9144000" cy="379562"/>
          </a:xfrm>
        </p:spPr>
        <p:txBody>
          <a:bodyPr/>
          <a:lstStyle>
            <a:lvl1pPr algn="ctr">
              <a:defRPr/>
            </a:lvl1pPr>
          </a:lstStyle>
          <a:p>
            <a:pPr fontAlgn="auto">
              <a:spcAft>
                <a:spcPts val="0"/>
              </a:spcAft>
            </a:pPr>
            <a:r>
              <a:rPr lang="en-US" dirty="0">
                <a:solidFill>
                  <a:schemeClr val="tx1"/>
                </a:solidFill>
              </a:rPr>
              <a:t>© McGraw Hill LLC. All rights reserved. No reproduction or distribution without the prior written consent of McGraw Hill LLC.</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a:extLst>
              <a:ext uri="{FF2B5EF4-FFF2-40B4-BE49-F238E27FC236}">
                <a16:creationId xmlns:a16="http://schemas.microsoft.com/office/drawing/2014/main" id="{C0DEDFCF-A22B-48EC-9E41-F6CA30E7DAB1}"/>
              </a:ext>
            </a:extLst>
          </p:cNvPr>
          <p:cNvSpPr>
            <a:spLocks noGrp="1"/>
          </p:cNvSpPr>
          <p:nvPr>
            <p:ph type="title"/>
          </p:nvPr>
        </p:nvSpPr>
        <p:spPr>
          <a:xfrm>
            <a:off x="342900" y="152400"/>
            <a:ext cx="8458200" cy="914400"/>
          </a:xfrm>
        </p:spPr>
        <p:txBody>
          <a:bodyPr/>
          <a:lstStyle/>
          <a:p>
            <a:pPr eaLnBrk="1" hangingPunct="1"/>
            <a:r>
              <a:rPr lang="en-US" altLang="en-US" dirty="0"/>
              <a:t>Ford</a:t>
            </a:r>
            <a:br>
              <a:rPr lang="en-US" altLang="en-US" dirty="0"/>
            </a:br>
            <a:r>
              <a:rPr lang="en-US" altLang="en-US" dirty="0"/>
              <a:t>Intro: Strategic Objectives</a:t>
            </a:r>
          </a:p>
        </p:txBody>
      </p:sp>
      <p:sp>
        <p:nvSpPr>
          <p:cNvPr id="43009" name="Content Placeholder 2">
            <a:extLst>
              <a:ext uri="{FF2B5EF4-FFF2-40B4-BE49-F238E27FC236}">
                <a16:creationId xmlns:a16="http://schemas.microsoft.com/office/drawing/2014/main" id="{AA661743-5A2F-4E16-8FF4-C8BF106401BA}"/>
              </a:ext>
            </a:extLst>
          </p:cNvPr>
          <p:cNvSpPr>
            <a:spLocks noGrp="1"/>
          </p:cNvSpPr>
          <p:nvPr>
            <p:ph sz="quarter" idx="11"/>
          </p:nvPr>
        </p:nvSpPr>
        <p:spPr/>
        <p:txBody>
          <a:bodyPr/>
          <a:lstStyle/>
          <a:p>
            <a:pPr marL="0" indent="0" eaLnBrk="1" hangingPunct="1">
              <a:buNone/>
            </a:pPr>
            <a:r>
              <a:rPr lang="en-US" altLang="en-US" b="1" dirty="0">
                <a:solidFill>
                  <a:srgbClr val="E52C36"/>
                </a:solidFill>
                <a:cs typeface="Lucida Sans Unicode" panose="020B0602030504020204" pitchFamily="34" charset="0"/>
              </a:rPr>
              <a:t>Strategic objectives:</a:t>
            </a:r>
          </a:p>
          <a:p>
            <a:pPr lvl="1" eaLnBrk="1" hangingPunct="1"/>
            <a:r>
              <a:rPr lang="en-US" altLang="en-US" dirty="0">
                <a:ea typeface="ヒラギノ角ゴ Pro W3" pitchFamily="123" charset="-128"/>
              </a:rPr>
              <a:t>Operationalize the mission statement.</a:t>
            </a:r>
          </a:p>
          <a:p>
            <a:pPr lvl="1" eaLnBrk="1" hangingPunct="1"/>
            <a:r>
              <a:rPr lang="en-US" altLang="en-US" dirty="0">
                <a:ea typeface="ヒラギノ角ゴ Pro W3" pitchFamily="123" charset="-128"/>
              </a:rPr>
              <a:t>Provide guidance on how the organization can fulfill or move toward the mission and vision.</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a:extLst>
              <a:ext uri="{FF2B5EF4-FFF2-40B4-BE49-F238E27FC236}">
                <a16:creationId xmlns:a16="http://schemas.microsoft.com/office/drawing/2014/main" id="{B4A278E0-96AE-4F4B-8134-FB4F49E96356}"/>
              </a:ext>
            </a:extLst>
          </p:cNvPr>
          <p:cNvSpPr>
            <a:spLocks noGrp="1"/>
          </p:cNvSpPr>
          <p:nvPr>
            <p:ph type="title"/>
          </p:nvPr>
        </p:nvSpPr>
        <p:spPr>
          <a:xfrm>
            <a:off x="304800" y="152400"/>
            <a:ext cx="8458200" cy="971909"/>
          </a:xfrm>
        </p:spPr>
        <p:txBody>
          <a:bodyPr/>
          <a:lstStyle/>
          <a:p>
            <a:pPr eaLnBrk="1" hangingPunct="1"/>
            <a:r>
              <a:rPr lang="en-US" altLang="en-US" dirty="0"/>
              <a:t>Ford</a:t>
            </a:r>
            <a:br>
              <a:rPr lang="en-US" altLang="en-US" dirty="0"/>
            </a:br>
            <a:r>
              <a:rPr lang="en-US" altLang="en-US" dirty="0"/>
              <a:t>Mulally’s Vision</a:t>
            </a:r>
          </a:p>
        </p:txBody>
      </p:sp>
      <p:sp>
        <p:nvSpPr>
          <p:cNvPr id="45057" name="Content Placeholder 2">
            <a:extLst>
              <a:ext uri="{FF2B5EF4-FFF2-40B4-BE49-F238E27FC236}">
                <a16:creationId xmlns:a16="http://schemas.microsoft.com/office/drawing/2014/main" id="{A36833BF-C4F5-4C3B-85C3-F7558E002523}"/>
              </a:ext>
            </a:extLst>
          </p:cNvPr>
          <p:cNvSpPr>
            <a:spLocks noGrp="1"/>
          </p:cNvSpPr>
          <p:nvPr>
            <p:ph sz="quarter" idx="11"/>
          </p:nvPr>
        </p:nvSpPr>
        <p:spPr>
          <a:xfrm>
            <a:off x="342900" y="1276709"/>
            <a:ext cx="8458200" cy="4133491"/>
          </a:xfrm>
        </p:spPr>
        <p:txBody>
          <a:bodyPr>
            <a:normAutofit/>
          </a:bodyPr>
          <a:lstStyle/>
          <a:p>
            <a:pPr eaLnBrk="1" hangingPunct="1">
              <a:spcBef>
                <a:spcPts val="3000"/>
              </a:spcBef>
            </a:pPr>
            <a:r>
              <a:rPr lang="en-US" altLang="en-US" sz="2600" dirty="0">
                <a:ea typeface="Verdana" panose="020B0604030504040204" pitchFamily="34" charset="0"/>
              </a:rPr>
              <a:t>Mulally had refocused Ford’</a:t>
            </a:r>
            <a:r>
              <a:rPr lang="en-US" altLang="ja-JP" sz="2600" dirty="0">
                <a:ea typeface="Verdana" panose="020B0604030504040204" pitchFamily="34" charset="0"/>
              </a:rPr>
              <a:t>s </a:t>
            </a:r>
            <a:r>
              <a:rPr lang="en-US" altLang="ja-JP" sz="2600" b="1" dirty="0">
                <a:solidFill>
                  <a:srgbClr val="E52C36"/>
                </a:solidFill>
                <a:ea typeface="Verdana" panose="020B0604030504040204" pitchFamily="34" charset="0"/>
              </a:rPr>
              <a:t>vision</a:t>
            </a:r>
            <a:r>
              <a:rPr lang="en-US" altLang="ja-JP" sz="2600" dirty="0">
                <a:solidFill>
                  <a:srgbClr val="E52C36"/>
                </a:solidFill>
                <a:ea typeface="Verdana" panose="020B0604030504040204" pitchFamily="34" charset="0"/>
              </a:rPr>
              <a:t>:</a:t>
            </a:r>
            <a:r>
              <a:rPr lang="en-US" altLang="ja-JP" sz="2600" dirty="0">
                <a:ea typeface="Verdana" panose="020B0604030504040204" pitchFamily="34" charset="0"/>
              </a:rPr>
              <a:t> </a:t>
            </a:r>
          </a:p>
          <a:p>
            <a:pPr marL="342900" indent="-342900">
              <a:spcBef>
                <a:spcPts val="3000"/>
              </a:spcBef>
              <a:buFont typeface="Arial" panose="020B0604020202020204" pitchFamily="34" charset="0"/>
              <a:buChar char="•"/>
            </a:pPr>
            <a:r>
              <a:rPr lang="en-US" altLang="en-US" sz="2600" dirty="0">
                <a:ea typeface="Verdana" panose="020B0604030504040204" pitchFamily="34" charset="0"/>
                <a:cs typeface="Times New Roman" panose="02020603050405020304" pitchFamily="18" charset="0"/>
              </a:rPr>
              <a:t>A smaller and more profitable Ford, </a:t>
            </a:r>
            <a:r>
              <a:rPr lang="en-US" altLang="ja-JP" sz="2600" dirty="0">
                <a:ea typeface="Verdana" panose="020B0604030504040204" pitchFamily="34" charset="0"/>
                <a:cs typeface="Times New Roman" panose="02020603050405020304" pitchFamily="18" charset="0"/>
              </a:rPr>
              <a:t>an exciting viable Ford delivering profitable growth for all.</a:t>
            </a:r>
          </a:p>
          <a:p>
            <a:pPr marL="342900" indent="-342900" eaLnBrk="1" hangingPunct="1">
              <a:spcBef>
                <a:spcPts val="3000"/>
              </a:spcBef>
              <a:buFont typeface="Arial" panose="020B0604020202020204" pitchFamily="34" charset="0"/>
              <a:buChar char="•"/>
            </a:pPr>
            <a:r>
              <a:rPr lang="en-US" altLang="en-US" sz="2600" dirty="0">
                <a:ea typeface="Verdana" panose="020B0604030504040204" pitchFamily="34" charset="0"/>
                <a:cs typeface="Times New Roman" panose="02020603050405020304" pitchFamily="18" charset="0"/>
              </a:rPr>
              <a:t>The message was intended to communicate consistency across all departments, all segments, requiring people to work together with one plan, one goal.</a:t>
            </a:r>
          </a:p>
        </p:txBody>
      </p:sp>
      <p:sp>
        <p:nvSpPr>
          <p:cNvPr id="6" name="Content Placeholder 5">
            <a:extLst>
              <a:ext uri="{FF2B5EF4-FFF2-40B4-BE49-F238E27FC236}">
                <a16:creationId xmlns:a16="http://schemas.microsoft.com/office/drawing/2014/main" id="{9B467A2E-027C-884F-816D-17B00878C781}"/>
              </a:ext>
            </a:extLst>
          </p:cNvPr>
          <p:cNvSpPr>
            <a:spLocks noGrp="1"/>
          </p:cNvSpPr>
          <p:nvPr>
            <p:ph sz="quarter" idx="14"/>
          </p:nvPr>
        </p:nvSpPr>
        <p:spPr>
          <a:xfrm>
            <a:off x="342900" y="5715000"/>
            <a:ext cx="8458200" cy="533400"/>
          </a:xfrm>
        </p:spPr>
        <p:txBody>
          <a:bodyPr/>
          <a:lstStyle/>
          <a:p>
            <a:pPr algn="ctr"/>
            <a:r>
              <a:rPr lang="ja-JP" altLang="en-US" b="1">
                <a:cs typeface="Times New Roman" panose="02020603050405020304" pitchFamily="18" charset="0"/>
              </a:rPr>
              <a:t>“</a:t>
            </a:r>
            <a:r>
              <a:rPr lang="en-US" altLang="ja-JP" b="1" dirty="0">
                <a:cs typeface="Times New Roman" panose="02020603050405020304" pitchFamily="18" charset="0"/>
              </a:rPr>
              <a:t>ONE Ford</a:t>
            </a:r>
            <a:r>
              <a:rPr lang="ja-JP" altLang="en-US" b="1">
                <a:cs typeface="Times New Roman" panose="02020603050405020304" pitchFamily="18" charset="0"/>
              </a:rPr>
              <a:t>”</a:t>
            </a:r>
            <a:endParaRPr lang="en-US" altLang="en-US" b="1" dirty="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66275A-D2BF-49E0-8FE2-BCFF9588B804}"/>
              </a:ext>
            </a:extLst>
          </p:cNvPr>
          <p:cNvSpPr>
            <a:spLocks noGrp="1"/>
          </p:cNvSpPr>
          <p:nvPr>
            <p:ph type="title"/>
          </p:nvPr>
        </p:nvSpPr>
        <p:spPr>
          <a:xfrm>
            <a:off x="365937" y="123645"/>
            <a:ext cx="8458200" cy="971909"/>
          </a:xfrm>
        </p:spPr>
        <p:txBody>
          <a:bodyPr/>
          <a:lstStyle/>
          <a:p>
            <a:r>
              <a:rPr lang="en-US" dirty="0"/>
              <a:t>Ford</a:t>
            </a:r>
            <a:br>
              <a:rPr lang="en-US" dirty="0"/>
            </a:br>
            <a:r>
              <a:rPr lang="en-US" dirty="0"/>
              <a:t>Mulally’s Mission</a:t>
            </a:r>
          </a:p>
        </p:txBody>
      </p:sp>
      <p:sp>
        <p:nvSpPr>
          <p:cNvPr id="5" name="Content Placeholder 4">
            <a:extLst>
              <a:ext uri="{FF2B5EF4-FFF2-40B4-BE49-F238E27FC236}">
                <a16:creationId xmlns:a16="http://schemas.microsoft.com/office/drawing/2014/main" id="{06EA01CB-05B0-49FF-9658-31E0C0F86CA5}"/>
              </a:ext>
            </a:extLst>
          </p:cNvPr>
          <p:cNvSpPr>
            <a:spLocks noGrp="1"/>
          </p:cNvSpPr>
          <p:nvPr>
            <p:ph sz="quarter" idx="11"/>
          </p:nvPr>
        </p:nvSpPr>
        <p:spPr>
          <a:xfrm>
            <a:off x="342900" y="1276709"/>
            <a:ext cx="8458200" cy="4666891"/>
          </a:xfrm>
        </p:spPr>
        <p:txBody>
          <a:bodyPr/>
          <a:lstStyle/>
          <a:p>
            <a:pPr marL="0" indent="0">
              <a:spcBef>
                <a:spcPts val="600"/>
              </a:spcBef>
              <a:spcAft>
                <a:spcPts val="1200"/>
              </a:spcAft>
              <a:buNone/>
            </a:pPr>
            <a:r>
              <a:rPr lang="en-US" altLang="en-US" sz="2400" dirty="0"/>
              <a:t>Mulally’</a:t>
            </a:r>
            <a:r>
              <a:rPr lang="en-US" altLang="ja-JP" sz="2400" dirty="0"/>
              <a:t>s </a:t>
            </a:r>
            <a:r>
              <a:rPr lang="en-US" altLang="ja-JP" sz="2400" b="1" dirty="0">
                <a:solidFill>
                  <a:srgbClr val="E52C36"/>
                </a:solidFill>
              </a:rPr>
              <a:t>mission:</a:t>
            </a:r>
            <a:r>
              <a:rPr lang="en-US" altLang="ja-JP" sz="2400" dirty="0">
                <a:solidFill>
                  <a:srgbClr val="4D9DC3"/>
                </a:solidFill>
              </a:rPr>
              <a:t> </a:t>
            </a:r>
            <a:r>
              <a:rPr lang="en-US" altLang="ja-JP" sz="2400" dirty="0"/>
              <a:t>focus organizational stakeholders on the Ford brand. </a:t>
            </a:r>
            <a:r>
              <a:rPr lang="en-US" altLang="en-US" sz="2400" dirty="0"/>
              <a:t>Integrate and leverage the Ford assets around the world.</a:t>
            </a:r>
            <a:endParaRPr lang="en-US" altLang="en-US" sz="2400" dirty="0">
              <a:ea typeface="ヒラギノ角ゴ Pro W3" pitchFamily="123" charset="-128"/>
            </a:endParaRPr>
          </a:p>
          <a:p>
            <a:pPr marL="0" indent="0">
              <a:spcBef>
                <a:spcPts val="600"/>
              </a:spcBef>
              <a:spcAft>
                <a:spcPts val="1200"/>
              </a:spcAft>
              <a:buNone/>
            </a:pPr>
            <a:r>
              <a:rPr lang="en-US" altLang="en-US" sz="2400" dirty="0">
                <a:ea typeface="Verdana" panose="020B0604030504040204" pitchFamily="34" charset="0"/>
              </a:rPr>
              <a:t>Mulally’</a:t>
            </a:r>
            <a:r>
              <a:rPr lang="en-US" altLang="ja-JP" sz="2400" dirty="0">
                <a:ea typeface="Verdana" panose="020B0604030504040204" pitchFamily="34" charset="0"/>
              </a:rPr>
              <a:t>s </a:t>
            </a:r>
            <a:r>
              <a:rPr lang="en-US" altLang="ja-JP" sz="2400" b="1" dirty="0">
                <a:solidFill>
                  <a:srgbClr val="E52C36"/>
                </a:solidFill>
                <a:ea typeface="Verdana" panose="020B0604030504040204" pitchFamily="34" charset="0"/>
              </a:rPr>
              <a:t>strategic objectives: </a:t>
            </a:r>
            <a:r>
              <a:rPr lang="en-US" altLang="ja-JP" sz="2400" dirty="0">
                <a:ea typeface="Verdana" panose="020B0604030504040204" pitchFamily="34" charset="0"/>
              </a:rPr>
              <a:t>obtain operating profitability at a lower volume while changing the mix of products to better appeal to the market.</a:t>
            </a:r>
          </a:p>
          <a:p>
            <a:pPr marL="457200" indent="-457200">
              <a:spcBef>
                <a:spcPts val="600"/>
              </a:spcBef>
              <a:spcAft>
                <a:spcPts val="1200"/>
              </a:spcAft>
              <a:buFont typeface="Arial" panose="020B0604020202020204" pitchFamily="34" charset="0"/>
              <a:buChar char="•"/>
            </a:pPr>
            <a:r>
              <a:rPr lang="en-US" altLang="en-US" sz="2200" dirty="0">
                <a:ea typeface="Verdana" panose="020B0604030504040204" pitchFamily="34" charset="0"/>
              </a:rPr>
              <a:t>Sell off premier auto brands.</a:t>
            </a:r>
          </a:p>
          <a:p>
            <a:pPr marL="457200" indent="-457200">
              <a:buFont typeface="Arial" panose="020B0604020202020204" pitchFamily="34" charset="0"/>
              <a:buChar char="•"/>
            </a:pPr>
            <a:r>
              <a:rPr lang="en-US" altLang="en-US" sz="2200" dirty="0">
                <a:ea typeface="Verdana" panose="020B0604030504040204" pitchFamily="34" charset="0"/>
              </a:rPr>
              <a:t>Create a culture of accountability and collaboration.</a:t>
            </a:r>
          </a:p>
          <a:p>
            <a:pPr marL="457200" indent="-457200">
              <a:buFont typeface="Arial" panose="020B0604020202020204" pitchFamily="34" charset="0"/>
              <a:buChar char="•"/>
            </a:pPr>
            <a:r>
              <a:rPr lang="en-US" altLang="en-US" sz="2200" dirty="0">
                <a:ea typeface="Verdana" panose="020B0604030504040204" pitchFamily="34" charset="0"/>
              </a:rPr>
              <a:t>Focus on operational synergies.</a:t>
            </a:r>
          </a:p>
          <a:p>
            <a:pPr marL="457200" indent="-457200">
              <a:buFont typeface="Arial" panose="020B0604020202020204" pitchFamily="34" charset="0"/>
              <a:buChar char="•"/>
            </a:pPr>
            <a:r>
              <a:rPr lang="en-US" altLang="en-US" sz="2200" dirty="0">
                <a:ea typeface="ヒラギノ角ゴ Pro W3" pitchFamily="123" charset="-128"/>
              </a:rPr>
              <a:t>Return to a position of financial strength.</a:t>
            </a:r>
            <a:endParaRPr lang="en-US" sz="22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407DB-A204-42F2-A7AA-D3E5848D2234}"/>
              </a:ext>
            </a:extLst>
          </p:cNvPr>
          <p:cNvSpPr>
            <a:spLocks noGrp="1"/>
          </p:cNvSpPr>
          <p:nvPr>
            <p:ph type="title"/>
          </p:nvPr>
        </p:nvSpPr>
        <p:spPr>
          <a:xfrm>
            <a:off x="342900" y="152400"/>
            <a:ext cx="8458200" cy="990600"/>
          </a:xfrm>
        </p:spPr>
        <p:txBody>
          <a:bodyPr/>
          <a:lstStyle/>
          <a:p>
            <a:r>
              <a:rPr lang="en-US" dirty="0"/>
              <a:t>Ford</a:t>
            </a:r>
            <a:br>
              <a:rPr lang="en-US" dirty="0"/>
            </a:br>
            <a:r>
              <a:rPr lang="en-US" dirty="0"/>
              <a:t>Field’s Mission, Vision, Objectives</a:t>
            </a:r>
          </a:p>
        </p:txBody>
      </p:sp>
      <p:sp>
        <p:nvSpPr>
          <p:cNvPr id="5" name="Content Placeholder 4">
            <a:extLst>
              <a:ext uri="{FF2B5EF4-FFF2-40B4-BE49-F238E27FC236}">
                <a16:creationId xmlns:a16="http://schemas.microsoft.com/office/drawing/2014/main" id="{BF1FFAA4-F52C-44ED-84AB-3A3FBE64D384}"/>
              </a:ext>
            </a:extLst>
          </p:cNvPr>
          <p:cNvSpPr>
            <a:spLocks noGrp="1"/>
          </p:cNvSpPr>
          <p:nvPr>
            <p:ph sz="quarter" idx="11"/>
          </p:nvPr>
        </p:nvSpPr>
        <p:spPr>
          <a:xfrm>
            <a:off x="342900" y="1276709"/>
            <a:ext cx="8458200" cy="5124091"/>
          </a:xfrm>
        </p:spPr>
        <p:txBody>
          <a:bodyPr/>
          <a:lstStyle/>
          <a:p>
            <a:pPr marL="0" indent="0">
              <a:spcAft>
                <a:spcPts val="2000"/>
              </a:spcAft>
              <a:buNone/>
            </a:pPr>
            <a:r>
              <a:rPr lang="en-US" altLang="en-US" sz="2200" dirty="0"/>
              <a:t>CEO Mark Fields would be using innovation to solve the growing global transportation challenges.</a:t>
            </a:r>
          </a:p>
          <a:p>
            <a:pPr marL="0" indent="0">
              <a:spcAft>
                <a:spcPts val="2000"/>
              </a:spcAft>
              <a:buNone/>
            </a:pPr>
            <a:r>
              <a:rPr lang="en-US" altLang="en-US" sz="2200" dirty="0">
                <a:ea typeface="ヒラギノ角ゴ Pro W3" pitchFamily="123" charset="-128"/>
              </a:rPr>
              <a:t>Field’s </a:t>
            </a:r>
            <a:r>
              <a:rPr lang="en-US" altLang="en-US" sz="2200" b="1" dirty="0">
                <a:solidFill>
                  <a:srgbClr val="E52C36"/>
                </a:solidFill>
                <a:ea typeface="ヒラギノ角ゴ Pro W3" pitchFamily="123" charset="-128"/>
              </a:rPr>
              <a:t>vision:</a:t>
            </a:r>
            <a:r>
              <a:rPr lang="en-US" altLang="en-US" sz="2200" dirty="0">
                <a:ea typeface="ヒラギノ角ゴ Pro W3" pitchFamily="123" charset="-128"/>
              </a:rPr>
              <a:t> to make people’s lives better by changing the way the world moves.</a:t>
            </a:r>
          </a:p>
          <a:p>
            <a:pPr marL="0" indent="0">
              <a:spcAft>
                <a:spcPts val="2000"/>
              </a:spcAft>
              <a:buNone/>
            </a:pPr>
            <a:r>
              <a:rPr lang="en-US" altLang="en-US" sz="2200" dirty="0">
                <a:ea typeface="ヒラギノ角ゴ Pro W3" pitchFamily="123" charset="-128"/>
              </a:rPr>
              <a:t>Fields’ </a:t>
            </a:r>
            <a:r>
              <a:rPr lang="en-US" altLang="en-US" sz="2200" b="1" dirty="0">
                <a:solidFill>
                  <a:srgbClr val="E52C36"/>
                </a:solidFill>
                <a:ea typeface="ヒラギノ角ゴ Pro W3" pitchFamily="123" charset="-128"/>
              </a:rPr>
              <a:t>mission:</a:t>
            </a:r>
            <a:r>
              <a:rPr lang="en-US" altLang="en-US" sz="2200" dirty="0">
                <a:ea typeface="ヒラギノ角ゴ Pro W3" pitchFamily="123" charset="-128"/>
              </a:rPr>
              <a:t> to expand Ford’s scope from vehicles to mobility through business model innovation.</a:t>
            </a:r>
          </a:p>
          <a:p>
            <a:pPr marL="0" indent="0">
              <a:spcAft>
                <a:spcPts val="2000"/>
              </a:spcAft>
              <a:buNone/>
            </a:pPr>
            <a:r>
              <a:rPr lang="en-US" altLang="en-US" sz="2200" dirty="0">
                <a:ea typeface="ヒラギノ角ゴ Pro W3" pitchFamily="123" charset="-128"/>
              </a:rPr>
              <a:t>Fields’ </a:t>
            </a:r>
            <a:r>
              <a:rPr lang="en-US" altLang="en-US" sz="2200" b="1" dirty="0">
                <a:solidFill>
                  <a:srgbClr val="E52C36"/>
                </a:solidFill>
                <a:ea typeface="ヒラギノ角ゴ Pro W3" pitchFamily="123" charset="-128"/>
              </a:rPr>
              <a:t>objectives: </a:t>
            </a:r>
            <a:r>
              <a:rPr lang="en-US" altLang="en-US" sz="2200" dirty="0">
                <a:ea typeface="ヒラギノ角ゴ Pro W3" pitchFamily="123" charset="-128"/>
              </a:rPr>
              <a:t>deliver shareholder returns through both standard auto and high-growth mobility businesses.</a:t>
            </a:r>
          </a:p>
          <a:p>
            <a:pPr marL="0" indent="0">
              <a:spcAft>
                <a:spcPts val="2000"/>
              </a:spcAft>
              <a:buNone/>
            </a:pPr>
            <a:r>
              <a:rPr lang="en-US" altLang="en-US" sz="2200" dirty="0">
                <a:ea typeface="ヒラギノ角ゴ Pro W3" pitchFamily="123" charset="-128"/>
              </a:rPr>
              <a:t>Fields created the Smart Mobility LLC subsidiary to </a:t>
            </a:r>
            <a:r>
              <a:rPr lang="en-US" sz="2200" dirty="0">
                <a:ea typeface="ヒラギノ角ゴ Pro W3" pitchFamily="123" charset="-128"/>
              </a:rPr>
              <a:t>design, build, grow and invest in emerging mobility services, such as autonomous vehicles.</a:t>
            </a:r>
            <a:endParaRPr lang="en-US" altLang="en-US" sz="2200" dirty="0">
              <a:ea typeface="ヒラギノ角ゴ Pro W3" pitchFamily="123" charset="-128"/>
            </a:endParaRPr>
          </a:p>
          <a:p>
            <a:endParaRPr lang="en-US" dirty="0"/>
          </a:p>
        </p:txBody>
      </p:sp>
    </p:spTree>
    <p:extLst>
      <p:ext uri="{BB962C8B-B14F-4D97-AF65-F5344CB8AC3E}">
        <p14:creationId xmlns:p14="http://schemas.microsoft.com/office/powerpoint/2010/main" val="66848395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407DB-A204-42F2-A7AA-D3E5848D2234}"/>
              </a:ext>
            </a:extLst>
          </p:cNvPr>
          <p:cNvSpPr>
            <a:spLocks noGrp="1"/>
          </p:cNvSpPr>
          <p:nvPr>
            <p:ph type="title"/>
          </p:nvPr>
        </p:nvSpPr>
        <p:spPr>
          <a:xfrm>
            <a:off x="349988" y="152400"/>
            <a:ext cx="8458200" cy="971909"/>
          </a:xfrm>
        </p:spPr>
        <p:txBody>
          <a:bodyPr/>
          <a:lstStyle/>
          <a:p>
            <a:r>
              <a:rPr lang="en-US" dirty="0"/>
              <a:t>Ford</a:t>
            </a:r>
            <a:br>
              <a:rPr lang="en-US" dirty="0"/>
            </a:br>
            <a:r>
              <a:rPr lang="en-US" dirty="0"/>
              <a:t>Hackett’s Mission, Vision, Objectives</a:t>
            </a:r>
          </a:p>
        </p:txBody>
      </p:sp>
      <p:sp>
        <p:nvSpPr>
          <p:cNvPr id="5" name="Content Placeholder 4">
            <a:extLst>
              <a:ext uri="{FF2B5EF4-FFF2-40B4-BE49-F238E27FC236}">
                <a16:creationId xmlns:a16="http://schemas.microsoft.com/office/drawing/2014/main" id="{BF1FFAA4-F52C-44ED-84AB-3A3FBE64D384}"/>
              </a:ext>
            </a:extLst>
          </p:cNvPr>
          <p:cNvSpPr>
            <a:spLocks noGrp="1"/>
          </p:cNvSpPr>
          <p:nvPr>
            <p:ph sz="quarter" idx="11"/>
          </p:nvPr>
        </p:nvSpPr>
        <p:spPr>
          <a:xfrm>
            <a:off x="342900" y="1276709"/>
            <a:ext cx="8458200" cy="5124091"/>
          </a:xfrm>
        </p:spPr>
        <p:txBody>
          <a:bodyPr/>
          <a:lstStyle/>
          <a:p>
            <a:pPr>
              <a:spcAft>
                <a:spcPts val="2000"/>
              </a:spcAft>
            </a:pPr>
            <a:r>
              <a:rPr lang="en-US" altLang="en-US" sz="2200" dirty="0"/>
              <a:t>CEO Jim Hackett wanted to accelerate investment in mobility services and </a:t>
            </a:r>
            <a:r>
              <a:rPr lang="en-US" altLang="en-US" sz="2200" dirty="0">
                <a:ea typeface="ヒラギノ角ゴ Pro W3" pitchFamily="123" charset="-128"/>
              </a:rPr>
              <a:t>execute in new strategic areas</a:t>
            </a:r>
            <a:r>
              <a:rPr lang="en-US" altLang="en-US" sz="2200" dirty="0"/>
              <a:t>.</a:t>
            </a:r>
          </a:p>
          <a:p>
            <a:pPr marL="0" indent="0">
              <a:spcAft>
                <a:spcPts val="2000"/>
              </a:spcAft>
              <a:buNone/>
            </a:pPr>
            <a:r>
              <a:rPr lang="en-US" altLang="en-US" sz="2200" dirty="0">
                <a:ea typeface="ヒラギノ角ゴ Pro W3" pitchFamily="123" charset="-128"/>
              </a:rPr>
              <a:t>Hackett’s </a:t>
            </a:r>
            <a:r>
              <a:rPr lang="en-US" altLang="en-US" sz="2200" b="1" dirty="0">
                <a:solidFill>
                  <a:srgbClr val="E52C36"/>
                </a:solidFill>
                <a:ea typeface="ヒラギノ角ゴ Pro W3" pitchFamily="123" charset="-128"/>
              </a:rPr>
              <a:t>vision: </a:t>
            </a:r>
            <a:r>
              <a:rPr lang="en-US" altLang="en-US" sz="2200" dirty="0">
                <a:solidFill>
                  <a:schemeClr val="tx1"/>
                </a:solidFill>
                <a:ea typeface="ヒラギノ角ゴ Pro W3" pitchFamily="123" charset="-128"/>
              </a:rPr>
              <a:t>a need for transformation. </a:t>
            </a:r>
          </a:p>
          <a:p>
            <a:pPr marL="0" indent="0">
              <a:spcAft>
                <a:spcPts val="2000"/>
              </a:spcAft>
              <a:buNone/>
            </a:pPr>
            <a:r>
              <a:rPr lang="en-US" altLang="en-US" sz="2200" dirty="0">
                <a:ea typeface="ヒラギノ角ゴ Pro W3" pitchFamily="123" charset="-128"/>
              </a:rPr>
              <a:t>Hackett’s </a:t>
            </a:r>
            <a:r>
              <a:rPr lang="en-US" altLang="en-US" sz="2200" b="1" dirty="0">
                <a:solidFill>
                  <a:srgbClr val="E52C36"/>
                </a:solidFill>
                <a:ea typeface="ヒラギノ角ゴ Pro W3" pitchFamily="123" charset="-128"/>
              </a:rPr>
              <a:t>mission: </a:t>
            </a:r>
            <a:r>
              <a:rPr lang="en-US" altLang="en-US" sz="2200" dirty="0">
                <a:solidFill>
                  <a:schemeClr val="tx1"/>
                </a:solidFill>
                <a:ea typeface="ヒラギノ角ゴ Pro W3" pitchFamily="123" charset="-128"/>
              </a:rPr>
              <a:t>use breakthrough technology to transform vehicles and transportation systems; invest capital where Ford could create value; address underperforming areas.</a:t>
            </a:r>
          </a:p>
          <a:p>
            <a:pPr marL="0" indent="0">
              <a:spcAft>
                <a:spcPts val="2000"/>
              </a:spcAft>
              <a:buNone/>
            </a:pPr>
            <a:r>
              <a:rPr lang="en-US" altLang="en-US" sz="2200" dirty="0">
                <a:ea typeface="ヒラギノ角ゴ Pro W3" pitchFamily="123" charset="-128"/>
              </a:rPr>
              <a:t>Hackett’s </a:t>
            </a:r>
            <a:r>
              <a:rPr lang="en-US" altLang="en-US" sz="2200" b="1" dirty="0">
                <a:solidFill>
                  <a:srgbClr val="E52C36"/>
                </a:solidFill>
                <a:ea typeface="ヒラギノ角ゴ Pro W3" pitchFamily="123" charset="-128"/>
              </a:rPr>
              <a:t>objectives: </a:t>
            </a:r>
            <a:r>
              <a:rPr lang="en-US" altLang="en-US" sz="2200" dirty="0">
                <a:solidFill>
                  <a:schemeClr val="tx1"/>
                </a:solidFill>
                <a:ea typeface="ヒラギノ角ゴ Pro W3" pitchFamily="123" charset="-128"/>
              </a:rPr>
              <a:t>drop all passenger cars except Mustang; create teams dedicated to specific product lines; develop an entire portfolio of electric vehicles and an autonomous technology business; investigate strategic alliances.</a:t>
            </a:r>
            <a:endParaRPr lang="en-US" dirty="0"/>
          </a:p>
        </p:txBody>
      </p:sp>
      <p:sp>
        <p:nvSpPr>
          <p:cNvPr id="4" name="TextBox 3">
            <a:extLst>
              <a:ext uri="{FF2B5EF4-FFF2-40B4-BE49-F238E27FC236}">
                <a16:creationId xmlns:a16="http://schemas.microsoft.com/office/drawing/2014/main" id="{00E000AF-4B12-CE85-E4A6-160399056DBC}"/>
              </a:ext>
            </a:extLst>
          </p:cNvPr>
          <p:cNvSpPr txBox="1"/>
          <p:nvPr/>
        </p:nvSpPr>
        <p:spPr>
          <a:xfrm>
            <a:off x="1981200" y="5943600"/>
            <a:ext cx="4572000" cy="461665"/>
          </a:xfrm>
          <a:prstGeom prst="rect">
            <a:avLst/>
          </a:prstGeom>
          <a:noFill/>
        </p:spPr>
        <p:txBody>
          <a:bodyPr wrap="square">
            <a:spAutoFit/>
          </a:bodyPr>
          <a:lstStyle/>
          <a:p>
            <a:pPr algn="ctr"/>
            <a:r>
              <a:rPr lang="en-US" altLang="ja-JP" sz="2400" b="1" dirty="0">
                <a:ea typeface="Verdana" panose="020B0604030504040204" pitchFamily="34" charset="0"/>
                <a:cs typeface="Times New Roman" panose="02020603050405020304" pitchFamily="18" charset="0"/>
              </a:rPr>
              <a:t>No longer </a:t>
            </a:r>
            <a:r>
              <a:rPr lang="ja-JP" altLang="en-US" sz="2400" b="1">
                <a:cs typeface="Times New Roman" panose="02020603050405020304" pitchFamily="18" charset="0"/>
              </a:rPr>
              <a:t>“</a:t>
            </a:r>
            <a:r>
              <a:rPr lang="en-US" altLang="ja-JP" sz="2400" b="1" dirty="0">
                <a:ea typeface="Verdana" panose="020B0604030504040204" pitchFamily="34" charset="0"/>
                <a:cs typeface="Times New Roman" panose="02020603050405020304" pitchFamily="18" charset="0"/>
              </a:rPr>
              <a:t>ONE Ford</a:t>
            </a:r>
            <a:r>
              <a:rPr lang="ja-JP" altLang="en-US" sz="2400" b="1">
                <a:cs typeface="Times New Roman" panose="02020603050405020304" pitchFamily="18" charset="0"/>
              </a:rPr>
              <a:t>”</a:t>
            </a:r>
            <a:endParaRPr lang="en-US" altLang="en-US" sz="2400" b="1" dirty="0">
              <a:ea typeface="Verdan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611915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B4407DB-A204-42F2-A7AA-D3E5848D2234}"/>
              </a:ext>
            </a:extLst>
          </p:cNvPr>
          <p:cNvSpPr>
            <a:spLocks noGrp="1"/>
          </p:cNvSpPr>
          <p:nvPr>
            <p:ph type="title"/>
          </p:nvPr>
        </p:nvSpPr>
        <p:spPr>
          <a:xfrm>
            <a:off x="349988" y="152400"/>
            <a:ext cx="8458200" cy="971909"/>
          </a:xfrm>
        </p:spPr>
        <p:txBody>
          <a:bodyPr/>
          <a:lstStyle/>
          <a:p>
            <a:r>
              <a:rPr lang="en-US" dirty="0"/>
              <a:t>Ford</a:t>
            </a:r>
            <a:br>
              <a:rPr lang="en-US" dirty="0"/>
            </a:br>
            <a:r>
              <a:rPr lang="en-US" dirty="0"/>
              <a:t>Farley’s Mission, Vision, Objectives</a:t>
            </a:r>
          </a:p>
        </p:txBody>
      </p:sp>
      <p:sp>
        <p:nvSpPr>
          <p:cNvPr id="5" name="Content Placeholder 4">
            <a:extLst>
              <a:ext uri="{FF2B5EF4-FFF2-40B4-BE49-F238E27FC236}">
                <a16:creationId xmlns:a16="http://schemas.microsoft.com/office/drawing/2014/main" id="{BF1FFAA4-F52C-44ED-84AB-3A3FBE64D384}"/>
              </a:ext>
            </a:extLst>
          </p:cNvPr>
          <p:cNvSpPr>
            <a:spLocks noGrp="1"/>
          </p:cNvSpPr>
          <p:nvPr>
            <p:ph sz="quarter" idx="11"/>
          </p:nvPr>
        </p:nvSpPr>
        <p:spPr>
          <a:xfrm>
            <a:off x="342900" y="1276709"/>
            <a:ext cx="8572500" cy="5276491"/>
          </a:xfrm>
        </p:spPr>
        <p:txBody>
          <a:bodyPr/>
          <a:lstStyle/>
          <a:p>
            <a:pPr>
              <a:spcAft>
                <a:spcPts val="2000"/>
              </a:spcAft>
            </a:pPr>
            <a:r>
              <a:rPr lang="en-US" altLang="en-US" sz="2200" dirty="0"/>
              <a:t>CEO Jim Farley wanted to move decisively in a new direction. </a:t>
            </a:r>
            <a:r>
              <a:rPr lang="en-US" altLang="en-US" sz="2200" dirty="0">
                <a:ea typeface="ヒラギノ角ゴ Pro W3" pitchFamily="123" charset="-128"/>
              </a:rPr>
              <a:t>Farley’s </a:t>
            </a:r>
            <a:r>
              <a:rPr lang="en-US" altLang="en-US" sz="2200" b="1" dirty="0">
                <a:solidFill>
                  <a:srgbClr val="E52C36"/>
                </a:solidFill>
                <a:ea typeface="ヒラギノ角ゴ Pro W3" pitchFamily="123" charset="-128"/>
              </a:rPr>
              <a:t>vision: </a:t>
            </a:r>
            <a:r>
              <a:rPr lang="en-US" altLang="en-US" sz="2200" dirty="0">
                <a:solidFill>
                  <a:schemeClr val="tx1"/>
                </a:solidFill>
                <a:ea typeface="ヒラギノ角ゴ Pro W3" pitchFamily="123" charset="-128"/>
              </a:rPr>
              <a:t>STILL</a:t>
            </a:r>
            <a:r>
              <a:rPr lang="en-US" altLang="en-US" sz="2200" b="1" dirty="0">
                <a:solidFill>
                  <a:srgbClr val="E52C36"/>
                </a:solidFill>
                <a:ea typeface="ヒラギノ角ゴ Pro W3" pitchFamily="123" charset="-128"/>
              </a:rPr>
              <a:t> </a:t>
            </a:r>
            <a:r>
              <a:rPr lang="en-US" altLang="en-US" sz="2200" dirty="0">
                <a:solidFill>
                  <a:schemeClr val="tx1"/>
                </a:solidFill>
                <a:ea typeface="ヒラギノ角ゴ Pro W3" pitchFamily="123" charset="-128"/>
              </a:rPr>
              <a:t>a need for transformation. </a:t>
            </a:r>
          </a:p>
          <a:p>
            <a:pPr marL="0" indent="0">
              <a:spcAft>
                <a:spcPts val="2000"/>
              </a:spcAft>
              <a:buNone/>
            </a:pPr>
            <a:r>
              <a:rPr lang="en-US" altLang="en-US" sz="2200" dirty="0">
                <a:ea typeface="ヒラギノ角ゴ Pro W3" pitchFamily="123" charset="-128"/>
              </a:rPr>
              <a:t>Farley’s </a:t>
            </a:r>
            <a:r>
              <a:rPr lang="en-US" altLang="en-US" sz="2200" b="1" dirty="0">
                <a:solidFill>
                  <a:srgbClr val="E52C36"/>
                </a:solidFill>
                <a:ea typeface="ヒラギノ角ゴ Pro W3" pitchFamily="123" charset="-128"/>
              </a:rPr>
              <a:t>mission: </a:t>
            </a:r>
            <a:r>
              <a:rPr lang="en-US" altLang="en-US" sz="2200" dirty="0">
                <a:solidFill>
                  <a:schemeClr val="tx1"/>
                </a:solidFill>
                <a:ea typeface="ヒラギノ角ゴ Pro W3" pitchFamily="123" charset="-128"/>
              </a:rPr>
              <a:t>accelerate transformation by building on the success of the small mission-driven teams.</a:t>
            </a:r>
          </a:p>
          <a:p>
            <a:pPr marL="0" indent="0">
              <a:spcAft>
                <a:spcPts val="1200"/>
              </a:spcAft>
              <a:buNone/>
            </a:pPr>
            <a:r>
              <a:rPr lang="en-US" altLang="en-US" sz="2200" dirty="0">
                <a:ea typeface="ヒラギノ角ゴ Pro W3" pitchFamily="123" charset="-128"/>
              </a:rPr>
              <a:t>Farley’s </a:t>
            </a:r>
            <a:r>
              <a:rPr lang="en-US" altLang="en-US" sz="2200" b="1" dirty="0">
                <a:solidFill>
                  <a:srgbClr val="E52C36"/>
                </a:solidFill>
                <a:ea typeface="ヒラギノ角ゴ Pro W3" pitchFamily="123" charset="-128"/>
              </a:rPr>
              <a:t>objectives: </a:t>
            </a:r>
            <a:r>
              <a:rPr lang="en-US" altLang="en-US" sz="2200" dirty="0">
                <a:solidFill>
                  <a:schemeClr val="tx1"/>
                </a:solidFill>
                <a:ea typeface="ヒラギノ角ゴ Pro W3" pitchFamily="123" charset="-128"/>
              </a:rPr>
              <a:t>restructure into three divisions: </a:t>
            </a:r>
            <a:r>
              <a:rPr lang="en-US" sz="2200" dirty="0">
                <a:solidFill>
                  <a:schemeClr val="tx1"/>
                </a:solidFill>
                <a:ea typeface="ヒラギノ角ゴ Pro W3" pitchFamily="123" charset="-128"/>
              </a:rPr>
              <a:t>Ford PRO; Ford Blue; Ford Model e.</a:t>
            </a:r>
          </a:p>
          <a:p>
            <a:pPr marL="285750" indent="-285750">
              <a:spcAft>
                <a:spcPts val="600"/>
              </a:spcAft>
              <a:buFont typeface="Arial" panose="020B0604020202020204" pitchFamily="34" charset="0"/>
              <a:buChar char="•"/>
            </a:pPr>
            <a:r>
              <a:rPr lang="en-US" sz="2000" dirty="0">
                <a:solidFill>
                  <a:schemeClr val="tx1"/>
                </a:solidFill>
                <a:ea typeface="ヒラギノ角ゴ Pro W3" pitchFamily="123" charset="-128"/>
              </a:rPr>
              <a:t>Beat Tesla in customer experience.</a:t>
            </a:r>
          </a:p>
          <a:p>
            <a:pPr marL="285750" indent="-285750">
              <a:spcAft>
                <a:spcPts val="600"/>
              </a:spcAft>
              <a:buFont typeface="Arial" panose="020B0604020202020204" pitchFamily="34" charset="0"/>
              <a:buChar char="•"/>
            </a:pPr>
            <a:r>
              <a:rPr lang="en-US" sz="2000" dirty="0">
                <a:solidFill>
                  <a:schemeClr val="tx1"/>
                </a:solidFill>
                <a:ea typeface="ヒラギノ角ゴ Pro W3" pitchFamily="123" charset="-128"/>
              </a:rPr>
              <a:t>Produce more than 2 million electric vehicles by 2026, with EVs reaching half of global volume by 2030.</a:t>
            </a:r>
          </a:p>
          <a:p>
            <a:pPr marL="285750" indent="-285750">
              <a:spcAft>
                <a:spcPts val="600"/>
              </a:spcAft>
              <a:buFont typeface="Arial" panose="020B0604020202020204" pitchFamily="34" charset="0"/>
              <a:buChar char="•"/>
            </a:pPr>
            <a:r>
              <a:rPr lang="en-US" sz="2000" dirty="0">
                <a:solidFill>
                  <a:schemeClr val="tx1"/>
                </a:solidFill>
                <a:ea typeface="ヒラギノ角ゴ Pro W3" pitchFamily="123" charset="-128"/>
              </a:rPr>
              <a:t>Achieve carbon neutrality globally by 2050.</a:t>
            </a:r>
          </a:p>
          <a:p>
            <a:pPr marL="285750" indent="-285750">
              <a:spcAft>
                <a:spcPts val="600"/>
              </a:spcAft>
              <a:buFont typeface="Arial" panose="020B0604020202020204" pitchFamily="34" charset="0"/>
              <a:buChar char="•"/>
            </a:pPr>
            <a:r>
              <a:rPr lang="en-US" sz="2000" dirty="0">
                <a:solidFill>
                  <a:schemeClr val="tx1"/>
                </a:solidFill>
                <a:ea typeface="ヒラギノ角ゴ Pro W3" pitchFamily="123" charset="-128"/>
              </a:rPr>
              <a:t>Create value for Ford’s shareholders of EBIT margin of 10%.</a:t>
            </a:r>
          </a:p>
          <a:p>
            <a:pPr>
              <a:spcBef>
                <a:spcPts val="1200"/>
              </a:spcBef>
              <a:spcAft>
                <a:spcPts val="600"/>
              </a:spcAft>
            </a:pPr>
            <a:r>
              <a:rPr lang="en-US" sz="2200" dirty="0">
                <a:solidFill>
                  <a:schemeClr val="tx1"/>
                </a:solidFill>
                <a:ea typeface="ヒラギノ角ゴ Pro W3" pitchFamily="123" charset="-128"/>
              </a:rPr>
              <a:t>Shareholders were not entirely sure about this.</a:t>
            </a:r>
          </a:p>
          <a:p>
            <a:pPr marL="285750" indent="-285750">
              <a:spcAft>
                <a:spcPts val="2000"/>
              </a:spcAft>
              <a:buFont typeface="Arial" panose="020B0604020202020204" pitchFamily="34" charset="0"/>
              <a:buChar char="•"/>
            </a:pPr>
            <a:endParaRPr lang="en-US" sz="2000" dirty="0">
              <a:solidFill>
                <a:schemeClr val="tx1"/>
              </a:solidFill>
              <a:ea typeface="ヒラギノ角ゴ Pro W3" pitchFamily="123" charset="-128"/>
            </a:endParaRPr>
          </a:p>
          <a:p>
            <a:pPr marL="0" indent="0">
              <a:spcAft>
                <a:spcPts val="2000"/>
              </a:spcAft>
              <a:buNone/>
            </a:pPr>
            <a:endParaRPr lang="en-US" dirty="0"/>
          </a:p>
        </p:txBody>
      </p:sp>
    </p:spTree>
    <p:extLst>
      <p:ext uri="{BB962C8B-B14F-4D97-AF65-F5344CB8AC3E}">
        <p14:creationId xmlns:p14="http://schemas.microsoft.com/office/powerpoint/2010/main" val="408109352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940F366-C8FC-475A-A3EB-26FB69099BF1}"/>
              </a:ext>
            </a:extLst>
          </p:cNvPr>
          <p:cNvSpPr>
            <a:spLocks noGrp="1"/>
          </p:cNvSpPr>
          <p:nvPr>
            <p:ph type="title"/>
          </p:nvPr>
        </p:nvSpPr>
        <p:spPr>
          <a:xfrm>
            <a:off x="304800" y="114914"/>
            <a:ext cx="8458200" cy="838200"/>
          </a:xfrm>
        </p:spPr>
        <p:txBody>
          <a:bodyPr/>
          <a:lstStyle/>
          <a:p>
            <a:r>
              <a:rPr lang="en-US" dirty="0"/>
              <a:t>Ford</a:t>
            </a:r>
            <a:br>
              <a:rPr lang="en-US" dirty="0"/>
            </a:br>
            <a:r>
              <a:rPr lang="en-US" dirty="0"/>
              <a:t>Stakeholder Identification</a:t>
            </a:r>
          </a:p>
        </p:txBody>
      </p:sp>
      <p:sp>
        <p:nvSpPr>
          <p:cNvPr id="8" name="Content Placeholder 7">
            <a:extLst>
              <a:ext uri="{FF2B5EF4-FFF2-40B4-BE49-F238E27FC236}">
                <a16:creationId xmlns:a16="http://schemas.microsoft.com/office/drawing/2014/main" id="{C2806BE2-8F23-4B72-AB9A-76F5D50D31F3}"/>
              </a:ext>
            </a:extLst>
          </p:cNvPr>
          <p:cNvSpPr>
            <a:spLocks noGrp="1"/>
          </p:cNvSpPr>
          <p:nvPr>
            <p:ph sz="quarter" idx="11"/>
          </p:nvPr>
        </p:nvSpPr>
        <p:spPr>
          <a:xfrm>
            <a:off x="381000" y="990600"/>
            <a:ext cx="8458200" cy="991828"/>
          </a:xfrm>
        </p:spPr>
        <p:txBody>
          <a:bodyPr>
            <a:noAutofit/>
          </a:bodyPr>
          <a:lstStyle/>
          <a:p>
            <a:pPr algn="ctr"/>
            <a:r>
              <a:rPr lang="en-US" altLang="en-US" sz="2000" dirty="0">
                <a:cs typeface="Times New Roman" panose="02020603050405020304" pitchFamily="18" charset="0"/>
              </a:rPr>
              <a:t>Organizations must consider the needs of the larger community, and act in a socially responsible manner. This requires </a:t>
            </a:r>
            <a:r>
              <a:rPr lang="en-US" altLang="en-US" sz="2000" b="1" dirty="0">
                <a:solidFill>
                  <a:srgbClr val="E52C36"/>
                </a:solidFill>
                <a:cs typeface="Times New Roman" panose="02020603050405020304" pitchFamily="18" charset="0"/>
              </a:rPr>
              <a:t>stakeholder identification</a:t>
            </a:r>
            <a:r>
              <a:rPr lang="en-US" altLang="en-US" sz="2000" dirty="0">
                <a:solidFill>
                  <a:srgbClr val="E52C36"/>
                </a:solidFill>
                <a:cs typeface="Times New Roman" panose="02020603050405020304" pitchFamily="18" charset="0"/>
              </a:rPr>
              <a:t>.</a:t>
            </a:r>
            <a:r>
              <a:rPr lang="en-US" altLang="en-US" sz="2000" dirty="0">
                <a:solidFill>
                  <a:srgbClr val="E52C36"/>
                </a:solidFill>
              </a:rPr>
              <a:t> </a:t>
            </a:r>
          </a:p>
          <a:p>
            <a:pPr algn="ctr"/>
            <a:endParaRPr lang="en-US" sz="1600" dirty="0"/>
          </a:p>
        </p:txBody>
      </p:sp>
      <p:graphicFrame>
        <p:nvGraphicFramePr>
          <p:cNvPr id="2" name="Table 1">
            <a:extLst>
              <a:ext uri="{FF2B5EF4-FFF2-40B4-BE49-F238E27FC236}">
                <a16:creationId xmlns:a16="http://schemas.microsoft.com/office/drawing/2014/main" id="{49D2C75F-5073-47E2-8D38-D1590DC127CF}"/>
              </a:ext>
            </a:extLst>
          </p:cNvPr>
          <p:cNvGraphicFramePr>
            <a:graphicFrameLocks noGrp="1"/>
          </p:cNvGraphicFramePr>
          <p:nvPr>
            <p:extLst>
              <p:ext uri="{D42A27DB-BD31-4B8C-83A1-F6EECF244321}">
                <p14:modId xmlns:p14="http://schemas.microsoft.com/office/powerpoint/2010/main" val="109891197"/>
              </p:ext>
            </p:extLst>
          </p:nvPr>
        </p:nvGraphicFramePr>
        <p:xfrm>
          <a:off x="762000" y="2057400"/>
          <a:ext cx="7464425" cy="3598349"/>
        </p:xfrm>
        <a:graphic>
          <a:graphicData uri="http://schemas.openxmlformats.org/drawingml/2006/table">
            <a:tbl>
              <a:tblPr firstRow="1" bandRow="1">
                <a:tableStyleId>{5A111915-BE36-4E01-A7E5-04B1672EAD32}</a:tableStyleId>
              </a:tblPr>
              <a:tblGrid>
                <a:gridCol w="2375045">
                  <a:extLst>
                    <a:ext uri="{9D8B030D-6E8A-4147-A177-3AD203B41FA5}">
                      <a16:colId xmlns:a16="http://schemas.microsoft.com/office/drawing/2014/main" val="20000"/>
                    </a:ext>
                  </a:extLst>
                </a:gridCol>
                <a:gridCol w="5089380">
                  <a:extLst>
                    <a:ext uri="{9D8B030D-6E8A-4147-A177-3AD203B41FA5}">
                      <a16:colId xmlns:a16="http://schemas.microsoft.com/office/drawing/2014/main" val="20001"/>
                    </a:ext>
                  </a:extLst>
                </a:gridCol>
              </a:tblGrid>
              <a:tr h="577020">
                <a:tc>
                  <a:txBody>
                    <a:bodyPr/>
                    <a:lstStyle/>
                    <a:p>
                      <a:r>
                        <a:rPr lang="en-US" sz="1600" dirty="0"/>
                        <a:t>Stakeholder Group</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tc>
                <a:tc>
                  <a:txBody>
                    <a:bodyPr/>
                    <a:lstStyle/>
                    <a:p>
                      <a:r>
                        <a:rPr lang="en-US" sz="1600" dirty="0"/>
                        <a:t>Nature of Claim</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tc>
                <a:extLst>
                  <a:ext uri="{0D108BD9-81ED-4DB2-BD59-A6C34878D82A}">
                    <a16:rowId xmlns:a16="http://schemas.microsoft.com/office/drawing/2014/main" val="10000"/>
                  </a:ext>
                </a:extLst>
              </a:tr>
              <a:tr h="304777">
                <a:tc>
                  <a:txBody>
                    <a:bodyPr/>
                    <a:lstStyle/>
                    <a:p>
                      <a:r>
                        <a:rPr lang="en-US" sz="1600" dirty="0"/>
                        <a:t>Stockholders.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R w="12700" cap="flat" cmpd="sng" algn="ctr">
                      <a:solidFill>
                        <a:schemeClr val="tx1"/>
                      </a:solidFill>
                      <a:prstDash val="solid"/>
                      <a:round/>
                      <a:headEnd type="none" w="med" len="med"/>
                      <a:tailEnd type="none" w="med" len="med"/>
                    </a:lnR>
                  </a:tcPr>
                </a:tc>
                <a:tc>
                  <a:txBody>
                    <a:bodyPr/>
                    <a:lstStyle/>
                    <a:p>
                      <a:r>
                        <a:rPr lang="en-US" sz="1600" dirty="0"/>
                        <a:t>Dividends,</a:t>
                      </a:r>
                      <a:r>
                        <a:rPr lang="en-US" sz="1600" baseline="0" dirty="0"/>
                        <a:t> capital appreciation.</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1"/>
                  </a:ext>
                </a:extLst>
              </a:tr>
              <a:tr h="522065">
                <a:tc>
                  <a:txBody>
                    <a:bodyPr/>
                    <a:lstStyle/>
                    <a:p>
                      <a:r>
                        <a:rPr lang="en-US" sz="1600" dirty="0"/>
                        <a:t>Employees. </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R w="12700" cap="flat" cmpd="sng" algn="ctr">
                      <a:solidFill>
                        <a:schemeClr val="tx1"/>
                      </a:solidFill>
                      <a:prstDash val="solid"/>
                      <a:round/>
                      <a:headEnd type="none" w="med" len="med"/>
                      <a:tailEnd type="none" w="med" len="med"/>
                    </a:lnR>
                  </a:tcPr>
                </a:tc>
                <a:tc>
                  <a:txBody>
                    <a:bodyPr/>
                    <a:lstStyle/>
                    <a:p>
                      <a:r>
                        <a:rPr lang="en-US" sz="1600" dirty="0"/>
                        <a:t>Wages, benefits, safe working environment, job security.</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2"/>
                  </a:ext>
                </a:extLst>
              </a:tr>
              <a:tr h="522065">
                <a:tc>
                  <a:txBody>
                    <a:bodyPr/>
                    <a:lstStyle/>
                    <a:p>
                      <a:r>
                        <a:rPr lang="en-US" sz="1600" dirty="0"/>
                        <a:t>Suppliers.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R w="12700" cap="flat" cmpd="sng" algn="ctr">
                      <a:solidFill>
                        <a:schemeClr val="tx1"/>
                      </a:solidFill>
                      <a:prstDash val="solid"/>
                      <a:round/>
                      <a:headEnd type="none" w="med" len="med"/>
                      <a:tailEnd type="none" w="med" len="med"/>
                    </a:lnR>
                  </a:tcPr>
                </a:tc>
                <a:tc>
                  <a:txBody>
                    <a:bodyPr/>
                    <a:lstStyle/>
                    <a:p>
                      <a:r>
                        <a:rPr lang="en-US" sz="1600" dirty="0"/>
                        <a:t>Payment on time, assurance of continued relationship.</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04777">
                <a:tc>
                  <a:txBody>
                    <a:bodyPr/>
                    <a:lstStyle/>
                    <a:p>
                      <a:r>
                        <a:rPr lang="en-US" sz="1600" dirty="0"/>
                        <a:t>Creditors.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R w="12700" cap="flat" cmpd="sng" algn="ctr">
                      <a:solidFill>
                        <a:schemeClr val="tx1"/>
                      </a:solidFill>
                      <a:prstDash val="solid"/>
                      <a:round/>
                      <a:headEnd type="none" w="med" len="med"/>
                      <a:tailEnd type="none" w="med" len="med"/>
                    </a:lnR>
                  </a:tcPr>
                </a:tc>
                <a:tc>
                  <a:txBody>
                    <a:bodyPr/>
                    <a:lstStyle/>
                    <a:p>
                      <a:r>
                        <a:rPr lang="en-US" sz="1600" dirty="0"/>
                        <a:t>Payment of interest, repayment</a:t>
                      </a:r>
                      <a:r>
                        <a:rPr lang="en-US" sz="1600" baseline="0" dirty="0"/>
                        <a:t> of principal.</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04777">
                <a:tc>
                  <a:txBody>
                    <a:bodyPr/>
                    <a:lstStyle/>
                    <a:p>
                      <a:r>
                        <a:rPr lang="en-US" sz="1600" dirty="0"/>
                        <a:t>Customers.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R w="12700" cap="flat" cmpd="sng" algn="ctr">
                      <a:solidFill>
                        <a:schemeClr val="tx1"/>
                      </a:solidFill>
                      <a:prstDash val="solid"/>
                      <a:round/>
                      <a:headEnd type="none" w="med" len="med"/>
                      <a:tailEnd type="none" w="med" len="med"/>
                    </a:lnR>
                  </a:tcPr>
                </a:tc>
                <a:tc>
                  <a:txBody>
                    <a:bodyPr/>
                    <a:lstStyle/>
                    <a:p>
                      <a:r>
                        <a:rPr lang="en-US" sz="1600" dirty="0"/>
                        <a:t>Value, warranties.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5"/>
                  </a:ext>
                </a:extLst>
              </a:tr>
              <a:tr h="304777">
                <a:tc>
                  <a:txBody>
                    <a:bodyPr/>
                    <a:lstStyle/>
                    <a:p>
                      <a:r>
                        <a:rPr lang="en-US" sz="1600" dirty="0"/>
                        <a:t>Government.</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R w="12700" cap="flat" cmpd="sng" algn="ctr">
                      <a:solidFill>
                        <a:schemeClr val="tx1"/>
                      </a:solidFill>
                      <a:prstDash val="solid"/>
                      <a:round/>
                      <a:headEnd type="none" w="med" len="med"/>
                      <a:tailEnd type="none" w="med" len="med"/>
                    </a:lnR>
                  </a:tcPr>
                </a:tc>
                <a:tc>
                  <a:txBody>
                    <a:bodyPr/>
                    <a:lstStyle/>
                    <a:p>
                      <a:r>
                        <a:rPr lang="en-US" sz="1600" dirty="0"/>
                        <a:t>Taxes, compliance with regulations.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522065">
                <a:tc>
                  <a:txBody>
                    <a:bodyPr/>
                    <a:lstStyle/>
                    <a:p>
                      <a:r>
                        <a:rPr lang="en-US" sz="1600" dirty="0"/>
                        <a:t>Communities.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R w="12700" cap="flat" cmpd="sng" algn="ctr">
                      <a:solidFill>
                        <a:schemeClr val="tx1"/>
                      </a:solidFill>
                      <a:prstDash val="solid"/>
                      <a:round/>
                      <a:headEnd type="none" w="med" len="med"/>
                      <a:tailEnd type="none" w="med" len="med"/>
                    </a:lnR>
                  </a:tcPr>
                </a:tc>
                <a:tc>
                  <a:txBody>
                    <a:bodyPr/>
                    <a:lstStyle/>
                    <a:p>
                      <a:r>
                        <a:rPr lang="en-US" sz="1600" dirty="0"/>
                        <a:t>Good citizenship behavior such as charities, employment, not polluting</a:t>
                      </a:r>
                      <a:r>
                        <a:rPr lang="en-US" sz="1600" baseline="0" dirty="0"/>
                        <a:t> the environment.</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marL="91442" marR="91442" marT="45712" marB="45712">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bl>
          </a:graphicData>
        </a:graphic>
      </p:graphicFrame>
      <p:sp>
        <p:nvSpPr>
          <p:cNvPr id="5" name="Content Placeholder 4">
            <a:extLst>
              <a:ext uri="{FF2B5EF4-FFF2-40B4-BE49-F238E27FC236}">
                <a16:creationId xmlns:a16="http://schemas.microsoft.com/office/drawing/2014/main" id="{D650BFD0-BAA7-41FD-8434-AD81AFB57152}"/>
              </a:ext>
            </a:extLst>
          </p:cNvPr>
          <p:cNvSpPr>
            <a:spLocks noGrp="1"/>
          </p:cNvSpPr>
          <p:nvPr>
            <p:ph sz="quarter" idx="14"/>
          </p:nvPr>
        </p:nvSpPr>
        <p:spPr>
          <a:xfrm>
            <a:off x="304800" y="5867400"/>
            <a:ext cx="8458200" cy="685800"/>
          </a:xfrm>
        </p:spPr>
        <p:txBody>
          <a:bodyPr>
            <a:noAutofit/>
          </a:bodyPr>
          <a:lstStyle/>
          <a:p>
            <a:pPr algn="ctr"/>
            <a:r>
              <a:rPr lang="en-US" altLang="en-US" sz="2000" b="1" dirty="0">
                <a:solidFill>
                  <a:schemeClr val="tx1"/>
                </a:solidFill>
              </a:rPr>
              <a:t>Exhibit 1.5 An Organization’s Key Stakeholders and the Nature of Their Claims</a:t>
            </a:r>
          </a:p>
          <a:p>
            <a:pPr algn="ctr"/>
            <a:endParaRPr lang="en-US" sz="12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E82D81-2A49-4512-933C-D82A9E4CEB33}"/>
              </a:ext>
            </a:extLst>
          </p:cNvPr>
          <p:cNvSpPr>
            <a:spLocks noGrp="1"/>
          </p:cNvSpPr>
          <p:nvPr>
            <p:ph type="title"/>
          </p:nvPr>
        </p:nvSpPr>
        <p:spPr>
          <a:xfrm>
            <a:off x="342900" y="152400"/>
            <a:ext cx="8458200" cy="1124309"/>
          </a:xfrm>
        </p:spPr>
        <p:txBody>
          <a:bodyPr/>
          <a:lstStyle/>
          <a:p>
            <a:r>
              <a:rPr lang="en-US" dirty="0"/>
              <a:t>Ford</a:t>
            </a:r>
            <a:br>
              <a:rPr lang="en-US" dirty="0"/>
            </a:br>
            <a:r>
              <a:rPr lang="en-US" dirty="0"/>
              <a:t>Stakeholder Dependencies</a:t>
            </a:r>
          </a:p>
        </p:txBody>
      </p:sp>
      <p:sp>
        <p:nvSpPr>
          <p:cNvPr id="5" name="Content Placeholder 4">
            <a:extLst>
              <a:ext uri="{FF2B5EF4-FFF2-40B4-BE49-F238E27FC236}">
                <a16:creationId xmlns:a16="http://schemas.microsoft.com/office/drawing/2014/main" id="{145CCACE-32BF-44D0-92AA-C4DC4A67263B}"/>
              </a:ext>
            </a:extLst>
          </p:cNvPr>
          <p:cNvSpPr>
            <a:spLocks noGrp="1"/>
          </p:cNvSpPr>
          <p:nvPr>
            <p:ph sz="quarter" idx="11"/>
          </p:nvPr>
        </p:nvSpPr>
        <p:spPr>
          <a:xfrm>
            <a:off x="342900" y="1276709"/>
            <a:ext cx="8458200" cy="5276491"/>
          </a:xfrm>
        </p:spPr>
        <p:txBody>
          <a:bodyPr/>
          <a:lstStyle/>
          <a:p>
            <a:pPr marL="0" indent="0">
              <a:buNone/>
            </a:pPr>
            <a:r>
              <a:rPr lang="en-US" altLang="en-US" dirty="0"/>
              <a:t>Dependencies among all stakeholders:</a:t>
            </a:r>
          </a:p>
          <a:p>
            <a:pPr marL="725488" lvl="1" indent="-404813"/>
            <a:r>
              <a:rPr lang="en-US" altLang="en-US" sz="2200" dirty="0"/>
              <a:t>Parts suppliers, unionized workers, car dealerships dependent on car companies.</a:t>
            </a:r>
          </a:p>
          <a:p>
            <a:pPr marL="725488" lvl="1" indent="-404813"/>
            <a:r>
              <a:rPr lang="en-US" altLang="en-US" sz="2200" dirty="0"/>
              <a:t>Local communities dependent on tax income.</a:t>
            </a:r>
          </a:p>
          <a:p>
            <a:pPr marL="725488" lvl="1" indent="-404813"/>
            <a:r>
              <a:rPr lang="en-US" altLang="en-US" sz="2200" dirty="0"/>
              <a:t>Local businesses dependent on consumer spending.</a:t>
            </a:r>
          </a:p>
          <a:p>
            <a:pPr marL="725488" lvl="1" indent="-404813"/>
            <a:r>
              <a:rPr lang="en-US" altLang="en-US" sz="2200" dirty="0"/>
              <a:t>State &amp; government entities afraid of a burden on social systems if any of this failed.</a:t>
            </a:r>
          </a:p>
          <a:p>
            <a:pPr marL="725488" lvl="1" indent="-404813"/>
            <a:r>
              <a:rPr lang="en-US" altLang="en-US" sz="2200" dirty="0"/>
              <a:t>2009 bailout by U.S. Congress.</a:t>
            </a:r>
          </a:p>
          <a:p>
            <a:pPr marL="0" indent="0">
              <a:buNone/>
            </a:pPr>
            <a:r>
              <a:rPr lang="en-US" altLang="en-US" sz="2200" dirty="0"/>
              <a:t>Shareholders needed to be kept happy as Farley continued to experiment and innovate.</a:t>
            </a:r>
          </a:p>
          <a:p>
            <a:pPr marL="0" indent="0">
              <a:buNone/>
            </a:pPr>
            <a:r>
              <a:rPr lang="en-US" altLang="en-US" sz="2200" dirty="0"/>
              <a:t>A clear, focused message was necessary.</a:t>
            </a:r>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3E82D81-2A49-4512-933C-D82A9E4CEB33}"/>
              </a:ext>
            </a:extLst>
          </p:cNvPr>
          <p:cNvSpPr>
            <a:spLocks noGrp="1"/>
          </p:cNvSpPr>
          <p:nvPr>
            <p:ph type="title"/>
          </p:nvPr>
        </p:nvSpPr>
        <p:spPr>
          <a:xfrm>
            <a:off x="342900" y="152400"/>
            <a:ext cx="8458200" cy="1066800"/>
          </a:xfrm>
        </p:spPr>
        <p:txBody>
          <a:bodyPr/>
          <a:lstStyle/>
          <a:p>
            <a:r>
              <a:rPr lang="en-US" dirty="0"/>
              <a:t>Ford</a:t>
            </a:r>
            <a:br>
              <a:rPr lang="en-US" dirty="0"/>
            </a:br>
            <a:r>
              <a:rPr lang="en-US" dirty="0"/>
              <a:t>A New Vision</a:t>
            </a:r>
          </a:p>
        </p:txBody>
      </p:sp>
      <p:sp>
        <p:nvSpPr>
          <p:cNvPr id="5" name="Content Placeholder 4">
            <a:extLst>
              <a:ext uri="{FF2B5EF4-FFF2-40B4-BE49-F238E27FC236}">
                <a16:creationId xmlns:a16="http://schemas.microsoft.com/office/drawing/2014/main" id="{145CCACE-32BF-44D0-92AA-C4DC4A67263B}"/>
              </a:ext>
            </a:extLst>
          </p:cNvPr>
          <p:cNvSpPr>
            <a:spLocks noGrp="1"/>
          </p:cNvSpPr>
          <p:nvPr>
            <p:ph sz="quarter" idx="11"/>
          </p:nvPr>
        </p:nvSpPr>
        <p:spPr>
          <a:xfrm>
            <a:off x="342900" y="1143000"/>
            <a:ext cx="8458200" cy="4191000"/>
          </a:xfrm>
        </p:spPr>
        <p:txBody>
          <a:bodyPr>
            <a:normAutofit/>
          </a:bodyPr>
          <a:lstStyle/>
          <a:p>
            <a:pPr marL="0" indent="0">
              <a:buNone/>
            </a:pPr>
            <a:r>
              <a:rPr lang="en-US" altLang="en-US" sz="2400" dirty="0"/>
              <a:t>CEO Fields was replaced by Jim Hackett:</a:t>
            </a:r>
          </a:p>
          <a:p>
            <a:pPr marL="342900" indent="-342900">
              <a:buFont typeface="Arial" panose="020B0604020202020204" pitchFamily="34" charset="0"/>
              <a:buChar char="•"/>
            </a:pPr>
            <a:r>
              <a:rPr lang="en-US" altLang="en-US" sz="2200" dirty="0"/>
              <a:t>Vision of a seismic shift in personal transportation; need to execute a new strategy:</a:t>
            </a:r>
          </a:p>
          <a:p>
            <a:pPr marL="687388" lvl="1"/>
            <a:r>
              <a:rPr lang="en-US" altLang="en-US" sz="2000" dirty="0"/>
              <a:t>Winning portfolio of products.</a:t>
            </a:r>
          </a:p>
          <a:p>
            <a:pPr marL="687388" lvl="1"/>
            <a:r>
              <a:rPr lang="en-US" altLang="en-US" sz="2000" dirty="0"/>
              <a:t>Creating clean-running cars that included electric vehicles.</a:t>
            </a:r>
          </a:p>
          <a:p>
            <a:pPr marL="687388" lvl="1"/>
            <a:r>
              <a:rPr lang="en-US" altLang="en-US" sz="2000" dirty="0"/>
              <a:t>Building a viable autonomous vehicle business.</a:t>
            </a:r>
          </a:p>
          <a:p>
            <a:pPr marL="687388" lvl="1"/>
            <a:r>
              <a:rPr lang="en-US" altLang="en-US" sz="2000" dirty="0"/>
              <a:t>Focusing on Mobility Experiences that addressed problems of congested cities and roads.</a:t>
            </a:r>
          </a:p>
          <a:p>
            <a:pPr>
              <a:spcBef>
                <a:spcPts val="600"/>
              </a:spcBef>
            </a:pPr>
            <a:r>
              <a:rPr lang="en-US" altLang="en-US" sz="2400" dirty="0"/>
              <a:t>CEO Hackett replaced by Jim Farley.</a:t>
            </a:r>
          </a:p>
        </p:txBody>
      </p:sp>
      <p:sp>
        <p:nvSpPr>
          <p:cNvPr id="6" name="Content Placeholder 5">
            <a:extLst>
              <a:ext uri="{FF2B5EF4-FFF2-40B4-BE49-F238E27FC236}">
                <a16:creationId xmlns:a16="http://schemas.microsoft.com/office/drawing/2014/main" id="{F73E07E9-A8C4-C643-AB96-3CC4A9163EE7}"/>
              </a:ext>
            </a:extLst>
          </p:cNvPr>
          <p:cNvSpPr>
            <a:spLocks noGrp="1"/>
          </p:cNvSpPr>
          <p:nvPr>
            <p:ph sz="quarter" idx="14"/>
          </p:nvPr>
        </p:nvSpPr>
        <p:spPr>
          <a:xfrm>
            <a:off x="342900" y="5410200"/>
            <a:ext cx="8458200" cy="1143000"/>
          </a:xfrm>
        </p:spPr>
        <p:txBody>
          <a:bodyPr>
            <a:normAutofit fontScale="92500"/>
          </a:bodyPr>
          <a:lstStyle/>
          <a:p>
            <a:pPr>
              <a:spcBef>
                <a:spcPts val="1200"/>
              </a:spcBef>
            </a:pPr>
            <a:r>
              <a:rPr lang="en-US" altLang="en-US" dirty="0"/>
              <a:t>Could Farley continue Henry Ford’s innovative vision?</a:t>
            </a:r>
          </a:p>
          <a:p>
            <a:pPr>
              <a:spcBef>
                <a:spcPts val="1200"/>
              </a:spcBef>
            </a:pPr>
            <a:r>
              <a:rPr lang="en-US" altLang="en-US" dirty="0"/>
              <a:t>The ultimate goal was to improve people’s lives.</a:t>
            </a:r>
          </a:p>
        </p:txBody>
      </p:sp>
    </p:spTree>
    <p:extLst>
      <p:ext uri="{BB962C8B-B14F-4D97-AF65-F5344CB8AC3E}">
        <p14:creationId xmlns:p14="http://schemas.microsoft.com/office/powerpoint/2010/main" val="5061545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87A2D25-2F29-492C-85FD-254D027A18DA}"/>
              </a:ext>
            </a:extLst>
          </p:cNvPr>
          <p:cNvSpPr>
            <a:spLocks noGrp="1"/>
          </p:cNvSpPr>
          <p:nvPr>
            <p:ph type="title"/>
          </p:nvPr>
        </p:nvSpPr>
        <p:spPr>
          <a:xfrm>
            <a:off x="304800" y="145312"/>
            <a:ext cx="8458200" cy="838200"/>
          </a:xfrm>
        </p:spPr>
        <p:txBody>
          <a:bodyPr/>
          <a:lstStyle/>
          <a:p>
            <a:r>
              <a:rPr lang="en-US" dirty="0"/>
              <a:t>Ford</a:t>
            </a:r>
            <a:br>
              <a:rPr lang="en-US" dirty="0"/>
            </a:br>
            <a:r>
              <a:rPr lang="en-US" dirty="0"/>
              <a:t>Intro: Strategic Management</a:t>
            </a:r>
          </a:p>
        </p:txBody>
      </p:sp>
      <p:sp>
        <p:nvSpPr>
          <p:cNvPr id="5" name="Content Placeholder 2">
            <a:extLst>
              <a:ext uri="{FF2B5EF4-FFF2-40B4-BE49-F238E27FC236}">
                <a16:creationId xmlns:a16="http://schemas.microsoft.com/office/drawing/2014/main" id="{552BEA45-D0B0-4BF8-AE8E-11D8D2570AE8}"/>
              </a:ext>
            </a:extLst>
          </p:cNvPr>
          <p:cNvSpPr>
            <a:spLocks noGrp="1" noChangeArrowheads="1"/>
          </p:cNvSpPr>
          <p:nvPr>
            <p:ph sz="quarter" idx="11"/>
          </p:nvPr>
        </p:nvSpPr>
        <p:spPr bwMode="auto">
          <a:xfrm>
            <a:off x="304800" y="990600"/>
            <a:ext cx="8610600" cy="4419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p>
            <a:pPr marL="0" indent="0">
              <a:spcAft>
                <a:spcPts val="600"/>
              </a:spcAft>
              <a:buNone/>
            </a:pPr>
            <a:r>
              <a:rPr lang="en-US" altLang="en-US" sz="2400" b="1" dirty="0">
                <a:solidFill>
                  <a:srgbClr val="E52C36"/>
                </a:solidFill>
              </a:rPr>
              <a:t>Strategic Management </a:t>
            </a:r>
            <a:r>
              <a:rPr lang="en-US" altLang="en-US" sz="2400" dirty="0"/>
              <a:t>involves:</a:t>
            </a:r>
            <a:endParaRPr lang="en-US" altLang="en-US" sz="2400" b="1" dirty="0">
              <a:solidFill>
                <a:srgbClr val="680025"/>
              </a:solidFill>
            </a:endParaRPr>
          </a:p>
          <a:p>
            <a:pPr lvl="1">
              <a:spcBef>
                <a:spcPts val="0"/>
              </a:spcBef>
              <a:spcAft>
                <a:spcPts val="600"/>
              </a:spcAft>
            </a:pPr>
            <a:r>
              <a:rPr lang="en-US" altLang="en-US" b="1" dirty="0">
                <a:solidFill>
                  <a:schemeClr val="tx1"/>
                </a:solidFill>
              </a:rPr>
              <a:t>Analysis.</a:t>
            </a:r>
          </a:p>
          <a:p>
            <a:pPr lvl="2">
              <a:spcBef>
                <a:spcPts val="0"/>
              </a:spcBef>
              <a:spcAft>
                <a:spcPts val="600"/>
              </a:spcAft>
            </a:pPr>
            <a:r>
              <a:rPr lang="en-US" altLang="en-US" dirty="0">
                <a:solidFill>
                  <a:schemeClr val="tx1"/>
                </a:solidFill>
              </a:rPr>
              <a:t>Strategic goals (vision, mission, strategic objectives).</a:t>
            </a:r>
          </a:p>
          <a:p>
            <a:pPr lvl="2">
              <a:spcBef>
                <a:spcPts val="0"/>
              </a:spcBef>
              <a:spcAft>
                <a:spcPts val="600"/>
              </a:spcAft>
            </a:pPr>
            <a:r>
              <a:rPr lang="en-US" altLang="en-US" dirty="0">
                <a:solidFill>
                  <a:schemeClr val="tx1"/>
                </a:solidFill>
              </a:rPr>
              <a:t>Internal and external environment.</a:t>
            </a:r>
          </a:p>
          <a:p>
            <a:pPr lvl="1">
              <a:spcBef>
                <a:spcPts val="0"/>
              </a:spcBef>
              <a:spcAft>
                <a:spcPts val="600"/>
              </a:spcAft>
            </a:pPr>
            <a:r>
              <a:rPr lang="en-US" altLang="en-US" b="1" dirty="0">
                <a:solidFill>
                  <a:schemeClr val="tx1"/>
                </a:solidFill>
              </a:rPr>
              <a:t>Decisions: Formulation</a:t>
            </a:r>
          </a:p>
          <a:p>
            <a:pPr lvl="2">
              <a:spcBef>
                <a:spcPts val="0"/>
              </a:spcBef>
              <a:spcAft>
                <a:spcPts val="600"/>
              </a:spcAft>
            </a:pPr>
            <a:r>
              <a:rPr lang="en-US" altLang="en-US" dirty="0">
                <a:solidFill>
                  <a:schemeClr val="tx1"/>
                </a:solidFill>
              </a:rPr>
              <a:t>What industries should we compete in?</a:t>
            </a:r>
          </a:p>
          <a:p>
            <a:pPr lvl="2">
              <a:spcBef>
                <a:spcPts val="0"/>
              </a:spcBef>
              <a:spcAft>
                <a:spcPts val="600"/>
              </a:spcAft>
            </a:pPr>
            <a:r>
              <a:rPr lang="en-US" altLang="en-US" dirty="0">
                <a:solidFill>
                  <a:schemeClr val="tx1"/>
                </a:solidFill>
              </a:rPr>
              <a:t>How should we compete in those industries?</a:t>
            </a:r>
          </a:p>
          <a:p>
            <a:pPr lvl="1">
              <a:spcBef>
                <a:spcPts val="0"/>
              </a:spcBef>
              <a:spcAft>
                <a:spcPts val="600"/>
              </a:spcAft>
            </a:pPr>
            <a:r>
              <a:rPr lang="en-US" altLang="en-US" b="1" dirty="0">
                <a:solidFill>
                  <a:schemeClr val="tx1"/>
                </a:solidFill>
              </a:rPr>
              <a:t>Actions: Implementation.</a:t>
            </a:r>
          </a:p>
          <a:p>
            <a:pPr lvl="2">
              <a:spcBef>
                <a:spcPts val="0"/>
              </a:spcBef>
              <a:spcAft>
                <a:spcPts val="600"/>
              </a:spcAft>
            </a:pPr>
            <a:r>
              <a:rPr lang="en-US" altLang="en-US" dirty="0">
                <a:solidFill>
                  <a:schemeClr val="tx1"/>
                </a:solidFill>
              </a:rPr>
              <a:t>Allocate necessary resources.</a:t>
            </a:r>
          </a:p>
          <a:p>
            <a:pPr lvl="2">
              <a:spcBef>
                <a:spcPts val="0"/>
              </a:spcBef>
              <a:spcAft>
                <a:spcPts val="600"/>
              </a:spcAft>
            </a:pPr>
            <a:r>
              <a:rPr lang="en-US" altLang="en-US" dirty="0">
                <a:solidFill>
                  <a:schemeClr val="tx1"/>
                </a:solidFill>
              </a:rPr>
              <a:t>Design the organization to bring intended strategies to reality.</a:t>
            </a:r>
          </a:p>
        </p:txBody>
      </p:sp>
      <p:sp>
        <p:nvSpPr>
          <p:cNvPr id="6" name="Content Placeholder 5">
            <a:extLst>
              <a:ext uri="{FF2B5EF4-FFF2-40B4-BE49-F238E27FC236}">
                <a16:creationId xmlns:a16="http://schemas.microsoft.com/office/drawing/2014/main" id="{556B8397-792B-1E4A-8547-1DBDBDD12B59}"/>
              </a:ext>
            </a:extLst>
          </p:cNvPr>
          <p:cNvSpPr>
            <a:spLocks noGrp="1"/>
          </p:cNvSpPr>
          <p:nvPr>
            <p:ph sz="quarter" idx="14"/>
          </p:nvPr>
        </p:nvSpPr>
        <p:spPr>
          <a:xfrm>
            <a:off x="304800" y="5410200"/>
            <a:ext cx="8458200" cy="1143000"/>
          </a:xfrm>
          <a:ln>
            <a:solidFill>
              <a:srgbClr val="990033"/>
            </a:solidFill>
          </a:ln>
        </p:spPr>
        <p:txBody>
          <a:bodyPr>
            <a:normAutofit/>
          </a:bodyPr>
          <a:lstStyle/>
          <a:p>
            <a:r>
              <a:rPr lang="en-US" sz="2000" dirty="0">
                <a:cs typeface="Times New Roman" pitchFamily="18" charset="0"/>
              </a:rPr>
              <a:t>How can Ford create a </a:t>
            </a:r>
            <a:r>
              <a:rPr lang="en-US" sz="2000" b="1" dirty="0">
                <a:solidFill>
                  <a:srgbClr val="E52C36"/>
                </a:solidFill>
                <a:cs typeface="Times New Roman" pitchFamily="18" charset="0"/>
              </a:rPr>
              <a:t>sustainable competitive advantage</a:t>
            </a:r>
            <a:r>
              <a:rPr lang="en-US" sz="2000" dirty="0">
                <a:solidFill>
                  <a:srgbClr val="E52C36"/>
                </a:solidFill>
                <a:cs typeface="Times New Roman" pitchFamily="18" charset="0"/>
              </a:rPr>
              <a:t> </a:t>
            </a:r>
            <a:r>
              <a:rPr lang="en-US" sz="2000" dirty="0">
                <a:cs typeface="Times New Roman" pitchFamily="18" charset="0"/>
              </a:rPr>
              <a:t>in the marketplace that is not only unique and valuable but also difficult for competitors to copy or substitute?</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98755D-E31E-48BC-BDEE-F3C9B2213CFC}"/>
              </a:ext>
            </a:extLst>
          </p:cNvPr>
          <p:cNvSpPr>
            <a:spLocks noGrp="1"/>
          </p:cNvSpPr>
          <p:nvPr>
            <p:ph type="title"/>
          </p:nvPr>
        </p:nvSpPr>
        <p:spPr>
          <a:xfrm>
            <a:off x="342900" y="228600"/>
            <a:ext cx="8458200" cy="990600"/>
          </a:xfrm>
        </p:spPr>
        <p:txBody>
          <a:bodyPr/>
          <a:lstStyle/>
          <a:p>
            <a:r>
              <a:rPr lang="en-US" dirty="0"/>
              <a:t>Ford</a:t>
            </a:r>
            <a:br>
              <a:rPr lang="en-US" dirty="0"/>
            </a:br>
            <a:r>
              <a:rPr lang="en-US" dirty="0"/>
              <a:t>Icebreaker</a:t>
            </a:r>
          </a:p>
        </p:txBody>
      </p:sp>
      <p:sp>
        <p:nvSpPr>
          <p:cNvPr id="5" name="Content Placeholder 4">
            <a:extLst>
              <a:ext uri="{FF2B5EF4-FFF2-40B4-BE49-F238E27FC236}">
                <a16:creationId xmlns:a16="http://schemas.microsoft.com/office/drawing/2014/main" id="{03D4B91F-8607-4E2E-AA9D-AC90F333B1BD}"/>
              </a:ext>
            </a:extLst>
          </p:cNvPr>
          <p:cNvSpPr>
            <a:spLocks noGrp="1"/>
          </p:cNvSpPr>
          <p:nvPr>
            <p:ph sz="quarter" idx="11"/>
          </p:nvPr>
        </p:nvSpPr>
        <p:spPr>
          <a:xfrm>
            <a:off x="342900" y="1447800"/>
            <a:ext cx="8458200" cy="4800600"/>
          </a:xfrm>
        </p:spPr>
        <p:txBody>
          <a:bodyPr/>
          <a:lstStyle/>
          <a:p>
            <a:pPr>
              <a:spcBef>
                <a:spcPts val="4200"/>
              </a:spcBef>
            </a:pPr>
            <a:r>
              <a:rPr lang="en-US" altLang="en-US" dirty="0">
                <a:cs typeface="Times New Roman" panose="02020603050405020304" pitchFamily="18" charset="0"/>
              </a:rPr>
              <a:t>How many of you own, or have ever had responsibility for the upkeep of a car made by GM or Ford?</a:t>
            </a:r>
          </a:p>
          <a:p>
            <a:pPr>
              <a:spcBef>
                <a:spcPts val="4200"/>
              </a:spcBef>
            </a:pPr>
            <a:r>
              <a:rPr lang="en-US" altLang="en-US" dirty="0">
                <a:cs typeface="Times New Roman" panose="02020603050405020304" pitchFamily="18" charset="0"/>
              </a:rPr>
              <a:t>What is your opinion of this vehicle?</a:t>
            </a:r>
          </a:p>
          <a:p>
            <a:pPr>
              <a:spcBef>
                <a:spcPts val="4200"/>
              </a:spcBef>
            </a:pPr>
            <a:r>
              <a:rPr lang="en-US" altLang="en-US" dirty="0">
                <a:cs typeface="Times New Roman" panose="02020603050405020304" pitchFamily="18" charset="0"/>
              </a:rPr>
              <a:t>How many of you would consider buying a </a:t>
            </a:r>
            <a:r>
              <a:rPr lang="en-US" altLang="en-US" dirty="0">
                <a:cs typeface="Times New Roman" panose="02020603050405020304" pitchFamily="18" charset="0"/>
                <a:hlinkClick r:id="rId3"/>
              </a:rPr>
              <a:t>Ford</a:t>
            </a:r>
            <a:r>
              <a:rPr lang="en-US" altLang="en-US" dirty="0">
                <a:cs typeface="Times New Roman" panose="02020603050405020304" pitchFamily="18" charset="0"/>
              </a:rPr>
              <a:t> in the future?</a:t>
            </a:r>
            <a:r>
              <a:rPr lang="en-US" altLang="en-US" dirty="0"/>
              <a:t> </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48D5512-46F1-4AD2-8C57-2C6C6F3C1D0B}"/>
              </a:ext>
            </a:extLst>
          </p:cNvPr>
          <p:cNvSpPr>
            <a:spLocks noGrp="1"/>
          </p:cNvSpPr>
          <p:nvPr>
            <p:ph type="title"/>
          </p:nvPr>
        </p:nvSpPr>
        <p:spPr>
          <a:xfrm>
            <a:off x="342900" y="190500"/>
            <a:ext cx="8458200" cy="838200"/>
          </a:xfrm>
        </p:spPr>
        <p:txBody>
          <a:bodyPr/>
          <a:lstStyle/>
          <a:p>
            <a:r>
              <a:rPr lang="en-US" dirty="0"/>
              <a:t>Ford</a:t>
            </a:r>
            <a:br>
              <a:rPr lang="en-US" dirty="0"/>
            </a:br>
            <a:r>
              <a:rPr lang="en-US" dirty="0"/>
              <a:t>External Environment</a:t>
            </a:r>
          </a:p>
        </p:txBody>
      </p:sp>
      <p:sp>
        <p:nvSpPr>
          <p:cNvPr id="2" name="Content Placeholder 1">
            <a:extLst>
              <a:ext uri="{FF2B5EF4-FFF2-40B4-BE49-F238E27FC236}">
                <a16:creationId xmlns:a16="http://schemas.microsoft.com/office/drawing/2014/main" id="{5136F1FA-61A2-416F-841C-2090CA1C8BA0}"/>
              </a:ext>
            </a:extLst>
          </p:cNvPr>
          <p:cNvSpPr>
            <a:spLocks noGrp="1"/>
          </p:cNvSpPr>
          <p:nvPr>
            <p:ph sz="quarter" idx="14"/>
          </p:nvPr>
        </p:nvSpPr>
        <p:spPr>
          <a:xfrm>
            <a:off x="304800" y="1219200"/>
            <a:ext cx="8305800" cy="838200"/>
          </a:xfrm>
          <a:ln>
            <a:solidFill>
              <a:schemeClr val="accent1"/>
            </a:solidFill>
          </a:ln>
        </p:spPr>
        <p:txBody>
          <a:bodyPr>
            <a:normAutofit fontScale="70000" lnSpcReduction="20000"/>
          </a:bodyPr>
          <a:lstStyle/>
          <a:p>
            <a:pPr>
              <a:lnSpc>
                <a:spcPct val="120000"/>
              </a:lnSpc>
            </a:pPr>
            <a:r>
              <a:rPr lang="en-US" b="1" dirty="0">
                <a:solidFill>
                  <a:schemeClr val="tx1"/>
                </a:solidFill>
                <a:cs typeface="Lucida Sans Unicode" pitchFamily="34" charset="0"/>
              </a:rPr>
              <a:t>Q1: What are key forces in the general and industry environments that affect Ford’s choice of strategy?</a:t>
            </a:r>
          </a:p>
          <a:p>
            <a:endParaRPr lang="en-US" b="1" dirty="0">
              <a:solidFill>
                <a:schemeClr val="tx1"/>
              </a:solidFill>
            </a:endParaRPr>
          </a:p>
        </p:txBody>
      </p:sp>
      <p:sp>
        <p:nvSpPr>
          <p:cNvPr id="7" name="Content Placeholder 6">
            <a:extLst>
              <a:ext uri="{FF2B5EF4-FFF2-40B4-BE49-F238E27FC236}">
                <a16:creationId xmlns:a16="http://schemas.microsoft.com/office/drawing/2014/main" id="{85CF894B-0DD6-45BA-8146-A3D270E90B83}"/>
              </a:ext>
            </a:extLst>
          </p:cNvPr>
          <p:cNvSpPr>
            <a:spLocks noGrp="1"/>
          </p:cNvSpPr>
          <p:nvPr>
            <p:ph sz="quarter" idx="11"/>
          </p:nvPr>
        </p:nvSpPr>
        <p:spPr>
          <a:xfrm>
            <a:off x="381000" y="2234184"/>
            <a:ext cx="3810000" cy="4014216"/>
          </a:xfrm>
        </p:spPr>
        <p:txBody>
          <a:bodyPr>
            <a:noAutofit/>
          </a:bodyPr>
          <a:lstStyle/>
          <a:p>
            <a:pPr>
              <a:spcBef>
                <a:spcPct val="15000"/>
              </a:spcBef>
            </a:pPr>
            <a:r>
              <a:rPr lang="en-US" altLang="en-US" sz="2600" b="1" dirty="0">
                <a:solidFill>
                  <a:srgbClr val="E52C36"/>
                </a:solidFill>
              </a:rPr>
              <a:t>External Scanning:</a:t>
            </a:r>
          </a:p>
          <a:p>
            <a:pPr lvl="1">
              <a:spcBef>
                <a:spcPct val="15000"/>
              </a:spcBef>
            </a:pPr>
            <a:r>
              <a:rPr lang="en-US" altLang="en-US" dirty="0"/>
              <a:t>Surveillance of a firm’</a:t>
            </a:r>
            <a:r>
              <a:rPr lang="en-US" altLang="ja-JP" dirty="0"/>
              <a:t>s external environment:</a:t>
            </a:r>
          </a:p>
          <a:p>
            <a:pPr lvl="2">
              <a:spcBef>
                <a:spcPct val="15000"/>
              </a:spcBef>
            </a:pPr>
            <a:r>
              <a:rPr lang="en-US" altLang="en-US" sz="2200" dirty="0"/>
              <a:t>Predict environmental changes to come.</a:t>
            </a:r>
          </a:p>
          <a:p>
            <a:pPr lvl="2">
              <a:spcBef>
                <a:spcPct val="15000"/>
              </a:spcBef>
            </a:pPr>
            <a:r>
              <a:rPr lang="en-US" altLang="en-US" sz="2200" dirty="0"/>
              <a:t>Detect changes already under way.</a:t>
            </a:r>
          </a:p>
          <a:p>
            <a:pPr lvl="2">
              <a:spcBef>
                <a:spcPct val="15000"/>
              </a:spcBef>
            </a:pPr>
            <a:r>
              <a:rPr lang="en-US" altLang="en-US" sz="2200" dirty="0"/>
              <a:t>Proactive mode.</a:t>
            </a:r>
          </a:p>
          <a:p>
            <a:pPr>
              <a:spcBef>
                <a:spcPct val="15000"/>
              </a:spcBef>
            </a:pPr>
            <a:endParaRPr lang="en-US" altLang="en-US" dirty="0"/>
          </a:p>
        </p:txBody>
      </p:sp>
      <p:sp>
        <p:nvSpPr>
          <p:cNvPr id="6" name="Content Placeholder 5">
            <a:extLst>
              <a:ext uri="{FF2B5EF4-FFF2-40B4-BE49-F238E27FC236}">
                <a16:creationId xmlns:a16="http://schemas.microsoft.com/office/drawing/2014/main" id="{5B33B196-47DD-BB48-892C-7B434FC06AE3}"/>
              </a:ext>
            </a:extLst>
          </p:cNvPr>
          <p:cNvSpPr>
            <a:spLocks noGrp="1"/>
          </p:cNvSpPr>
          <p:nvPr>
            <p:ph sz="quarter" idx="15"/>
          </p:nvPr>
        </p:nvSpPr>
        <p:spPr>
          <a:xfrm>
            <a:off x="4572000" y="2234184"/>
            <a:ext cx="4191000" cy="3557016"/>
          </a:xfrm>
        </p:spPr>
        <p:txBody>
          <a:bodyPr>
            <a:normAutofit/>
          </a:bodyPr>
          <a:lstStyle/>
          <a:p>
            <a:pPr>
              <a:spcBef>
                <a:spcPct val="15000"/>
              </a:spcBef>
            </a:pPr>
            <a:r>
              <a:rPr lang="en-US" altLang="en-US" sz="2600" b="1" dirty="0">
                <a:solidFill>
                  <a:srgbClr val="E52C36"/>
                </a:solidFill>
              </a:rPr>
              <a:t>External Monitoring:</a:t>
            </a:r>
          </a:p>
          <a:p>
            <a:pPr lvl="1">
              <a:spcBef>
                <a:spcPct val="15000"/>
              </a:spcBef>
            </a:pPr>
            <a:r>
              <a:rPr lang="en-US" altLang="en-US" dirty="0"/>
              <a:t>Track evolution of:</a:t>
            </a:r>
          </a:p>
          <a:p>
            <a:pPr lvl="2">
              <a:spcBef>
                <a:spcPct val="15000"/>
              </a:spcBef>
            </a:pPr>
            <a:r>
              <a:rPr lang="en-US" altLang="en-US" sz="2200" dirty="0"/>
              <a:t>Environmental trends.</a:t>
            </a:r>
          </a:p>
          <a:p>
            <a:pPr lvl="2">
              <a:spcBef>
                <a:spcPct val="15000"/>
              </a:spcBef>
            </a:pPr>
            <a:r>
              <a:rPr lang="en-US" altLang="en-US" sz="2200" dirty="0"/>
              <a:t>Sequence of events.</a:t>
            </a:r>
          </a:p>
          <a:p>
            <a:pPr lvl="2">
              <a:spcBef>
                <a:spcPct val="15000"/>
              </a:spcBef>
            </a:pPr>
            <a:r>
              <a:rPr lang="en-US" altLang="en-US" sz="2200" dirty="0"/>
              <a:t>Streams of activities.</a:t>
            </a:r>
            <a:endParaRPr lang="en-US" sz="22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6FF07A5-0E21-4A7D-8E01-B0251145CE6B}"/>
              </a:ext>
            </a:extLst>
          </p:cNvPr>
          <p:cNvSpPr>
            <a:spLocks noGrp="1"/>
          </p:cNvSpPr>
          <p:nvPr>
            <p:ph type="title"/>
          </p:nvPr>
        </p:nvSpPr>
        <p:spPr>
          <a:xfrm>
            <a:off x="342900" y="267586"/>
            <a:ext cx="8458200" cy="971909"/>
          </a:xfrm>
        </p:spPr>
        <p:txBody>
          <a:bodyPr/>
          <a:lstStyle/>
          <a:p>
            <a:r>
              <a:rPr lang="en-US" altLang="en-US" dirty="0"/>
              <a:t>Ford</a:t>
            </a:r>
            <a:br>
              <a:rPr lang="en-US" altLang="en-US" dirty="0"/>
            </a:br>
            <a:r>
              <a:rPr lang="en-US" altLang="en-US" dirty="0"/>
              <a:t>General Environment</a:t>
            </a:r>
            <a:endParaRPr lang="en-US" dirty="0"/>
          </a:p>
        </p:txBody>
      </p:sp>
      <p:sp>
        <p:nvSpPr>
          <p:cNvPr id="3" name="Content Placeholder 2">
            <a:extLst>
              <a:ext uri="{FF2B5EF4-FFF2-40B4-BE49-F238E27FC236}">
                <a16:creationId xmlns:a16="http://schemas.microsoft.com/office/drawing/2014/main" id="{BA4482BF-121E-48EB-8D6B-75C7F795E1EE}"/>
              </a:ext>
            </a:extLst>
          </p:cNvPr>
          <p:cNvSpPr>
            <a:spLocks noGrp="1"/>
          </p:cNvSpPr>
          <p:nvPr>
            <p:ph sz="quarter" idx="11"/>
          </p:nvPr>
        </p:nvSpPr>
        <p:spPr/>
        <p:txBody>
          <a:bodyPr/>
          <a:lstStyle/>
          <a:p>
            <a:pPr marL="0" indent="0" eaLnBrk="1" hangingPunct="1">
              <a:buSzTx/>
              <a:buFont typeface="Wingdings" panose="05000000000000000000" pitchFamily="2" charset="2"/>
              <a:buNone/>
              <a:defRPr/>
            </a:pPr>
            <a:r>
              <a:rPr lang="en-US" dirty="0">
                <a:solidFill>
                  <a:srgbClr val="000000"/>
                </a:solidFill>
              </a:rPr>
              <a:t>The </a:t>
            </a:r>
            <a:r>
              <a:rPr lang="en-US" b="1" dirty="0">
                <a:solidFill>
                  <a:srgbClr val="E52C36"/>
                </a:solidFill>
              </a:rPr>
              <a:t>general environment </a:t>
            </a:r>
            <a:r>
              <a:rPr lang="en-US" dirty="0">
                <a:solidFill>
                  <a:srgbClr val="000000"/>
                </a:solidFill>
              </a:rPr>
              <a:t>is composed of factors that are both hard to </a:t>
            </a:r>
            <a:r>
              <a:rPr lang="en-US" dirty="0"/>
              <a:t>predict and difficult to control.</a:t>
            </a:r>
          </a:p>
          <a:p>
            <a:pPr marL="344488" indent="-344488" eaLnBrk="1" hangingPunct="1">
              <a:buSzTx/>
              <a:buFont typeface="Arial" panose="020B0604020202020204" pitchFamily="34" charset="0"/>
              <a:buChar char="•"/>
              <a:defRPr/>
            </a:pPr>
            <a:r>
              <a:rPr lang="en-US" b="1" dirty="0">
                <a:solidFill>
                  <a:schemeClr val="tx1"/>
                </a:solidFill>
              </a:rPr>
              <a:t>Technological.</a:t>
            </a:r>
          </a:p>
          <a:p>
            <a:pPr marL="344488" indent="-344488" eaLnBrk="1" hangingPunct="1">
              <a:buSzTx/>
              <a:buFont typeface="Arial" panose="020B0604020202020204" pitchFamily="34" charset="0"/>
              <a:buChar char="•"/>
              <a:defRPr/>
            </a:pPr>
            <a:r>
              <a:rPr lang="en-US" b="1" dirty="0">
                <a:solidFill>
                  <a:schemeClr val="tx1"/>
                </a:solidFill>
              </a:rPr>
              <a:t>Economic.</a:t>
            </a:r>
          </a:p>
          <a:p>
            <a:pPr marL="344488" indent="-344488" eaLnBrk="1" hangingPunct="1">
              <a:buSzTx/>
              <a:buFont typeface="Arial" panose="020B0604020202020204" pitchFamily="34" charset="0"/>
              <a:buChar char="•"/>
              <a:defRPr/>
            </a:pPr>
            <a:r>
              <a:rPr lang="en-US" b="1" dirty="0">
                <a:solidFill>
                  <a:schemeClr val="tx1"/>
                </a:solidFill>
              </a:rPr>
              <a:t>Global.</a:t>
            </a:r>
          </a:p>
          <a:p>
            <a:pPr marL="344488" indent="-344488" eaLnBrk="1" hangingPunct="1">
              <a:buSzTx/>
              <a:buFont typeface="Arial" panose="020B0604020202020204" pitchFamily="34" charset="0"/>
              <a:buChar char="•"/>
              <a:defRPr/>
            </a:pPr>
            <a:r>
              <a:rPr lang="en-US" altLang="en-US" b="1" dirty="0">
                <a:solidFill>
                  <a:schemeClr val="tx1"/>
                </a:solidFill>
                <a:ea typeface="ヒラギノ角ゴ Pro W3" pitchFamily="123" charset="-128"/>
              </a:rPr>
              <a:t>Demographic.</a:t>
            </a:r>
          </a:p>
          <a:p>
            <a:pPr marL="344488" indent="-344488" eaLnBrk="1" hangingPunct="1">
              <a:buSzTx/>
              <a:buFont typeface="Arial" panose="020B0604020202020204" pitchFamily="34" charset="0"/>
              <a:buChar char="•"/>
              <a:defRPr/>
            </a:pPr>
            <a:r>
              <a:rPr lang="en-US" altLang="en-US" b="1" dirty="0">
                <a:solidFill>
                  <a:schemeClr val="tx1"/>
                </a:solidFill>
                <a:ea typeface="ヒラギノ角ゴ Pro W3" pitchFamily="123" charset="-128"/>
              </a:rPr>
              <a:t>Sociocultural.</a:t>
            </a:r>
          </a:p>
          <a:p>
            <a:pPr marL="344488" indent="-344488" eaLnBrk="1" hangingPunct="1">
              <a:buSzTx/>
              <a:buFont typeface="Arial" panose="020B0604020202020204" pitchFamily="34" charset="0"/>
              <a:buChar char="•"/>
              <a:defRPr/>
            </a:pPr>
            <a:r>
              <a:rPr lang="en-US" altLang="en-US" b="1" dirty="0">
                <a:solidFill>
                  <a:schemeClr val="tx1"/>
                </a:solidFill>
                <a:ea typeface="ヒラギノ角ゴ Pro W3" pitchFamily="123" charset="-128"/>
              </a:rPr>
              <a:t>Political/Legal.</a:t>
            </a:r>
            <a:endParaRPr lang="en-US" b="1" dirty="0">
              <a:solidFill>
                <a:schemeClr val="tx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6619ADC-8930-4DA6-9BD5-DAE1D4E244B2}"/>
              </a:ext>
            </a:extLst>
          </p:cNvPr>
          <p:cNvSpPr>
            <a:spLocks noGrp="1"/>
          </p:cNvSpPr>
          <p:nvPr>
            <p:ph type="title"/>
          </p:nvPr>
        </p:nvSpPr>
        <p:spPr>
          <a:xfrm>
            <a:off x="342900" y="228600"/>
            <a:ext cx="8458200" cy="971909"/>
          </a:xfrm>
        </p:spPr>
        <p:txBody>
          <a:bodyPr/>
          <a:lstStyle/>
          <a:p>
            <a:r>
              <a:rPr lang="en-US" dirty="0"/>
              <a:t>Ford</a:t>
            </a:r>
            <a:br>
              <a:rPr lang="en-US" dirty="0"/>
            </a:br>
            <a:r>
              <a:rPr lang="en-US" dirty="0"/>
              <a:t>Environmental Forces</a:t>
            </a:r>
          </a:p>
        </p:txBody>
      </p:sp>
      <p:sp>
        <p:nvSpPr>
          <p:cNvPr id="5" name="Content Placeholder 4">
            <a:extLst>
              <a:ext uri="{FF2B5EF4-FFF2-40B4-BE49-F238E27FC236}">
                <a16:creationId xmlns:a16="http://schemas.microsoft.com/office/drawing/2014/main" id="{25622FDA-9989-4986-A07C-3EAB8F45450D}"/>
              </a:ext>
            </a:extLst>
          </p:cNvPr>
          <p:cNvSpPr>
            <a:spLocks noGrp="1"/>
          </p:cNvSpPr>
          <p:nvPr>
            <p:ph sz="quarter" idx="11"/>
          </p:nvPr>
        </p:nvSpPr>
        <p:spPr>
          <a:xfrm>
            <a:off x="342900" y="1276709"/>
            <a:ext cx="8458200" cy="5124091"/>
          </a:xfrm>
        </p:spPr>
        <p:txBody>
          <a:bodyPr/>
          <a:lstStyle/>
          <a:p>
            <a:pPr>
              <a:spcAft>
                <a:spcPts val="2000"/>
              </a:spcAft>
            </a:pPr>
            <a:r>
              <a:rPr lang="en-US" altLang="en-US" sz="1800" b="1" dirty="0">
                <a:solidFill>
                  <a:srgbClr val="FF0000"/>
                </a:solidFill>
              </a:rPr>
              <a:t>Political-Legal: </a:t>
            </a:r>
            <a:r>
              <a:rPr lang="en-US" altLang="en-US" sz="1800" dirty="0">
                <a:solidFill>
                  <a:schemeClr val="tx1"/>
                </a:solidFill>
              </a:rPr>
              <a:t>Government intervention; emission standards and unions; tariffs and trade agreements.</a:t>
            </a:r>
          </a:p>
          <a:p>
            <a:pPr>
              <a:spcAft>
                <a:spcPts val="2000"/>
              </a:spcAft>
            </a:pPr>
            <a:r>
              <a:rPr lang="en-US" altLang="en-US" sz="1800" b="1" dirty="0">
                <a:solidFill>
                  <a:srgbClr val="FF0000"/>
                </a:solidFill>
              </a:rPr>
              <a:t>Economic: </a:t>
            </a:r>
            <a:r>
              <a:rPr lang="en-US" altLang="en-US" sz="1800" dirty="0">
                <a:solidFill>
                  <a:schemeClr val="tx1"/>
                </a:solidFill>
              </a:rPr>
              <a:t>Rising gas prices, credit crunch, increasing interest rates. Cost of car ownership factored into the consumer’s decision making, also cost of maintenance. Increasing price of EVs made it difficult.</a:t>
            </a:r>
          </a:p>
          <a:p>
            <a:pPr>
              <a:spcAft>
                <a:spcPts val="2000"/>
              </a:spcAft>
            </a:pPr>
            <a:r>
              <a:rPr lang="en-US" altLang="en-US" sz="1800" b="1" dirty="0">
                <a:solidFill>
                  <a:srgbClr val="FF0000"/>
                </a:solidFill>
              </a:rPr>
              <a:t>Demographic: </a:t>
            </a:r>
            <a:r>
              <a:rPr lang="en-US" altLang="en-US" sz="1800" dirty="0">
                <a:solidFill>
                  <a:schemeClr val="tx1"/>
                </a:solidFill>
              </a:rPr>
              <a:t>Need to attract younger, more affluent buyers to high status vehicles. Growth in developing countries but needs varied.</a:t>
            </a:r>
          </a:p>
          <a:p>
            <a:pPr>
              <a:spcAft>
                <a:spcPts val="2000"/>
              </a:spcAft>
            </a:pPr>
            <a:r>
              <a:rPr lang="en-US" altLang="en-US" sz="1800" b="1" dirty="0">
                <a:solidFill>
                  <a:srgbClr val="FF0000"/>
                </a:solidFill>
              </a:rPr>
              <a:t>Sociocultural: </a:t>
            </a:r>
            <a:r>
              <a:rPr lang="en-US" altLang="en-US" sz="1800" dirty="0">
                <a:solidFill>
                  <a:schemeClr val="tx1"/>
                </a:solidFill>
              </a:rPr>
              <a:t>First the SUV was a status symbol, then going green (hybrid/electric) became the trend. There is now popularity in ride-sharing, Tesla, electric vehicles, and driverless cars.</a:t>
            </a:r>
          </a:p>
          <a:p>
            <a:r>
              <a:rPr lang="en-US" altLang="en-US" sz="1800" b="1" dirty="0">
                <a:solidFill>
                  <a:srgbClr val="FF0000"/>
                </a:solidFill>
              </a:rPr>
              <a:t>Technological: </a:t>
            </a:r>
            <a:r>
              <a:rPr lang="en-US" altLang="en-US" sz="1800" dirty="0">
                <a:solidFill>
                  <a:schemeClr val="tx1"/>
                </a:solidFill>
              </a:rPr>
              <a:t>Electric/hybrid and autonomous options were dependent on new technological developments, especially batteries and availability of charging stations. Reliance on technology from suppliers could be problematic if supply chain disruption occurred.</a:t>
            </a:r>
          </a:p>
          <a:p>
            <a:endParaRPr lang="en-US" sz="18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0F428C0-398F-45BE-99FA-FB5B6D937C75}"/>
              </a:ext>
            </a:extLst>
          </p:cNvPr>
          <p:cNvSpPr>
            <a:spLocks noGrp="1"/>
          </p:cNvSpPr>
          <p:nvPr>
            <p:ph type="title"/>
          </p:nvPr>
        </p:nvSpPr>
        <p:spPr/>
        <p:txBody>
          <a:bodyPr/>
          <a:lstStyle/>
          <a:p>
            <a:r>
              <a:rPr lang="en-US" dirty="0"/>
              <a:t>Ford</a:t>
            </a:r>
            <a:br>
              <a:rPr lang="en-US" dirty="0"/>
            </a:br>
            <a:r>
              <a:rPr lang="en-US" dirty="0"/>
              <a:t>Five Forces Analysis</a:t>
            </a:r>
          </a:p>
        </p:txBody>
      </p:sp>
      <p:sp>
        <p:nvSpPr>
          <p:cNvPr id="5" name="Content Placeholder 4">
            <a:extLst>
              <a:ext uri="{FF2B5EF4-FFF2-40B4-BE49-F238E27FC236}">
                <a16:creationId xmlns:a16="http://schemas.microsoft.com/office/drawing/2014/main" id="{2E499C96-AD4A-4975-90C9-09DF36CBA682}"/>
              </a:ext>
            </a:extLst>
          </p:cNvPr>
          <p:cNvSpPr>
            <a:spLocks noGrp="1"/>
          </p:cNvSpPr>
          <p:nvPr>
            <p:ph sz="quarter" idx="11"/>
          </p:nvPr>
        </p:nvSpPr>
        <p:spPr/>
        <p:txBody>
          <a:bodyPr/>
          <a:lstStyle/>
          <a:p>
            <a:pPr marL="0" indent="0">
              <a:buNone/>
            </a:pPr>
            <a:r>
              <a:rPr lang="en-US" altLang="en-US" dirty="0"/>
              <a:t>Segments of the competitive environment include:</a:t>
            </a:r>
          </a:p>
          <a:p>
            <a:pPr lvl="1">
              <a:spcBef>
                <a:spcPts val="0"/>
              </a:spcBef>
              <a:spcAft>
                <a:spcPts val="600"/>
              </a:spcAft>
            </a:pPr>
            <a:r>
              <a:rPr lang="en-US" altLang="en-US" dirty="0"/>
              <a:t>Competitors.</a:t>
            </a:r>
          </a:p>
          <a:p>
            <a:pPr lvl="1">
              <a:spcBef>
                <a:spcPts val="0"/>
              </a:spcBef>
              <a:spcAft>
                <a:spcPts val="600"/>
              </a:spcAft>
            </a:pPr>
            <a:r>
              <a:rPr lang="en-US" altLang="en-US" dirty="0"/>
              <a:t>Customers/Buyers.</a:t>
            </a:r>
          </a:p>
          <a:p>
            <a:pPr lvl="1">
              <a:spcBef>
                <a:spcPts val="0"/>
              </a:spcBef>
              <a:spcAft>
                <a:spcPts val="600"/>
              </a:spcAft>
            </a:pPr>
            <a:r>
              <a:rPr lang="en-US" altLang="en-US" dirty="0"/>
              <a:t>Suppliers.</a:t>
            </a:r>
          </a:p>
          <a:p>
            <a:pPr lvl="1">
              <a:spcBef>
                <a:spcPts val="0"/>
              </a:spcBef>
              <a:spcAft>
                <a:spcPts val="600"/>
              </a:spcAft>
            </a:pPr>
            <a:r>
              <a:rPr lang="en-US" altLang="en-US" dirty="0"/>
              <a:t>Substitutes.</a:t>
            </a:r>
          </a:p>
          <a:p>
            <a:pPr lvl="1">
              <a:spcBef>
                <a:spcPts val="0"/>
              </a:spcBef>
              <a:spcAft>
                <a:spcPts val="600"/>
              </a:spcAft>
            </a:pPr>
            <a:r>
              <a:rPr lang="en-US" altLang="en-US" dirty="0"/>
              <a:t>New Entrants.</a:t>
            </a:r>
          </a:p>
          <a:p>
            <a:pPr marL="0" indent="0">
              <a:spcBef>
                <a:spcPts val="1200"/>
              </a:spcBef>
              <a:spcAft>
                <a:spcPts val="1200"/>
              </a:spcAft>
              <a:buNone/>
            </a:pPr>
            <a:r>
              <a:rPr lang="en-US" altLang="en-US" dirty="0"/>
              <a:t>Sometimes called the task or industry environment.</a:t>
            </a:r>
          </a:p>
          <a:p>
            <a:pPr marL="0" indent="0">
              <a:buNone/>
            </a:pPr>
            <a:r>
              <a:rPr lang="en-US" altLang="en-US" dirty="0"/>
              <a:t>Porter’</a:t>
            </a:r>
            <a:r>
              <a:rPr lang="en-US" altLang="ja-JP" dirty="0"/>
              <a:t>s </a:t>
            </a:r>
            <a:r>
              <a:rPr lang="en-US" altLang="ja-JP" b="1" dirty="0">
                <a:solidFill>
                  <a:srgbClr val="E52C36"/>
                </a:solidFill>
              </a:rPr>
              <a:t>five forces model.</a:t>
            </a:r>
            <a:endParaRPr lang="en-US" altLang="en-US" b="1" dirty="0">
              <a:solidFill>
                <a:srgbClr val="E52C36"/>
              </a:solidFill>
            </a:endParaRPr>
          </a:p>
          <a:p>
            <a:pPr marL="0" indent="0">
              <a:buNone/>
            </a:pPr>
            <a:endParaRPr lang="en-US"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27C7B2-5BC8-48F5-8177-97D877BB5081}"/>
              </a:ext>
            </a:extLst>
          </p:cNvPr>
          <p:cNvSpPr>
            <a:spLocks noGrp="1"/>
          </p:cNvSpPr>
          <p:nvPr>
            <p:ph type="title"/>
          </p:nvPr>
        </p:nvSpPr>
        <p:spPr>
          <a:xfrm>
            <a:off x="342900" y="100397"/>
            <a:ext cx="8458200" cy="930864"/>
          </a:xfrm>
        </p:spPr>
        <p:txBody>
          <a:bodyPr/>
          <a:lstStyle/>
          <a:p>
            <a:r>
              <a:rPr lang="en-US" dirty="0"/>
              <a:t>Ford</a:t>
            </a:r>
            <a:br>
              <a:rPr lang="en-US" dirty="0"/>
            </a:br>
            <a:r>
              <a:rPr lang="en-US" dirty="0"/>
              <a:t>Five Forces Model</a:t>
            </a:r>
          </a:p>
        </p:txBody>
      </p:sp>
      <p:grpSp>
        <p:nvGrpSpPr>
          <p:cNvPr id="3" name="Group 2" descr="The Five Forces Model for Ford&#10;Rivalry is in the middle (very high): A few large and equally balanced competitors are fighting for global market share. There is slow industry growth and current overcapacity, as well as high exit barriers. Technological differentiation are easily copied. And there is limited import restrictions for foreign companies.  &#10;Below Rivalry is Threat of New Entrants (medium): It is hard for new companies to fund a startup, but threats could come from foreign companies' imports and technology innovators.&#10;Above Rivalry is Substitutes Threat (low): There are no real subsitutes for personal automobile transportation; it is a status symbol. But alternatives do exist in public transportation, ride-sharing, bicycles, and foot power, especially in urban areas.&#10;To the left of Rivalry is Suppliers' Power (low): Suppliers do not have much power, except single-sourced ones. However, key suppliers may emerge.&#10;To the right of Rivalry is Buyer's Power (medium-high): Consumers do not have much price negotiating power, but do have choices. There are small differences among major brands. There is minimal switching costs. Major customers are corporate and government fleet managers, and the dealers themselves, who are powerful.&#10;Explanation: Based on the external environmental factor analysis, the U.S. auto industry had many challenges to profitability, primarily from slow industry growth. Equally balanced competitors make it difficult to achieve any advantage.&#10;"/>
          <p:cNvGrpSpPr/>
          <p:nvPr/>
        </p:nvGrpSpPr>
        <p:grpSpPr>
          <a:xfrm>
            <a:off x="304800" y="831046"/>
            <a:ext cx="7010400" cy="5848114"/>
            <a:chOff x="381000" y="1549400"/>
            <a:chExt cx="6400800" cy="4975225"/>
          </a:xfrm>
        </p:grpSpPr>
        <p:sp>
          <p:nvSpPr>
            <p:cNvPr id="69637" name="AutoShape 1032">
              <a:extLst>
                <a:ext uri="{FF2B5EF4-FFF2-40B4-BE49-F238E27FC236}">
                  <a16:creationId xmlns:a16="http://schemas.microsoft.com/office/drawing/2014/main" id="{D11559E1-A799-4E0C-9B36-2A2E702D627B}"/>
                </a:ext>
              </a:extLst>
            </p:cNvPr>
            <p:cNvSpPr>
              <a:spLocks noChangeArrowheads="1" noTextEdit="1"/>
            </p:cNvSpPr>
            <p:nvPr/>
          </p:nvSpPr>
          <p:spPr bwMode="auto">
            <a:xfrm>
              <a:off x="381000" y="1549400"/>
              <a:ext cx="6353175" cy="4975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dirty="0"/>
            </a:p>
          </p:txBody>
        </p:sp>
        <p:sp>
          <p:nvSpPr>
            <p:cNvPr id="30727" name="Text Box 1033">
              <a:extLst>
                <a:ext uri="{FF2B5EF4-FFF2-40B4-BE49-F238E27FC236}">
                  <a16:creationId xmlns:a16="http://schemas.microsoft.com/office/drawing/2014/main" id="{F7D5D0E8-55E2-4A28-871C-E6CF628C295B}"/>
                </a:ext>
              </a:extLst>
            </p:cNvPr>
            <p:cNvSpPr txBox="1">
              <a:spLocks noChangeArrowheads="1"/>
            </p:cNvSpPr>
            <p:nvPr/>
          </p:nvSpPr>
          <p:spPr bwMode="auto">
            <a:xfrm>
              <a:off x="3352800" y="3276600"/>
              <a:ext cx="1179513" cy="1295400"/>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defRPr/>
              </a:pPr>
              <a:r>
                <a:rPr lang="en-US" sz="1600" b="1" dirty="0">
                  <a:latin typeface="+mn-lt"/>
                  <a:cs typeface="Times New Roman" charset="0"/>
                </a:rPr>
                <a:t>Rivalry</a:t>
              </a:r>
            </a:p>
            <a:p>
              <a:pPr algn="ctr">
                <a:defRPr/>
              </a:pPr>
              <a:r>
                <a:rPr lang="en-US" sz="1200" b="1" dirty="0">
                  <a:latin typeface="+mn-lt"/>
                  <a:cs typeface="Times New Roman" charset="0"/>
                </a:rPr>
                <a:t>Very High</a:t>
              </a:r>
              <a:endParaRPr lang="en-US" sz="1200" dirty="0">
                <a:latin typeface="+mn-lt"/>
                <a:cs typeface="Times New Roman" charset="0"/>
              </a:endParaRPr>
            </a:p>
          </p:txBody>
        </p:sp>
        <p:sp>
          <p:nvSpPr>
            <p:cNvPr id="30728" name="Text Box 1034">
              <a:extLst>
                <a:ext uri="{FF2B5EF4-FFF2-40B4-BE49-F238E27FC236}">
                  <a16:creationId xmlns:a16="http://schemas.microsoft.com/office/drawing/2014/main" id="{610F4E25-C96D-41BE-9FD9-105FFA382C48}"/>
                </a:ext>
              </a:extLst>
            </p:cNvPr>
            <p:cNvSpPr txBox="1">
              <a:spLocks noChangeArrowheads="1"/>
            </p:cNvSpPr>
            <p:nvPr/>
          </p:nvSpPr>
          <p:spPr bwMode="auto">
            <a:xfrm>
              <a:off x="3124200" y="1981200"/>
              <a:ext cx="1514475" cy="809625"/>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lgn="ctr">
                <a:defRPr/>
              </a:pPr>
              <a:r>
                <a:rPr lang="en-US" sz="1400" b="1" dirty="0">
                  <a:latin typeface="+mn-lt"/>
                  <a:cs typeface="Times New Roman" charset="0"/>
                </a:rPr>
                <a:t>Substitutes</a:t>
              </a:r>
            </a:p>
            <a:p>
              <a:pPr algn="ctr">
                <a:defRPr/>
              </a:pPr>
              <a:r>
                <a:rPr lang="en-US" sz="1400" b="1" dirty="0">
                  <a:latin typeface="+mn-lt"/>
                  <a:cs typeface="Times New Roman" charset="0"/>
                </a:rPr>
                <a:t>Threat</a:t>
              </a:r>
            </a:p>
            <a:p>
              <a:pPr algn="ctr">
                <a:defRPr/>
              </a:pPr>
              <a:r>
                <a:rPr lang="en-US" sz="1200" b="1" dirty="0">
                  <a:latin typeface="+mn-lt"/>
                  <a:cs typeface="Times New Roman" charset="0"/>
                </a:rPr>
                <a:t>Low</a:t>
              </a:r>
              <a:endParaRPr lang="en-US" sz="1200" dirty="0">
                <a:latin typeface="+mn-lt"/>
                <a:cs typeface="Times New Roman" charset="0"/>
              </a:endParaRPr>
            </a:p>
          </p:txBody>
        </p:sp>
        <p:sp>
          <p:nvSpPr>
            <p:cNvPr id="69640" name="Text Box 1035">
              <a:extLst>
                <a:ext uri="{FF2B5EF4-FFF2-40B4-BE49-F238E27FC236}">
                  <a16:creationId xmlns:a16="http://schemas.microsoft.com/office/drawing/2014/main" id="{3969DB16-DB03-4997-B394-151DCC37B89C}"/>
                </a:ext>
              </a:extLst>
            </p:cNvPr>
            <p:cNvSpPr txBox="1">
              <a:spLocks noChangeArrowheads="1"/>
            </p:cNvSpPr>
            <p:nvPr/>
          </p:nvSpPr>
          <p:spPr bwMode="auto">
            <a:xfrm>
              <a:off x="5181600" y="3584575"/>
              <a:ext cx="1295400" cy="809625"/>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b="1" dirty="0">
                  <a:cs typeface="Times New Roman" panose="02020603050405020304" pitchFamily="18" charset="0"/>
                </a:rPr>
                <a:t>Buyers</a:t>
              </a:r>
              <a:r>
                <a:rPr lang="en-US" altLang="ja-JP" sz="1400" b="1" dirty="0">
                  <a:cs typeface="Times New Roman" panose="02020603050405020304" pitchFamily="18" charset="0"/>
                </a:rPr>
                <a:t>’ Power</a:t>
              </a:r>
            </a:p>
            <a:p>
              <a:pPr algn="ctr"/>
              <a:r>
                <a:rPr lang="en-US" altLang="en-US" sz="1200" b="1" dirty="0">
                  <a:cs typeface="Times New Roman" panose="02020603050405020304" pitchFamily="18" charset="0"/>
                </a:rPr>
                <a:t>Med -High</a:t>
              </a:r>
            </a:p>
          </p:txBody>
        </p:sp>
        <p:sp>
          <p:nvSpPr>
            <p:cNvPr id="69641" name="Text Box 1036">
              <a:extLst>
                <a:ext uri="{FF2B5EF4-FFF2-40B4-BE49-F238E27FC236}">
                  <a16:creationId xmlns:a16="http://schemas.microsoft.com/office/drawing/2014/main" id="{E990F20E-6436-48B4-8AB6-7E6B7531B946}"/>
                </a:ext>
              </a:extLst>
            </p:cNvPr>
            <p:cNvSpPr txBox="1">
              <a:spLocks noChangeArrowheads="1"/>
            </p:cNvSpPr>
            <p:nvPr/>
          </p:nvSpPr>
          <p:spPr bwMode="auto">
            <a:xfrm>
              <a:off x="1371600" y="3200400"/>
              <a:ext cx="1295400" cy="809625"/>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b="1" dirty="0">
                  <a:cs typeface="Times New Roman" panose="02020603050405020304" pitchFamily="18" charset="0"/>
                </a:rPr>
                <a:t>Suppliers’</a:t>
              </a:r>
              <a:r>
                <a:rPr lang="en-US" altLang="ja-JP" sz="1400" b="1" dirty="0">
                  <a:cs typeface="Times New Roman" panose="02020603050405020304" pitchFamily="18" charset="0"/>
                </a:rPr>
                <a:t> Power</a:t>
              </a:r>
            </a:p>
            <a:p>
              <a:pPr algn="ctr"/>
              <a:r>
                <a:rPr lang="en-US" altLang="en-US" sz="1200" b="1" dirty="0">
                  <a:cs typeface="Times New Roman" panose="02020603050405020304" pitchFamily="18" charset="0"/>
                </a:rPr>
                <a:t>Low</a:t>
              </a:r>
              <a:endParaRPr lang="en-US" altLang="en-US" sz="1200" dirty="0">
                <a:cs typeface="Times New Roman" panose="02020603050405020304" pitchFamily="18" charset="0"/>
              </a:endParaRPr>
            </a:p>
          </p:txBody>
        </p:sp>
        <p:sp>
          <p:nvSpPr>
            <p:cNvPr id="69642" name="Line 1037">
              <a:extLst>
                <a:ext uri="{FF2B5EF4-FFF2-40B4-BE49-F238E27FC236}">
                  <a16:creationId xmlns:a16="http://schemas.microsoft.com/office/drawing/2014/main" id="{3A77C80B-985C-4070-A082-5B4199F66D96}"/>
                </a:ext>
              </a:extLst>
            </p:cNvPr>
            <p:cNvSpPr>
              <a:spLocks noChangeShapeType="1"/>
            </p:cNvSpPr>
            <p:nvPr/>
          </p:nvSpPr>
          <p:spPr bwMode="auto">
            <a:xfrm>
              <a:off x="2667000" y="3581400"/>
              <a:ext cx="698500" cy="1588"/>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9643" name="Line 1038">
              <a:extLst>
                <a:ext uri="{FF2B5EF4-FFF2-40B4-BE49-F238E27FC236}">
                  <a16:creationId xmlns:a16="http://schemas.microsoft.com/office/drawing/2014/main" id="{1FB19DBA-45D1-468B-B665-1F053CB36D8A}"/>
                </a:ext>
              </a:extLst>
            </p:cNvPr>
            <p:cNvSpPr>
              <a:spLocks noChangeShapeType="1"/>
            </p:cNvSpPr>
            <p:nvPr/>
          </p:nvSpPr>
          <p:spPr bwMode="auto">
            <a:xfrm>
              <a:off x="4495800" y="4016375"/>
              <a:ext cx="698500" cy="1588"/>
            </a:xfrm>
            <a:prstGeom prst="line">
              <a:avLst/>
            </a:prstGeom>
            <a:noFill/>
            <a:ln w="76200">
              <a:solidFill>
                <a:srgbClr val="0000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9644" name="Line 1039">
              <a:extLst>
                <a:ext uri="{FF2B5EF4-FFF2-40B4-BE49-F238E27FC236}">
                  <a16:creationId xmlns:a16="http://schemas.microsoft.com/office/drawing/2014/main" id="{1C55AA19-7174-443A-A9EC-F671149BD51E}"/>
                </a:ext>
              </a:extLst>
            </p:cNvPr>
            <p:cNvSpPr>
              <a:spLocks noChangeShapeType="1"/>
            </p:cNvSpPr>
            <p:nvPr/>
          </p:nvSpPr>
          <p:spPr bwMode="auto">
            <a:xfrm flipH="1" flipV="1">
              <a:off x="3886200" y="4572000"/>
              <a:ext cx="1588" cy="4572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9645" name="Line 1040">
              <a:extLst>
                <a:ext uri="{FF2B5EF4-FFF2-40B4-BE49-F238E27FC236}">
                  <a16:creationId xmlns:a16="http://schemas.microsoft.com/office/drawing/2014/main" id="{C9022BE4-979E-410B-AED3-4194A23489BE}"/>
                </a:ext>
              </a:extLst>
            </p:cNvPr>
            <p:cNvSpPr>
              <a:spLocks noChangeShapeType="1"/>
            </p:cNvSpPr>
            <p:nvPr/>
          </p:nvSpPr>
          <p:spPr bwMode="auto">
            <a:xfrm>
              <a:off x="3886200" y="2819400"/>
              <a:ext cx="1588" cy="457200"/>
            </a:xfrm>
            <a:prstGeom prst="line">
              <a:avLst/>
            </a:prstGeom>
            <a:noFill/>
            <a:ln w="762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30735" name="Text Box 1042">
              <a:extLst>
                <a:ext uri="{FF2B5EF4-FFF2-40B4-BE49-F238E27FC236}">
                  <a16:creationId xmlns:a16="http://schemas.microsoft.com/office/drawing/2014/main" id="{F3A3D852-B7A4-477B-85B9-3FDD442E929B}"/>
                </a:ext>
              </a:extLst>
            </p:cNvPr>
            <p:cNvSpPr txBox="1">
              <a:spLocks noChangeArrowheads="1"/>
            </p:cNvSpPr>
            <p:nvPr/>
          </p:nvSpPr>
          <p:spPr bwMode="auto">
            <a:xfrm>
              <a:off x="381000" y="1828799"/>
              <a:ext cx="2667000" cy="1219200"/>
            </a:xfrm>
            <a:prstGeom prst="rect">
              <a:avLst/>
            </a:prstGeom>
            <a:noFill/>
            <a:ln w="0">
              <a:solidFill>
                <a:schemeClr val="tx1"/>
              </a:solidFill>
              <a:miter lim="800000"/>
              <a:headEnd/>
              <a:tailEnd/>
            </a:ln>
          </p:spPr>
          <p:txBody>
            <a:bodyPr/>
            <a:lstStyle>
              <a:lvl1pPr eaLnBrk="0" hangingPunct="0">
                <a:defRPr>
                  <a:solidFill>
                    <a:schemeClr val="tx1"/>
                  </a:solidFill>
                  <a:latin typeface="Arial" charset="0"/>
                  <a:ea typeface="MS PGothic" charset="0"/>
                  <a:cs typeface="MS PGothic" charset="0"/>
                </a:defRPr>
              </a:lvl1pPr>
              <a:lvl2pPr marL="742950" indent="-285750" eaLnBrk="0" hangingPunct="0">
                <a:defRPr>
                  <a:solidFill>
                    <a:schemeClr val="tx1"/>
                  </a:solidFill>
                  <a:latin typeface="Arial" charset="0"/>
                  <a:ea typeface="MS PGothic" charset="0"/>
                  <a:cs typeface="MS PGothic" charset="0"/>
                </a:defRPr>
              </a:lvl2pPr>
              <a:lvl3pPr marL="1143000" indent="-228600" eaLnBrk="0" hangingPunct="0">
                <a:defRPr>
                  <a:solidFill>
                    <a:schemeClr val="tx1"/>
                  </a:solidFill>
                  <a:latin typeface="Arial" charset="0"/>
                  <a:ea typeface="MS PGothic" charset="0"/>
                  <a:cs typeface="MS PGothic" charset="0"/>
                </a:defRPr>
              </a:lvl3pPr>
              <a:lvl4pPr marL="1600200" indent="-228600" eaLnBrk="0" hangingPunct="0">
                <a:defRPr>
                  <a:solidFill>
                    <a:schemeClr val="tx1"/>
                  </a:solidFill>
                  <a:latin typeface="Arial" charset="0"/>
                  <a:ea typeface="MS PGothic" charset="0"/>
                  <a:cs typeface="MS PGothic" charset="0"/>
                </a:defRPr>
              </a:lvl4pPr>
              <a:lvl5pPr marL="2057400" indent="-228600" eaLnBrk="0" hangingPunct="0">
                <a:defRPr>
                  <a:solidFill>
                    <a:schemeClr val="tx1"/>
                  </a:solidFill>
                  <a:latin typeface="Arial" charset="0"/>
                  <a:ea typeface="MS PGothic" charset="0"/>
                  <a:cs typeface="MS PGothic" charset="0"/>
                </a:defRPr>
              </a:lvl5pPr>
              <a:lvl6pPr marL="2514600" indent="-228600" eaLnBrk="0" fontAlgn="base" hangingPunct="0">
                <a:spcBef>
                  <a:spcPct val="0"/>
                </a:spcBef>
                <a:spcAft>
                  <a:spcPct val="0"/>
                </a:spcAft>
                <a:defRPr>
                  <a:solidFill>
                    <a:schemeClr val="tx1"/>
                  </a:solidFill>
                  <a:latin typeface="Arial" charset="0"/>
                  <a:ea typeface="MS PGothic" charset="0"/>
                  <a:cs typeface="MS PGothic" charset="0"/>
                </a:defRPr>
              </a:lvl6pPr>
              <a:lvl7pPr marL="2971800" indent="-228600" eaLnBrk="0" fontAlgn="base" hangingPunct="0">
                <a:spcBef>
                  <a:spcPct val="0"/>
                </a:spcBef>
                <a:spcAft>
                  <a:spcPct val="0"/>
                </a:spcAft>
                <a:defRPr>
                  <a:solidFill>
                    <a:schemeClr val="tx1"/>
                  </a:solidFill>
                  <a:latin typeface="Arial" charset="0"/>
                  <a:ea typeface="MS PGothic" charset="0"/>
                  <a:cs typeface="MS PGothic" charset="0"/>
                </a:defRPr>
              </a:lvl7pPr>
              <a:lvl8pPr marL="3429000" indent="-228600" eaLnBrk="0" fontAlgn="base" hangingPunct="0">
                <a:spcBef>
                  <a:spcPct val="0"/>
                </a:spcBef>
                <a:spcAft>
                  <a:spcPct val="0"/>
                </a:spcAft>
                <a:defRPr>
                  <a:solidFill>
                    <a:schemeClr val="tx1"/>
                  </a:solidFill>
                  <a:latin typeface="Arial" charset="0"/>
                  <a:ea typeface="MS PGothic" charset="0"/>
                  <a:cs typeface="MS PGothic" charset="0"/>
                </a:defRPr>
              </a:lvl8pPr>
              <a:lvl9pPr marL="3886200" indent="-228600" eaLnBrk="0" fontAlgn="base" hangingPunct="0">
                <a:spcBef>
                  <a:spcPct val="0"/>
                </a:spcBef>
                <a:spcAft>
                  <a:spcPct val="0"/>
                </a:spcAft>
                <a:defRPr>
                  <a:solidFill>
                    <a:schemeClr val="tx1"/>
                  </a:solidFill>
                  <a:latin typeface="Arial" charset="0"/>
                  <a:ea typeface="MS PGothic" charset="0"/>
                  <a:cs typeface="MS PGothic" charset="0"/>
                </a:defRPr>
              </a:lvl9pPr>
            </a:lstStyle>
            <a:p>
              <a:pPr>
                <a:defRPr/>
              </a:pPr>
              <a:r>
                <a:rPr lang="en-US" sz="1200" dirty="0">
                  <a:latin typeface="Times New Roman" charset="0"/>
                  <a:cs typeface="Times New Roman" charset="0"/>
                </a:rPr>
                <a:t> </a:t>
              </a:r>
              <a:r>
                <a:rPr lang="en-US" sz="1100" i="1" dirty="0">
                  <a:latin typeface="+mn-lt"/>
                  <a:cs typeface="Times New Roman" charset="0"/>
                </a:rPr>
                <a:t>Suggested: </a:t>
              </a:r>
              <a:r>
                <a:rPr lang="en-US" sz="1100" dirty="0">
                  <a:solidFill>
                    <a:srgbClr val="000000"/>
                  </a:solidFill>
                  <a:latin typeface="+mn-lt"/>
                  <a:cs typeface="Times New Roman" charset="0"/>
                </a:rPr>
                <a:t>A few large and equally balanced competitors fighting for global market share; slow industry growth; current overcapacity; high exit barriers. Technological differentiation easily copied. Limited import restrictions for foreign companies.</a:t>
              </a:r>
              <a:r>
                <a:rPr lang="en-US" sz="1100" dirty="0">
                  <a:solidFill>
                    <a:srgbClr val="000000"/>
                  </a:solidFill>
                  <a:latin typeface="+mn-lt"/>
                  <a:ea typeface="SimSun" charset="0"/>
                  <a:cs typeface="Lucida Sans Unicode" charset="0"/>
                </a:rPr>
                <a:t> </a:t>
              </a:r>
            </a:p>
          </p:txBody>
        </p:sp>
        <p:sp>
          <p:nvSpPr>
            <p:cNvPr id="69647" name="Line 1043">
              <a:extLst>
                <a:ext uri="{FF2B5EF4-FFF2-40B4-BE49-F238E27FC236}">
                  <a16:creationId xmlns:a16="http://schemas.microsoft.com/office/drawing/2014/main" id="{0D6709EA-D2D7-475B-8828-C6468C52AFE6}"/>
                </a:ext>
              </a:extLst>
            </p:cNvPr>
            <p:cNvSpPr>
              <a:spLocks noChangeShapeType="1"/>
            </p:cNvSpPr>
            <p:nvPr/>
          </p:nvSpPr>
          <p:spPr bwMode="auto">
            <a:xfrm>
              <a:off x="2667000" y="2819400"/>
              <a:ext cx="838199" cy="533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9648" name="Text Box 1045">
              <a:extLst>
                <a:ext uri="{FF2B5EF4-FFF2-40B4-BE49-F238E27FC236}">
                  <a16:creationId xmlns:a16="http://schemas.microsoft.com/office/drawing/2014/main" id="{7FCC0077-CC04-4732-931D-C5B575E0069F}"/>
                </a:ext>
              </a:extLst>
            </p:cNvPr>
            <p:cNvSpPr txBox="1">
              <a:spLocks noChangeArrowheads="1"/>
            </p:cNvSpPr>
            <p:nvPr/>
          </p:nvSpPr>
          <p:spPr bwMode="auto">
            <a:xfrm>
              <a:off x="4648200" y="4419600"/>
              <a:ext cx="2133600" cy="1608137"/>
            </a:xfrm>
            <a:prstGeom prst="rect">
              <a:avLst/>
            </a:prstGeom>
            <a:solidFill>
              <a:srgbClr val="FFFFFF"/>
            </a:solidFill>
            <a:ln w="9525">
              <a:solidFill>
                <a:schemeClr val="tx1"/>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100" i="1" dirty="0">
                  <a:cs typeface="Times New Roman" panose="02020603050405020304" pitchFamily="18" charset="0"/>
                </a:rPr>
                <a:t>Suggested: </a:t>
              </a:r>
              <a:r>
                <a:rPr lang="en-US" altLang="en-US" sz="1100" dirty="0">
                  <a:solidFill>
                    <a:srgbClr val="000000"/>
                  </a:solidFill>
                  <a:cs typeface="Times New Roman" panose="02020603050405020304" pitchFamily="18" charset="0"/>
                </a:rPr>
                <a:t>Consumers do not have much price negotiating power but do have choices; small differences among major brands; minimal switching costs. Major customers are corporate and government fleet managers, and the dealers themselves – who are powerful. </a:t>
              </a:r>
            </a:p>
          </p:txBody>
        </p:sp>
        <p:sp>
          <p:nvSpPr>
            <p:cNvPr id="69649" name="Text Box 1046">
              <a:extLst>
                <a:ext uri="{FF2B5EF4-FFF2-40B4-BE49-F238E27FC236}">
                  <a16:creationId xmlns:a16="http://schemas.microsoft.com/office/drawing/2014/main" id="{8A0ACF35-4FF1-47BA-9474-487F72F3AFA6}"/>
                </a:ext>
              </a:extLst>
            </p:cNvPr>
            <p:cNvSpPr txBox="1">
              <a:spLocks noChangeArrowheads="1"/>
            </p:cNvSpPr>
            <p:nvPr/>
          </p:nvSpPr>
          <p:spPr bwMode="auto">
            <a:xfrm>
              <a:off x="675290" y="4114800"/>
              <a:ext cx="2372710" cy="80803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100" i="1" dirty="0">
                  <a:solidFill>
                    <a:srgbClr val="000000"/>
                  </a:solidFill>
                  <a:cs typeface="Times New Roman" panose="02020603050405020304" pitchFamily="18" charset="0"/>
                </a:rPr>
                <a:t>Suggested: </a:t>
              </a:r>
              <a:r>
                <a:rPr lang="en-US" altLang="en-US" sz="1100" dirty="0">
                  <a:solidFill>
                    <a:srgbClr val="000000"/>
                  </a:solidFill>
                  <a:cs typeface="Times New Roman" panose="02020603050405020304" pitchFamily="18" charset="0"/>
                </a:rPr>
                <a:t>Low – do not have much power, except single sourced ones, but key suppliers may emerge, especially for EV components.</a:t>
              </a:r>
            </a:p>
          </p:txBody>
        </p:sp>
        <p:sp>
          <p:nvSpPr>
            <p:cNvPr id="69650" name="Text Box 1047">
              <a:extLst>
                <a:ext uri="{FF2B5EF4-FFF2-40B4-BE49-F238E27FC236}">
                  <a16:creationId xmlns:a16="http://schemas.microsoft.com/office/drawing/2014/main" id="{3FAA2514-019F-4B7E-AD6C-9DB85BF1A3D1}"/>
                </a:ext>
              </a:extLst>
            </p:cNvPr>
            <p:cNvSpPr txBox="1">
              <a:spLocks noChangeArrowheads="1"/>
            </p:cNvSpPr>
            <p:nvPr/>
          </p:nvSpPr>
          <p:spPr bwMode="auto">
            <a:xfrm>
              <a:off x="4724400" y="1743006"/>
              <a:ext cx="1828800" cy="1752600"/>
            </a:xfrm>
            <a:prstGeom prst="rect">
              <a:avLst/>
            </a:prstGeom>
            <a:solidFill>
              <a:srgbClr val="FFFFFF"/>
            </a:solidFill>
            <a:ln w="9525">
              <a:solidFill>
                <a:srgbClr val="000000"/>
              </a:solidFill>
              <a:miter lim="800000"/>
              <a:headEnd/>
              <a:tailEnd/>
            </a:ln>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100" i="1" dirty="0">
                  <a:solidFill>
                    <a:srgbClr val="000000"/>
                  </a:solidFill>
                  <a:cs typeface="Times New Roman" panose="02020603050405020304" pitchFamily="18" charset="0"/>
                </a:rPr>
                <a:t>Suggested: </a:t>
              </a:r>
              <a:r>
                <a:rPr lang="en-US" altLang="en-US" sz="1100" dirty="0">
                  <a:solidFill>
                    <a:srgbClr val="000000"/>
                  </a:solidFill>
                  <a:cs typeface="Times New Roman" panose="02020603050405020304" pitchFamily="18" charset="0"/>
                </a:rPr>
                <a:t>No real substitute for personal automobile transportation – status symbol. But alternatives exist in public transportation, ridesharing, bicycle/scooter, and foot power, especially in urban areas. </a:t>
              </a:r>
            </a:p>
          </p:txBody>
        </p:sp>
        <p:pic>
          <p:nvPicPr>
            <p:cNvPr id="69651" name="Picture 1048">
              <a:extLst>
                <a:ext uri="{FF2B5EF4-FFF2-40B4-BE49-F238E27FC236}">
                  <a16:creationId xmlns:a16="http://schemas.microsoft.com/office/drawing/2014/main" id="{BB30F4CA-1B4E-4264-A619-9F096E888E8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81400" y="3886200"/>
              <a:ext cx="650875" cy="59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52" name="Text Box 1050">
              <a:extLst>
                <a:ext uri="{FF2B5EF4-FFF2-40B4-BE49-F238E27FC236}">
                  <a16:creationId xmlns:a16="http://schemas.microsoft.com/office/drawing/2014/main" id="{EE0628F9-D695-4B5F-A231-F32651E4AF26}"/>
                </a:ext>
              </a:extLst>
            </p:cNvPr>
            <p:cNvSpPr txBox="1">
              <a:spLocks noChangeArrowheads="1"/>
            </p:cNvSpPr>
            <p:nvPr/>
          </p:nvSpPr>
          <p:spPr bwMode="auto">
            <a:xfrm>
              <a:off x="3352800" y="5029200"/>
              <a:ext cx="1219200" cy="1001713"/>
            </a:xfrm>
            <a:prstGeom prst="rect">
              <a:avLst/>
            </a:prstGeom>
            <a:solidFill>
              <a:srgbClr val="FFFFFF"/>
            </a:solidFill>
            <a:ln w="9525">
              <a:solidFill>
                <a:srgbClr val="000000"/>
              </a:solidFill>
              <a:miter lim="800000"/>
              <a:headEnd/>
              <a:tailEnd/>
            </a:ln>
          </p:spPr>
          <p:txBody>
            <a:bodyPr lIns="130999" tIns="65499" rIns="130999" bIns="65499"/>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ltLang="en-US" sz="1400" b="1" dirty="0"/>
                <a:t>Threat of New Entrants </a:t>
              </a:r>
            </a:p>
            <a:p>
              <a:pPr algn="ctr"/>
              <a:r>
                <a:rPr lang="en-US" altLang="en-US" sz="1200" b="1" dirty="0"/>
                <a:t>Medium</a:t>
              </a:r>
            </a:p>
          </p:txBody>
        </p:sp>
        <p:sp>
          <p:nvSpPr>
            <p:cNvPr id="69653" name="Text Box 1061">
              <a:extLst>
                <a:ext uri="{FF2B5EF4-FFF2-40B4-BE49-F238E27FC236}">
                  <a16:creationId xmlns:a16="http://schemas.microsoft.com/office/drawing/2014/main" id="{21B61DDF-6A8D-4049-A39B-A5A1A364FB26}"/>
                </a:ext>
              </a:extLst>
            </p:cNvPr>
            <p:cNvSpPr txBox="1">
              <a:spLocks noChangeArrowheads="1"/>
            </p:cNvSpPr>
            <p:nvPr/>
          </p:nvSpPr>
          <p:spPr bwMode="auto">
            <a:xfrm>
              <a:off x="914400" y="4991099"/>
              <a:ext cx="2209800" cy="99060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r>
                <a:rPr lang="en-US" altLang="en-US" sz="1100" i="1" dirty="0">
                  <a:solidFill>
                    <a:srgbClr val="000000"/>
                  </a:solidFill>
                  <a:cs typeface="Times New Roman" panose="02020603050405020304" pitchFamily="18" charset="0"/>
                </a:rPr>
                <a:t>Suggested: </a:t>
              </a:r>
              <a:r>
                <a:rPr lang="en-US" altLang="en-US" sz="1100" dirty="0">
                  <a:solidFill>
                    <a:srgbClr val="000000"/>
                  </a:solidFill>
                  <a:cs typeface="Times New Roman" panose="02020603050405020304" pitchFamily="18" charset="0"/>
                </a:rPr>
                <a:t>Hard for new companies to fund startup, but threats could come from foreign companies’</a:t>
              </a:r>
              <a:r>
                <a:rPr lang="en-US" altLang="ja-JP" sz="1100" dirty="0">
                  <a:solidFill>
                    <a:srgbClr val="000000"/>
                  </a:solidFill>
                  <a:cs typeface="Times New Roman" panose="02020603050405020304" pitchFamily="18" charset="0"/>
                </a:rPr>
                <a:t> imports and technology innovators. </a:t>
              </a:r>
              <a:endParaRPr lang="en-US" altLang="en-US" sz="1100" dirty="0">
                <a:solidFill>
                  <a:srgbClr val="000000"/>
                </a:solidFill>
                <a:cs typeface="Times New Roman" panose="02020603050405020304" pitchFamily="18" charset="0"/>
              </a:endParaRPr>
            </a:p>
          </p:txBody>
        </p:sp>
        <p:sp>
          <p:nvSpPr>
            <p:cNvPr id="69654" name="Line 1062">
              <a:extLst>
                <a:ext uri="{FF2B5EF4-FFF2-40B4-BE49-F238E27FC236}">
                  <a16:creationId xmlns:a16="http://schemas.microsoft.com/office/drawing/2014/main" id="{CC0695AE-7126-495F-87BE-0AE20958B2EB}"/>
                </a:ext>
              </a:extLst>
            </p:cNvPr>
            <p:cNvSpPr>
              <a:spLocks noChangeShapeType="1"/>
            </p:cNvSpPr>
            <p:nvPr/>
          </p:nvSpPr>
          <p:spPr bwMode="auto">
            <a:xfrm>
              <a:off x="2971800" y="5334000"/>
              <a:ext cx="533400" cy="152400"/>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69655" name="Line 1063">
              <a:extLst>
                <a:ext uri="{FF2B5EF4-FFF2-40B4-BE49-F238E27FC236}">
                  <a16:creationId xmlns:a16="http://schemas.microsoft.com/office/drawing/2014/main" id="{3A8E7636-B72E-44CF-9B1C-3D35FFF814A8}"/>
                </a:ext>
              </a:extLst>
            </p:cNvPr>
            <p:cNvSpPr>
              <a:spLocks noChangeShapeType="1"/>
            </p:cNvSpPr>
            <p:nvPr/>
          </p:nvSpPr>
          <p:spPr bwMode="auto">
            <a:xfrm rot="13822182">
              <a:off x="6259092" y="4239181"/>
              <a:ext cx="382616" cy="113187"/>
            </a:xfrm>
            <a:prstGeom prst="line">
              <a:avLst/>
            </a:prstGeom>
            <a:noFill/>
            <a:ln w="38100">
              <a:solidFill>
                <a:srgbClr val="000000"/>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sp>
        <p:nvSpPr>
          <p:cNvPr id="2" name="Content Placeholder 1">
            <a:extLst>
              <a:ext uri="{FF2B5EF4-FFF2-40B4-BE49-F238E27FC236}">
                <a16:creationId xmlns:a16="http://schemas.microsoft.com/office/drawing/2014/main" id="{0889AA11-B687-4290-9B5F-1102A4D3403F}"/>
              </a:ext>
            </a:extLst>
          </p:cNvPr>
          <p:cNvSpPr>
            <a:spLocks noGrp="1"/>
          </p:cNvSpPr>
          <p:nvPr>
            <p:ph sz="quarter" idx="11"/>
          </p:nvPr>
        </p:nvSpPr>
        <p:spPr>
          <a:xfrm>
            <a:off x="7381761" y="1420208"/>
            <a:ext cx="1598613" cy="4038572"/>
          </a:xfrm>
        </p:spPr>
        <p:txBody>
          <a:bodyPr/>
          <a:lstStyle/>
          <a:p>
            <a:pPr algn="ctr"/>
            <a:r>
              <a:rPr lang="en-US" sz="1300" b="1" dirty="0">
                <a:cs typeface="Times New Roman" pitchFamily="18" charset="0"/>
              </a:rPr>
              <a:t>Based on the external environmental factor analysis, the U.S. auto industry had many challenges to profitability. Equally balanced competitors make it difficult to achieve any advantage.</a:t>
            </a:r>
          </a:p>
        </p:txBody>
      </p:sp>
      <p:sp>
        <p:nvSpPr>
          <p:cNvPr id="6" name="Text Placeholder 5">
            <a:extLst>
              <a:ext uri="{FF2B5EF4-FFF2-40B4-BE49-F238E27FC236}">
                <a16:creationId xmlns:a16="http://schemas.microsoft.com/office/drawing/2014/main" id="{F443A629-E45D-419C-A64D-291838D56EFC}"/>
              </a:ext>
            </a:extLst>
          </p:cNvPr>
          <p:cNvSpPr>
            <a:spLocks noGrp="1"/>
          </p:cNvSpPr>
          <p:nvPr>
            <p:ph type="body" sz="quarter" idx="12"/>
          </p:nvPr>
        </p:nvSpPr>
        <p:spPr>
          <a:xfrm>
            <a:off x="7466131" y="6001336"/>
            <a:ext cx="1373069" cy="678611"/>
          </a:xfrm>
        </p:spPr>
        <p:txBody>
          <a:bodyPr anchor="ctr"/>
          <a:lstStyle/>
          <a:p>
            <a:r>
              <a:rPr lang="en-US" dirty="0">
                <a:hlinkClick r:id="rId4" action="ppaction://hlinksldjump"/>
              </a:rPr>
              <a:t>Access the text alternate for slide image.</a:t>
            </a:r>
            <a:endParaRPr lang="en-US"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81C4-23CF-C14B-8534-375D645B860C}"/>
              </a:ext>
            </a:extLst>
          </p:cNvPr>
          <p:cNvSpPr>
            <a:spLocks noGrp="1"/>
          </p:cNvSpPr>
          <p:nvPr>
            <p:ph type="title"/>
          </p:nvPr>
        </p:nvSpPr>
        <p:spPr>
          <a:xfrm>
            <a:off x="379970" y="23564"/>
            <a:ext cx="8458200" cy="1066800"/>
          </a:xfrm>
        </p:spPr>
        <p:txBody>
          <a:bodyPr/>
          <a:lstStyle/>
          <a:p>
            <a:r>
              <a:rPr lang="en-US" dirty="0"/>
              <a:t>Ford</a:t>
            </a:r>
            <a:br>
              <a:rPr lang="en-US" dirty="0"/>
            </a:br>
            <a:r>
              <a:rPr lang="en-US" dirty="0"/>
              <a:t>Strategy Groups within Industries</a:t>
            </a:r>
            <a:endParaRPr lang="en-US" sz="1600" baseline="-25000" dirty="0"/>
          </a:p>
        </p:txBody>
      </p:sp>
      <p:sp>
        <p:nvSpPr>
          <p:cNvPr id="3" name="Content Placeholder 2">
            <a:extLst>
              <a:ext uri="{FF2B5EF4-FFF2-40B4-BE49-F238E27FC236}">
                <a16:creationId xmlns:a16="http://schemas.microsoft.com/office/drawing/2014/main" id="{7CDCCBF7-E1E7-4A4B-B857-124060974818}"/>
              </a:ext>
            </a:extLst>
          </p:cNvPr>
          <p:cNvSpPr>
            <a:spLocks noGrp="1"/>
          </p:cNvSpPr>
          <p:nvPr>
            <p:ph sz="quarter" idx="11"/>
          </p:nvPr>
        </p:nvSpPr>
        <p:spPr>
          <a:xfrm>
            <a:off x="379970" y="1013254"/>
            <a:ext cx="8458200" cy="5523470"/>
          </a:xfrm>
        </p:spPr>
        <p:txBody>
          <a:bodyPr>
            <a:normAutofit/>
          </a:bodyPr>
          <a:lstStyle/>
          <a:p>
            <a:r>
              <a:rPr lang="en-US" altLang="en-US" dirty="0">
                <a:sym typeface="Verdana" pitchFamily="34" charset="0"/>
              </a:rPr>
              <a:t>Two unassailable assumptions in industry analysis:</a:t>
            </a:r>
          </a:p>
          <a:p>
            <a:pPr lvl="1" indent="-228600"/>
            <a:r>
              <a:rPr lang="en-US" altLang="en-US" dirty="0">
                <a:solidFill>
                  <a:srgbClr val="000000"/>
                </a:solidFill>
                <a:sym typeface="Verdana" pitchFamily="34" charset="0"/>
              </a:rPr>
              <a:t>No two firms are totally different.</a:t>
            </a:r>
          </a:p>
          <a:p>
            <a:pPr lvl="1" indent="-228600"/>
            <a:r>
              <a:rPr lang="en-US" altLang="en-US" dirty="0">
                <a:solidFill>
                  <a:srgbClr val="000000"/>
                </a:solidFill>
                <a:sym typeface="Verdana" pitchFamily="34" charset="0"/>
              </a:rPr>
              <a:t>No two firms are exactly the same.</a:t>
            </a:r>
          </a:p>
          <a:p>
            <a:r>
              <a:rPr lang="en-US" altLang="en-US" b="1" dirty="0">
                <a:solidFill>
                  <a:srgbClr val="E21A23"/>
                </a:solidFill>
                <a:sym typeface="Verdana" pitchFamily="34" charset="0"/>
              </a:rPr>
              <a:t>Strategic groups </a:t>
            </a:r>
            <a:r>
              <a:rPr lang="en-US" altLang="en-US" dirty="0">
                <a:solidFill>
                  <a:schemeClr val="tx1"/>
                </a:solidFill>
                <a:sym typeface="Verdana" pitchFamily="34" charset="0"/>
              </a:rPr>
              <a:t>are</a:t>
            </a:r>
            <a:r>
              <a:rPr lang="en-US" altLang="en-US" b="1" dirty="0">
                <a:solidFill>
                  <a:srgbClr val="E21A23"/>
                </a:solidFill>
                <a:sym typeface="Verdana" pitchFamily="34" charset="0"/>
              </a:rPr>
              <a:t> </a:t>
            </a:r>
            <a:r>
              <a:rPr lang="en-US" altLang="en-US" dirty="0">
                <a:sym typeface="Verdana" pitchFamily="34" charset="0"/>
              </a:rPr>
              <a:t>clusters of firms that share similar strategies:</a:t>
            </a:r>
          </a:p>
          <a:p>
            <a:pPr lvl="1" indent="-228600"/>
            <a:r>
              <a:rPr lang="en-US" altLang="en-US" dirty="0">
                <a:solidFill>
                  <a:srgbClr val="000000"/>
                </a:solidFill>
                <a:sym typeface="Verdana" pitchFamily="34" charset="0"/>
              </a:rPr>
              <a:t>Breadth of product &amp; geographic scope.</a:t>
            </a:r>
          </a:p>
          <a:p>
            <a:pPr lvl="1" indent="-228600"/>
            <a:r>
              <a:rPr lang="en-US" altLang="en-US" dirty="0">
                <a:solidFill>
                  <a:srgbClr val="000000"/>
                </a:solidFill>
                <a:sym typeface="Verdana" pitchFamily="34" charset="0"/>
              </a:rPr>
              <a:t>Price/quality.</a:t>
            </a:r>
          </a:p>
          <a:p>
            <a:pPr lvl="1" indent="-228600"/>
            <a:r>
              <a:rPr lang="en-US" altLang="en-US" dirty="0">
                <a:solidFill>
                  <a:srgbClr val="000000"/>
                </a:solidFill>
                <a:sym typeface="Verdana" pitchFamily="34" charset="0"/>
              </a:rPr>
              <a:t>Degree of vertical integration.</a:t>
            </a:r>
          </a:p>
          <a:p>
            <a:pPr lvl="1" indent="-228600"/>
            <a:r>
              <a:rPr lang="en-US" altLang="en-US" dirty="0">
                <a:solidFill>
                  <a:srgbClr val="000000"/>
                </a:solidFill>
                <a:sym typeface="Verdana" pitchFamily="34" charset="0"/>
              </a:rPr>
              <a:t>Type of distribution.</a:t>
            </a:r>
          </a:p>
        </p:txBody>
      </p:sp>
    </p:spTree>
    <p:extLst>
      <p:ext uri="{BB962C8B-B14F-4D97-AF65-F5344CB8AC3E}">
        <p14:creationId xmlns:p14="http://schemas.microsoft.com/office/powerpoint/2010/main" val="23979365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581C4-23CF-C14B-8534-375D645B860C}"/>
              </a:ext>
            </a:extLst>
          </p:cNvPr>
          <p:cNvSpPr>
            <a:spLocks noGrp="1"/>
          </p:cNvSpPr>
          <p:nvPr>
            <p:ph type="title"/>
          </p:nvPr>
        </p:nvSpPr>
        <p:spPr>
          <a:xfrm>
            <a:off x="342900" y="123645"/>
            <a:ext cx="8458200" cy="971909"/>
          </a:xfrm>
        </p:spPr>
        <p:txBody>
          <a:bodyPr/>
          <a:lstStyle/>
          <a:p>
            <a:r>
              <a:rPr lang="en-US" dirty="0"/>
              <a:t>Ford</a:t>
            </a:r>
            <a:br>
              <a:rPr lang="en-US" dirty="0"/>
            </a:br>
            <a:r>
              <a:rPr lang="en-US" dirty="0"/>
              <a:t>Strategy Groups as an Analytic Tool</a:t>
            </a:r>
            <a:endParaRPr lang="en-US" sz="1600" baseline="-25000" dirty="0"/>
          </a:p>
        </p:txBody>
      </p:sp>
      <p:sp>
        <p:nvSpPr>
          <p:cNvPr id="3" name="Content Placeholder 2">
            <a:extLst>
              <a:ext uri="{FF2B5EF4-FFF2-40B4-BE49-F238E27FC236}">
                <a16:creationId xmlns:a16="http://schemas.microsoft.com/office/drawing/2014/main" id="{7CDCCBF7-E1E7-4A4B-B857-124060974818}"/>
              </a:ext>
            </a:extLst>
          </p:cNvPr>
          <p:cNvSpPr>
            <a:spLocks noGrp="1"/>
          </p:cNvSpPr>
          <p:nvPr>
            <p:ph sz="quarter" idx="11"/>
          </p:nvPr>
        </p:nvSpPr>
        <p:spPr/>
        <p:txBody>
          <a:bodyPr>
            <a:normAutofit/>
          </a:bodyPr>
          <a:lstStyle/>
          <a:p>
            <a:pPr>
              <a:spcAft>
                <a:spcPts val="600"/>
              </a:spcAft>
            </a:pPr>
            <a:r>
              <a:rPr lang="en-US" altLang="en-US" b="1" dirty="0">
                <a:solidFill>
                  <a:srgbClr val="E21A23"/>
                </a:solidFill>
                <a:sym typeface="Verdana" pitchFamily="34" charset="0"/>
              </a:rPr>
              <a:t>Strategic groups</a:t>
            </a:r>
            <a:r>
              <a:rPr lang="en-US" altLang="en-US" dirty="0">
                <a:solidFill>
                  <a:srgbClr val="E21A23"/>
                </a:solidFill>
                <a:sym typeface="Verdana" pitchFamily="34" charset="0"/>
              </a:rPr>
              <a:t> </a:t>
            </a:r>
            <a:r>
              <a:rPr lang="en-US" altLang="en-US" dirty="0">
                <a:sym typeface="Verdana" pitchFamily="34" charset="0"/>
              </a:rPr>
              <a:t>can be analytical tools.</a:t>
            </a:r>
          </a:p>
          <a:p>
            <a:pPr lvl="1" indent="-228600">
              <a:spcAft>
                <a:spcPts val="600"/>
              </a:spcAft>
            </a:pPr>
            <a:r>
              <a:rPr lang="en-US" altLang="en-US" dirty="0">
                <a:solidFill>
                  <a:srgbClr val="000000"/>
                </a:solidFill>
                <a:sym typeface="Verdana" pitchFamily="34" charset="0"/>
              </a:rPr>
              <a:t>Helps identify barriers to mobility that protect a group from attacks by other groups.</a:t>
            </a:r>
          </a:p>
          <a:p>
            <a:pPr lvl="1" indent="-228600">
              <a:spcAft>
                <a:spcPts val="600"/>
              </a:spcAft>
            </a:pPr>
            <a:r>
              <a:rPr lang="en-US" altLang="en-US" dirty="0">
                <a:solidFill>
                  <a:srgbClr val="000000"/>
                </a:solidFill>
                <a:sym typeface="Verdana" pitchFamily="34" charset="0"/>
              </a:rPr>
              <a:t>Helps identify groups whose competitive position may be marginal or tenuous.</a:t>
            </a:r>
          </a:p>
          <a:p>
            <a:pPr lvl="1" indent="-228600">
              <a:spcAft>
                <a:spcPts val="600"/>
              </a:spcAft>
            </a:pPr>
            <a:r>
              <a:rPr lang="en-US" altLang="en-US" dirty="0">
                <a:solidFill>
                  <a:srgbClr val="000000"/>
                </a:solidFill>
                <a:sym typeface="Verdana" pitchFamily="34" charset="0"/>
              </a:rPr>
              <a:t>Helps chart the future direction of firms’ strategies.</a:t>
            </a:r>
          </a:p>
          <a:p>
            <a:pPr lvl="1" indent="-228600"/>
            <a:r>
              <a:rPr lang="en-US" altLang="en-US" dirty="0">
                <a:solidFill>
                  <a:srgbClr val="000000"/>
                </a:solidFill>
                <a:sym typeface="Verdana" pitchFamily="34" charset="0"/>
              </a:rPr>
              <a:t>Helps to think through the implications of each industry trend for the strategic group as a whole.</a:t>
            </a:r>
          </a:p>
        </p:txBody>
      </p:sp>
    </p:spTree>
    <p:extLst>
      <p:ext uri="{BB962C8B-B14F-4D97-AF65-F5344CB8AC3E}">
        <p14:creationId xmlns:p14="http://schemas.microsoft.com/office/powerpoint/2010/main" val="36844142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241B0-B6EA-0C4B-9230-B4C827CB433D}"/>
              </a:ext>
            </a:extLst>
          </p:cNvPr>
          <p:cNvSpPr>
            <a:spLocks noGrp="1"/>
          </p:cNvSpPr>
          <p:nvPr>
            <p:ph type="title"/>
          </p:nvPr>
        </p:nvSpPr>
        <p:spPr>
          <a:xfrm>
            <a:off x="342900" y="137784"/>
            <a:ext cx="8458200" cy="990600"/>
          </a:xfrm>
        </p:spPr>
        <p:txBody>
          <a:bodyPr/>
          <a:lstStyle/>
          <a:p>
            <a:r>
              <a:rPr lang="en-US" dirty="0"/>
              <a:t>Ford Example: Strategic Groups within Industries</a:t>
            </a:r>
          </a:p>
        </p:txBody>
      </p:sp>
      <p:sp>
        <p:nvSpPr>
          <p:cNvPr id="4" name="Content Placeholder 3">
            <a:extLst>
              <a:ext uri="{FF2B5EF4-FFF2-40B4-BE49-F238E27FC236}">
                <a16:creationId xmlns:a16="http://schemas.microsoft.com/office/drawing/2014/main" id="{AF64BA10-BE8D-5443-84B5-3F27B1807B8C}"/>
              </a:ext>
            </a:extLst>
          </p:cNvPr>
          <p:cNvSpPr>
            <a:spLocks noGrp="1"/>
          </p:cNvSpPr>
          <p:nvPr>
            <p:ph sz="quarter" idx="14"/>
          </p:nvPr>
        </p:nvSpPr>
        <p:spPr>
          <a:xfrm>
            <a:off x="342900" y="1523998"/>
            <a:ext cx="2079024" cy="4788312"/>
          </a:xfrm>
        </p:spPr>
        <p:txBody>
          <a:bodyPr>
            <a:normAutofit fontScale="55000" lnSpcReduction="20000"/>
          </a:bodyPr>
          <a:lstStyle/>
          <a:p>
            <a:pPr>
              <a:lnSpc>
                <a:spcPct val="120000"/>
              </a:lnSpc>
            </a:pPr>
            <a:r>
              <a:rPr lang="en-US" altLang="en-US" sz="5000" b="1" dirty="0">
                <a:solidFill>
                  <a:srgbClr val="680025"/>
                </a:solidFill>
                <a:ea typeface="Verdana" panose="020B0604030504040204" pitchFamily="34" charset="0"/>
                <a:cs typeface="Arial" panose="020B0604020202020204" pitchFamily="34" charset="0"/>
                <a:sym typeface="Rambla" charset="0"/>
              </a:rPr>
              <a:t>Exhibit 2.7 </a:t>
            </a:r>
            <a:r>
              <a:rPr lang="en-US" altLang="en-US" sz="5000" dirty="0">
                <a:solidFill>
                  <a:schemeClr val="tx1"/>
                </a:solidFill>
                <a:ea typeface="Verdana" panose="020B0604030504040204" pitchFamily="34" charset="0"/>
                <a:cs typeface="Arial" panose="020B0604020202020204" pitchFamily="34" charset="0"/>
                <a:sym typeface="Rambla" charset="0"/>
              </a:rPr>
              <a:t>The World Automobile Industry: Strategic Groups</a:t>
            </a:r>
          </a:p>
          <a:p>
            <a:pPr>
              <a:lnSpc>
                <a:spcPct val="120000"/>
              </a:lnSpc>
            </a:pPr>
            <a:br>
              <a:rPr lang="en-US" altLang="en-US" sz="4000" b="1" dirty="0">
                <a:solidFill>
                  <a:srgbClr val="053647"/>
                </a:solidFill>
                <a:ea typeface="Verdana" panose="020B0604030504040204" pitchFamily="34" charset="0"/>
                <a:cs typeface="Arial" panose="020B0604020202020204" pitchFamily="34" charset="0"/>
                <a:sym typeface="Rambla" charset="0"/>
              </a:rPr>
            </a:br>
            <a:r>
              <a:rPr lang="en-US" altLang="en-US" sz="3400" dirty="0">
                <a:ea typeface="Verdana" panose="020B0604030504040204" pitchFamily="34" charset="0"/>
                <a:cs typeface="Arial" panose="020B0604020202020204" pitchFamily="34" charset="0"/>
                <a:sym typeface="Rambla" charset="0"/>
              </a:rPr>
              <a:t>Note: Members of each strategic group are not exhaustive, only illustrative.</a:t>
            </a:r>
          </a:p>
        </p:txBody>
      </p:sp>
      <p:sp>
        <p:nvSpPr>
          <p:cNvPr id="5" name="Text Placeholder 4">
            <a:extLst>
              <a:ext uri="{FF2B5EF4-FFF2-40B4-BE49-F238E27FC236}">
                <a16:creationId xmlns:a16="http://schemas.microsoft.com/office/drawing/2014/main" id="{612FBF36-9A45-724E-8666-45593EBB1624}"/>
              </a:ext>
            </a:extLst>
          </p:cNvPr>
          <p:cNvSpPr>
            <a:spLocks noGrp="1"/>
          </p:cNvSpPr>
          <p:nvPr>
            <p:ph type="body" sz="quarter" idx="12"/>
          </p:nvPr>
        </p:nvSpPr>
        <p:spPr>
          <a:xfrm>
            <a:off x="3369564" y="6342062"/>
            <a:ext cx="3191874" cy="173038"/>
          </a:xfrm>
        </p:spPr>
        <p:txBody>
          <a:bodyPr/>
          <a:lstStyle/>
          <a:p>
            <a:r>
              <a:rPr lang="en-US" dirty="0">
                <a:hlinkClick r:id="rId3" action="ppaction://hlinksldjump"/>
              </a:rPr>
              <a:t>Access the text alternative for slide images.</a:t>
            </a:r>
            <a:endParaRPr lang="en-US" dirty="0"/>
          </a:p>
        </p:txBody>
      </p:sp>
      <p:pic>
        <p:nvPicPr>
          <p:cNvPr id="8" name="Content Placeholder 7" descr="The graphic shows world car manufacturers and their place within pricing and breadth of product line. ">
            <a:extLst>
              <a:ext uri="{FF2B5EF4-FFF2-40B4-BE49-F238E27FC236}">
                <a16:creationId xmlns:a16="http://schemas.microsoft.com/office/drawing/2014/main" id="{0C14CAC1-05E0-F240-ADCF-22BAE8D83115}"/>
              </a:ext>
            </a:extLst>
          </p:cNvPr>
          <p:cNvPicPr>
            <a:picLocks noGrp="1" noChangeAspect="1"/>
          </p:cNvPicPr>
          <p:nvPr>
            <p:ph sz="quarter" idx="11"/>
          </p:nvPr>
        </p:nvPicPr>
        <p:blipFill>
          <a:blip r:embed="rId4"/>
          <a:stretch>
            <a:fillRect/>
          </a:stretch>
        </p:blipFill>
        <p:spPr>
          <a:xfrm>
            <a:off x="2613611" y="1356891"/>
            <a:ext cx="6115699" cy="4372725"/>
          </a:xfrm>
          <a:prstGeom prst="rect">
            <a:avLst/>
          </a:prstGeom>
        </p:spPr>
      </p:pic>
    </p:spTree>
    <p:extLst>
      <p:ext uri="{BB962C8B-B14F-4D97-AF65-F5344CB8AC3E}">
        <p14:creationId xmlns:p14="http://schemas.microsoft.com/office/powerpoint/2010/main" val="158480124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A4FB006-3CE9-EC46-9D54-3A3A34FAE422}"/>
              </a:ext>
            </a:extLst>
          </p:cNvPr>
          <p:cNvSpPr>
            <a:spLocks noGrp="1"/>
          </p:cNvSpPr>
          <p:nvPr>
            <p:ph type="title"/>
          </p:nvPr>
        </p:nvSpPr>
        <p:spPr/>
        <p:txBody>
          <a:bodyPr/>
          <a:lstStyle/>
          <a:p>
            <a:r>
              <a:rPr lang="en-US" dirty="0"/>
              <a:t>Ford</a:t>
            </a:r>
            <a:br>
              <a:rPr lang="en-US" dirty="0"/>
            </a:br>
            <a:r>
              <a:rPr lang="en-US" dirty="0"/>
              <a:t>The Value Net</a:t>
            </a:r>
          </a:p>
        </p:txBody>
      </p:sp>
      <p:pic>
        <p:nvPicPr>
          <p:cNvPr id="12" name="Content Placeholder 11" descr="The graphic depicts the Value Net.&#10;&#10;">
            <a:extLst>
              <a:ext uri="{FF2B5EF4-FFF2-40B4-BE49-F238E27FC236}">
                <a16:creationId xmlns:a16="http://schemas.microsoft.com/office/drawing/2014/main" id="{93CF20E5-3476-A64F-B8D1-48FE8220DD74}"/>
              </a:ext>
            </a:extLst>
          </p:cNvPr>
          <p:cNvPicPr>
            <a:picLocks noGrp="1" noChangeAspect="1"/>
          </p:cNvPicPr>
          <p:nvPr>
            <p:ph sz="quarter" idx="11"/>
          </p:nvPr>
        </p:nvPicPr>
        <p:blipFill>
          <a:blip r:embed="rId3"/>
          <a:stretch>
            <a:fillRect/>
          </a:stretch>
        </p:blipFill>
        <p:spPr>
          <a:xfrm>
            <a:off x="1159647" y="1335713"/>
            <a:ext cx="6824705" cy="3999278"/>
          </a:xfrm>
          <a:prstGeom prst="rect">
            <a:avLst/>
          </a:prstGeom>
        </p:spPr>
      </p:pic>
      <p:sp>
        <p:nvSpPr>
          <p:cNvPr id="10" name="Content Placeholder 9">
            <a:extLst>
              <a:ext uri="{FF2B5EF4-FFF2-40B4-BE49-F238E27FC236}">
                <a16:creationId xmlns:a16="http://schemas.microsoft.com/office/drawing/2014/main" id="{F31EC02E-3C72-A8D6-FD4B-EEF34EBA8CC7}"/>
              </a:ext>
            </a:extLst>
          </p:cNvPr>
          <p:cNvSpPr>
            <a:spLocks noGrp="1"/>
          </p:cNvSpPr>
          <p:nvPr>
            <p:ph sz="quarter" idx="17"/>
          </p:nvPr>
        </p:nvSpPr>
        <p:spPr>
          <a:xfrm>
            <a:off x="412583" y="3810000"/>
            <a:ext cx="2476500" cy="698500"/>
          </a:xfrm>
        </p:spPr>
        <p:txBody>
          <a:bodyPr>
            <a:normAutofit fontScale="70000" lnSpcReduction="20000"/>
          </a:bodyPr>
          <a:lstStyle/>
          <a:p>
            <a:r>
              <a:rPr lang="en-US" sz="2400" dirty="0">
                <a:ea typeface="Verdana" panose="020B0604030504040204" pitchFamily="34" charset="0"/>
              </a:rPr>
              <a:t>Ridesharing companies need vehicles.</a:t>
            </a:r>
          </a:p>
        </p:txBody>
      </p:sp>
      <p:sp>
        <p:nvSpPr>
          <p:cNvPr id="13" name="Content Placeholder 12">
            <a:extLst>
              <a:ext uri="{FF2B5EF4-FFF2-40B4-BE49-F238E27FC236}">
                <a16:creationId xmlns:a16="http://schemas.microsoft.com/office/drawing/2014/main" id="{A4883E57-0E9C-CB50-2528-C77961753663}"/>
              </a:ext>
            </a:extLst>
          </p:cNvPr>
          <p:cNvSpPr>
            <a:spLocks noGrp="1"/>
          </p:cNvSpPr>
          <p:nvPr>
            <p:ph sz="quarter" idx="18"/>
          </p:nvPr>
        </p:nvSpPr>
        <p:spPr>
          <a:xfrm>
            <a:off x="5791200" y="3811872"/>
            <a:ext cx="3009900" cy="733425"/>
          </a:xfrm>
        </p:spPr>
        <p:txBody>
          <a:bodyPr>
            <a:normAutofit fontScale="70000" lnSpcReduction="20000"/>
          </a:bodyPr>
          <a:lstStyle/>
          <a:p>
            <a:r>
              <a:rPr lang="en-US" sz="2400" dirty="0">
                <a:ea typeface="Verdana" panose="020B0604030504040204" pitchFamily="34" charset="0"/>
              </a:rPr>
              <a:t>EVs need battery and other innovative  technologies.</a:t>
            </a:r>
          </a:p>
        </p:txBody>
      </p:sp>
      <p:sp>
        <p:nvSpPr>
          <p:cNvPr id="11" name="Content Placeholder 10">
            <a:extLst>
              <a:ext uri="{FF2B5EF4-FFF2-40B4-BE49-F238E27FC236}">
                <a16:creationId xmlns:a16="http://schemas.microsoft.com/office/drawing/2014/main" id="{A0105F2F-52B2-2C46-84C7-9F84128F9A7C}"/>
              </a:ext>
            </a:extLst>
          </p:cNvPr>
          <p:cNvSpPr>
            <a:spLocks noGrp="1"/>
          </p:cNvSpPr>
          <p:nvPr>
            <p:ph sz="quarter" idx="14"/>
          </p:nvPr>
        </p:nvSpPr>
        <p:spPr>
          <a:xfrm>
            <a:off x="406590" y="5570700"/>
            <a:ext cx="8458200" cy="649138"/>
          </a:xfrm>
        </p:spPr>
        <p:txBody>
          <a:bodyPr>
            <a:noAutofit/>
          </a:bodyPr>
          <a:lstStyle/>
          <a:p>
            <a:pPr>
              <a:buClr>
                <a:srgbClr val="680025"/>
              </a:buClr>
              <a:buSzPct val="25000"/>
            </a:pPr>
            <a:r>
              <a:rPr lang="en-US" altLang="en-US" sz="1800" b="1" dirty="0">
                <a:solidFill>
                  <a:srgbClr val="680025"/>
                </a:solidFill>
                <a:ea typeface="Verdana" panose="020B0604030504040204" pitchFamily="34" charset="0"/>
                <a:cs typeface="Arial" panose="020B0604020202020204" pitchFamily="34" charset="0"/>
                <a:sym typeface="Rambla" charset="0"/>
              </a:rPr>
              <a:t>Exhibit 2.6 </a:t>
            </a:r>
            <a:r>
              <a:rPr lang="en-US" altLang="en-US" sz="1800" dirty="0">
                <a:solidFill>
                  <a:schemeClr val="tx1"/>
                </a:solidFill>
                <a:ea typeface="Verdana" panose="020B0604030504040204" pitchFamily="34" charset="0"/>
                <a:cs typeface="Arial" panose="020B0604020202020204" pitchFamily="34" charset="0"/>
                <a:sym typeface="Rambla" charset="0"/>
              </a:rPr>
              <a:t>The Value Net</a:t>
            </a:r>
          </a:p>
          <a:p>
            <a:r>
              <a:rPr lang="en-US" altLang="en-US" sz="1200" dirty="0">
                <a:ea typeface="Verdana" panose="020B0604030504040204" pitchFamily="34" charset="0"/>
                <a:cs typeface="Arial" panose="020B0604020202020204" pitchFamily="34" charset="0"/>
                <a:sym typeface="Rambla" charset="0"/>
              </a:rPr>
              <a:t>Source: </a:t>
            </a:r>
            <a:r>
              <a:rPr lang="en-US" sz="1200" dirty="0">
                <a:ea typeface="Verdana" panose="020B0604030504040204" pitchFamily="34" charset="0"/>
                <a:cs typeface="Arial" panose="020B0604020202020204" pitchFamily="34" charset="0"/>
              </a:rPr>
              <a:t>Adapted from “The Right Game: Use Game Theory Shape Strategy,” by A. Brandenburger and B.J. Nalebuff, July-August 1995 Harvard Business Review.</a:t>
            </a:r>
            <a:endParaRPr lang="en-US" sz="1200" dirty="0"/>
          </a:p>
        </p:txBody>
      </p:sp>
      <p:sp>
        <p:nvSpPr>
          <p:cNvPr id="9" name="Text Placeholder 8">
            <a:extLst>
              <a:ext uri="{FF2B5EF4-FFF2-40B4-BE49-F238E27FC236}">
                <a16:creationId xmlns:a16="http://schemas.microsoft.com/office/drawing/2014/main" id="{045BB256-CF5F-E84D-BA39-350252F00F18}"/>
              </a:ext>
            </a:extLst>
          </p:cNvPr>
          <p:cNvSpPr>
            <a:spLocks noGrp="1"/>
          </p:cNvSpPr>
          <p:nvPr>
            <p:ph type="body" sz="quarter" idx="12"/>
          </p:nvPr>
        </p:nvSpPr>
        <p:spPr/>
        <p:txBody>
          <a:bodyPr/>
          <a:lstStyle/>
          <a:p>
            <a:r>
              <a:rPr lang="en-US" dirty="0">
                <a:hlinkClick r:id="rId4" action="ppaction://hlinksldjump"/>
              </a:rPr>
              <a:t>Access the text alternative for slide images </a:t>
            </a:r>
            <a:endParaRPr lang="en-US" dirty="0"/>
          </a:p>
        </p:txBody>
      </p:sp>
    </p:spTree>
    <p:extLst>
      <p:ext uri="{BB962C8B-B14F-4D97-AF65-F5344CB8AC3E}">
        <p14:creationId xmlns:p14="http://schemas.microsoft.com/office/powerpoint/2010/main" val="39916209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844B2B-D5FC-48F2-BAF5-535F3E66A6DB}"/>
              </a:ext>
            </a:extLst>
          </p:cNvPr>
          <p:cNvSpPr>
            <a:spLocks noGrp="1"/>
          </p:cNvSpPr>
          <p:nvPr>
            <p:ph type="title"/>
          </p:nvPr>
        </p:nvSpPr>
        <p:spPr>
          <a:xfrm>
            <a:off x="342900" y="152400"/>
            <a:ext cx="8458200" cy="914400"/>
          </a:xfrm>
        </p:spPr>
        <p:txBody>
          <a:bodyPr/>
          <a:lstStyle/>
          <a:p>
            <a:r>
              <a:rPr lang="en-US" dirty="0"/>
              <a:t>Ford</a:t>
            </a:r>
            <a:br>
              <a:rPr lang="en-US" dirty="0"/>
            </a:br>
            <a:r>
              <a:rPr lang="en-US" dirty="0"/>
              <a:t>Internal Analysis</a:t>
            </a:r>
          </a:p>
        </p:txBody>
      </p:sp>
      <p:sp>
        <p:nvSpPr>
          <p:cNvPr id="7" name="Content Placeholder 6">
            <a:extLst>
              <a:ext uri="{FF2B5EF4-FFF2-40B4-BE49-F238E27FC236}">
                <a16:creationId xmlns:a16="http://schemas.microsoft.com/office/drawing/2014/main" id="{493668CC-526F-46E0-BAB8-AF0C2D2E3581}"/>
              </a:ext>
            </a:extLst>
          </p:cNvPr>
          <p:cNvSpPr>
            <a:spLocks noGrp="1"/>
          </p:cNvSpPr>
          <p:nvPr>
            <p:ph sz="quarter" idx="11"/>
          </p:nvPr>
        </p:nvSpPr>
        <p:spPr>
          <a:xfrm>
            <a:off x="381000" y="2286000"/>
            <a:ext cx="8458200" cy="4114800"/>
          </a:xfrm>
        </p:spPr>
        <p:txBody>
          <a:bodyPr>
            <a:noAutofit/>
          </a:bodyPr>
          <a:lstStyle/>
          <a:p>
            <a:pPr>
              <a:lnSpc>
                <a:spcPct val="120000"/>
              </a:lnSpc>
            </a:pPr>
            <a:r>
              <a:rPr lang="en-US" altLang="en-US" sz="2400" b="1" dirty="0">
                <a:solidFill>
                  <a:srgbClr val="E52C36"/>
                </a:solidFill>
              </a:rPr>
              <a:t>Value-Chain Analysis:</a:t>
            </a:r>
          </a:p>
          <a:p>
            <a:pPr marL="342900" indent="-342900">
              <a:lnSpc>
                <a:spcPct val="120000"/>
              </a:lnSpc>
              <a:buFont typeface="Arial" panose="020B0604020202020204" pitchFamily="34" charset="0"/>
              <a:buChar char="•"/>
            </a:pPr>
            <a:r>
              <a:rPr lang="en-US" altLang="en-US" sz="2400" dirty="0"/>
              <a:t>Sequential process of value-creating activities.</a:t>
            </a:r>
          </a:p>
          <a:p>
            <a:pPr marL="342900" indent="-342900">
              <a:lnSpc>
                <a:spcPct val="120000"/>
              </a:lnSpc>
              <a:buFont typeface="Arial" panose="020B0604020202020204" pitchFamily="34" charset="0"/>
              <a:buChar char="•"/>
            </a:pPr>
            <a:r>
              <a:rPr lang="en-US" altLang="en-US" sz="2400" dirty="0"/>
              <a:t>Amount that buyers are willing to pay for what a firm provides them.</a:t>
            </a:r>
          </a:p>
          <a:p>
            <a:pPr marL="342900" indent="-342900">
              <a:lnSpc>
                <a:spcPct val="120000"/>
              </a:lnSpc>
              <a:buFont typeface="Arial" panose="020B0604020202020204" pitchFamily="34" charset="0"/>
              <a:buChar char="•"/>
            </a:pPr>
            <a:r>
              <a:rPr lang="en-US" altLang="en-US" sz="2400" dirty="0"/>
              <a:t>Value measured by total revenue.</a:t>
            </a:r>
          </a:p>
          <a:p>
            <a:pPr marL="342900" indent="-342900">
              <a:lnSpc>
                <a:spcPct val="120000"/>
              </a:lnSpc>
              <a:buFont typeface="Arial" panose="020B0604020202020204" pitchFamily="34" charset="0"/>
              <a:buChar char="•"/>
            </a:pPr>
            <a:r>
              <a:rPr lang="en-US" altLang="en-US" sz="2400" dirty="0"/>
              <a:t>Firm profitable to the extent the value it receives exceeds the total costs involved in creating its product or service.</a:t>
            </a:r>
            <a:endParaRPr lang="en-US" sz="2400" dirty="0"/>
          </a:p>
        </p:txBody>
      </p:sp>
      <p:sp>
        <p:nvSpPr>
          <p:cNvPr id="2" name="Content Placeholder 1">
            <a:extLst>
              <a:ext uri="{FF2B5EF4-FFF2-40B4-BE49-F238E27FC236}">
                <a16:creationId xmlns:a16="http://schemas.microsoft.com/office/drawing/2014/main" id="{A4CE2E7B-4064-43B6-90F1-D07E0C90586B}"/>
              </a:ext>
            </a:extLst>
          </p:cNvPr>
          <p:cNvSpPr>
            <a:spLocks noGrp="1"/>
          </p:cNvSpPr>
          <p:nvPr>
            <p:ph sz="quarter" idx="14"/>
          </p:nvPr>
        </p:nvSpPr>
        <p:spPr>
          <a:xfrm>
            <a:off x="381000" y="1295400"/>
            <a:ext cx="8458200" cy="914400"/>
          </a:xfrm>
          <a:ln>
            <a:solidFill>
              <a:schemeClr val="accent1"/>
            </a:solidFill>
          </a:ln>
        </p:spPr>
        <p:txBody>
          <a:bodyPr>
            <a:normAutofit lnSpcReduction="10000"/>
          </a:bodyPr>
          <a:lstStyle/>
          <a:p>
            <a:r>
              <a:rPr lang="en-US" b="1" dirty="0">
                <a:solidFill>
                  <a:schemeClr val="tx1"/>
                </a:solidFill>
                <a:cs typeface="Arial" panose="020B0604020202020204" pitchFamily="34" charset="0"/>
              </a:rPr>
              <a:t>Q2: What internal resources and assets does Ford have?</a:t>
            </a:r>
            <a:endParaRPr lang="en-US" b="1" dirty="0">
              <a:solidFill>
                <a:schemeClr val="tx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a:extLst>
              <a:ext uri="{FF2B5EF4-FFF2-40B4-BE49-F238E27FC236}">
                <a16:creationId xmlns:a16="http://schemas.microsoft.com/office/drawing/2014/main" id="{0D7FE756-C05F-4D44-B53D-B93BE98583FB}"/>
              </a:ext>
            </a:extLst>
          </p:cNvPr>
          <p:cNvSpPr>
            <a:spLocks noGrp="1"/>
          </p:cNvSpPr>
          <p:nvPr>
            <p:ph type="title"/>
          </p:nvPr>
        </p:nvSpPr>
        <p:spPr/>
        <p:txBody>
          <a:bodyPr/>
          <a:lstStyle/>
          <a:p>
            <a:pPr eaLnBrk="1" hangingPunct="1"/>
            <a:r>
              <a:rPr lang="en-US" altLang="en-US" dirty="0"/>
              <a:t>Question 1</a:t>
            </a:r>
          </a:p>
        </p:txBody>
      </p:sp>
      <p:sp>
        <p:nvSpPr>
          <p:cNvPr id="3" name="Content Placeholder 2">
            <a:extLst>
              <a:ext uri="{FF2B5EF4-FFF2-40B4-BE49-F238E27FC236}">
                <a16:creationId xmlns:a16="http://schemas.microsoft.com/office/drawing/2014/main" id="{F0F1B57A-0397-4E21-B828-407B9C8E6776}"/>
              </a:ext>
            </a:extLst>
          </p:cNvPr>
          <p:cNvSpPr>
            <a:spLocks noGrp="1"/>
          </p:cNvSpPr>
          <p:nvPr>
            <p:ph sz="quarter" idx="11"/>
          </p:nvPr>
        </p:nvSpPr>
        <p:spPr>
          <a:xfrm>
            <a:off x="342900" y="1066800"/>
            <a:ext cx="8458200" cy="5410200"/>
          </a:xfrm>
        </p:spPr>
        <p:txBody>
          <a:bodyPr/>
          <a:lstStyle/>
          <a:p>
            <a:pPr marL="0" indent="0" eaLnBrk="1" hangingPunct="1">
              <a:buNone/>
              <a:defRPr/>
            </a:pPr>
            <a:r>
              <a:rPr lang="en-US" dirty="0"/>
              <a:t>Which of the following statements is </a:t>
            </a:r>
            <a:r>
              <a:rPr lang="en-US" i="1" dirty="0"/>
              <a:t>most</a:t>
            </a:r>
            <a:r>
              <a:rPr lang="en-US" dirty="0"/>
              <a:t> true?</a:t>
            </a:r>
          </a:p>
          <a:p>
            <a:pPr marL="457200" indent="-457200" eaLnBrk="1" hangingPunct="1">
              <a:buClr>
                <a:schemeClr val="tx1"/>
              </a:buClr>
              <a:buFont typeface="+mj-lt"/>
              <a:buAutoNum type="alphaLcPeriod"/>
              <a:defRPr/>
            </a:pPr>
            <a:r>
              <a:rPr lang="en-US" dirty="0">
                <a:solidFill>
                  <a:schemeClr val="tx1"/>
                </a:solidFill>
              </a:rPr>
              <a:t>Ford was one of the firms that had needed a government bailout after the 2007-2008 economic downturn.</a:t>
            </a:r>
          </a:p>
          <a:p>
            <a:pPr marL="457200" indent="-457200" eaLnBrk="1" hangingPunct="1">
              <a:buClr>
                <a:schemeClr val="tx1"/>
              </a:buClr>
              <a:buFont typeface="+mj-lt"/>
              <a:buAutoNum type="alphaLcPeriod"/>
              <a:defRPr/>
            </a:pPr>
            <a:r>
              <a:rPr lang="en-US" dirty="0">
                <a:solidFill>
                  <a:schemeClr val="tx1"/>
                </a:solidFill>
              </a:rPr>
              <a:t>Ford had to sell its Lincoln brand.</a:t>
            </a:r>
          </a:p>
          <a:p>
            <a:pPr marL="457200" indent="-457200" eaLnBrk="1" hangingPunct="1">
              <a:buClr>
                <a:schemeClr val="tx1"/>
              </a:buClr>
              <a:buFont typeface="+mj-lt"/>
              <a:buAutoNum type="alphaLcPeriod"/>
              <a:defRPr/>
            </a:pPr>
            <a:r>
              <a:rPr lang="en-US" dirty="0">
                <a:solidFill>
                  <a:schemeClr val="tx1"/>
                </a:solidFill>
              </a:rPr>
              <a:t>Ford has more market share in China than General Motors does.</a:t>
            </a:r>
          </a:p>
          <a:p>
            <a:pPr marL="457200" indent="-457200" eaLnBrk="1" hangingPunct="1">
              <a:buClr>
                <a:schemeClr val="tx1"/>
              </a:buClr>
              <a:buFont typeface="+mj-lt"/>
              <a:buAutoNum type="alphaLcPeriod"/>
              <a:defRPr/>
            </a:pPr>
            <a:r>
              <a:rPr lang="en-US" dirty="0">
                <a:solidFill>
                  <a:schemeClr val="tx1"/>
                </a:solidFill>
              </a:rPr>
              <a:t>American engineer and industrial icon Henry Ford did not invent the assembly line.</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00C39F4-1D9E-4B64-A7BC-98BAEAA6BBAD}"/>
              </a:ext>
            </a:extLst>
          </p:cNvPr>
          <p:cNvSpPr>
            <a:spLocks noGrp="1"/>
          </p:cNvSpPr>
          <p:nvPr>
            <p:ph type="title"/>
          </p:nvPr>
        </p:nvSpPr>
        <p:spPr>
          <a:xfrm>
            <a:off x="317829" y="228601"/>
            <a:ext cx="8458200" cy="914400"/>
          </a:xfrm>
        </p:spPr>
        <p:txBody>
          <a:bodyPr/>
          <a:lstStyle/>
          <a:p>
            <a:r>
              <a:rPr lang="en-US" dirty="0"/>
              <a:t>Ford</a:t>
            </a:r>
            <a:br>
              <a:rPr lang="en-US" dirty="0"/>
            </a:br>
            <a:r>
              <a:rPr lang="en-US" dirty="0"/>
              <a:t>Value Chain</a:t>
            </a:r>
          </a:p>
        </p:txBody>
      </p:sp>
      <p:pic>
        <p:nvPicPr>
          <p:cNvPr id="73729" name="Picture 6" descr="Exhibit 3.1 the value chain: primary and support activities. This graphic shows two arrows pointing right. Under Primary Activities, the top arrow is broken into five parts: Inbound Logistics, Operations, Outbound Logistics, Marketing and Sales, Service. Below, is a larger arrow with Support Activities: General Admission, Human Resources Management, Technology Development, Procurement.">
            <a:extLst>
              <a:ext uri="{FF2B5EF4-FFF2-40B4-BE49-F238E27FC236}">
                <a16:creationId xmlns:a16="http://schemas.microsoft.com/office/drawing/2014/main" id="{CA0931E5-FF6B-419D-9CFA-942DC85202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 y="1066800"/>
            <a:ext cx="8941458" cy="37441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Content Placeholder 1">
            <a:extLst>
              <a:ext uri="{FF2B5EF4-FFF2-40B4-BE49-F238E27FC236}">
                <a16:creationId xmlns:a16="http://schemas.microsoft.com/office/drawing/2014/main" id="{648D1689-B872-4856-AA34-10C324345139}"/>
              </a:ext>
            </a:extLst>
          </p:cNvPr>
          <p:cNvSpPr>
            <a:spLocks noGrp="1"/>
          </p:cNvSpPr>
          <p:nvPr>
            <p:ph sz="quarter" idx="11"/>
          </p:nvPr>
        </p:nvSpPr>
        <p:spPr>
          <a:xfrm>
            <a:off x="317829" y="4810918"/>
            <a:ext cx="8458200" cy="1361281"/>
          </a:xfrm>
        </p:spPr>
        <p:txBody>
          <a:bodyPr/>
          <a:lstStyle/>
          <a:p>
            <a:pPr algn="ctr">
              <a:spcAft>
                <a:spcPts val="600"/>
              </a:spcAft>
            </a:pPr>
            <a:r>
              <a:rPr lang="en-US" altLang="en-US" sz="2000" b="1" dirty="0">
                <a:solidFill>
                  <a:schemeClr val="tx1"/>
                </a:solidFill>
              </a:rPr>
              <a:t>Exhibit 3.1 The Value Chain: </a:t>
            </a:r>
          </a:p>
          <a:p>
            <a:pPr algn="ctr">
              <a:spcAft>
                <a:spcPts val="600"/>
              </a:spcAft>
            </a:pPr>
            <a:r>
              <a:rPr lang="en-US" altLang="en-US" sz="2000" b="1" dirty="0">
                <a:solidFill>
                  <a:schemeClr val="tx1"/>
                </a:solidFill>
              </a:rPr>
              <a:t>Primary and Support Activities</a:t>
            </a:r>
          </a:p>
          <a:p>
            <a:pPr algn="ctr"/>
            <a:r>
              <a:rPr lang="en-US" altLang="en-US" sz="1200" dirty="0"/>
              <a:t>Source: Reprinted with permission of The Free Press, a division of Simon &amp; Schuster Inc., from </a:t>
            </a:r>
            <a:r>
              <a:rPr lang="en-US" altLang="en-US" sz="1200" i="1" dirty="0"/>
              <a:t>Competitive Advantage: Creating and Sustaining Superior Performance</a:t>
            </a:r>
            <a:r>
              <a:rPr lang="en-US" altLang="en-US" sz="1200" dirty="0"/>
              <a:t> by Michael E. Porter. Copyright © 1985, 1998 by The Free Press. All rights reserved.</a:t>
            </a:r>
          </a:p>
          <a:p>
            <a:pPr algn="ctr"/>
            <a:endParaRPr lang="en-US" sz="700" dirty="0"/>
          </a:p>
        </p:txBody>
      </p:sp>
      <p:sp>
        <p:nvSpPr>
          <p:cNvPr id="3" name="Text Placeholder 2">
            <a:extLst>
              <a:ext uri="{FF2B5EF4-FFF2-40B4-BE49-F238E27FC236}">
                <a16:creationId xmlns:a16="http://schemas.microsoft.com/office/drawing/2014/main" id="{B2CF8FEC-D716-4123-87CF-EF44E61EDA18}"/>
              </a:ext>
            </a:extLst>
          </p:cNvPr>
          <p:cNvSpPr>
            <a:spLocks noGrp="1"/>
          </p:cNvSpPr>
          <p:nvPr>
            <p:ph type="body" sz="quarter" idx="12"/>
          </p:nvPr>
        </p:nvSpPr>
        <p:spPr>
          <a:xfrm>
            <a:off x="2705100" y="6248400"/>
            <a:ext cx="3733799" cy="249237"/>
          </a:xfrm>
        </p:spPr>
        <p:txBody>
          <a:bodyPr/>
          <a:lstStyle/>
          <a:p>
            <a:r>
              <a:rPr lang="en-US" dirty="0">
                <a:hlinkClick r:id="rId4" action="ppaction://hlinksldjump"/>
              </a:rPr>
              <a:t>Access text alternate for slide images.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D70DA9E-9871-4CDD-A47D-B799DE91B9D1}"/>
              </a:ext>
            </a:extLst>
          </p:cNvPr>
          <p:cNvSpPr>
            <a:spLocks noGrp="1"/>
          </p:cNvSpPr>
          <p:nvPr>
            <p:ph type="title"/>
          </p:nvPr>
        </p:nvSpPr>
        <p:spPr>
          <a:xfrm>
            <a:off x="342900" y="121920"/>
            <a:ext cx="8458200" cy="914400"/>
          </a:xfrm>
        </p:spPr>
        <p:txBody>
          <a:bodyPr/>
          <a:lstStyle/>
          <a:p>
            <a:r>
              <a:rPr lang="en-US" dirty="0"/>
              <a:t>Ford</a:t>
            </a:r>
            <a:br>
              <a:rPr lang="en-US" dirty="0"/>
            </a:br>
            <a:r>
              <a:rPr lang="en-US" dirty="0"/>
              <a:t>Value Chain: Primary Activities</a:t>
            </a:r>
          </a:p>
        </p:txBody>
      </p:sp>
      <p:graphicFrame>
        <p:nvGraphicFramePr>
          <p:cNvPr id="5" name="Table 4">
            <a:extLst>
              <a:ext uri="{FF2B5EF4-FFF2-40B4-BE49-F238E27FC236}">
                <a16:creationId xmlns:a16="http://schemas.microsoft.com/office/drawing/2014/main" id="{7378E434-9BBD-4B07-9C18-3579B1739D6F}"/>
              </a:ext>
            </a:extLst>
          </p:cNvPr>
          <p:cNvGraphicFramePr>
            <a:graphicFrameLocks noGrp="1"/>
          </p:cNvGraphicFramePr>
          <p:nvPr>
            <p:extLst>
              <p:ext uri="{D42A27DB-BD31-4B8C-83A1-F6EECF244321}">
                <p14:modId xmlns:p14="http://schemas.microsoft.com/office/powerpoint/2010/main" val="2950682346"/>
              </p:ext>
            </p:extLst>
          </p:nvPr>
        </p:nvGraphicFramePr>
        <p:xfrm>
          <a:off x="472108" y="1219200"/>
          <a:ext cx="8199784" cy="3733800"/>
        </p:xfrm>
        <a:graphic>
          <a:graphicData uri="http://schemas.openxmlformats.org/drawingml/2006/table">
            <a:tbl>
              <a:tblPr firstRow="1" bandRow="1">
                <a:tableStyleId>{5C22544A-7EE6-4342-B048-85BDC9FD1C3A}</a:tableStyleId>
              </a:tblPr>
              <a:tblGrid>
                <a:gridCol w="2408584">
                  <a:extLst>
                    <a:ext uri="{9D8B030D-6E8A-4147-A177-3AD203B41FA5}">
                      <a16:colId xmlns:a16="http://schemas.microsoft.com/office/drawing/2014/main" val="2943154406"/>
                    </a:ext>
                  </a:extLst>
                </a:gridCol>
                <a:gridCol w="5791200">
                  <a:extLst>
                    <a:ext uri="{9D8B030D-6E8A-4147-A177-3AD203B41FA5}">
                      <a16:colId xmlns:a16="http://schemas.microsoft.com/office/drawing/2014/main" val="1848917048"/>
                    </a:ext>
                  </a:extLst>
                </a:gridCol>
              </a:tblGrid>
              <a:tr h="370840">
                <a:tc>
                  <a:txBody>
                    <a:bodyPr/>
                    <a:lstStyle/>
                    <a:p>
                      <a:r>
                        <a:rPr lang="en-US" sz="1900" dirty="0">
                          <a:solidFill>
                            <a:srgbClr val="F8F8F8"/>
                          </a:solidFill>
                          <a:latin typeface="+mn-lt"/>
                          <a:ea typeface="Verdana" panose="020B0604030504040204" pitchFamily="34" charset="0"/>
                          <a:cs typeface="Arial" panose="020B0604020202020204" pitchFamily="34" charset="0"/>
                        </a:rPr>
                        <a:t>Value Chain Activity </a:t>
                      </a:r>
                      <a:r>
                        <a:rPr lang="en-US" sz="1900" b="0" i="1" dirty="0">
                          <a:solidFill>
                            <a:srgbClr val="F8F8F8"/>
                          </a:solidFill>
                          <a:latin typeface="+mn-lt"/>
                          <a:ea typeface="Verdana" panose="020B0604030504040204" pitchFamily="34" charset="0"/>
                          <a:cs typeface="Arial" panose="020B0604020202020204" pitchFamily="34" charset="0"/>
                        </a:rPr>
                        <a:t>Primary</a:t>
                      </a:r>
                      <a:r>
                        <a:rPr lang="en-US" sz="1900" dirty="0">
                          <a:solidFill>
                            <a:srgbClr val="F8F8F8"/>
                          </a:solidFill>
                          <a:latin typeface="+mn-lt"/>
                          <a:ea typeface="Verdana" panose="020B0604030504040204" pitchFamily="34" charset="0"/>
                          <a:cs typeface="Arial" panose="020B0604020202020204" pitchFamily="34" charset="0"/>
                        </a:rPr>
                        <a:t>: </a:t>
                      </a:r>
                    </a:p>
                  </a:txBody>
                  <a:tcPr>
                    <a:lnB w="12700" cap="flat" cmpd="sng" algn="ctr">
                      <a:solidFill>
                        <a:schemeClr val="tx1"/>
                      </a:solidFill>
                      <a:prstDash val="solid"/>
                      <a:round/>
                      <a:headEnd type="none" w="med" len="med"/>
                      <a:tailEnd type="none" w="med" len="med"/>
                    </a:lnB>
                    <a:solidFill>
                      <a:srgbClr val="990033"/>
                    </a:solidFill>
                  </a:tcPr>
                </a:tc>
                <a:tc>
                  <a:txBody>
                    <a:bodyPr/>
                    <a:lstStyle/>
                    <a:p>
                      <a:r>
                        <a:rPr lang="en-US" sz="1900" b="0" dirty="0">
                          <a:solidFill>
                            <a:srgbClr val="F8F8F8"/>
                          </a:solidFill>
                          <a:latin typeface="+mn-lt"/>
                          <a:ea typeface="Verdana" panose="020B0604030504040204" pitchFamily="34" charset="0"/>
                          <a:cs typeface="Arial" panose="020B0604020202020204" pitchFamily="34" charset="0"/>
                        </a:rPr>
                        <a:t>How does Ford create value?</a:t>
                      </a:r>
                    </a:p>
                  </a:txBody>
                  <a:tcPr>
                    <a:lnB w="12700" cap="flat" cmpd="sng" algn="ctr">
                      <a:solidFill>
                        <a:schemeClr val="tx1"/>
                      </a:solidFill>
                      <a:prstDash val="solid"/>
                      <a:round/>
                      <a:headEnd type="none" w="med" len="med"/>
                      <a:tailEnd type="none" w="med" len="med"/>
                    </a:lnB>
                    <a:solidFill>
                      <a:srgbClr val="990033"/>
                    </a:solidFill>
                  </a:tcPr>
                </a:tc>
                <a:extLst>
                  <a:ext uri="{0D108BD9-81ED-4DB2-BD59-A6C34878D82A}">
                    <a16:rowId xmlns:a16="http://schemas.microsoft.com/office/drawing/2014/main" val="4132793384"/>
                  </a:ext>
                </a:extLst>
              </a:tr>
              <a:tr h="370840">
                <a:tc>
                  <a:txBody>
                    <a:bodyPr/>
                    <a:lstStyle/>
                    <a:p>
                      <a:r>
                        <a:rPr lang="en-US" sz="1900" dirty="0">
                          <a:solidFill>
                            <a:srgbClr val="000000"/>
                          </a:solidFill>
                          <a:latin typeface="+mn-lt"/>
                          <a:ea typeface="Verdana" panose="020B0604030504040204" pitchFamily="34" charset="0"/>
                          <a:cs typeface="Arial" panose="020B0604020202020204" pitchFamily="34" charset="0"/>
                        </a:rPr>
                        <a:t>Inbound logistics.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rgbClr val="000000"/>
                          </a:solidFill>
                          <a:latin typeface="+mn-lt"/>
                          <a:ea typeface="Verdana" panose="020B0604030504040204" pitchFamily="34" charset="0"/>
                          <a:cs typeface="Arial" panose="020B0604020202020204" pitchFamily="34" charset="0"/>
                        </a:rPr>
                        <a:t>Assumed adequate. Adjustments may be needed for EVs.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665098"/>
                  </a:ext>
                </a:extLst>
              </a:tr>
              <a:tr h="370840">
                <a:tc>
                  <a:txBody>
                    <a:bodyPr/>
                    <a:lstStyle/>
                    <a:p>
                      <a:r>
                        <a:rPr lang="en-US" sz="1900" dirty="0">
                          <a:solidFill>
                            <a:srgbClr val="000000"/>
                          </a:solidFill>
                          <a:latin typeface="+mn-lt"/>
                          <a:ea typeface="Verdana" panose="020B0604030504040204" pitchFamily="34" charset="0"/>
                          <a:cs typeface="Arial" panose="020B0604020202020204" pitchFamily="34" charset="0"/>
                        </a:rPr>
                        <a:t>Operations.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rgbClr val="000000"/>
                          </a:solidFill>
                          <a:latin typeface="+mn-lt"/>
                          <a:ea typeface="Verdana" panose="020B0604030504040204" pitchFamily="34" charset="0"/>
                          <a:cs typeface="Arial" panose="020B0604020202020204" pitchFamily="34" charset="0"/>
                        </a:rPr>
                        <a:t>Outdated manufacturing facilities for some products; </a:t>
                      </a:r>
                      <a:r>
                        <a:rPr lang="en-US" sz="1900" dirty="0">
                          <a:solidFill>
                            <a:srgbClr val="000000"/>
                          </a:solidFill>
                          <a:latin typeface="+mn-lt"/>
                          <a:ea typeface="Verdana" panose="020B0604030504040204" pitchFamily="34" charset="0"/>
                          <a:cs typeface="Arial" panose="020B0604020202020204" pitchFamily="34" charset="0"/>
                          <a:sym typeface="Symbol" panose="05050102010706020507" pitchFamily="18" charset="2"/>
                        </a:rPr>
                        <a:t>poor quality control in the past may need continual attention.</a:t>
                      </a:r>
                      <a:endParaRPr lang="en-US" sz="1900" dirty="0">
                        <a:solidFill>
                          <a:srgbClr val="000000"/>
                        </a:solidFill>
                        <a:latin typeface="+mn-lt"/>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926770"/>
                  </a:ext>
                </a:extLst>
              </a:tr>
              <a:tr h="370840">
                <a:tc>
                  <a:txBody>
                    <a:bodyPr/>
                    <a:lstStyle/>
                    <a:p>
                      <a:r>
                        <a:rPr lang="en-US" sz="1900" dirty="0">
                          <a:solidFill>
                            <a:srgbClr val="000000"/>
                          </a:solidFill>
                          <a:latin typeface="+mn-lt"/>
                          <a:ea typeface="Verdana" panose="020B0604030504040204" pitchFamily="34" charset="0"/>
                          <a:cs typeface="Arial" panose="020B0604020202020204" pitchFamily="34" charset="0"/>
                        </a:rPr>
                        <a:t>Outbound logistics.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rgbClr val="000000"/>
                          </a:solidFill>
                          <a:latin typeface="+mn-lt"/>
                          <a:ea typeface="Verdana" panose="020B0604030504040204" pitchFamily="34" charset="0"/>
                          <a:cs typeface="Arial" panose="020B0604020202020204" pitchFamily="34" charset="0"/>
                        </a:rPr>
                        <a:t>Assumed adequate.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875417"/>
                  </a:ext>
                </a:extLst>
              </a:tr>
              <a:tr h="370840">
                <a:tc>
                  <a:txBody>
                    <a:bodyPr/>
                    <a:lstStyle/>
                    <a:p>
                      <a:r>
                        <a:rPr lang="en-US" sz="1900" dirty="0">
                          <a:solidFill>
                            <a:srgbClr val="000000"/>
                          </a:solidFill>
                          <a:latin typeface="+mn-lt"/>
                          <a:ea typeface="Verdana" panose="020B0604030504040204" pitchFamily="34" charset="0"/>
                          <a:cs typeface="Arial" panose="020B0604020202020204" pitchFamily="34" charset="0"/>
                        </a:rPr>
                        <a:t>Marketing and sales.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rgbClr val="000000"/>
                          </a:solidFill>
                          <a:latin typeface="+mn-lt"/>
                          <a:ea typeface="Verdana" panose="020B0604030504040204" pitchFamily="34" charset="0"/>
                          <a:cs typeface="Arial" panose="020B0604020202020204" pitchFamily="34" charset="0"/>
                        </a:rPr>
                        <a:t>Some strong brands still build customer loyalty: F150, Mustang, resurrection of the Bronco brand.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3085547"/>
                  </a:ext>
                </a:extLst>
              </a:tr>
              <a:tr h="370840">
                <a:tc>
                  <a:txBody>
                    <a:bodyPr/>
                    <a:lstStyle/>
                    <a:p>
                      <a:r>
                        <a:rPr lang="en-US" sz="1900" dirty="0">
                          <a:solidFill>
                            <a:srgbClr val="000000"/>
                          </a:solidFill>
                          <a:latin typeface="+mn-lt"/>
                          <a:ea typeface="Verdana" panose="020B0604030504040204" pitchFamily="34" charset="0"/>
                          <a:cs typeface="Arial" panose="020B0604020202020204" pitchFamily="34" charset="0"/>
                        </a:rPr>
                        <a:t>Service.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900" dirty="0">
                          <a:solidFill>
                            <a:srgbClr val="000000"/>
                          </a:solidFill>
                          <a:latin typeface="+mn-lt"/>
                          <a:ea typeface="Verdana" panose="020B0604030504040204" pitchFamily="34" charset="0"/>
                          <a:cs typeface="Arial" panose="020B0604020202020204" pitchFamily="34" charset="0"/>
                        </a:rPr>
                        <a:t>Ability to manage massive product recalls.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96998608"/>
                  </a:ext>
                </a:extLst>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76DF8D6C-C8F2-49C2-892E-57AEE83A11CB}"/>
              </a:ext>
            </a:extLst>
          </p:cNvPr>
          <p:cNvSpPr>
            <a:spLocks noGrp="1"/>
          </p:cNvSpPr>
          <p:nvPr>
            <p:ph type="title"/>
          </p:nvPr>
        </p:nvSpPr>
        <p:spPr/>
        <p:txBody>
          <a:bodyPr/>
          <a:lstStyle/>
          <a:p>
            <a:r>
              <a:rPr lang="en-US" dirty="0"/>
              <a:t>Ford</a:t>
            </a:r>
            <a:br>
              <a:rPr lang="en-US" dirty="0"/>
            </a:br>
            <a:r>
              <a:rPr lang="en-US" dirty="0"/>
              <a:t>Value Chain: Secondary Activities</a:t>
            </a:r>
          </a:p>
        </p:txBody>
      </p:sp>
      <p:graphicFrame>
        <p:nvGraphicFramePr>
          <p:cNvPr id="8" name="Table 7">
            <a:extLst>
              <a:ext uri="{FF2B5EF4-FFF2-40B4-BE49-F238E27FC236}">
                <a16:creationId xmlns:a16="http://schemas.microsoft.com/office/drawing/2014/main" id="{5D815A0C-C081-407C-9E50-4A8A3E8CB66A}"/>
              </a:ext>
            </a:extLst>
          </p:cNvPr>
          <p:cNvGraphicFramePr>
            <a:graphicFrameLocks noGrp="1"/>
          </p:cNvGraphicFramePr>
          <p:nvPr>
            <p:extLst>
              <p:ext uri="{D42A27DB-BD31-4B8C-83A1-F6EECF244321}">
                <p14:modId xmlns:p14="http://schemas.microsoft.com/office/powerpoint/2010/main" val="2774814067"/>
              </p:ext>
            </p:extLst>
          </p:nvPr>
        </p:nvGraphicFramePr>
        <p:xfrm>
          <a:off x="419100" y="1204976"/>
          <a:ext cx="8305800" cy="4846320"/>
        </p:xfrm>
        <a:graphic>
          <a:graphicData uri="http://schemas.openxmlformats.org/drawingml/2006/table">
            <a:tbl>
              <a:tblPr firstRow="1" bandRow="1">
                <a:tableStyleId>{5C22544A-7EE6-4342-B048-85BDC9FD1C3A}</a:tableStyleId>
              </a:tblPr>
              <a:tblGrid>
                <a:gridCol w="2439725">
                  <a:extLst>
                    <a:ext uri="{9D8B030D-6E8A-4147-A177-3AD203B41FA5}">
                      <a16:colId xmlns:a16="http://schemas.microsoft.com/office/drawing/2014/main" val="2943154406"/>
                    </a:ext>
                  </a:extLst>
                </a:gridCol>
                <a:gridCol w="5866075">
                  <a:extLst>
                    <a:ext uri="{9D8B030D-6E8A-4147-A177-3AD203B41FA5}">
                      <a16:colId xmlns:a16="http://schemas.microsoft.com/office/drawing/2014/main" val="1848917048"/>
                    </a:ext>
                  </a:extLst>
                </a:gridCol>
              </a:tblGrid>
              <a:tr h="370840">
                <a:tc>
                  <a:txBody>
                    <a:bodyPr/>
                    <a:lstStyle/>
                    <a:p>
                      <a:r>
                        <a:rPr lang="en-US" dirty="0">
                          <a:solidFill>
                            <a:srgbClr val="F8F8F8"/>
                          </a:solidFill>
                          <a:latin typeface="Arial" panose="020B0604020202020204" pitchFamily="34" charset="0"/>
                          <a:ea typeface="Verdana" panose="020B0604030504040204" pitchFamily="34" charset="0"/>
                          <a:cs typeface="Arial" panose="020B0604020202020204" pitchFamily="34" charset="0"/>
                        </a:rPr>
                        <a:t>Value Chain Activity </a:t>
                      </a:r>
                      <a:r>
                        <a:rPr lang="en-US" b="0" i="1" dirty="0">
                          <a:solidFill>
                            <a:srgbClr val="F8F8F8"/>
                          </a:solidFill>
                          <a:latin typeface="Arial" panose="020B0604020202020204" pitchFamily="34" charset="0"/>
                          <a:ea typeface="Verdana" panose="020B0604030504040204" pitchFamily="34" charset="0"/>
                          <a:cs typeface="Arial" panose="020B0604020202020204" pitchFamily="34" charset="0"/>
                        </a:rPr>
                        <a:t>Secondary</a:t>
                      </a:r>
                      <a:r>
                        <a:rPr lang="en-US" dirty="0">
                          <a:solidFill>
                            <a:srgbClr val="F8F8F8"/>
                          </a:solidFill>
                          <a:latin typeface="Arial" panose="020B0604020202020204" pitchFamily="34" charset="0"/>
                          <a:ea typeface="Verdana" panose="020B0604030504040204" pitchFamily="34" charset="0"/>
                          <a:cs typeface="Arial" panose="020B0604020202020204" pitchFamily="34" charset="0"/>
                        </a:rPr>
                        <a:t>: </a:t>
                      </a:r>
                    </a:p>
                  </a:txBody>
                  <a:tcPr>
                    <a:lnB w="12700" cap="flat" cmpd="sng" algn="ctr">
                      <a:solidFill>
                        <a:schemeClr val="tx1"/>
                      </a:solidFill>
                      <a:prstDash val="solid"/>
                      <a:round/>
                      <a:headEnd type="none" w="med" len="med"/>
                      <a:tailEnd type="none" w="med" len="med"/>
                    </a:lnB>
                    <a:solidFill>
                      <a:srgbClr val="990033"/>
                    </a:solidFill>
                  </a:tcPr>
                </a:tc>
                <a:tc>
                  <a:txBody>
                    <a:bodyPr/>
                    <a:lstStyle/>
                    <a:p>
                      <a:r>
                        <a:rPr lang="en-US" b="0" dirty="0">
                          <a:solidFill>
                            <a:srgbClr val="F8F8F8"/>
                          </a:solidFill>
                          <a:latin typeface="Arial" panose="020B0604020202020204" pitchFamily="34" charset="0"/>
                          <a:ea typeface="Verdana" panose="020B0604030504040204" pitchFamily="34" charset="0"/>
                          <a:cs typeface="Arial" panose="020B0604020202020204" pitchFamily="34" charset="0"/>
                        </a:rPr>
                        <a:t>How does Ford create value?</a:t>
                      </a:r>
                    </a:p>
                  </a:txBody>
                  <a:tcPr>
                    <a:lnB w="12700" cap="flat" cmpd="sng" algn="ctr">
                      <a:solidFill>
                        <a:schemeClr val="tx1"/>
                      </a:solidFill>
                      <a:prstDash val="solid"/>
                      <a:round/>
                      <a:headEnd type="none" w="med" len="med"/>
                      <a:tailEnd type="none" w="med" len="med"/>
                    </a:lnB>
                    <a:solidFill>
                      <a:srgbClr val="990033"/>
                    </a:solidFill>
                  </a:tcPr>
                </a:tc>
                <a:extLst>
                  <a:ext uri="{0D108BD9-81ED-4DB2-BD59-A6C34878D82A}">
                    <a16:rowId xmlns:a16="http://schemas.microsoft.com/office/drawing/2014/main" val="4132793384"/>
                  </a:ext>
                </a:extLst>
              </a:tr>
              <a:tr h="370840">
                <a:tc>
                  <a:txBody>
                    <a:bodyPr/>
                    <a:lstStyle/>
                    <a:p>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Procurement.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Poor material requirement planning in the past? Challenges ahead for EV components.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97665098"/>
                  </a:ext>
                </a:extLst>
              </a:tr>
              <a:tr h="370840">
                <a:tc>
                  <a:txBody>
                    <a:bodyPr/>
                    <a:lstStyle/>
                    <a:p>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Technology development.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Technology strong but breakthroughs may not be disseminated quickly enough to support primary activities.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055926770"/>
                  </a:ext>
                </a:extLst>
              </a:tr>
              <a:tr h="370840">
                <a:tc>
                  <a:txBody>
                    <a:bodyPr/>
                    <a:lstStyle/>
                    <a:p>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Human resource management.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Workforce culture</a:t>
                      </a:r>
                      <a:r>
                        <a:rPr lang="en-US" baseline="0" dirty="0">
                          <a:solidFill>
                            <a:srgbClr val="000000"/>
                          </a:solidFill>
                          <a:latin typeface="Arial" panose="020B0604020202020204" pitchFamily="34" charset="0"/>
                          <a:ea typeface="Verdana" panose="020B0604030504040204" pitchFamily="34" charset="0"/>
                          <a:cs typeface="Arial" panose="020B0604020202020204" pitchFamily="34" charset="0"/>
                        </a:rPr>
                        <a:t> had been </a:t>
                      </a:r>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highly bureaucratic,</a:t>
                      </a:r>
                      <a:r>
                        <a:rPr lang="en-US" baseline="0" dirty="0">
                          <a:solidFill>
                            <a:srgbClr val="000000"/>
                          </a:solidFill>
                          <a:latin typeface="Arial" panose="020B0604020202020204" pitchFamily="34" charset="0"/>
                          <a:ea typeface="Verdana" panose="020B0604030504040204" pitchFamily="34" charset="0"/>
                          <a:cs typeface="Arial" panose="020B0604020202020204" pitchFamily="34" charset="0"/>
                        </a:rPr>
                        <a:t> </a:t>
                      </a:r>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internal fiefdoms; lack of communication, impact of restructuring?</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247875417"/>
                  </a:ext>
                </a:extLst>
              </a:tr>
              <a:tr h="370840">
                <a:tc>
                  <a:txBody>
                    <a:bodyPr/>
                    <a:lstStyle/>
                    <a:p>
                      <a:r>
                        <a:rPr lang="en-US" dirty="0">
                          <a:solidFill>
                            <a:srgbClr val="000000"/>
                          </a:solidFill>
                          <a:latin typeface="Arial" panose="020B0604020202020204" pitchFamily="34" charset="0"/>
                          <a:ea typeface="Verdana" panose="020B0604030504040204" pitchFamily="34" charset="0"/>
                          <a:cs typeface="Arial" panose="020B0604020202020204" pitchFamily="34" charset="0"/>
                        </a:rPr>
                        <a:t>General administration.</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r>
                        <a:rPr lang="en-US" sz="1800" kern="1200" dirty="0">
                          <a:solidFill>
                            <a:schemeClr val="dk1"/>
                          </a:solidFill>
                          <a:effectLst/>
                          <a:latin typeface="Arial" panose="020B0604020202020204" pitchFamily="34" charset="0"/>
                          <a:ea typeface="Verdana" panose="020B0604030504040204" pitchFamily="34" charset="0"/>
                          <a:cs typeface="Arial" panose="020B0604020202020204" pitchFamily="34" charset="0"/>
                        </a:rPr>
                        <a:t>Failure to coordinate activities meant inability to catch key trends and react appropriately. Mulally’s ONE Ford tried to fix this. Fields and Hackett’s restructuring, focus on Mobility, hoped to increase levels of innovation, but investors felt the lack of a unifying message. Farley’s three-division structure is untested.</a:t>
                      </a:r>
                      <a:endParaRPr lang="en-US"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783085547"/>
                  </a:ext>
                </a:extLst>
              </a:tr>
            </a:tbl>
          </a:graphicData>
        </a:graphic>
      </p:graphicFrame>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52860A6-49C6-4F72-A226-521ADE68E45F}"/>
              </a:ext>
            </a:extLst>
          </p:cNvPr>
          <p:cNvSpPr>
            <a:spLocks noGrp="1"/>
          </p:cNvSpPr>
          <p:nvPr>
            <p:ph type="title"/>
          </p:nvPr>
        </p:nvSpPr>
        <p:spPr/>
        <p:txBody>
          <a:bodyPr/>
          <a:lstStyle/>
          <a:p>
            <a:r>
              <a:rPr lang="en-US" dirty="0"/>
              <a:t>Ford</a:t>
            </a:r>
            <a:br>
              <a:rPr lang="en-US" dirty="0"/>
            </a:br>
            <a:r>
              <a:rPr lang="en-US" dirty="0"/>
              <a:t>Resource-Based View</a:t>
            </a:r>
          </a:p>
        </p:txBody>
      </p:sp>
      <p:sp>
        <p:nvSpPr>
          <p:cNvPr id="5" name="Content Placeholder 4">
            <a:extLst>
              <a:ext uri="{FF2B5EF4-FFF2-40B4-BE49-F238E27FC236}">
                <a16:creationId xmlns:a16="http://schemas.microsoft.com/office/drawing/2014/main" id="{8B3B47A0-C69B-463E-8AEC-C338C35AC8AF}"/>
              </a:ext>
            </a:extLst>
          </p:cNvPr>
          <p:cNvSpPr>
            <a:spLocks noGrp="1"/>
          </p:cNvSpPr>
          <p:nvPr>
            <p:ph sz="quarter" idx="11"/>
          </p:nvPr>
        </p:nvSpPr>
        <p:spPr>
          <a:xfrm>
            <a:off x="342900" y="1276709"/>
            <a:ext cx="8458200" cy="5200291"/>
          </a:xfrm>
        </p:spPr>
        <p:txBody>
          <a:bodyPr/>
          <a:lstStyle/>
          <a:p>
            <a:pPr>
              <a:buNone/>
            </a:pPr>
            <a:r>
              <a:rPr lang="en-US" altLang="en-US" b="1" dirty="0">
                <a:solidFill>
                  <a:srgbClr val="E52C36"/>
                </a:solidFill>
              </a:rPr>
              <a:t>Resource-Based View of the Firm:</a:t>
            </a:r>
          </a:p>
          <a:p>
            <a:r>
              <a:rPr lang="en-US" altLang="en-US" dirty="0"/>
              <a:t>Two perspectives:</a:t>
            </a:r>
          </a:p>
          <a:p>
            <a:pPr marL="914400" lvl="1" indent="-457200">
              <a:buFont typeface="+mj-lt"/>
              <a:buAutoNum type="arabicPeriod"/>
            </a:pPr>
            <a:r>
              <a:rPr lang="en-US" altLang="en-US" sz="2400" dirty="0"/>
              <a:t>The internal analysis of phenomena within a company.</a:t>
            </a:r>
          </a:p>
          <a:p>
            <a:pPr marL="914400" lvl="1" indent="-457200">
              <a:buFont typeface="+mj-lt"/>
              <a:buAutoNum type="arabicPeriod"/>
            </a:pPr>
            <a:r>
              <a:rPr lang="en-US" altLang="en-US" sz="2400" dirty="0"/>
              <a:t>An external analysis of the industry and its competitive environment.</a:t>
            </a:r>
          </a:p>
          <a:p>
            <a:r>
              <a:rPr lang="en-US" altLang="en-US" dirty="0"/>
              <a:t>Three key types of resources:</a:t>
            </a:r>
          </a:p>
          <a:p>
            <a:pPr marL="914400" lvl="1" indent="-457200">
              <a:buFont typeface="+mj-lt"/>
              <a:buAutoNum type="arabicPeriod"/>
            </a:pPr>
            <a:r>
              <a:rPr lang="en-US" altLang="en-US" sz="2400" b="1" dirty="0">
                <a:solidFill>
                  <a:schemeClr val="tx1"/>
                </a:solidFill>
              </a:rPr>
              <a:t>Tangible resources.</a:t>
            </a:r>
          </a:p>
          <a:p>
            <a:pPr marL="914400" lvl="1" indent="-457200">
              <a:buFont typeface="+mj-lt"/>
              <a:buAutoNum type="arabicPeriod"/>
            </a:pPr>
            <a:r>
              <a:rPr lang="en-US" altLang="en-US" sz="2400" b="1" dirty="0">
                <a:solidFill>
                  <a:schemeClr val="tx1"/>
                </a:solidFill>
              </a:rPr>
              <a:t>Intangible resources.</a:t>
            </a:r>
          </a:p>
          <a:p>
            <a:pPr marL="914400" lvl="1" indent="-457200">
              <a:buFont typeface="+mj-lt"/>
              <a:buAutoNum type="arabicPeriod"/>
            </a:pPr>
            <a:r>
              <a:rPr lang="en-US" altLang="en-US" sz="2400" b="1" dirty="0">
                <a:solidFill>
                  <a:schemeClr val="tx1"/>
                </a:solidFill>
              </a:rPr>
              <a:t>Organizational capabilities.</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FDBF6A-8893-41EF-B6B3-035B89AA2A12}"/>
              </a:ext>
            </a:extLst>
          </p:cNvPr>
          <p:cNvSpPr>
            <a:spLocks noGrp="1"/>
          </p:cNvSpPr>
          <p:nvPr>
            <p:ph type="title"/>
          </p:nvPr>
        </p:nvSpPr>
        <p:spPr/>
        <p:txBody>
          <a:bodyPr/>
          <a:lstStyle/>
          <a:p>
            <a:r>
              <a:rPr lang="en-US" dirty="0"/>
              <a:t>Ford</a:t>
            </a:r>
            <a:br>
              <a:rPr lang="en-US" dirty="0"/>
            </a:br>
            <a:r>
              <a:rPr lang="en-US" dirty="0"/>
              <a:t>Tangible Resources</a:t>
            </a:r>
          </a:p>
        </p:txBody>
      </p:sp>
      <p:sp>
        <p:nvSpPr>
          <p:cNvPr id="5" name="Content Placeholder 4">
            <a:extLst>
              <a:ext uri="{FF2B5EF4-FFF2-40B4-BE49-F238E27FC236}">
                <a16:creationId xmlns:a16="http://schemas.microsoft.com/office/drawing/2014/main" id="{D5189C71-264F-40DF-90DE-6DA9B88B7039}"/>
              </a:ext>
            </a:extLst>
          </p:cNvPr>
          <p:cNvSpPr>
            <a:spLocks noGrp="1"/>
          </p:cNvSpPr>
          <p:nvPr>
            <p:ph sz="quarter" idx="11"/>
          </p:nvPr>
        </p:nvSpPr>
        <p:spPr>
          <a:xfrm>
            <a:off x="304800" y="1143000"/>
            <a:ext cx="8458200" cy="5276491"/>
          </a:xfrm>
        </p:spPr>
        <p:txBody>
          <a:bodyPr/>
          <a:lstStyle/>
          <a:p>
            <a:pPr marL="0" indent="0">
              <a:spcAft>
                <a:spcPts val="2000"/>
              </a:spcAft>
              <a:buNone/>
            </a:pPr>
            <a:r>
              <a:rPr lang="en-US" altLang="en-US" sz="2400" b="1" dirty="0">
                <a:solidFill>
                  <a:srgbClr val="FF0000"/>
                </a:solidFill>
              </a:rPr>
              <a:t>Financial: </a:t>
            </a:r>
            <a:r>
              <a:rPr lang="en-US" altLang="en-US" sz="2400" dirty="0">
                <a:solidFill>
                  <a:schemeClr val="tx1"/>
                </a:solidFill>
              </a:rPr>
              <a:t>stock position and revenue not great. </a:t>
            </a:r>
            <a:r>
              <a:rPr lang="en-US" sz="2400" dirty="0">
                <a:effectLst/>
                <a:ea typeface="Verdana" panose="020B0604030504040204" pitchFamily="34" charset="0"/>
              </a:rPr>
              <a:t>Current financials hard to predict due to COVID-19, but $20 million in cash was available for 2022.</a:t>
            </a:r>
            <a:endParaRPr lang="en-US" altLang="en-US" sz="2400" dirty="0">
              <a:solidFill>
                <a:schemeClr val="tx1"/>
              </a:solidFill>
              <a:ea typeface="Verdana" panose="020B0604030504040204" pitchFamily="34" charset="0"/>
            </a:endParaRPr>
          </a:p>
          <a:p>
            <a:pPr marL="0" indent="0">
              <a:spcAft>
                <a:spcPts val="2000"/>
              </a:spcAft>
              <a:buNone/>
            </a:pPr>
            <a:r>
              <a:rPr lang="en-US" altLang="en-US" sz="2400" b="1" dirty="0">
                <a:solidFill>
                  <a:srgbClr val="FF0000"/>
                </a:solidFill>
              </a:rPr>
              <a:t>Physical: </a:t>
            </a:r>
            <a:r>
              <a:rPr lang="en-US" altLang="en-US" sz="2400" dirty="0">
                <a:solidFill>
                  <a:schemeClr val="tx1"/>
                </a:solidFill>
                <a:cs typeface="Times New Roman" panose="02020603050405020304" pitchFamily="18" charset="0"/>
              </a:rPr>
              <a:t>Considerable physical resources worldwide. Too many unproductive aging facilities with high overhead, currently addressed.</a:t>
            </a:r>
            <a:r>
              <a:rPr lang="en-US" altLang="en-US" sz="2400" dirty="0">
                <a:solidFill>
                  <a:schemeClr val="tx1"/>
                </a:solidFill>
              </a:rPr>
              <a:t> </a:t>
            </a:r>
          </a:p>
          <a:p>
            <a:pPr marL="0" indent="0">
              <a:spcAft>
                <a:spcPts val="2000"/>
              </a:spcAft>
              <a:buNone/>
            </a:pPr>
            <a:r>
              <a:rPr lang="en-US" altLang="en-US" sz="2400" b="1" dirty="0">
                <a:solidFill>
                  <a:srgbClr val="FF0000"/>
                </a:solidFill>
              </a:rPr>
              <a:t>Technological: </a:t>
            </a:r>
            <a:r>
              <a:rPr lang="en-US" altLang="en-US" sz="2400" dirty="0">
                <a:solidFill>
                  <a:schemeClr val="tx1"/>
                </a:solidFill>
                <a:cs typeface="Times New Roman" panose="02020603050405020304" pitchFamily="18" charset="0"/>
              </a:rPr>
              <a:t>Considerable</a:t>
            </a:r>
            <a:r>
              <a:rPr lang="en-US" altLang="en-US" sz="2400" dirty="0">
                <a:solidFill>
                  <a:schemeClr val="tx1"/>
                </a:solidFill>
              </a:rPr>
              <a:t> advances, especially the hybrid electric and self-driving options.</a:t>
            </a:r>
          </a:p>
          <a:p>
            <a:pPr marL="0" indent="0">
              <a:buNone/>
            </a:pPr>
            <a:r>
              <a:rPr lang="en-US" altLang="en-US" sz="2400" b="1" dirty="0">
                <a:solidFill>
                  <a:srgbClr val="FF0000"/>
                </a:solidFill>
              </a:rPr>
              <a:t>Organizational: </a:t>
            </a:r>
            <a:r>
              <a:rPr lang="en-US" altLang="en-US" sz="2400" dirty="0">
                <a:solidFill>
                  <a:schemeClr val="tx1"/>
                </a:solidFill>
              </a:rPr>
              <a:t>CEO</a:t>
            </a:r>
            <a:r>
              <a:rPr lang="en-US" altLang="en-US" sz="2400" b="1" dirty="0">
                <a:solidFill>
                  <a:schemeClr val="tx1"/>
                </a:solidFill>
              </a:rPr>
              <a:t> </a:t>
            </a:r>
            <a:r>
              <a:rPr lang="en-US" altLang="en-US" sz="2400" dirty="0">
                <a:solidFill>
                  <a:schemeClr val="tx1"/>
                </a:solidFill>
                <a:cs typeface="Times New Roman" panose="02020603050405020304" pitchFamily="18" charset="0"/>
              </a:rPr>
              <a:t>Mulally streamlined reporting relationships, encouraged transparency in reporting. CEO Fields then Hackett and Farley made structural changes to pursue innovation.</a:t>
            </a:r>
            <a:endParaRPr lang="en-US" altLang="en-US" sz="2400" dirty="0">
              <a:solidFill>
                <a:schemeClr val="tx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45B4625-DC33-44C6-B2F6-3831E2C59A56}"/>
              </a:ext>
            </a:extLst>
          </p:cNvPr>
          <p:cNvSpPr>
            <a:spLocks noGrp="1"/>
          </p:cNvSpPr>
          <p:nvPr>
            <p:ph type="title"/>
          </p:nvPr>
        </p:nvSpPr>
        <p:spPr>
          <a:xfrm>
            <a:off x="342900" y="152400"/>
            <a:ext cx="8458200" cy="971909"/>
          </a:xfrm>
        </p:spPr>
        <p:txBody>
          <a:bodyPr/>
          <a:lstStyle/>
          <a:p>
            <a:r>
              <a:rPr lang="en-US" dirty="0"/>
              <a:t>Ford </a:t>
            </a:r>
            <a:br>
              <a:rPr lang="en-US" dirty="0"/>
            </a:br>
            <a:r>
              <a:rPr lang="en-US" dirty="0"/>
              <a:t>Intangible Resources</a:t>
            </a:r>
          </a:p>
        </p:txBody>
      </p:sp>
      <p:sp>
        <p:nvSpPr>
          <p:cNvPr id="5" name="Content Placeholder 4">
            <a:extLst>
              <a:ext uri="{FF2B5EF4-FFF2-40B4-BE49-F238E27FC236}">
                <a16:creationId xmlns:a16="http://schemas.microsoft.com/office/drawing/2014/main" id="{8A697114-BA6D-41C0-A1CA-0E53EBE2C90D}"/>
              </a:ext>
            </a:extLst>
          </p:cNvPr>
          <p:cNvSpPr>
            <a:spLocks noGrp="1"/>
          </p:cNvSpPr>
          <p:nvPr>
            <p:ph sz="quarter" idx="11"/>
          </p:nvPr>
        </p:nvSpPr>
        <p:spPr>
          <a:xfrm>
            <a:off x="342900" y="1276709"/>
            <a:ext cx="8458200" cy="5276491"/>
          </a:xfrm>
        </p:spPr>
        <p:txBody>
          <a:bodyPr/>
          <a:lstStyle/>
          <a:p>
            <a:pPr>
              <a:spcAft>
                <a:spcPts val="2000"/>
              </a:spcAft>
            </a:pPr>
            <a:r>
              <a:rPr lang="en-US" altLang="en-US" sz="2300" b="1" dirty="0">
                <a:solidFill>
                  <a:srgbClr val="FF0000"/>
                </a:solidFill>
              </a:rPr>
              <a:t>Human: </a:t>
            </a:r>
            <a:r>
              <a:rPr lang="en-US" altLang="en-US" sz="2300" dirty="0">
                <a:solidFill>
                  <a:schemeClr val="tx1"/>
                </a:solidFill>
                <a:cs typeface="Times New Roman" panose="02020603050405020304" pitchFamily="18" charset="0"/>
              </a:rPr>
              <a:t>Although considerable depth in employee tenure and skill, past problems made it difficult to utilize this resource, operate effectively. </a:t>
            </a:r>
            <a:r>
              <a:rPr lang="en-US" sz="2300" dirty="0"/>
              <a:t>Creation of the innovative Mobility division had the opportunity to attract talented engineers. Farley’s restructuring requires careful selection of human resources.</a:t>
            </a:r>
            <a:endParaRPr lang="en-US" altLang="en-US" sz="2300" dirty="0">
              <a:solidFill>
                <a:schemeClr val="tx1"/>
              </a:solidFill>
            </a:endParaRPr>
          </a:p>
          <a:p>
            <a:pPr marL="0" indent="0">
              <a:spcAft>
                <a:spcPts val="2000"/>
              </a:spcAft>
              <a:buNone/>
            </a:pPr>
            <a:r>
              <a:rPr lang="en-US" altLang="en-US" sz="2300" b="1" dirty="0">
                <a:solidFill>
                  <a:srgbClr val="FF0000"/>
                </a:solidFill>
              </a:rPr>
              <a:t>Innovation and Creativity: </a:t>
            </a:r>
            <a:r>
              <a:rPr lang="en-US" sz="2300" dirty="0">
                <a:solidFill>
                  <a:schemeClr val="tx1"/>
                </a:solidFill>
              </a:rPr>
              <a:t>CEO Fields invested in and acquired innovation, created an innovation and research center. CEO Hackett was continuing these investments. CEO Farley had an innovative restructuring plan. </a:t>
            </a:r>
          </a:p>
          <a:p>
            <a:pPr marL="0" indent="0">
              <a:buNone/>
            </a:pPr>
            <a:r>
              <a:rPr lang="en-US" altLang="en-US" sz="2300" b="1" dirty="0">
                <a:solidFill>
                  <a:srgbClr val="FF0000"/>
                </a:solidFill>
              </a:rPr>
              <a:t>Reputation: </a:t>
            </a:r>
            <a:r>
              <a:rPr lang="en-US" altLang="en-US" sz="2300" dirty="0">
                <a:solidFill>
                  <a:schemeClr val="tx1"/>
                </a:solidFill>
              </a:rPr>
              <a:t>Poor in the past. New vehicle designs need to maintain a quality focus.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C373330-4126-4299-B366-B8B8BAA364D2}"/>
              </a:ext>
            </a:extLst>
          </p:cNvPr>
          <p:cNvSpPr>
            <a:spLocks noGrp="1"/>
          </p:cNvSpPr>
          <p:nvPr>
            <p:ph type="title"/>
          </p:nvPr>
        </p:nvSpPr>
        <p:spPr>
          <a:xfrm>
            <a:off x="342899" y="181259"/>
            <a:ext cx="8458200" cy="971191"/>
          </a:xfrm>
        </p:spPr>
        <p:txBody>
          <a:bodyPr/>
          <a:lstStyle/>
          <a:p>
            <a:r>
              <a:rPr lang="en-US" dirty="0"/>
              <a:t>Ford </a:t>
            </a:r>
            <a:br>
              <a:rPr lang="en-US" dirty="0"/>
            </a:br>
            <a:r>
              <a:rPr lang="en-US" dirty="0"/>
              <a:t>VRIN</a:t>
            </a:r>
          </a:p>
        </p:txBody>
      </p:sp>
      <p:sp>
        <p:nvSpPr>
          <p:cNvPr id="9" name="Content Placeholder 8">
            <a:extLst>
              <a:ext uri="{FF2B5EF4-FFF2-40B4-BE49-F238E27FC236}">
                <a16:creationId xmlns:a16="http://schemas.microsoft.com/office/drawing/2014/main" id="{163F0303-F0C0-41F6-9706-35CD44B826F1}"/>
              </a:ext>
            </a:extLst>
          </p:cNvPr>
          <p:cNvSpPr>
            <a:spLocks noGrp="1"/>
          </p:cNvSpPr>
          <p:nvPr>
            <p:ph sz="quarter" idx="11"/>
          </p:nvPr>
        </p:nvSpPr>
        <p:spPr>
          <a:xfrm>
            <a:off x="304799" y="1068746"/>
            <a:ext cx="8458200" cy="971191"/>
          </a:xfrm>
        </p:spPr>
        <p:txBody>
          <a:bodyPr>
            <a:normAutofit fontScale="92500" lnSpcReduction="10000"/>
          </a:bodyPr>
          <a:lstStyle/>
          <a:p>
            <a:pPr algn="ctr">
              <a:spcBef>
                <a:spcPct val="0"/>
              </a:spcBef>
              <a:defRPr/>
            </a:pPr>
            <a:r>
              <a:rPr lang="en-US" b="1" dirty="0"/>
              <a:t>Firm Resources and </a:t>
            </a:r>
            <a:br>
              <a:rPr lang="en-US" b="1" dirty="0"/>
            </a:br>
            <a:r>
              <a:rPr lang="en-US" b="1" dirty="0"/>
              <a:t>Sustainable Competitive Advantages </a:t>
            </a:r>
            <a:r>
              <a:rPr lang="en-US" b="1" dirty="0">
                <a:solidFill>
                  <a:srgbClr val="E52C36"/>
                </a:solidFill>
              </a:rPr>
              <a:t>(VRIN) </a:t>
            </a:r>
          </a:p>
          <a:p>
            <a:endParaRPr lang="en-US" dirty="0"/>
          </a:p>
        </p:txBody>
      </p:sp>
      <p:graphicFrame>
        <p:nvGraphicFramePr>
          <p:cNvPr id="6" name="Table 5">
            <a:extLst>
              <a:ext uri="{FF2B5EF4-FFF2-40B4-BE49-F238E27FC236}">
                <a16:creationId xmlns:a16="http://schemas.microsoft.com/office/drawing/2014/main" id="{A2239A61-4B5C-41EC-B51A-6AB40455A4B4}"/>
              </a:ext>
            </a:extLst>
          </p:cNvPr>
          <p:cNvGraphicFramePr>
            <a:graphicFrameLocks noGrp="1"/>
          </p:cNvGraphicFramePr>
          <p:nvPr>
            <p:extLst>
              <p:ext uri="{D42A27DB-BD31-4B8C-83A1-F6EECF244321}">
                <p14:modId xmlns:p14="http://schemas.microsoft.com/office/powerpoint/2010/main" val="3298244825"/>
              </p:ext>
            </p:extLst>
          </p:nvPr>
        </p:nvGraphicFramePr>
        <p:xfrm>
          <a:off x="571499" y="2249633"/>
          <a:ext cx="8001001" cy="3484270"/>
        </p:xfrm>
        <a:graphic>
          <a:graphicData uri="http://schemas.openxmlformats.org/drawingml/2006/table">
            <a:tbl>
              <a:tblPr firstRow="1" bandRow="1">
                <a:tableStyleId>{5940675A-B579-460E-94D1-54222C63F5DA}</a:tableStyleId>
              </a:tblPr>
              <a:tblGrid>
                <a:gridCol w="2438400">
                  <a:extLst>
                    <a:ext uri="{9D8B030D-6E8A-4147-A177-3AD203B41FA5}">
                      <a16:colId xmlns:a16="http://schemas.microsoft.com/office/drawing/2014/main" val="20000"/>
                    </a:ext>
                  </a:extLst>
                </a:gridCol>
                <a:gridCol w="5562601">
                  <a:extLst>
                    <a:ext uri="{9D8B030D-6E8A-4147-A177-3AD203B41FA5}">
                      <a16:colId xmlns:a16="http://schemas.microsoft.com/office/drawing/2014/main" val="20001"/>
                    </a:ext>
                  </a:extLst>
                </a:gridCol>
              </a:tblGrid>
              <a:tr h="684770">
                <a:tc>
                  <a:txBody>
                    <a:bodyPr/>
                    <a:lstStyle/>
                    <a:p>
                      <a:pPr algn="ctr"/>
                      <a:r>
                        <a:rPr lang="en-US" sz="1600" b="1" dirty="0">
                          <a:solidFill>
                            <a:srgbClr val="FFFFFF"/>
                          </a:solidFill>
                          <a:latin typeface="Arial" panose="020B0604020202020204" pitchFamily="34" charset="0"/>
                          <a:ea typeface="Verdana" panose="020B0604030504040204" pitchFamily="34" charset="0"/>
                          <a:cs typeface="Arial" panose="020B0604020202020204" pitchFamily="34" charset="0"/>
                        </a:rPr>
                        <a:t>Is the resource or capability…</a:t>
                      </a:r>
                    </a:p>
                  </a:txBody>
                  <a:tcPr>
                    <a:lnR w="12700" cap="flat" cmpd="sng" algn="ctr">
                      <a:solidFill>
                        <a:schemeClr val="bg1"/>
                      </a:solidFill>
                      <a:prstDash val="solid"/>
                      <a:round/>
                      <a:headEnd type="none" w="med" len="med"/>
                      <a:tailEnd type="none" w="med" len="med"/>
                    </a:lnR>
                    <a:solidFill>
                      <a:srgbClr val="990033"/>
                    </a:solidFill>
                  </a:tcPr>
                </a:tc>
                <a:tc>
                  <a:txBody>
                    <a:bodyPr/>
                    <a:lstStyle/>
                    <a:p>
                      <a:pPr algn="ctr"/>
                      <a:r>
                        <a:rPr lang="en-US" sz="1600" b="1" dirty="0">
                          <a:solidFill>
                            <a:srgbClr val="FFFFFF"/>
                          </a:solidFill>
                          <a:latin typeface="Arial" panose="020B0604020202020204" pitchFamily="34" charset="0"/>
                          <a:ea typeface="Verdana" panose="020B0604030504040204" pitchFamily="34" charset="0"/>
                          <a:cs typeface="Arial" panose="020B0604020202020204" pitchFamily="34" charset="0"/>
                        </a:rPr>
                        <a:t>Implications:</a:t>
                      </a:r>
                    </a:p>
                  </a:txBody>
                  <a:tcPr>
                    <a:lnL w="12700" cap="flat" cmpd="sng" algn="ctr">
                      <a:solidFill>
                        <a:schemeClr val="bg1"/>
                      </a:solidFill>
                      <a:prstDash val="solid"/>
                      <a:round/>
                      <a:headEnd type="none" w="med" len="med"/>
                      <a:tailEnd type="none" w="med" len="med"/>
                    </a:lnL>
                    <a:solidFill>
                      <a:srgbClr val="990033"/>
                    </a:solidFill>
                  </a:tcPr>
                </a:tc>
                <a:extLst>
                  <a:ext uri="{0D108BD9-81ED-4DB2-BD59-A6C34878D82A}">
                    <a16:rowId xmlns:a16="http://schemas.microsoft.com/office/drawing/2014/main" val="10000"/>
                  </a:ext>
                </a:extLst>
              </a:tr>
              <a:tr h="431534">
                <a:tc>
                  <a:txBody>
                    <a:bodyPr/>
                    <a:lstStyle/>
                    <a:p>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Valuable?</a:t>
                      </a:r>
                    </a:p>
                  </a:txBody>
                  <a:tcPr/>
                </a:tc>
                <a:tc>
                  <a:txBody>
                    <a:bodyPr/>
                    <a:lstStyle/>
                    <a:p>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Neutralize threats and exploit opportunities.</a:t>
                      </a:r>
                    </a:p>
                  </a:txBody>
                  <a:tcPr/>
                </a:tc>
                <a:extLst>
                  <a:ext uri="{0D108BD9-81ED-4DB2-BD59-A6C34878D82A}">
                    <a16:rowId xmlns:a16="http://schemas.microsoft.com/office/drawing/2014/main" val="10001"/>
                  </a:ext>
                </a:extLst>
              </a:tr>
              <a:tr h="381000">
                <a:tc>
                  <a:txBody>
                    <a:bodyPr/>
                    <a:lstStyle/>
                    <a:p>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Rare?</a:t>
                      </a:r>
                    </a:p>
                  </a:txBody>
                  <a:tcPr/>
                </a:tc>
                <a:tc>
                  <a:txBody>
                    <a:bodyPr/>
                    <a:lstStyle/>
                    <a:p>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Not many</a:t>
                      </a:r>
                      <a:r>
                        <a:rPr lang="en-US" sz="1600" baseline="0" dirty="0">
                          <a:solidFill>
                            <a:srgbClr val="000000"/>
                          </a:solidFill>
                          <a:latin typeface="Arial" panose="020B0604020202020204" pitchFamily="34" charset="0"/>
                          <a:ea typeface="Verdana" panose="020B0604030504040204" pitchFamily="34" charset="0"/>
                          <a:cs typeface="Arial" panose="020B0604020202020204" pitchFamily="34" charset="0"/>
                        </a:rPr>
                        <a:t> firms possess.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10002"/>
                  </a:ext>
                </a:extLst>
              </a:tr>
              <a:tr h="432486">
                <a:tc>
                  <a:txBody>
                    <a:bodyPr/>
                    <a:lstStyle/>
                    <a:p>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Difficult to imitate?</a:t>
                      </a:r>
                    </a:p>
                  </a:txBody>
                  <a:tcPr/>
                </a:tc>
                <a:tc>
                  <a:txBody>
                    <a:bodyPr/>
                    <a:lstStyle/>
                    <a:p>
                      <a:pPr marL="168275" indent="-168275">
                        <a:buFont typeface="Arial" pitchFamily="34" charset="0"/>
                        <a:buChar char="•"/>
                      </a:pPr>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Physically unique.</a:t>
                      </a:r>
                    </a:p>
                    <a:p>
                      <a:pPr marL="168275" indent="-168275">
                        <a:buFont typeface="Arial" pitchFamily="34" charset="0"/>
                        <a:buChar char="•"/>
                      </a:pPr>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Path dependency (how accumulated over time).</a:t>
                      </a:r>
                    </a:p>
                    <a:p>
                      <a:pPr marL="168275" indent="-168275">
                        <a:buFont typeface="Arial" pitchFamily="34" charset="0"/>
                        <a:buChar char="•"/>
                      </a:pPr>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Casual ambiguity (difficult to disentangle what is or how it could be re-created).</a:t>
                      </a:r>
                    </a:p>
                    <a:p>
                      <a:pPr marL="168275" indent="-168275">
                        <a:buFont typeface="Arial" pitchFamily="34" charset="0"/>
                        <a:buChar char="•"/>
                      </a:pPr>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Social complexity</a:t>
                      </a:r>
                      <a:r>
                        <a:rPr lang="en-US" sz="1600" baseline="0" dirty="0">
                          <a:solidFill>
                            <a:srgbClr val="000000"/>
                          </a:solidFill>
                          <a:latin typeface="Arial" panose="020B0604020202020204" pitchFamily="34" charset="0"/>
                          <a:ea typeface="Verdana" panose="020B0604030504040204" pitchFamily="34" charset="0"/>
                          <a:cs typeface="Arial" panose="020B0604020202020204" pitchFamily="34" charset="0"/>
                        </a:rPr>
                        <a:t> (trust, interpersonal relationships, culture, reputation).</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10003"/>
                  </a:ext>
                </a:extLst>
              </a:tr>
              <a:tr h="432486">
                <a:tc>
                  <a:txBody>
                    <a:bodyPr/>
                    <a:lstStyle/>
                    <a:p>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Difficult to substitute?</a:t>
                      </a:r>
                    </a:p>
                  </a:txBody>
                  <a:tcPr/>
                </a:tc>
                <a:tc>
                  <a:txBody>
                    <a:bodyPr/>
                    <a:lstStyle/>
                    <a:p>
                      <a:r>
                        <a:rPr lang="en-US" sz="1600" dirty="0">
                          <a:solidFill>
                            <a:srgbClr val="000000"/>
                          </a:solidFill>
                          <a:latin typeface="Arial" panose="020B0604020202020204" pitchFamily="34" charset="0"/>
                          <a:ea typeface="Verdana" panose="020B0604030504040204" pitchFamily="34" charset="0"/>
                          <a:cs typeface="Arial" panose="020B0604020202020204" pitchFamily="34" charset="0"/>
                        </a:rPr>
                        <a:t>No equivalent strategic resources or</a:t>
                      </a:r>
                      <a:r>
                        <a:rPr lang="en-US" sz="1600" baseline="0" dirty="0">
                          <a:solidFill>
                            <a:srgbClr val="000000"/>
                          </a:solidFill>
                          <a:latin typeface="Arial" panose="020B0604020202020204" pitchFamily="34" charset="0"/>
                          <a:ea typeface="Verdana" panose="020B0604030504040204" pitchFamily="34" charset="0"/>
                          <a:cs typeface="Arial" panose="020B0604020202020204" pitchFamily="34" charset="0"/>
                        </a:rPr>
                        <a:t> capabilities.</a:t>
                      </a:r>
                      <a:endParaRPr lang="en-US" sz="1600" dirty="0">
                        <a:solidFill>
                          <a:srgbClr val="000000"/>
                        </a:solidFill>
                        <a:latin typeface="Arial" panose="020B0604020202020204" pitchFamily="34" charset="0"/>
                        <a:ea typeface="Verdana" panose="020B0604030504040204" pitchFamily="34" charset="0"/>
                        <a:cs typeface="Arial" panose="020B0604020202020204" pitchFamily="34" charset="0"/>
                      </a:endParaRPr>
                    </a:p>
                  </a:txBody>
                  <a:tcPr/>
                </a:tc>
                <a:extLst>
                  <a:ext uri="{0D108BD9-81ED-4DB2-BD59-A6C34878D82A}">
                    <a16:rowId xmlns:a16="http://schemas.microsoft.com/office/drawing/2014/main" val="10004"/>
                  </a:ext>
                </a:extLst>
              </a:tr>
            </a:tbl>
          </a:graphicData>
        </a:graphic>
      </p:graphicFrame>
      <p:sp>
        <p:nvSpPr>
          <p:cNvPr id="3" name="Content Placeholder 2">
            <a:extLst>
              <a:ext uri="{FF2B5EF4-FFF2-40B4-BE49-F238E27FC236}">
                <a16:creationId xmlns:a16="http://schemas.microsoft.com/office/drawing/2014/main" id="{EEE630D9-3D18-4A04-BFBB-03FFB0926637}"/>
              </a:ext>
            </a:extLst>
          </p:cNvPr>
          <p:cNvSpPr>
            <a:spLocks noGrp="1"/>
          </p:cNvSpPr>
          <p:nvPr>
            <p:ph sz="quarter" idx="14"/>
          </p:nvPr>
        </p:nvSpPr>
        <p:spPr>
          <a:xfrm>
            <a:off x="381000" y="5808330"/>
            <a:ext cx="8458200" cy="809341"/>
          </a:xfrm>
        </p:spPr>
        <p:txBody>
          <a:bodyPr>
            <a:noAutofit/>
          </a:bodyPr>
          <a:lstStyle/>
          <a:p>
            <a:pPr algn="ctr"/>
            <a:r>
              <a:rPr lang="en-US" sz="2000" b="1" dirty="0">
                <a:solidFill>
                  <a:schemeClr val="tx1"/>
                </a:solidFill>
              </a:rPr>
              <a:t>Exhibit 3.6 Four Criteria for Assessing Sustainability of Resources and Capabilities</a:t>
            </a:r>
            <a:endParaRPr lang="en-US" sz="20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4227A0A-1697-4AC4-A019-A60839306601}"/>
              </a:ext>
            </a:extLst>
          </p:cNvPr>
          <p:cNvSpPr>
            <a:spLocks noGrp="1"/>
          </p:cNvSpPr>
          <p:nvPr>
            <p:ph type="title"/>
          </p:nvPr>
        </p:nvSpPr>
        <p:spPr>
          <a:xfrm>
            <a:off x="342900" y="279991"/>
            <a:ext cx="8458200" cy="971909"/>
          </a:xfrm>
        </p:spPr>
        <p:txBody>
          <a:bodyPr/>
          <a:lstStyle/>
          <a:p>
            <a:r>
              <a:rPr lang="en-US" dirty="0"/>
              <a:t>Ford </a:t>
            </a:r>
            <a:br>
              <a:rPr lang="en-US" dirty="0"/>
            </a:br>
            <a:r>
              <a:rPr lang="en-US" dirty="0"/>
              <a:t>VRIN Analysis</a:t>
            </a:r>
          </a:p>
        </p:txBody>
      </p:sp>
      <p:sp>
        <p:nvSpPr>
          <p:cNvPr id="5" name="Content Placeholder 4">
            <a:extLst>
              <a:ext uri="{FF2B5EF4-FFF2-40B4-BE49-F238E27FC236}">
                <a16:creationId xmlns:a16="http://schemas.microsoft.com/office/drawing/2014/main" id="{7B8569F2-1B05-436A-BC85-6CDD50CE0F7B}"/>
              </a:ext>
            </a:extLst>
          </p:cNvPr>
          <p:cNvSpPr>
            <a:spLocks noGrp="1"/>
          </p:cNvSpPr>
          <p:nvPr>
            <p:ph sz="quarter" idx="11"/>
          </p:nvPr>
        </p:nvSpPr>
        <p:spPr/>
        <p:txBody>
          <a:bodyPr/>
          <a:lstStyle/>
          <a:p>
            <a:pPr marL="0" indent="0">
              <a:buNone/>
            </a:pPr>
            <a:r>
              <a:rPr lang="en-US" altLang="en-US" sz="2600" b="1" dirty="0">
                <a:solidFill>
                  <a:srgbClr val="E52C36"/>
                </a:solidFill>
              </a:rPr>
              <a:t>VRIN analysis: </a:t>
            </a:r>
            <a:r>
              <a:rPr lang="en-US" altLang="en-US" sz="2600" dirty="0">
                <a:cs typeface="Times New Roman" panose="02020603050405020304" pitchFamily="18" charset="0"/>
              </a:rPr>
              <a:t>Ford had no valuable, rare, inimitable and non-substitutable capabilities that could become a source of sustainable competitive advantage. </a:t>
            </a:r>
          </a:p>
          <a:p>
            <a:pPr marL="0" indent="0">
              <a:buNone/>
            </a:pPr>
            <a:r>
              <a:rPr lang="en-US" altLang="en-US" sz="2600" dirty="0">
                <a:cs typeface="Times New Roman" panose="02020603050405020304" pitchFamily="18" charset="0"/>
              </a:rPr>
              <a:t>Ford had an opportunity to benefit from imitating some of its rivals. </a:t>
            </a:r>
          </a:p>
          <a:p>
            <a:pPr lvl="1"/>
            <a:r>
              <a:rPr lang="en-US" altLang="en-US" dirty="0">
                <a:ea typeface="ヒラギノ角ゴ Pro W3" pitchFamily="123" charset="-128"/>
                <a:cs typeface="Times New Roman" panose="02020603050405020304" pitchFamily="18" charset="0"/>
              </a:rPr>
              <a:t>Ford’</a:t>
            </a:r>
            <a:r>
              <a:rPr lang="en-US" altLang="ja-JP" dirty="0">
                <a:ea typeface="ヒラギノ角ゴ Pro W3" pitchFamily="123" charset="-128"/>
              </a:rPr>
              <a:t>s hybrid electric technology, Smart Mobility efforts gave it an edge over other U.S. automakers.</a:t>
            </a:r>
          </a:p>
          <a:p>
            <a:r>
              <a:rPr lang="en-US" altLang="en-US" sz="2600" dirty="0">
                <a:ea typeface="ヒラギノ角ゴ Pro W3" pitchFamily="123" charset="-128"/>
              </a:rPr>
              <a:t>Although not inimitable, Ford had first mover advantage, the speed to market of the first EV pickup.</a:t>
            </a:r>
          </a:p>
          <a:p>
            <a:endParaRPr lang="en-US"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BF1CEE68-165D-495D-A3F6-D7E1A85FA62B}"/>
              </a:ext>
            </a:extLst>
          </p:cNvPr>
          <p:cNvSpPr>
            <a:spLocks noGrp="1"/>
          </p:cNvSpPr>
          <p:nvPr>
            <p:ph type="title"/>
          </p:nvPr>
        </p:nvSpPr>
        <p:spPr>
          <a:xfrm>
            <a:off x="342900" y="152400"/>
            <a:ext cx="8458200" cy="936283"/>
          </a:xfrm>
        </p:spPr>
        <p:txBody>
          <a:bodyPr/>
          <a:lstStyle/>
          <a:p>
            <a:r>
              <a:rPr lang="en-US" dirty="0"/>
              <a:t>Ford</a:t>
            </a:r>
            <a:br>
              <a:rPr lang="en-US" dirty="0"/>
            </a:br>
            <a:r>
              <a:rPr lang="en-US" dirty="0"/>
              <a:t>Q3. Business-Level Strategy</a:t>
            </a:r>
            <a:endParaRPr lang="en-US" sz="2000" dirty="0"/>
          </a:p>
        </p:txBody>
      </p:sp>
      <p:sp>
        <p:nvSpPr>
          <p:cNvPr id="7" name="Content Placeholder 6">
            <a:extLst>
              <a:ext uri="{FF2B5EF4-FFF2-40B4-BE49-F238E27FC236}">
                <a16:creationId xmlns:a16="http://schemas.microsoft.com/office/drawing/2014/main" id="{94C2BBEB-DBA7-4377-90F6-CDCC113240B7}"/>
              </a:ext>
            </a:extLst>
          </p:cNvPr>
          <p:cNvSpPr>
            <a:spLocks noGrp="1"/>
          </p:cNvSpPr>
          <p:nvPr>
            <p:ph sz="quarter" idx="11"/>
          </p:nvPr>
        </p:nvSpPr>
        <p:spPr>
          <a:xfrm>
            <a:off x="342900" y="2224789"/>
            <a:ext cx="8458200" cy="3904891"/>
          </a:xfrm>
        </p:spPr>
        <p:txBody>
          <a:bodyPr>
            <a:normAutofit/>
          </a:bodyPr>
          <a:lstStyle/>
          <a:p>
            <a:pPr>
              <a:spcAft>
                <a:spcPts val="1800"/>
              </a:spcAft>
            </a:pPr>
            <a:r>
              <a:rPr lang="en-US" altLang="en-US" dirty="0">
                <a:cs typeface="Times New Roman" panose="02020603050405020304" pitchFamily="18" charset="0"/>
              </a:rPr>
              <a:t>A </a:t>
            </a:r>
            <a:r>
              <a:rPr lang="en-US" altLang="en-US" b="1" dirty="0">
                <a:solidFill>
                  <a:srgbClr val="E52C36"/>
                </a:solidFill>
                <a:cs typeface="Times New Roman" panose="02020603050405020304" pitchFamily="18" charset="0"/>
              </a:rPr>
              <a:t>competitive strategy</a:t>
            </a:r>
            <a:r>
              <a:rPr lang="en-US" altLang="en-US" b="1" dirty="0">
                <a:solidFill>
                  <a:srgbClr val="4D9DC3"/>
                </a:solidFill>
                <a:cs typeface="Times New Roman" panose="02020603050405020304" pitchFamily="18" charset="0"/>
              </a:rPr>
              <a:t> </a:t>
            </a:r>
            <a:r>
              <a:rPr lang="en-US" altLang="en-US" dirty="0">
                <a:cs typeface="Times New Roman" panose="02020603050405020304" pitchFamily="18" charset="0"/>
              </a:rPr>
              <a:t>is linked to the </a:t>
            </a:r>
            <a:r>
              <a:rPr lang="en-US" altLang="en-US" b="1" dirty="0">
                <a:solidFill>
                  <a:srgbClr val="E52C36"/>
                </a:solidFill>
                <a:cs typeface="Times New Roman" panose="02020603050405020304" pitchFamily="18" charset="0"/>
              </a:rPr>
              <a:t>value chain</a:t>
            </a:r>
            <a:r>
              <a:rPr lang="en-US" altLang="en-US" dirty="0">
                <a:solidFill>
                  <a:srgbClr val="4D9DC3"/>
                </a:solidFill>
                <a:cs typeface="Times New Roman" panose="02020603050405020304" pitchFamily="18" charset="0"/>
              </a:rPr>
              <a:t> </a:t>
            </a:r>
            <a:r>
              <a:rPr lang="en-US" altLang="en-US" dirty="0">
                <a:cs typeface="Times New Roman" panose="02020603050405020304" pitchFamily="18" charset="0"/>
              </a:rPr>
              <a:t>and supported by </a:t>
            </a:r>
            <a:r>
              <a:rPr lang="en-US" altLang="en-US" b="1" dirty="0">
                <a:solidFill>
                  <a:srgbClr val="E52C36"/>
                </a:solidFill>
                <a:cs typeface="Times New Roman" panose="02020603050405020304" pitchFamily="18" charset="0"/>
              </a:rPr>
              <a:t>intangible assets. </a:t>
            </a:r>
          </a:p>
          <a:p>
            <a:pPr>
              <a:spcAft>
                <a:spcPts val="1800"/>
              </a:spcAft>
            </a:pPr>
            <a:r>
              <a:rPr lang="en-US" altLang="en-US" dirty="0">
                <a:cs typeface="Times New Roman" panose="02020603050405020304" pitchFamily="18" charset="0"/>
              </a:rPr>
              <a:t>Ford’</a:t>
            </a:r>
            <a:r>
              <a:rPr lang="en-US" altLang="ja-JP" dirty="0">
                <a:cs typeface="Times New Roman" panose="02020603050405020304" pitchFamily="18" charset="0"/>
              </a:rPr>
              <a:t>s value chain shows how lack of coordination across the value chain activities could destroy value.</a:t>
            </a:r>
          </a:p>
          <a:p>
            <a:r>
              <a:rPr lang="en-US" altLang="en-US" dirty="0">
                <a:cs typeface="Times New Roman" panose="02020603050405020304" pitchFamily="18" charset="0"/>
              </a:rPr>
              <a:t>Concurrent lack of VRIN resources and intangible assets makes it almost impossible to create a </a:t>
            </a:r>
            <a:r>
              <a:rPr lang="en-US" altLang="en-US" b="1" dirty="0">
                <a:solidFill>
                  <a:srgbClr val="E52C36"/>
                </a:solidFill>
                <a:cs typeface="Times New Roman" panose="02020603050405020304" pitchFamily="18" charset="0"/>
              </a:rPr>
              <a:t>sustainable competitive advantage.</a:t>
            </a:r>
            <a:r>
              <a:rPr lang="en-US" altLang="en-US" b="1" dirty="0">
                <a:solidFill>
                  <a:srgbClr val="E52C36"/>
                </a:solidFill>
              </a:rPr>
              <a:t> </a:t>
            </a:r>
          </a:p>
          <a:p>
            <a:endParaRPr lang="en-US" sz="2000" dirty="0"/>
          </a:p>
        </p:txBody>
      </p:sp>
      <p:sp>
        <p:nvSpPr>
          <p:cNvPr id="2" name="Content Placeholder 1">
            <a:extLst>
              <a:ext uri="{FF2B5EF4-FFF2-40B4-BE49-F238E27FC236}">
                <a16:creationId xmlns:a16="http://schemas.microsoft.com/office/drawing/2014/main" id="{B429D86F-D206-465C-AA3D-E862829BC78E}"/>
              </a:ext>
            </a:extLst>
          </p:cNvPr>
          <p:cNvSpPr>
            <a:spLocks noGrp="1"/>
          </p:cNvSpPr>
          <p:nvPr>
            <p:ph sz="quarter" idx="14"/>
          </p:nvPr>
        </p:nvSpPr>
        <p:spPr>
          <a:xfrm>
            <a:off x="342900" y="1176189"/>
            <a:ext cx="8458200" cy="936283"/>
          </a:xfrm>
          <a:ln>
            <a:solidFill>
              <a:schemeClr val="accent1"/>
            </a:solidFill>
          </a:ln>
        </p:spPr>
        <p:txBody>
          <a:bodyPr>
            <a:normAutofit fontScale="92500" lnSpcReduction="10000"/>
          </a:bodyPr>
          <a:lstStyle/>
          <a:p>
            <a:r>
              <a:rPr lang="en-US" b="1" dirty="0">
                <a:solidFill>
                  <a:schemeClr val="tx1"/>
                </a:solidFill>
                <a:cs typeface="Arial" panose="020B0604020202020204" pitchFamily="34" charset="0"/>
              </a:rPr>
              <a:t>Q3: How should Ford compete and implement strategy?</a:t>
            </a:r>
          </a:p>
          <a:p>
            <a:endParaRPr lang="en-US" b="1" dirty="0">
              <a:solidFill>
                <a:schemeClr val="tx1"/>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373D467-360F-4D90-9B5A-CA146C17389F}"/>
              </a:ext>
            </a:extLst>
          </p:cNvPr>
          <p:cNvSpPr>
            <a:spLocks noGrp="1"/>
          </p:cNvSpPr>
          <p:nvPr>
            <p:ph type="title"/>
          </p:nvPr>
        </p:nvSpPr>
        <p:spPr>
          <a:xfrm>
            <a:off x="342900" y="76200"/>
            <a:ext cx="8458200" cy="990600"/>
          </a:xfrm>
        </p:spPr>
        <p:txBody>
          <a:bodyPr/>
          <a:lstStyle/>
          <a:p>
            <a:r>
              <a:rPr lang="en-US" dirty="0"/>
              <a:t>Ford</a:t>
            </a:r>
            <a:br>
              <a:rPr lang="en-US" dirty="0"/>
            </a:br>
            <a:r>
              <a:rPr lang="en-US" dirty="0"/>
              <a:t>Business-Level Strategy</a:t>
            </a:r>
          </a:p>
        </p:txBody>
      </p:sp>
      <p:sp>
        <p:nvSpPr>
          <p:cNvPr id="6" name="Content Placeholder 4">
            <a:extLst>
              <a:ext uri="{FF2B5EF4-FFF2-40B4-BE49-F238E27FC236}">
                <a16:creationId xmlns:a16="http://schemas.microsoft.com/office/drawing/2014/main" id="{3BF35465-DB7E-4C73-B711-09F4D12B153E}"/>
              </a:ext>
            </a:extLst>
          </p:cNvPr>
          <p:cNvSpPr>
            <a:spLocks noGrp="1"/>
          </p:cNvSpPr>
          <p:nvPr>
            <p:ph sz="quarter" idx="11"/>
          </p:nvPr>
        </p:nvSpPr>
        <p:spPr>
          <a:xfrm>
            <a:off x="342900" y="1143000"/>
            <a:ext cx="8458200" cy="5257800"/>
          </a:xfrm>
        </p:spPr>
        <p:txBody>
          <a:bodyPr>
            <a:noAutofit/>
          </a:bodyPr>
          <a:lstStyle/>
          <a:p>
            <a:pPr marL="0" indent="0">
              <a:spcAft>
                <a:spcPts val="600"/>
              </a:spcAft>
              <a:buNone/>
            </a:pPr>
            <a:r>
              <a:rPr lang="en-US" altLang="en-US" sz="2000" dirty="0">
                <a:ea typeface="Verdana" panose="020B0604030504040204" pitchFamily="34" charset="0"/>
                <a:cs typeface="Arial" panose="020B0604020202020204" pitchFamily="34" charset="0"/>
              </a:rPr>
              <a:t>Three </a:t>
            </a:r>
            <a:r>
              <a:rPr lang="en-US" altLang="en-US" sz="2000" b="1" dirty="0">
                <a:solidFill>
                  <a:srgbClr val="E52C36"/>
                </a:solidFill>
                <a:ea typeface="Verdana" panose="020B0604030504040204" pitchFamily="34" charset="0"/>
                <a:cs typeface="Arial" panose="020B0604020202020204" pitchFamily="34" charset="0"/>
              </a:rPr>
              <a:t>generic strategies</a:t>
            </a:r>
            <a:r>
              <a:rPr lang="en-US" altLang="en-US" sz="2000" dirty="0">
                <a:solidFill>
                  <a:srgbClr val="E52C36"/>
                </a:solidFill>
                <a:ea typeface="Verdana" panose="020B0604030504040204" pitchFamily="34" charset="0"/>
                <a:cs typeface="Arial" panose="020B0604020202020204" pitchFamily="34" charset="0"/>
              </a:rPr>
              <a:t> </a:t>
            </a:r>
            <a:r>
              <a:rPr lang="en-US" altLang="en-US" sz="2000" dirty="0">
                <a:ea typeface="Verdana" panose="020B0604030504040204" pitchFamily="34" charset="0"/>
                <a:cs typeface="Arial" panose="020B0604020202020204" pitchFamily="34" charset="0"/>
              </a:rPr>
              <a:t>to achieve competitive advantage:</a:t>
            </a:r>
          </a:p>
          <a:p>
            <a:pPr marL="0" indent="0">
              <a:lnSpc>
                <a:spcPct val="120000"/>
              </a:lnSpc>
              <a:spcAft>
                <a:spcPts val="600"/>
              </a:spcAft>
              <a:buNone/>
            </a:pPr>
            <a:r>
              <a:rPr lang="en-US" altLang="en-US" sz="1800" b="1" dirty="0">
                <a:solidFill>
                  <a:schemeClr val="tx1"/>
                </a:solidFill>
                <a:ea typeface="Verdana" panose="020B0604030504040204" pitchFamily="34" charset="0"/>
                <a:cs typeface="Arial" panose="020B0604020202020204" pitchFamily="34" charset="0"/>
              </a:rPr>
              <a:t>1. Overall cost leadership </a:t>
            </a:r>
            <a:r>
              <a:rPr lang="en-US" altLang="en-US" sz="1800" dirty="0">
                <a:solidFill>
                  <a:schemeClr val="tx1"/>
                </a:solidFill>
                <a:ea typeface="Verdana" panose="020B0604030504040204" pitchFamily="34" charset="0"/>
                <a:cs typeface="Arial" panose="020B0604020202020204" pitchFamily="34" charset="0"/>
              </a:rPr>
              <a:t>is based on:</a:t>
            </a:r>
          </a:p>
          <a:p>
            <a:pPr lvl="1">
              <a:lnSpc>
                <a:spcPct val="120000"/>
              </a:lnSpc>
              <a:spcBef>
                <a:spcPts val="0"/>
              </a:spcBef>
              <a:spcAft>
                <a:spcPts val="0"/>
              </a:spcAft>
            </a:pPr>
            <a:r>
              <a:rPr lang="en-US" altLang="en-US" sz="1800" dirty="0">
                <a:solidFill>
                  <a:schemeClr val="tx1"/>
                </a:solidFill>
                <a:ea typeface="Verdana" panose="020B0604030504040204" pitchFamily="34" charset="0"/>
                <a:cs typeface="Arial" panose="020B0604020202020204" pitchFamily="34" charset="0"/>
              </a:rPr>
              <a:t>Creating a low-cost position relative to a firm’</a:t>
            </a:r>
            <a:r>
              <a:rPr lang="en-US" altLang="ja-JP" sz="1800" dirty="0">
                <a:solidFill>
                  <a:schemeClr val="tx1"/>
                </a:solidFill>
                <a:ea typeface="Verdana" panose="020B0604030504040204" pitchFamily="34" charset="0"/>
                <a:cs typeface="Arial" panose="020B0604020202020204" pitchFamily="34" charset="0"/>
              </a:rPr>
              <a:t>s peers.</a:t>
            </a:r>
          </a:p>
          <a:p>
            <a:pPr lvl="1">
              <a:lnSpc>
                <a:spcPct val="120000"/>
              </a:lnSpc>
              <a:spcBef>
                <a:spcPts val="0"/>
              </a:spcBef>
              <a:spcAft>
                <a:spcPts val="0"/>
              </a:spcAft>
            </a:pPr>
            <a:r>
              <a:rPr lang="en-US" altLang="en-US" sz="1800" dirty="0">
                <a:solidFill>
                  <a:schemeClr val="tx1"/>
                </a:solidFill>
                <a:ea typeface="Verdana" panose="020B0604030504040204" pitchFamily="34" charset="0"/>
                <a:cs typeface="Arial" panose="020B0604020202020204" pitchFamily="34" charset="0"/>
              </a:rPr>
              <a:t>Managing relationships throughout the entire value chain to lower costs.</a:t>
            </a:r>
          </a:p>
          <a:p>
            <a:pPr marL="0" indent="0">
              <a:lnSpc>
                <a:spcPct val="120000"/>
              </a:lnSpc>
              <a:spcBef>
                <a:spcPts val="600"/>
              </a:spcBef>
              <a:spcAft>
                <a:spcPts val="600"/>
              </a:spcAft>
              <a:buNone/>
            </a:pPr>
            <a:r>
              <a:rPr lang="en-US" altLang="en-US" sz="1800" b="1" dirty="0">
                <a:solidFill>
                  <a:schemeClr val="tx1"/>
                </a:solidFill>
                <a:ea typeface="Verdana" panose="020B0604030504040204" pitchFamily="34" charset="0"/>
                <a:cs typeface="Arial" panose="020B0604020202020204" pitchFamily="34" charset="0"/>
              </a:rPr>
              <a:t>2. Differentiation</a:t>
            </a:r>
            <a:r>
              <a:rPr lang="en-US" altLang="en-US" sz="1800" dirty="0">
                <a:solidFill>
                  <a:schemeClr val="tx1"/>
                </a:solidFill>
                <a:ea typeface="Verdana" panose="020B0604030504040204" pitchFamily="34" charset="0"/>
                <a:cs typeface="Arial" panose="020B0604020202020204" pitchFamily="34" charset="0"/>
              </a:rPr>
              <a:t> implies:</a:t>
            </a:r>
          </a:p>
          <a:p>
            <a:pPr lvl="1">
              <a:lnSpc>
                <a:spcPct val="120000"/>
              </a:lnSpc>
              <a:spcBef>
                <a:spcPts val="0"/>
              </a:spcBef>
              <a:spcAft>
                <a:spcPts val="0"/>
              </a:spcAft>
            </a:pPr>
            <a:r>
              <a:rPr lang="en-US" altLang="en-US" sz="1800" dirty="0">
                <a:solidFill>
                  <a:schemeClr val="tx1"/>
                </a:solidFill>
                <a:ea typeface="Verdana" panose="020B0604030504040204" pitchFamily="34" charset="0"/>
                <a:cs typeface="Arial" panose="020B0604020202020204" pitchFamily="34" charset="0"/>
              </a:rPr>
              <a:t>Products and/or services that are unique and valued.</a:t>
            </a:r>
          </a:p>
          <a:p>
            <a:pPr lvl="1">
              <a:lnSpc>
                <a:spcPct val="120000"/>
              </a:lnSpc>
              <a:spcBef>
                <a:spcPts val="0"/>
              </a:spcBef>
              <a:spcAft>
                <a:spcPts val="0"/>
              </a:spcAft>
            </a:pPr>
            <a:r>
              <a:rPr lang="en-US" altLang="en-US" sz="1800" dirty="0">
                <a:solidFill>
                  <a:schemeClr val="tx1"/>
                </a:solidFill>
                <a:ea typeface="Verdana" panose="020B0604030504040204" pitchFamily="34" charset="0"/>
                <a:cs typeface="Arial" panose="020B0604020202020204" pitchFamily="34" charset="0"/>
              </a:rPr>
              <a:t>Emphasis on non-price attributes for which customers will gladly pay a premium.</a:t>
            </a:r>
          </a:p>
          <a:p>
            <a:pPr marL="0" indent="0">
              <a:lnSpc>
                <a:spcPct val="120000"/>
              </a:lnSpc>
              <a:spcBef>
                <a:spcPts val="600"/>
              </a:spcBef>
              <a:spcAft>
                <a:spcPts val="600"/>
              </a:spcAft>
              <a:buNone/>
            </a:pPr>
            <a:r>
              <a:rPr lang="en-US" altLang="en-US" sz="1800" dirty="0">
                <a:solidFill>
                  <a:schemeClr val="tx1"/>
                </a:solidFill>
                <a:ea typeface="Verdana" panose="020B0604030504040204" pitchFamily="34" charset="0"/>
                <a:cs typeface="Arial" panose="020B0604020202020204" pitchFamily="34" charset="0"/>
              </a:rPr>
              <a:t>3. A </a:t>
            </a:r>
            <a:r>
              <a:rPr lang="en-US" altLang="en-US" sz="1800" b="1" dirty="0">
                <a:solidFill>
                  <a:schemeClr val="tx1"/>
                </a:solidFill>
                <a:ea typeface="Verdana" panose="020B0604030504040204" pitchFamily="34" charset="0"/>
                <a:cs typeface="Arial" panose="020B0604020202020204" pitchFamily="34" charset="0"/>
              </a:rPr>
              <a:t>focus</a:t>
            </a:r>
            <a:r>
              <a:rPr lang="en-US" altLang="en-US" sz="1800" dirty="0">
                <a:solidFill>
                  <a:schemeClr val="tx1"/>
                </a:solidFill>
                <a:ea typeface="Verdana" panose="020B0604030504040204" pitchFamily="34" charset="0"/>
                <a:cs typeface="Arial" panose="020B0604020202020204" pitchFamily="34" charset="0"/>
              </a:rPr>
              <a:t> strategy requires:</a:t>
            </a:r>
          </a:p>
          <a:p>
            <a:pPr lvl="1">
              <a:lnSpc>
                <a:spcPct val="120000"/>
              </a:lnSpc>
              <a:spcBef>
                <a:spcPts val="0"/>
              </a:spcBef>
              <a:spcAft>
                <a:spcPts val="0"/>
              </a:spcAft>
            </a:pPr>
            <a:r>
              <a:rPr lang="en-US" altLang="en-US" sz="1800" dirty="0">
                <a:solidFill>
                  <a:schemeClr val="tx1"/>
                </a:solidFill>
                <a:ea typeface="Verdana" panose="020B0604030504040204" pitchFamily="34" charset="0"/>
                <a:cs typeface="Arial" panose="020B0604020202020204" pitchFamily="34" charset="0"/>
              </a:rPr>
              <a:t>Narrow product lines, buyer segments, or targeted geographic markets.</a:t>
            </a:r>
          </a:p>
          <a:p>
            <a:pPr lvl="1">
              <a:lnSpc>
                <a:spcPct val="120000"/>
              </a:lnSpc>
              <a:spcBef>
                <a:spcPts val="0"/>
              </a:spcBef>
              <a:spcAft>
                <a:spcPts val="0"/>
              </a:spcAft>
            </a:pPr>
            <a:r>
              <a:rPr lang="en-US" altLang="en-US" sz="1800" dirty="0">
                <a:solidFill>
                  <a:schemeClr val="tx1"/>
                </a:solidFill>
                <a:ea typeface="Verdana" panose="020B0604030504040204" pitchFamily="34" charset="0"/>
                <a:cs typeface="Arial" panose="020B0604020202020204" pitchFamily="34" charset="0"/>
              </a:rPr>
              <a:t>Advantages obtained either through differentiation or cost leadership.</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a:extLst>
              <a:ext uri="{FF2B5EF4-FFF2-40B4-BE49-F238E27FC236}">
                <a16:creationId xmlns:a16="http://schemas.microsoft.com/office/drawing/2014/main" id="{D8AB9F51-0118-46CC-A022-104BAA0F6C94}"/>
              </a:ext>
            </a:extLst>
          </p:cNvPr>
          <p:cNvSpPr>
            <a:spLocks noGrp="1"/>
          </p:cNvSpPr>
          <p:nvPr>
            <p:ph type="title"/>
          </p:nvPr>
        </p:nvSpPr>
        <p:spPr/>
        <p:txBody>
          <a:bodyPr/>
          <a:lstStyle/>
          <a:p>
            <a:pPr eaLnBrk="1" hangingPunct="1"/>
            <a:r>
              <a:rPr lang="en-US" altLang="en-US" dirty="0"/>
              <a:t>Question 2</a:t>
            </a:r>
          </a:p>
        </p:txBody>
      </p:sp>
      <p:sp>
        <p:nvSpPr>
          <p:cNvPr id="3" name="Content Placeholder 2">
            <a:extLst>
              <a:ext uri="{FF2B5EF4-FFF2-40B4-BE49-F238E27FC236}">
                <a16:creationId xmlns:a16="http://schemas.microsoft.com/office/drawing/2014/main" id="{DD250864-CB30-4F39-A5CF-01057CC3DA79}"/>
              </a:ext>
            </a:extLst>
          </p:cNvPr>
          <p:cNvSpPr>
            <a:spLocks noGrp="1"/>
          </p:cNvSpPr>
          <p:nvPr>
            <p:ph sz="quarter" idx="11"/>
          </p:nvPr>
        </p:nvSpPr>
        <p:spPr/>
        <p:txBody>
          <a:bodyPr/>
          <a:lstStyle/>
          <a:p>
            <a:pPr marL="0" marR="0">
              <a:spcBef>
                <a:spcPts val="0"/>
              </a:spcBef>
              <a:spcAft>
                <a:spcPts val="0"/>
              </a:spcAft>
              <a:tabLst>
                <a:tab pos="2743200" algn="ctr"/>
                <a:tab pos="5486400" algn="r"/>
              </a:tabLst>
            </a:pPr>
            <a:r>
              <a:rPr lang="en-US" dirty="0">
                <a:solidFill>
                  <a:srgbClr val="000000"/>
                </a:solidFill>
                <a:effectLst/>
                <a:ea typeface="Verdana" panose="020B0604030504040204" pitchFamily="34" charset="0"/>
              </a:rPr>
              <a:t>Ford made an alliance with Rivian, the rival American company developing electric vehicles, including pickup trucks. </a:t>
            </a:r>
          </a:p>
          <a:p>
            <a:pPr marL="0" marR="0">
              <a:spcBef>
                <a:spcPts val="0"/>
              </a:spcBef>
              <a:spcAft>
                <a:spcPts val="0"/>
              </a:spcAft>
              <a:tabLst>
                <a:tab pos="2743200" algn="ctr"/>
                <a:tab pos="5486400" algn="r"/>
              </a:tabLst>
            </a:pPr>
            <a:endParaRPr lang="en-US" dirty="0">
              <a:solidFill>
                <a:srgbClr val="000000"/>
              </a:solidFill>
              <a:effectLst/>
              <a:ea typeface="Verdana" panose="020B0604030504040204" pitchFamily="34" charset="0"/>
            </a:endParaRPr>
          </a:p>
          <a:p>
            <a:pPr marL="457200" indent="-457200" eaLnBrk="1" hangingPunct="1">
              <a:buClr>
                <a:schemeClr val="tx1"/>
              </a:buClr>
              <a:buFont typeface="+mj-lt"/>
              <a:buAutoNum type="alphaLcPeriod"/>
              <a:defRPr/>
            </a:pPr>
            <a:r>
              <a:rPr lang="en-US" dirty="0"/>
              <a:t>Yes.</a:t>
            </a:r>
          </a:p>
          <a:p>
            <a:pPr marL="457200" indent="-457200" eaLnBrk="1" hangingPunct="1">
              <a:buClr>
                <a:schemeClr val="tx1"/>
              </a:buClr>
              <a:buFont typeface="+mj-lt"/>
              <a:buAutoNum type="alphaLcPeriod"/>
              <a:defRPr/>
            </a:pPr>
            <a:r>
              <a:rPr lang="en-US" dirty="0"/>
              <a:t>No.</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9D02F53-576C-4378-8CCB-E2E3B5CB8D3C}"/>
              </a:ext>
            </a:extLst>
          </p:cNvPr>
          <p:cNvSpPr>
            <a:spLocks noGrp="1"/>
          </p:cNvSpPr>
          <p:nvPr>
            <p:ph type="title"/>
          </p:nvPr>
        </p:nvSpPr>
        <p:spPr>
          <a:xfrm>
            <a:off x="342900" y="136894"/>
            <a:ext cx="8458200" cy="945412"/>
          </a:xfrm>
        </p:spPr>
        <p:txBody>
          <a:bodyPr/>
          <a:lstStyle/>
          <a:p>
            <a:r>
              <a:rPr lang="en-US" dirty="0"/>
              <a:t>Ford</a:t>
            </a:r>
            <a:br>
              <a:rPr lang="en-US" dirty="0"/>
            </a:br>
            <a:r>
              <a:rPr lang="en-US" dirty="0"/>
              <a:t>Business-Level Strategy</a:t>
            </a:r>
            <a:r>
              <a:rPr lang="en-US" baseline="0" dirty="0"/>
              <a:t> Options</a:t>
            </a:r>
            <a:endParaRPr lang="en-US" dirty="0"/>
          </a:p>
        </p:txBody>
      </p:sp>
      <p:sp>
        <p:nvSpPr>
          <p:cNvPr id="5" name="Content Placeholder 4">
            <a:extLst>
              <a:ext uri="{FF2B5EF4-FFF2-40B4-BE49-F238E27FC236}">
                <a16:creationId xmlns:a16="http://schemas.microsoft.com/office/drawing/2014/main" id="{D870DD97-6EC6-4DA9-902D-2ABDF3C71D42}"/>
              </a:ext>
            </a:extLst>
          </p:cNvPr>
          <p:cNvSpPr>
            <a:spLocks noGrp="1"/>
          </p:cNvSpPr>
          <p:nvPr>
            <p:ph sz="quarter" idx="11"/>
          </p:nvPr>
        </p:nvSpPr>
        <p:spPr>
          <a:xfrm>
            <a:off x="354932" y="2209800"/>
            <a:ext cx="8458200" cy="4191000"/>
          </a:xfrm>
        </p:spPr>
        <p:txBody>
          <a:bodyPr/>
          <a:lstStyle/>
          <a:p>
            <a:pPr>
              <a:spcAft>
                <a:spcPts val="2400"/>
              </a:spcAft>
            </a:pPr>
            <a:r>
              <a:rPr lang="en-US" altLang="en-US" sz="2000" dirty="0">
                <a:cs typeface="Times New Roman" panose="02020603050405020304" pitchFamily="18" charset="0"/>
              </a:rPr>
              <a:t>Ford tried </a:t>
            </a:r>
            <a:r>
              <a:rPr lang="en-US" altLang="en-US" sz="2000" b="1" dirty="0">
                <a:solidFill>
                  <a:srgbClr val="E52C36"/>
                </a:solidFill>
                <a:cs typeface="Times New Roman" panose="02020603050405020304" pitchFamily="18" charset="0"/>
              </a:rPr>
              <a:t>differentiation</a:t>
            </a:r>
            <a:r>
              <a:rPr lang="en-US" altLang="en-US" sz="2000" dirty="0">
                <a:solidFill>
                  <a:schemeClr val="tx2"/>
                </a:solidFill>
                <a:cs typeface="Times New Roman" panose="02020603050405020304" pitchFamily="18" charset="0"/>
              </a:rPr>
              <a:t> </a:t>
            </a:r>
            <a:r>
              <a:rPr lang="en-US" altLang="en-US" sz="2000" dirty="0">
                <a:cs typeface="Times New Roman" panose="02020603050405020304" pitchFamily="18" charset="0"/>
              </a:rPr>
              <a:t>in the past. Had been partly successful with pickup trucks and the Ford Mustang.</a:t>
            </a:r>
          </a:p>
          <a:p>
            <a:pPr>
              <a:spcAft>
                <a:spcPts val="2400"/>
              </a:spcAft>
            </a:pPr>
            <a:r>
              <a:rPr lang="en-US" altLang="en-US" sz="2000" dirty="0">
                <a:cs typeface="Times New Roman" panose="02020603050405020304" pitchFamily="18" charset="0"/>
              </a:rPr>
              <a:t>First mover advantage in EV pickups meant customers were willing to pay a premium now, but differentiation advantages are easily copied.</a:t>
            </a:r>
          </a:p>
          <a:p>
            <a:pPr>
              <a:spcAft>
                <a:spcPts val="2400"/>
              </a:spcAft>
            </a:pPr>
            <a:r>
              <a:rPr lang="en-US" altLang="en-US" sz="2000" dirty="0">
                <a:cs typeface="Times New Roman" panose="02020603050405020304" pitchFamily="18" charset="0"/>
              </a:rPr>
              <a:t>Ford could have pursued </a:t>
            </a:r>
            <a:r>
              <a:rPr lang="en-US" altLang="en-US" sz="2000" b="1" dirty="0">
                <a:solidFill>
                  <a:srgbClr val="E52C36"/>
                </a:solidFill>
                <a:cs typeface="Times New Roman" panose="02020603050405020304" pitchFamily="18" charset="0"/>
              </a:rPr>
              <a:t>cost leadership </a:t>
            </a:r>
            <a:r>
              <a:rPr lang="en-US" altLang="en-US" sz="2000" dirty="0">
                <a:cs typeface="Times New Roman" panose="02020603050405020304" pitchFamily="18" charset="0"/>
              </a:rPr>
              <a:t>by better managing value chain relationships. Production efficiencies could have helped contain costs.</a:t>
            </a:r>
          </a:p>
          <a:p>
            <a:r>
              <a:rPr lang="en-US" altLang="en-US" sz="2000" dirty="0">
                <a:cs typeface="Times New Roman" panose="02020603050405020304" pitchFamily="18" charset="0"/>
              </a:rPr>
              <a:t>Ford, at the conclusion of this case, appeared to be attempting a </a:t>
            </a:r>
            <a:r>
              <a:rPr lang="en-US" altLang="en-US" sz="2000" b="1" dirty="0">
                <a:solidFill>
                  <a:srgbClr val="E52C36"/>
                </a:solidFill>
                <a:cs typeface="Times New Roman" panose="02020603050405020304" pitchFamily="18" charset="0"/>
              </a:rPr>
              <a:t>differentiation strategy, focused </a:t>
            </a:r>
            <a:r>
              <a:rPr lang="en-US" altLang="en-US" sz="2000" dirty="0">
                <a:solidFill>
                  <a:schemeClr val="tx1"/>
                </a:solidFill>
                <a:cs typeface="Times New Roman" panose="02020603050405020304" pitchFamily="18" charset="0"/>
              </a:rPr>
              <a:t>on the EV market.</a:t>
            </a:r>
            <a:r>
              <a:rPr lang="en-US" altLang="en-US" sz="2000" b="1" dirty="0">
                <a:solidFill>
                  <a:srgbClr val="E52C36"/>
                </a:solidFill>
                <a:cs typeface="Times New Roman" panose="02020603050405020304" pitchFamily="18" charset="0"/>
              </a:rPr>
              <a:t> </a:t>
            </a:r>
          </a:p>
        </p:txBody>
      </p:sp>
      <p:sp>
        <p:nvSpPr>
          <p:cNvPr id="4" name="Content Placeholder 4">
            <a:extLst>
              <a:ext uri="{FF2B5EF4-FFF2-40B4-BE49-F238E27FC236}">
                <a16:creationId xmlns:a16="http://schemas.microsoft.com/office/drawing/2014/main" id="{B0538458-CFA4-7C4B-B97C-E315F1F90A0F}"/>
              </a:ext>
            </a:extLst>
          </p:cNvPr>
          <p:cNvSpPr txBox="1">
            <a:spLocks/>
          </p:cNvSpPr>
          <p:nvPr/>
        </p:nvSpPr>
        <p:spPr>
          <a:xfrm>
            <a:off x="330868" y="1143000"/>
            <a:ext cx="8458200" cy="1066800"/>
          </a:xfrm>
          <a:prstGeom prst="rect">
            <a:avLst/>
          </a:prstGeom>
        </p:spPr>
        <p:txBody>
          <a:bodyPr>
            <a:normAutofit/>
          </a:bodyPr>
          <a:lstStyle>
            <a:lvl1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sz="2000" b="0" i="0" kern="1200">
                <a:solidFill>
                  <a:schemeClr val="tx2"/>
                </a:solidFill>
                <a:latin typeface="Verdana" panose="020B0604030504040204" pitchFamily="34" charset="0"/>
                <a:ea typeface="+mn-ea"/>
                <a:cs typeface="+mn-cs"/>
              </a:defRPr>
            </a:lvl1pPr>
            <a:lvl2pPr marL="344488" indent="-342900" algn="l" defTabSz="914400" rtl="0" eaLnBrk="1" latinLnBrk="0" hangingPunct="1">
              <a:lnSpc>
                <a:spcPct val="100000"/>
              </a:lnSpc>
              <a:spcBef>
                <a:spcPts val="800"/>
              </a:spcBef>
              <a:spcAft>
                <a:spcPts val="800"/>
              </a:spcAft>
              <a:buClrTx/>
              <a:buFont typeface="Arial" panose="020B0604020202020204" pitchFamily="34" charset="0"/>
              <a:buChar char="•"/>
              <a:defRPr sz="2000" b="0" i="0" kern="1200">
                <a:solidFill>
                  <a:schemeClr val="tx2"/>
                </a:solidFill>
                <a:latin typeface="Verdana" panose="020B0604030504040204" pitchFamily="34" charset="0"/>
                <a:ea typeface="+mn-ea"/>
                <a:cs typeface="+mn-cs"/>
              </a:defRPr>
            </a:lvl2pPr>
            <a:lvl3pPr marL="517525" indent="-285750" algn="l" defTabSz="914400" rtl="0" eaLnBrk="1" latinLnBrk="0" hangingPunct="1">
              <a:lnSpc>
                <a:spcPct val="100000"/>
              </a:lnSpc>
              <a:spcBef>
                <a:spcPts val="800"/>
              </a:spcBef>
              <a:spcAft>
                <a:spcPts val="800"/>
              </a:spcAft>
              <a:buFont typeface="Arial" panose="020B0604020202020204" pitchFamily="34" charset="0"/>
              <a:buChar char="•"/>
              <a:defRPr sz="1800" b="0" i="0" kern="1200">
                <a:solidFill>
                  <a:schemeClr val="tx2"/>
                </a:solidFill>
                <a:latin typeface="Verdana" panose="020B0604030504040204" pitchFamily="34" charset="0"/>
                <a:ea typeface="+mn-ea"/>
                <a:cs typeface="+mn-cs"/>
              </a:defRPr>
            </a:lvl3pPr>
            <a:lvl4pPr marL="741363" indent="-285750" algn="l" defTabSz="914400" rtl="0" eaLnBrk="1" latinLnBrk="0" hangingPunct="1">
              <a:lnSpc>
                <a:spcPct val="100000"/>
              </a:lnSpc>
              <a:spcBef>
                <a:spcPts val="800"/>
              </a:spcBef>
              <a:spcAft>
                <a:spcPts val="800"/>
              </a:spcAft>
              <a:buFont typeface="Arial" panose="020B0604020202020204" pitchFamily="34" charset="0"/>
              <a:buChar char="•"/>
              <a:defRPr sz="1200" kern="1200">
                <a:solidFill>
                  <a:schemeClr val="tx1"/>
                </a:solidFill>
                <a:latin typeface="+mn-lt"/>
                <a:ea typeface="+mn-ea"/>
                <a:cs typeface="+mn-cs"/>
              </a:defRPr>
            </a:lvl4pPr>
            <a:lvl5pPr marL="971550" indent="-285750" algn="l" defTabSz="914400" rtl="0" eaLnBrk="1" latinLnBrk="0" hangingPunct="1">
              <a:lnSpc>
                <a:spcPct val="100000"/>
              </a:lnSpc>
              <a:spcBef>
                <a:spcPts val="8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tLang="en-US" dirty="0">
                <a:latin typeface="Arial" panose="020B0604020202020204" pitchFamily="34" charset="0"/>
                <a:cs typeface="Lucida Sans Unicode" panose="020B0602030504020204" pitchFamily="34" charset="0"/>
              </a:rPr>
              <a:t>In order to achieve a </a:t>
            </a:r>
            <a:r>
              <a:rPr lang="en-US" altLang="en-US" b="1" dirty="0">
                <a:solidFill>
                  <a:srgbClr val="FF0000"/>
                </a:solidFill>
                <a:latin typeface="Arial" panose="020B0604020202020204" pitchFamily="34" charset="0"/>
                <a:cs typeface="Lucida Sans Unicode" panose="020B0602030504020204" pitchFamily="34" charset="0"/>
              </a:rPr>
              <a:t>sustainable competitive advantage</a:t>
            </a:r>
            <a:r>
              <a:rPr lang="en-US" altLang="en-US" dirty="0">
                <a:solidFill>
                  <a:srgbClr val="FF0000"/>
                </a:solidFill>
                <a:latin typeface="Arial" panose="020B0604020202020204" pitchFamily="34" charset="0"/>
                <a:cs typeface="Lucida Sans Unicode" panose="020B0602030504020204" pitchFamily="34" charset="0"/>
              </a:rPr>
              <a:t>,</a:t>
            </a:r>
            <a:r>
              <a:rPr lang="en-US" altLang="en-US" dirty="0">
                <a:latin typeface="Arial" panose="020B0604020202020204" pitchFamily="34" charset="0"/>
                <a:cs typeface="Lucida Sans Unicode" panose="020B0602030504020204" pitchFamily="34" charset="0"/>
              </a:rPr>
              <a:t> Ford must assess its ability to contend with other auto companies.</a:t>
            </a:r>
            <a:endParaRPr lang="en-US" dirty="0">
              <a:latin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7CFF897-0A05-4A04-A278-8D34F385B150}"/>
              </a:ext>
            </a:extLst>
          </p:cNvPr>
          <p:cNvSpPr>
            <a:spLocks noGrp="1"/>
          </p:cNvSpPr>
          <p:nvPr>
            <p:ph type="title"/>
          </p:nvPr>
        </p:nvSpPr>
        <p:spPr>
          <a:xfrm>
            <a:off x="342900" y="228600"/>
            <a:ext cx="8458200" cy="971909"/>
          </a:xfrm>
        </p:spPr>
        <p:txBody>
          <a:bodyPr/>
          <a:lstStyle/>
          <a:p>
            <a:r>
              <a:rPr lang="en-US" dirty="0"/>
              <a:t>Ford</a:t>
            </a:r>
            <a:br>
              <a:rPr lang="en-US" dirty="0"/>
            </a:br>
            <a:r>
              <a:rPr lang="en-US" dirty="0"/>
              <a:t>Corporate-Level Strategy</a:t>
            </a:r>
          </a:p>
        </p:txBody>
      </p:sp>
      <p:sp>
        <p:nvSpPr>
          <p:cNvPr id="6" name="Content Placeholder 4">
            <a:extLst>
              <a:ext uri="{FF2B5EF4-FFF2-40B4-BE49-F238E27FC236}">
                <a16:creationId xmlns:a16="http://schemas.microsoft.com/office/drawing/2014/main" id="{D78208A8-466B-4951-A28B-9C78BA1E4C1E}"/>
              </a:ext>
            </a:extLst>
          </p:cNvPr>
          <p:cNvSpPr>
            <a:spLocks noGrp="1"/>
          </p:cNvSpPr>
          <p:nvPr>
            <p:ph sz="quarter" idx="11"/>
          </p:nvPr>
        </p:nvSpPr>
        <p:spPr>
          <a:xfrm>
            <a:off x="342900" y="1276709"/>
            <a:ext cx="8458200" cy="5200291"/>
          </a:xfrm>
        </p:spPr>
        <p:txBody>
          <a:bodyPr/>
          <a:lstStyle/>
          <a:p>
            <a:r>
              <a:rPr lang="en-US" altLang="en-US" sz="2400" b="1" dirty="0">
                <a:solidFill>
                  <a:srgbClr val="E52C36"/>
                </a:solidFill>
                <a:cs typeface="Times New Roman" panose="02020603050405020304" pitchFamily="18" charset="0"/>
              </a:rPr>
              <a:t>Corporate strategy</a:t>
            </a:r>
            <a:r>
              <a:rPr lang="en-US" altLang="en-US" sz="2400" dirty="0">
                <a:solidFill>
                  <a:srgbClr val="E52C36"/>
                </a:solidFill>
                <a:cs typeface="Times New Roman" panose="02020603050405020304" pitchFamily="18" charset="0"/>
              </a:rPr>
              <a:t> </a:t>
            </a:r>
            <a:r>
              <a:rPr lang="en-US" altLang="en-US" sz="2400" dirty="0">
                <a:cs typeface="Times New Roman" panose="02020603050405020304" pitchFamily="18" charset="0"/>
              </a:rPr>
              <a:t>focuses discussion on the questions of what businesses a corporation should compete in, and how the businesses should be managed to create value.</a:t>
            </a:r>
          </a:p>
          <a:p>
            <a:pPr>
              <a:buClr>
                <a:srgbClr val="336600"/>
              </a:buClr>
            </a:pPr>
            <a:r>
              <a:rPr lang="en-US" altLang="en-US" sz="2400" b="1" dirty="0">
                <a:solidFill>
                  <a:srgbClr val="E52C36"/>
                </a:solidFill>
                <a:cs typeface="Lucida Sans Unicode" panose="020B0602030504020204" pitchFamily="34" charset="0"/>
              </a:rPr>
              <a:t>Diversification</a:t>
            </a:r>
            <a:r>
              <a:rPr lang="en-US" altLang="en-US" sz="2400" dirty="0">
                <a:solidFill>
                  <a:srgbClr val="4D9DC3"/>
                </a:solidFill>
                <a:cs typeface="Lucida Sans Unicode" panose="020B0602030504020204" pitchFamily="34" charset="0"/>
              </a:rPr>
              <a:t> </a:t>
            </a:r>
            <a:r>
              <a:rPr lang="en-US" altLang="en-US" sz="2400" dirty="0">
                <a:cs typeface="Lucida Sans Unicode" panose="020B0602030504020204" pitchFamily="34" charset="0"/>
              </a:rPr>
              <a:t>initiatives must create value for shareholders through:</a:t>
            </a:r>
          </a:p>
          <a:p>
            <a:pPr marL="639763" lvl="1"/>
            <a:r>
              <a:rPr lang="en-US" altLang="en-US" sz="2200" dirty="0">
                <a:ea typeface="ヒラギノ角ゴ Pro W3" pitchFamily="123" charset="-128"/>
              </a:rPr>
              <a:t>Mergers and acquisitions.</a:t>
            </a:r>
          </a:p>
          <a:p>
            <a:pPr marL="639763" lvl="1"/>
            <a:r>
              <a:rPr lang="en-US" altLang="en-US" sz="2200" dirty="0">
                <a:ea typeface="ヒラギノ角ゴ Pro W3" pitchFamily="123" charset="-128"/>
              </a:rPr>
              <a:t>Strategic alliances.</a:t>
            </a:r>
          </a:p>
          <a:p>
            <a:pPr marL="639763" lvl="1"/>
            <a:r>
              <a:rPr lang="en-US" altLang="en-US" sz="2200" dirty="0">
                <a:ea typeface="ヒラギノ角ゴ Pro W3" pitchFamily="123" charset="-128"/>
              </a:rPr>
              <a:t>Joint ventures.</a:t>
            </a:r>
          </a:p>
          <a:p>
            <a:pPr marL="639763" lvl="1"/>
            <a:r>
              <a:rPr lang="en-US" altLang="en-US" sz="2200" dirty="0">
                <a:ea typeface="ヒラギノ角ゴ Pro W3" pitchFamily="123" charset="-128"/>
              </a:rPr>
              <a:t>Internal development.</a:t>
            </a:r>
          </a:p>
          <a:p>
            <a:pPr>
              <a:buClr>
                <a:srgbClr val="336600"/>
              </a:buClr>
            </a:pPr>
            <a:r>
              <a:rPr lang="en-US" altLang="en-US" sz="2400" dirty="0">
                <a:cs typeface="Lucida Sans Unicode" panose="020B0602030504020204" pitchFamily="34" charset="0"/>
              </a:rPr>
              <a:t>Diversification should create </a:t>
            </a:r>
            <a:r>
              <a:rPr lang="en-US" altLang="en-US" sz="2400" b="1" dirty="0">
                <a:solidFill>
                  <a:srgbClr val="FF0000"/>
                </a:solidFill>
                <a:cs typeface="Lucida Sans Unicode" panose="020B0602030504020204" pitchFamily="34" charset="0"/>
              </a:rPr>
              <a:t>synergy.</a:t>
            </a:r>
            <a:endParaRPr lang="en-US" altLang="en-US" sz="2400" dirty="0">
              <a:solidFill>
                <a:srgbClr val="FF0000"/>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F2C344B-0C97-488E-9AD2-27577F3AA02C}"/>
              </a:ext>
            </a:extLst>
          </p:cNvPr>
          <p:cNvSpPr>
            <a:spLocks noGrp="1"/>
          </p:cNvSpPr>
          <p:nvPr>
            <p:ph type="title"/>
          </p:nvPr>
        </p:nvSpPr>
        <p:spPr>
          <a:xfrm>
            <a:off x="342900" y="152400"/>
            <a:ext cx="8458200" cy="971909"/>
          </a:xfrm>
        </p:spPr>
        <p:txBody>
          <a:bodyPr/>
          <a:lstStyle/>
          <a:p>
            <a:r>
              <a:rPr lang="en-US" dirty="0"/>
              <a:t>Ford</a:t>
            </a:r>
            <a:br>
              <a:rPr lang="en-US" dirty="0"/>
            </a:br>
            <a:r>
              <a:rPr lang="en-US" dirty="0"/>
              <a:t>Corporate Strategy: Diversification</a:t>
            </a:r>
          </a:p>
        </p:txBody>
      </p:sp>
      <p:sp>
        <p:nvSpPr>
          <p:cNvPr id="5" name="Content Placeholder 4">
            <a:extLst>
              <a:ext uri="{FF2B5EF4-FFF2-40B4-BE49-F238E27FC236}">
                <a16:creationId xmlns:a16="http://schemas.microsoft.com/office/drawing/2014/main" id="{7FB05067-BBC8-4215-BBA3-DC6B038D2D8C}"/>
              </a:ext>
            </a:extLst>
          </p:cNvPr>
          <p:cNvSpPr>
            <a:spLocks noGrp="1"/>
          </p:cNvSpPr>
          <p:nvPr>
            <p:ph sz="quarter" idx="11"/>
          </p:nvPr>
        </p:nvSpPr>
        <p:spPr>
          <a:xfrm>
            <a:off x="342900" y="1276709"/>
            <a:ext cx="8458200" cy="5505091"/>
          </a:xfrm>
        </p:spPr>
        <p:txBody>
          <a:bodyPr/>
          <a:lstStyle/>
          <a:p>
            <a:pPr marL="0" indent="0">
              <a:buNone/>
            </a:pPr>
            <a:r>
              <a:rPr lang="en-US" altLang="en-US" dirty="0"/>
              <a:t>Achieving Synergy through Diversification:</a:t>
            </a:r>
          </a:p>
          <a:p>
            <a:pPr marL="457200" indent="-457200">
              <a:buFont typeface="Arial" panose="020B0604020202020204" pitchFamily="34" charset="0"/>
              <a:buChar char="•"/>
            </a:pPr>
            <a:r>
              <a:rPr lang="en-US" altLang="en-US" b="1" dirty="0">
                <a:solidFill>
                  <a:srgbClr val="E52C36"/>
                </a:solidFill>
              </a:rPr>
              <a:t>Related businesses </a:t>
            </a:r>
            <a:r>
              <a:rPr lang="en-US" altLang="en-US" dirty="0"/>
              <a:t>(horizontal relationships):</a:t>
            </a:r>
          </a:p>
          <a:p>
            <a:pPr lvl="2"/>
            <a:r>
              <a:rPr lang="en-US" altLang="en-US" sz="2200" dirty="0">
                <a:solidFill>
                  <a:schemeClr val="tx1"/>
                </a:solidFill>
              </a:rPr>
              <a:t>Sharing </a:t>
            </a:r>
            <a:r>
              <a:rPr lang="en-US" altLang="en-US" sz="2200" b="1" dirty="0">
                <a:solidFill>
                  <a:schemeClr val="tx1"/>
                </a:solidFill>
              </a:rPr>
              <a:t>tangible resources.</a:t>
            </a:r>
          </a:p>
          <a:p>
            <a:pPr lvl="2"/>
            <a:r>
              <a:rPr lang="en-US" altLang="en-US" sz="2200" dirty="0">
                <a:solidFill>
                  <a:schemeClr val="tx1"/>
                </a:solidFill>
              </a:rPr>
              <a:t>Sharing </a:t>
            </a:r>
            <a:r>
              <a:rPr lang="en-US" altLang="en-US" sz="2200" b="1" dirty="0">
                <a:solidFill>
                  <a:schemeClr val="tx1"/>
                </a:solidFill>
              </a:rPr>
              <a:t>intangible resources.</a:t>
            </a:r>
          </a:p>
          <a:p>
            <a:pPr lvl="2"/>
            <a:r>
              <a:rPr lang="en-US" altLang="en-US" sz="2200" dirty="0">
                <a:solidFill>
                  <a:schemeClr val="tx1"/>
                </a:solidFill>
              </a:rPr>
              <a:t>Leveraging </a:t>
            </a:r>
            <a:r>
              <a:rPr lang="en-US" altLang="en-US" sz="2200" b="1" dirty="0">
                <a:solidFill>
                  <a:schemeClr val="tx1"/>
                </a:solidFill>
              </a:rPr>
              <a:t>core competencies.</a:t>
            </a:r>
          </a:p>
          <a:p>
            <a:pPr marL="457200" indent="-457200">
              <a:buFont typeface="Arial" panose="020B0604020202020204" pitchFamily="34" charset="0"/>
              <a:buChar char="•"/>
            </a:pPr>
            <a:r>
              <a:rPr lang="en-US" altLang="en-US" b="1" dirty="0">
                <a:solidFill>
                  <a:srgbClr val="E52C36"/>
                </a:solidFill>
              </a:rPr>
              <a:t>Unrelated businesses </a:t>
            </a:r>
            <a:r>
              <a:rPr lang="en-US" altLang="en-US" dirty="0"/>
              <a:t>(hierarchical relationships):</a:t>
            </a:r>
          </a:p>
          <a:p>
            <a:pPr lvl="2"/>
            <a:r>
              <a:rPr lang="en-US" altLang="en-US" sz="2200" dirty="0">
                <a:solidFill>
                  <a:schemeClr val="tx1"/>
                </a:solidFill>
              </a:rPr>
              <a:t>Value creation derives from corporate office.</a:t>
            </a:r>
          </a:p>
          <a:p>
            <a:pPr lvl="2"/>
            <a:r>
              <a:rPr lang="en-US" altLang="en-US" sz="2200" dirty="0">
                <a:solidFill>
                  <a:schemeClr val="tx1"/>
                </a:solidFill>
              </a:rPr>
              <a:t>Leveraging value through </a:t>
            </a:r>
            <a:r>
              <a:rPr lang="en-US" altLang="en-US" sz="2200" b="1" dirty="0">
                <a:solidFill>
                  <a:schemeClr val="tx1"/>
                </a:solidFill>
              </a:rPr>
              <a:t>shared support activities.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9D5A4-8EEA-4A3E-826F-26EE738C397A}"/>
              </a:ext>
            </a:extLst>
          </p:cNvPr>
          <p:cNvSpPr>
            <a:spLocks noGrp="1"/>
          </p:cNvSpPr>
          <p:nvPr>
            <p:ph type="title"/>
          </p:nvPr>
        </p:nvSpPr>
        <p:spPr>
          <a:xfrm>
            <a:off x="342900" y="267586"/>
            <a:ext cx="8458200" cy="971909"/>
          </a:xfrm>
        </p:spPr>
        <p:txBody>
          <a:bodyPr/>
          <a:lstStyle/>
          <a:p>
            <a:r>
              <a:rPr lang="en-US" dirty="0"/>
              <a:t>Ford</a:t>
            </a:r>
            <a:br>
              <a:rPr lang="en-US" dirty="0"/>
            </a:br>
            <a:r>
              <a:rPr lang="en-US" dirty="0"/>
              <a:t>Diversification</a:t>
            </a:r>
          </a:p>
        </p:txBody>
      </p:sp>
      <p:sp>
        <p:nvSpPr>
          <p:cNvPr id="5" name="Content Placeholder 4">
            <a:extLst>
              <a:ext uri="{FF2B5EF4-FFF2-40B4-BE49-F238E27FC236}">
                <a16:creationId xmlns:a16="http://schemas.microsoft.com/office/drawing/2014/main" id="{F072F1C0-ABC3-4017-8A81-09E96705629C}"/>
              </a:ext>
            </a:extLst>
          </p:cNvPr>
          <p:cNvSpPr>
            <a:spLocks noGrp="1"/>
          </p:cNvSpPr>
          <p:nvPr>
            <p:ph sz="quarter" idx="11"/>
          </p:nvPr>
        </p:nvSpPr>
        <p:spPr/>
        <p:txBody>
          <a:bodyPr/>
          <a:lstStyle/>
          <a:p>
            <a:pPr marL="0" indent="0">
              <a:buNone/>
            </a:pPr>
            <a:r>
              <a:rPr lang="en-US" altLang="en-US" sz="2400" dirty="0"/>
              <a:t>Ford</a:t>
            </a:r>
            <a:r>
              <a:rPr lang="ja-JP" altLang="en-US" sz="2400"/>
              <a:t>’</a:t>
            </a:r>
            <a:r>
              <a:rPr lang="en-US" altLang="ja-JP" sz="2400" dirty="0"/>
              <a:t>s previous leadership followed an </a:t>
            </a:r>
            <a:r>
              <a:rPr lang="en-US" altLang="ja-JP" sz="2400" b="1" dirty="0">
                <a:solidFill>
                  <a:srgbClr val="E52C36"/>
                </a:solidFill>
              </a:rPr>
              <a:t>unrelated diversification strategy.</a:t>
            </a:r>
          </a:p>
          <a:p>
            <a:pPr lvl="1"/>
            <a:r>
              <a:rPr lang="en-US" altLang="en-US" sz="2200" dirty="0"/>
              <a:t>Investment in luxury car business and others.</a:t>
            </a:r>
          </a:p>
          <a:p>
            <a:pPr lvl="1"/>
            <a:r>
              <a:rPr lang="en-US" altLang="en-US" sz="2200" dirty="0"/>
              <a:t>No understanding or expertise in these businesses.</a:t>
            </a:r>
          </a:p>
          <a:p>
            <a:pPr lvl="1"/>
            <a:r>
              <a:rPr lang="en-US" altLang="en-US" sz="2200" dirty="0"/>
              <a:t>No scope or scale advantages possible, shareholder value destroyed.</a:t>
            </a:r>
          </a:p>
          <a:p>
            <a:pPr marL="0" indent="0">
              <a:buNone/>
            </a:pPr>
            <a:r>
              <a:rPr lang="en-US" altLang="en-US" sz="2400" dirty="0"/>
              <a:t>Mulally attempted to leverage </a:t>
            </a:r>
            <a:r>
              <a:rPr lang="en-US" altLang="en-US" sz="2400" b="1" dirty="0">
                <a:solidFill>
                  <a:srgbClr val="E52C36"/>
                </a:solidFill>
              </a:rPr>
              <a:t>core competencies</a:t>
            </a:r>
            <a:r>
              <a:rPr lang="en-US" altLang="en-US" sz="2400" dirty="0">
                <a:solidFill>
                  <a:srgbClr val="E52C36"/>
                </a:solidFill>
              </a:rPr>
              <a:t>, </a:t>
            </a:r>
            <a:r>
              <a:rPr lang="en-US" altLang="en-US" sz="2400" dirty="0"/>
              <a:t>activities that exist in business units that have meaningful relationships, </a:t>
            </a:r>
            <a:r>
              <a:rPr lang="en-US" altLang="en-US" sz="2400" b="1" dirty="0">
                <a:solidFill>
                  <a:srgbClr val="E52C36"/>
                </a:solidFill>
              </a:rPr>
              <a:t>shared activities, related diversification.</a:t>
            </a:r>
          </a:p>
          <a:p>
            <a:pPr lvl="1"/>
            <a:r>
              <a:rPr lang="ja-JP" altLang="en-US"/>
              <a:t>“</a:t>
            </a:r>
            <a:r>
              <a:rPr lang="en-US" altLang="ja-JP" dirty="0">
                <a:ea typeface="Verdana" panose="020B0604030504040204" pitchFamily="34" charset="0"/>
              </a:rPr>
              <a:t>ONE Ford</a:t>
            </a:r>
            <a:r>
              <a:rPr lang="ja-JP" altLang="en-US"/>
              <a:t>”</a:t>
            </a:r>
            <a:r>
              <a:rPr lang="en-US" altLang="ja-JP" dirty="0">
                <a:ea typeface="Verdana" panose="020B0604030504040204" pitchFamily="34" charset="0"/>
              </a:rPr>
              <a:t> concept.</a:t>
            </a:r>
            <a:endParaRPr lang="en-US" altLang="en-US" dirty="0">
              <a:ea typeface="Verdana" panose="020B0604030504040204" pitchFamily="34" charset="0"/>
            </a:endParaRPr>
          </a:p>
          <a:p>
            <a:endParaRPr lang="en-US" sz="2400" dirty="0"/>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9D5A4-8EEA-4A3E-826F-26EE738C397A}"/>
              </a:ext>
            </a:extLst>
          </p:cNvPr>
          <p:cNvSpPr>
            <a:spLocks noGrp="1"/>
          </p:cNvSpPr>
          <p:nvPr>
            <p:ph type="title"/>
          </p:nvPr>
        </p:nvSpPr>
        <p:spPr>
          <a:xfrm>
            <a:off x="357077" y="123645"/>
            <a:ext cx="8458200" cy="971909"/>
          </a:xfrm>
        </p:spPr>
        <p:txBody>
          <a:bodyPr/>
          <a:lstStyle/>
          <a:p>
            <a:r>
              <a:rPr lang="en-US" dirty="0"/>
              <a:t>Ford</a:t>
            </a:r>
            <a:br>
              <a:rPr lang="en-US" dirty="0"/>
            </a:br>
            <a:r>
              <a:rPr lang="en-US" dirty="0"/>
              <a:t>Diversification via Internal Development</a:t>
            </a:r>
          </a:p>
        </p:txBody>
      </p:sp>
      <p:sp>
        <p:nvSpPr>
          <p:cNvPr id="5" name="Content Placeholder 4">
            <a:extLst>
              <a:ext uri="{FF2B5EF4-FFF2-40B4-BE49-F238E27FC236}">
                <a16:creationId xmlns:a16="http://schemas.microsoft.com/office/drawing/2014/main" id="{F072F1C0-ABC3-4017-8A81-09E96705629C}"/>
              </a:ext>
            </a:extLst>
          </p:cNvPr>
          <p:cNvSpPr>
            <a:spLocks noGrp="1"/>
          </p:cNvSpPr>
          <p:nvPr>
            <p:ph sz="quarter" idx="11"/>
          </p:nvPr>
        </p:nvSpPr>
        <p:spPr>
          <a:xfrm>
            <a:off x="342900" y="1143000"/>
            <a:ext cx="8458200" cy="5352691"/>
          </a:xfrm>
        </p:spPr>
        <p:txBody>
          <a:bodyPr/>
          <a:lstStyle/>
          <a:p>
            <a:pPr marL="0" indent="0">
              <a:buNone/>
            </a:pPr>
            <a:r>
              <a:rPr lang="en-US" altLang="en-US" sz="2400" dirty="0"/>
              <a:t>CEO Fields moved into mobility </a:t>
            </a:r>
            <a:r>
              <a:rPr lang="en-US" altLang="en-US" sz="2400" b="1" dirty="0">
                <a:solidFill>
                  <a:srgbClr val="E52C36"/>
                </a:solidFill>
              </a:rPr>
              <a:t>internally</a:t>
            </a:r>
            <a:r>
              <a:rPr lang="en-US" altLang="en-US" sz="2400" dirty="0"/>
              <a:t>:</a:t>
            </a:r>
          </a:p>
          <a:p>
            <a:pPr marL="342900" indent="-342900">
              <a:buFont typeface="Arial" panose="020B0604020202020204" pitchFamily="34" charset="0"/>
              <a:buChar char="•"/>
            </a:pPr>
            <a:r>
              <a:rPr lang="en-US" altLang="en-US" sz="2400" dirty="0"/>
              <a:t>Created Ford Smart Mobility subsidiary.</a:t>
            </a:r>
          </a:p>
          <a:p>
            <a:pPr marL="342900" indent="-342900">
              <a:buFont typeface="Arial" panose="020B0604020202020204" pitchFamily="34" charset="0"/>
              <a:buChar char="•"/>
            </a:pPr>
            <a:r>
              <a:rPr lang="en-US" altLang="en-US" sz="2400" dirty="0"/>
              <a:t>Pursued strategies in fleet and data management, route and journey planning, telemetrics.</a:t>
            </a:r>
          </a:p>
          <a:p>
            <a:pPr marL="342900" indent="-342900">
              <a:buFont typeface="Arial" panose="020B0604020202020204" pitchFamily="34" charset="0"/>
              <a:buChar char="•"/>
            </a:pPr>
            <a:r>
              <a:rPr lang="en-US" altLang="en-US" sz="2400" dirty="0"/>
              <a:t>Used artificial intelligence and robotics to help solve congestion.</a:t>
            </a:r>
          </a:p>
          <a:p>
            <a:pPr marL="342900" indent="-342900">
              <a:buFont typeface="Arial" panose="020B0604020202020204" pitchFamily="34" charset="0"/>
              <a:buChar char="•"/>
            </a:pPr>
            <a:r>
              <a:rPr lang="en-US" altLang="en-US" sz="2400" dirty="0"/>
              <a:t>Was this perhaps unrelated to the car business?</a:t>
            </a:r>
          </a:p>
          <a:p>
            <a:r>
              <a:rPr lang="en-US" altLang="en-US" sz="2400" dirty="0"/>
              <a:t>CEO Hackett and CEO Farley did </a:t>
            </a:r>
            <a:r>
              <a:rPr lang="en-US" altLang="en-US" sz="2400" b="1" dirty="0">
                <a:solidFill>
                  <a:srgbClr val="E52C36"/>
                </a:solidFill>
              </a:rPr>
              <a:t>internal restructuring</a:t>
            </a:r>
            <a:r>
              <a:rPr lang="en-US" altLang="en-US" sz="2400" dirty="0"/>
              <a:t>:</a:t>
            </a:r>
          </a:p>
          <a:p>
            <a:pPr marL="342900" indent="-342900">
              <a:buFont typeface="Arial" panose="020B0604020202020204" pitchFamily="34" charset="0"/>
              <a:buChar char="•"/>
            </a:pPr>
            <a:r>
              <a:rPr lang="en-US" altLang="en-US" sz="2400" dirty="0"/>
              <a:t>Sedans removed from auto lineup.</a:t>
            </a:r>
          </a:p>
          <a:p>
            <a:pPr marL="342900" indent="-342900">
              <a:buFont typeface="Arial" panose="020B0604020202020204" pitchFamily="34" charset="0"/>
              <a:buChar char="•"/>
            </a:pPr>
            <a:r>
              <a:rPr lang="en-US" altLang="en-US" sz="2400" dirty="0"/>
              <a:t>Invested in retooling to support SUVs and trucks.</a:t>
            </a:r>
          </a:p>
          <a:p>
            <a:pPr marL="342900" indent="-342900">
              <a:buFont typeface="Arial" panose="020B0604020202020204" pitchFamily="34" charset="0"/>
              <a:buChar char="•"/>
            </a:pPr>
            <a:r>
              <a:rPr lang="en-US" altLang="en-US" sz="2400" dirty="0"/>
              <a:t>Created two separate divisions for ICEs and BEVs.</a:t>
            </a:r>
          </a:p>
          <a:p>
            <a:endParaRPr lang="en-US" altLang="en-US" sz="2200" dirty="0"/>
          </a:p>
          <a:p>
            <a:endParaRPr lang="en-US" sz="2400" dirty="0"/>
          </a:p>
        </p:txBody>
      </p:sp>
    </p:spTree>
    <p:extLst>
      <p:ext uri="{BB962C8B-B14F-4D97-AF65-F5344CB8AC3E}">
        <p14:creationId xmlns:p14="http://schemas.microsoft.com/office/powerpoint/2010/main" val="219467255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9D5A4-8EEA-4A3E-826F-26EE738C397A}"/>
              </a:ext>
            </a:extLst>
          </p:cNvPr>
          <p:cNvSpPr>
            <a:spLocks noGrp="1"/>
          </p:cNvSpPr>
          <p:nvPr>
            <p:ph type="title"/>
          </p:nvPr>
        </p:nvSpPr>
        <p:spPr>
          <a:xfrm>
            <a:off x="357077" y="123645"/>
            <a:ext cx="8458200" cy="971909"/>
          </a:xfrm>
        </p:spPr>
        <p:txBody>
          <a:bodyPr/>
          <a:lstStyle/>
          <a:p>
            <a:r>
              <a:rPr lang="en-US" dirty="0"/>
              <a:t>Ford</a:t>
            </a:r>
            <a:br>
              <a:rPr lang="en-US" dirty="0"/>
            </a:br>
            <a:r>
              <a:rPr lang="en-US" dirty="0"/>
              <a:t>Diversification via Alliances </a:t>
            </a:r>
          </a:p>
        </p:txBody>
      </p:sp>
      <p:sp>
        <p:nvSpPr>
          <p:cNvPr id="5" name="Content Placeholder 4">
            <a:extLst>
              <a:ext uri="{FF2B5EF4-FFF2-40B4-BE49-F238E27FC236}">
                <a16:creationId xmlns:a16="http://schemas.microsoft.com/office/drawing/2014/main" id="{F072F1C0-ABC3-4017-8A81-09E96705629C}"/>
              </a:ext>
            </a:extLst>
          </p:cNvPr>
          <p:cNvSpPr>
            <a:spLocks noGrp="1"/>
          </p:cNvSpPr>
          <p:nvPr>
            <p:ph sz="quarter" idx="11"/>
          </p:nvPr>
        </p:nvSpPr>
        <p:spPr>
          <a:xfrm>
            <a:off x="342900" y="1276709"/>
            <a:ext cx="8458200" cy="5200291"/>
          </a:xfrm>
        </p:spPr>
        <p:txBody>
          <a:bodyPr/>
          <a:lstStyle/>
          <a:p>
            <a:pPr marL="0" indent="0">
              <a:buNone/>
            </a:pPr>
            <a:r>
              <a:rPr lang="en-US" altLang="en-US" sz="2400" dirty="0"/>
              <a:t>Ford pursued </a:t>
            </a:r>
            <a:r>
              <a:rPr lang="en-US" altLang="en-US" sz="2400" b="1" dirty="0">
                <a:solidFill>
                  <a:srgbClr val="E52C36"/>
                </a:solidFill>
              </a:rPr>
              <a:t>strategic alliances</a:t>
            </a:r>
            <a:r>
              <a:rPr lang="en-US" altLang="en-US" sz="2400" dirty="0"/>
              <a:t>:</a:t>
            </a:r>
          </a:p>
          <a:p>
            <a:pPr marL="342900" indent="-342900">
              <a:buFont typeface="Arial" panose="020B0604020202020204" pitchFamily="34" charset="0"/>
              <a:buChar char="•"/>
            </a:pPr>
            <a:r>
              <a:rPr lang="en-US" altLang="en-US" sz="2400" dirty="0"/>
              <a:t>Put Amazon’s Alexa in its cars.</a:t>
            </a:r>
          </a:p>
          <a:p>
            <a:pPr marL="342900" indent="-342900">
              <a:buFont typeface="Arial" panose="020B0604020202020204" pitchFamily="34" charset="0"/>
              <a:buChar char="•"/>
            </a:pPr>
            <a:r>
              <a:rPr lang="en-US" altLang="en-US" sz="2400" dirty="0"/>
              <a:t>Invested in Argo AI, joined with Lyft and Volkswagen to deploy and test autonomous vehicles.</a:t>
            </a:r>
          </a:p>
          <a:p>
            <a:pPr marL="342900" indent="-342900">
              <a:buFont typeface="Arial" panose="020B0604020202020204" pitchFamily="34" charset="0"/>
              <a:buChar char="•"/>
            </a:pPr>
            <a:r>
              <a:rPr lang="en-US" altLang="en-US" sz="2400" dirty="0"/>
              <a:t>Invested in e-scooter business, Tier in Germany.</a:t>
            </a:r>
          </a:p>
          <a:p>
            <a:pPr marL="342900" indent="-342900">
              <a:buFont typeface="Arial" panose="020B0604020202020204" pitchFamily="34" charset="0"/>
              <a:buChar char="•"/>
            </a:pPr>
            <a:r>
              <a:rPr lang="en-US" altLang="en-US" sz="2400" dirty="0"/>
              <a:t>Collaborated with GlobalFoundaries to develop U.S. semiconductor capabilities.</a:t>
            </a:r>
          </a:p>
          <a:p>
            <a:pPr marL="342900" indent="-342900">
              <a:buFont typeface="Arial" panose="020B0604020202020204" pitchFamily="34" charset="0"/>
              <a:buChar char="•"/>
            </a:pPr>
            <a:r>
              <a:rPr lang="en-US" altLang="en-US" sz="2400" dirty="0"/>
              <a:t>Invested in Rivian to use its platform for Lincoln SUVs.</a:t>
            </a:r>
          </a:p>
          <a:p>
            <a:pPr marL="342900" indent="-342900">
              <a:buFont typeface="Arial" panose="020B0604020202020204" pitchFamily="34" charset="0"/>
              <a:buChar char="•"/>
            </a:pPr>
            <a:r>
              <a:rPr lang="en-US" altLang="en-US" sz="2400" dirty="0"/>
              <a:t>Partnered with SK Battery America to build battery plants. </a:t>
            </a:r>
            <a:endParaRPr lang="en-US" sz="2400" dirty="0"/>
          </a:p>
        </p:txBody>
      </p:sp>
    </p:spTree>
    <p:extLst>
      <p:ext uri="{BB962C8B-B14F-4D97-AF65-F5344CB8AC3E}">
        <p14:creationId xmlns:p14="http://schemas.microsoft.com/office/powerpoint/2010/main" val="394919767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9D5A4-8EEA-4A3E-826F-26EE738C397A}"/>
              </a:ext>
            </a:extLst>
          </p:cNvPr>
          <p:cNvSpPr>
            <a:spLocks noGrp="1"/>
          </p:cNvSpPr>
          <p:nvPr>
            <p:ph type="title"/>
          </p:nvPr>
        </p:nvSpPr>
        <p:spPr>
          <a:xfrm>
            <a:off x="344672" y="209909"/>
            <a:ext cx="8458200" cy="1066800"/>
          </a:xfrm>
        </p:spPr>
        <p:txBody>
          <a:bodyPr/>
          <a:lstStyle/>
          <a:p>
            <a:r>
              <a:rPr lang="en-US" dirty="0"/>
              <a:t>Ford</a:t>
            </a:r>
            <a:br>
              <a:rPr lang="en-US" dirty="0"/>
            </a:br>
            <a:r>
              <a:rPr lang="en-US" dirty="0"/>
              <a:t>Results of Diversification Efforts</a:t>
            </a:r>
          </a:p>
        </p:txBody>
      </p:sp>
      <p:sp>
        <p:nvSpPr>
          <p:cNvPr id="5" name="Content Placeholder 4">
            <a:extLst>
              <a:ext uri="{FF2B5EF4-FFF2-40B4-BE49-F238E27FC236}">
                <a16:creationId xmlns:a16="http://schemas.microsoft.com/office/drawing/2014/main" id="{F072F1C0-ABC3-4017-8A81-09E96705629C}"/>
              </a:ext>
            </a:extLst>
          </p:cNvPr>
          <p:cNvSpPr>
            <a:spLocks noGrp="1"/>
          </p:cNvSpPr>
          <p:nvPr>
            <p:ph sz="quarter" idx="11"/>
          </p:nvPr>
        </p:nvSpPr>
        <p:spPr>
          <a:xfrm>
            <a:off x="342900" y="1276709"/>
            <a:ext cx="8458200" cy="5124091"/>
          </a:xfrm>
        </p:spPr>
        <p:txBody>
          <a:bodyPr/>
          <a:lstStyle/>
          <a:p>
            <a:pPr marL="0" indent="0">
              <a:buNone/>
            </a:pPr>
            <a:r>
              <a:rPr lang="en-US" altLang="en-US" sz="2400" dirty="0"/>
              <a:t>Diversification can be </a:t>
            </a:r>
            <a:r>
              <a:rPr lang="en-US" altLang="en-US" sz="2400" b="1" dirty="0">
                <a:solidFill>
                  <a:srgbClr val="E52C36"/>
                </a:solidFill>
              </a:rPr>
              <a:t>related constrained</a:t>
            </a:r>
            <a:r>
              <a:rPr lang="en-US" altLang="en-US" sz="2400" dirty="0">
                <a:solidFill>
                  <a:srgbClr val="E52C36"/>
                </a:solidFill>
              </a:rPr>
              <a:t> </a:t>
            </a:r>
            <a:r>
              <a:rPr lang="en-US" altLang="en-US" sz="2400" dirty="0"/>
              <a:t>when there are large resource links between business units.</a:t>
            </a:r>
          </a:p>
          <a:p>
            <a:pPr marL="342900" indent="-342900">
              <a:buFont typeface="Arial" panose="020B0604020202020204" pitchFamily="34" charset="0"/>
              <a:buChar char="•"/>
            </a:pPr>
            <a:r>
              <a:rPr lang="en-US" altLang="en-US" sz="2400" dirty="0"/>
              <a:t>Greater potential for value. But</a:t>
            </a:r>
          </a:p>
          <a:p>
            <a:pPr marL="342900" indent="-342900">
              <a:buFont typeface="Arial" panose="020B0604020202020204" pitchFamily="34" charset="0"/>
              <a:buChar char="•"/>
            </a:pPr>
            <a:r>
              <a:rPr lang="en-US" altLang="en-US" sz="2400" dirty="0"/>
              <a:t>Any action one business unit takes affects the others.</a:t>
            </a:r>
            <a:endParaRPr lang="en-US" altLang="en-US" sz="2200" dirty="0"/>
          </a:p>
          <a:p>
            <a:pPr>
              <a:spcBef>
                <a:spcPts val="600"/>
              </a:spcBef>
            </a:pPr>
            <a:r>
              <a:rPr lang="en-US" altLang="en-US" sz="2400" dirty="0"/>
              <a:t>Ford wanted to create value across all lines of business.</a:t>
            </a:r>
          </a:p>
          <a:p>
            <a:pPr>
              <a:spcBef>
                <a:spcPts val="600"/>
              </a:spcBef>
            </a:pPr>
            <a:r>
              <a:rPr lang="en-US" sz="2400" dirty="0"/>
              <a:t>How could resources be shared, core competencies leveraged between traditional manufacturing and the electric vehicle transportation/mobility solution businesses?</a:t>
            </a:r>
          </a:p>
        </p:txBody>
      </p:sp>
    </p:spTree>
    <p:extLst>
      <p:ext uri="{BB962C8B-B14F-4D97-AF65-F5344CB8AC3E}">
        <p14:creationId xmlns:p14="http://schemas.microsoft.com/office/powerpoint/2010/main" val="193794357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83C125B-672E-4AEA-BBAB-8A365ED88C90}"/>
              </a:ext>
            </a:extLst>
          </p:cNvPr>
          <p:cNvSpPr>
            <a:spLocks noGrp="1"/>
          </p:cNvSpPr>
          <p:nvPr>
            <p:ph type="title"/>
          </p:nvPr>
        </p:nvSpPr>
        <p:spPr/>
        <p:txBody>
          <a:bodyPr/>
          <a:lstStyle/>
          <a:p>
            <a:r>
              <a:rPr lang="en-US" dirty="0"/>
              <a:t>Ford </a:t>
            </a:r>
            <a:br>
              <a:rPr lang="en-US" dirty="0"/>
            </a:br>
            <a:r>
              <a:rPr lang="en-US" dirty="0"/>
              <a:t>Organizational Design</a:t>
            </a:r>
          </a:p>
        </p:txBody>
      </p:sp>
      <p:sp>
        <p:nvSpPr>
          <p:cNvPr id="5" name="Content Placeholder 4">
            <a:extLst>
              <a:ext uri="{FF2B5EF4-FFF2-40B4-BE49-F238E27FC236}">
                <a16:creationId xmlns:a16="http://schemas.microsoft.com/office/drawing/2014/main" id="{8A50E78F-E596-4DD5-B58B-F3A971603F3E}"/>
              </a:ext>
            </a:extLst>
          </p:cNvPr>
          <p:cNvSpPr>
            <a:spLocks noGrp="1"/>
          </p:cNvSpPr>
          <p:nvPr>
            <p:ph sz="quarter" idx="11"/>
          </p:nvPr>
        </p:nvSpPr>
        <p:spPr>
          <a:xfrm>
            <a:off x="381000" y="1447800"/>
            <a:ext cx="8458200" cy="4971691"/>
          </a:xfrm>
        </p:spPr>
        <p:txBody>
          <a:bodyPr/>
          <a:lstStyle/>
          <a:p>
            <a:pPr marL="0" indent="0">
              <a:buNone/>
            </a:pPr>
            <a:r>
              <a:rPr lang="en-US" altLang="en-US" b="1" dirty="0">
                <a:solidFill>
                  <a:srgbClr val="E52C36"/>
                </a:solidFill>
              </a:rPr>
              <a:t>Organizational structure.</a:t>
            </a:r>
            <a:r>
              <a:rPr lang="en-US" altLang="en-US" dirty="0">
                <a:solidFill>
                  <a:srgbClr val="E52C36"/>
                </a:solidFill>
              </a:rPr>
              <a:t> </a:t>
            </a:r>
          </a:p>
          <a:p>
            <a:pPr lvl="1"/>
            <a:r>
              <a:rPr lang="en-US" altLang="en-US" dirty="0"/>
              <a:t>Refers to formalized patterns of interactions that link a firm’</a:t>
            </a:r>
            <a:r>
              <a:rPr lang="en-US" altLang="ja-JP" dirty="0"/>
              <a:t>s tasks, technologies, and people.</a:t>
            </a:r>
          </a:p>
          <a:p>
            <a:pPr marL="0" indent="0">
              <a:buNone/>
            </a:pPr>
            <a:r>
              <a:rPr lang="en-US" altLang="en-US" sz="2600" dirty="0"/>
              <a:t>Structure provides a means of balancing </a:t>
            </a:r>
            <a:r>
              <a:rPr lang="en-US" altLang="en-US" sz="2600" b="1" dirty="0">
                <a:solidFill>
                  <a:schemeClr val="tx1"/>
                </a:solidFill>
              </a:rPr>
              <a:t>two conflicting forces.</a:t>
            </a:r>
          </a:p>
          <a:p>
            <a:pPr marL="914400" lvl="1" indent="-457200">
              <a:buFont typeface="+mj-lt"/>
              <a:buAutoNum type="arabicPeriod"/>
            </a:pPr>
            <a:r>
              <a:rPr lang="en-US" altLang="en-US" dirty="0"/>
              <a:t>Need for the division of tasks into meaningful groupings.</a:t>
            </a:r>
          </a:p>
          <a:p>
            <a:pPr marL="914400" lvl="1" indent="-457200">
              <a:buFont typeface="+mj-lt"/>
              <a:buAutoNum type="arabicPeriod"/>
            </a:pPr>
            <a:r>
              <a:rPr lang="en-US" altLang="en-US" dirty="0"/>
              <a:t>Need to integrate the groupings for efficiency and effectiveness.</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4EF7A39-2A6A-4C44-A619-F2845004B8B9}"/>
              </a:ext>
            </a:extLst>
          </p:cNvPr>
          <p:cNvSpPr>
            <a:spLocks noGrp="1"/>
          </p:cNvSpPr>
          <p:nvPr>
            <p:ph type="title"/>
          </p:nvPr>
        </p:nvSpPr>
        <p:spPr>
          <a:xfrm>
            <a:off x="342900" y="152400"/>
            <a:ext cx="8458200" cy="971909"/>
          </a:xfrm>
        </p:spPr>
        <p:txBody>
          <a:bodyPr/>
          <a:lstStyle/>
          <a:p>
            <a:r>
              <a:rPr lang="en-US" dirty="0"/>
              <a:t>Ford </a:t>
            </a:r>
            <a:br>
              <a:rPr lang="en-US" dirty="0"/>
            </a:br>
            <a:r>
              <a:rPr lang="en-US" dirty="0"/>
              <a:t>Organizational Design Framework</a:t>
            </a:r>
          </a:p>
        </p:txBody>
      </p:sp>
      <p:sp>
        <p:nvSpPr>
          <p:cNvPr id="5" name="Content Placeholder 4">
            <a:extLst>
              <a:ext uri="{FF2B5EF4-FFF2-40B4-BE49-F238E27FC236}">
                <a16:creationId xmlns:a16="http://schemas.microsoft.com/office/drawing/2014/main" id="{E02AAED3-7E83-4969-AB33-D4C14782AE2E}"/>
              </a:ext>
            </a:extLst>
          </p:cNvPr>
          <p:cNvSpPr>
            <a:spLocks noGrp="1"/>
          </p:cNvSpPr>
          <p:nvPr>
            <p:ph sz="quarter" idx="11"/>
          </p:nvPr>
        </p:nvSpPr>
        <p:spPr>
          <a:xfrm>
            <a:off x="342900" y="1276709"/>
            <a:ext cx="8458200" cy="5200291"/>
          </a:xfrm>
        </p:spPr>
        <p:txBody>
          <a:bodyPr/>
          <a:lstStyle/>
          <a:p>
            <a:pPr marL="0" indent="0">
              <a:spcAft>
                <a:spcPts val="2400"/>
              </a:spcAft>
              <a:buNone/>
            </a:pPr>
            <a:r>
              <a:rPr lang="en-US" altLang="en-US" sz="2400" dirty="0"/>
              <a:t>Within the framework of an appropriate </a:t>
            </a:r>
            <a:r>
              <a:rPr lang="en-US" altLang="en-US" sz="2400" b="1" dirty="0">
                <a:solidFill>
                  <a:srgbClr val="E52C36"/>
                </a:solidFill>
              </a:rPr>
              <a:t>organizational design</a:t>
            </a:r>
            <a:r>
              <a:rPr lang="en-US" altLang="en-US" sz="2400" dirty="0">
                <a:solidFill>
                  <a:srgbClr val="E52C36"/>
                </a:solidFill>
              </a:rPr>
              <a:t>, </a:t>
            </a:r>
            <a:r>
              <a:rPr lang="en-US" altLang="en-US" sz="2400" dirty="0"/>
              <a:t>managers must select a mix and balance of tools and techniques. </a:t>
            </a:r>
          </a:p>
          <a:p>
            <a:pPr marL="0" indent="0">
              <a:buNone/>
            </a:pPr>
            <a:r>
              <a:rPr lang="en-US" altLang="en-US" sz="2400" dirty="0"/>
              <a:t>Factors facilitating effective coordination and integration of key activities include:</a:t>
            </a:r>
          </a:p>
          <a:p>
            <a:pPr lvl="1"/>
            <a:r>
              <a:rPr lang="en-US" altLang="en-US" sz="2200" dirty="0"/>
              <a:t>Common culture and shared values.</a:t>
            </a:r>
          </a:p>
          <a:p>
            <a:pPr lvl="1"/>
            <a:r>
              <a:rPr lang="en-US" altLang="en-US" sz="2200" dirty="0"/>
              <a:t>Horizontal organization structures.</a:t>
            </a:r>
          </a:p>
          <a:p>
            <a:pPr lvl="1"/>
            <a:r>
              <a:rPr lang="en-US" altLang="en-US" sz="2200" dirty="0"/>
              <a:t>Horizontal systems and processes.</a:t>
            </a:r>
          </a:p>
          <a:p>
            <a:pPr lvl="1"/>
            <a:r>
              <a:rPr lang="en-US" altLang="en-US" sz="2200" dirty="0"/>
              <a:t>Communications and information technologies.</a:t>
            </a:r>
          </a:p>
          <a:p>
            <a:pPr lvl="1"/>
            <a:r>
              <a:rPr lang="en-US" altLang="en-US" sz="2200" dirty="0"/>
              <a:t>Human resource practices.</a:t>
            </a:r>
            <a:endParaRPr lang="en-US" sz="2400" dirty="0"/>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4AE07A6-35DD-43ED-AB94-2BFBCCC43B22}"/>
              </a:ext>
            </a:extLst>
          </p:cNvPr>
          <p:cNvSpPr>
            <a:spLocks noGrp="1"/>
          </p:cNvSpPr>
          <p:nvPr>
            <p:ph type="title"/>
          </p:nvPr>
        </p:nvSpPr>
        <p:spPr>
          <a:xfrm>
            <a:off x="342900" y="123645"/>
            <a:ext cx="8458200" cy="971909"/>
          </a:xfrm>
        </p:spPr>
        <p:txBody>
          <a:bodyPr/>
          <a:lstStyle/>
          <a:p>
            <a:r>
              <a:rPr lang="en-US" dirty="0"/>
              <a:t>Ford </a:t>
            </a:r>
            <a:br>
              <a:rPr lang="en-US" dirty="0"/>
            </a:br>
            <a:r>
              <a:rPr lang="en-US" dirty="0"/>
              <a:t>Organizational Structures</a:t>
            </a:r>
          </a:p>
        </p:txBody>
      </p:sp>
      <p:sp>
        <p:nvSpPr>
          <p:cNvPr id="5" name="Content Placeholder 4">
            <a:extLst>
              <a:ext uri="{FF2B5EF4-FFF2-40B4-BE49-F238E27FC236}">
                <a16:creationId xmlns:a16="http://schemas.microsoft.com/office/drawing/2014/main" id="{00B64AC3-1F3B-43AA-87AD-6EA6542C1499}"/>
              </a:ext>
            </a:extLst>
          </p:cNvPr>
          <p:cNvSpPr>
            <a:spLocks noGrp="1"/>
          </p:cNvSpPr>
          <p:nvPr>
            <p:ph sz="quarter" idx="11"/>
          </p:nvPr>
        </p:nvSpPr>
        <p:spPr/>
        <p:txBody>
          <a:bodyPr/>
          <a:lstStyle/>
          <a:p>
            <a:pPr>
              <a:buNone/>
            </a:pPr>
            <a:r>
              <a:rPr lang="en-US" altLang="en-US" sz="2600" dirty="0"/>
              <a:t>Different</a:t>
            </a:r>
            <a:r>
              <a:rPr lang="en-US" altLang="en-US" sz="2600" dirty="0">
                <a:solidFill>
                  <a:srgbClr val="4D9DC3"/>
                </a:solidFill>
              </a:rPr>
              <a:t> </a:t>
            </a:r>
            <a:r>
              <a:rPr lang="en-US" altLang="en-US" sz="2600" b="1" dirty="0">
                <a:solidFill>
                  <a:srgbClr val="E52C36"/>
                </a:solidFill>
              </a:rPr>
              <a:t>structures</a:t>
            </a:r>
            <a:r>
              <a:rPr lang="en-US" altLang="en-US" sz="2600" dirty="0">
                <a:solidFill>
                  <a:schemeClr val="tx1"/>
                </a:solidFill>
              </a:rPr>
              <a:t>:</a:t>
            </a:r>
          </a:p>
          <a:p>
            <a:pPr marL="457200" indent="-457200">
              <a:buFont typeface="Arial" panose="020B0604020202020204" pitchFamily="34" charset="0"/>
              <a:buChar char="•"/>
            </a:pPr>
            <a:r>
              <a:rPr lang="en-US" altLang="en-US" sz="2600" dirty="0"/>
              <a:t>Lead to different degrees of flexibility and permeability. </a:t>
            </a:r>
          </a:p>
          <a:p>
            <a:pPr marL="457200" indent="-457200">
              <a:buFont typeface="Arial" panose="020B0604020202020204" pitchFamily="34" charset="0"/>
              <a:buChar char="•"/>
            </a:pPr>
            <a:r>
              <a:rPr lang="en-US" altLang="en-US" sz="2600" dirty="0"/>
              <a:t>Can affect the amount of culture change required. </a:t>
            </a:r>
          </a:p>
          <a:p>
            <a:pPr marL="457200" indent="-457200">
              <a:buFont typeface="Arial" panose="020B0604020202020204" pitchFamily="34" charset="0"/>
              <a:buChar char="•"/>
            </a:pPr>
            <a:r>
              <a:rPr lang="en-US" altLang="en-US" sz="2600" dirty="0"/>
              <a:t>Can have an impact on relationships between internal and external constituencies.</a:t>
            </a:r>
          </a:p>
          <a:p>
            <a:pPr marL="457200" indent="-457200">
              <a:buFont typeface="Arial" panose="020B0604020202020204" pitchFamily="34" charset="0"/>
              <a:buChar char="•"/>
            </a:pPr>
            <a:r>
              <a:rPr lang="en-US" altLang="en-US" sz="2600" dirty="0"/>
              <a:t>Need the full support of the management team to implement.</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AB668A-A22D-4350-99F2-53148C8AC201}"/>
              </a:ext>
            </a:extLst>
          </p:cNvPr>
          <p:cNvSpPr>
            <a:spLocks noGrp="1"/>
          </p:cNvSpPr>
          <p:nvPr>
            <p:ph type="title"/>
          </p:nvPr>
        </p:nvSpPr>
        <p:spPr>
          <a:xfrm>
            <a:off x="457200" y="190500"/>
            <a:ext cx="8458200" cy="952500"/>
          </a:xfrm>
        </p:spPr>
        <p:txBody>
          <a:bodyPr/>
          <a:lstStyle/>
          <a:p>
            <a:r>
              <a:rPr lang="en-US" dirty="0"/>
              <a:t>Ford </a:t>
            </a:r>
            <a:br>
              <a:rPr lang="en-US" dirty="0"/>
            </a:br>
            <a:r>
              <a:rPr lang="en-US" dirty="0"/>
              <a:t>Discussion Questions</a:t>
            </a:r>
          </a:p>
        </p:txBody>
      </p:sp>
      <p:sp>
        <p:nvSpPr>
          <p:cNvPr id="5" name="Content Placeholder 4">
            <a:extLst>
              <a:ext uri="{FF2B5EF4-FFF2-40B4-BE49-F238E27FC236}">
                <a16:creationId xmlns:a16="http://schemas.microsoft.com/office/drawing/2014/main" id="{5E6D8D8B-778E-4060-A9A0-638BA3245E39}"/>
              </a:ext>
            </a:extLst>
          </p:cNvPr>
          <p:cNvSpPr>
            <a:spLocks noGrp="1"/>
          </p:cNvSpPr>
          <p:nvPr>
            <p:ph sz="quarter" idx="11"/>
          </p:nvPr>
        </p:nvSpPr>
        <p:spPr/>
        <p:txBody>
          <a:bodyPr/>
          <a:lstStyle/>
          <a:p>
            <a:pPr marL="457200" indent="-457200">
              <a:spcAft>
                <a:spcPts val="2000"/>
              </a:spcAft>
              <a:buClr>
                <a:schemeClr val="tx1"/>
              </a:buClr>
              <a:buFont typeface="+mj-lt"/>
              <a:buAutoNum type="arabicPeriod"/>
            </a:pPr>
            <a:r>
              <a:rPr lang="en-US" altLang="en-US" dirty="0">
                <a:cs typeface="Times New Roman" panose="02020603050405020304" pitchFamily="18" charset="0"/>
              </a:rPr>
              <a:t>What are key forces in the general and industry environments that affect </a:t>
            </a:r>
            <a:r>
              <a:rPr lang="en-US" altLang="en-US" dirty="0"/>
              <a:t>Ford’</a:t>
            </a:r>
            <a:r>
              <a:rPr lang="en-US" altLang="ja-JP" dirty="0"/>
              <a:t>s choice of strategy?</a:t>
            </a:r>
          </a:p>
          <a:p>
            <a:pPr marL="457200" indent="-457200">
              <a:spcAft>
                <a:spcPts val="2000"/>
              </a:spcAft>
              <a:buClr>
                <a:schemeClr val="tx1"/>
              </a:buClr>
              <a:buFont typeface="+mj-lt"/>
              <a:buAutoNum type="arabicPeriod"/>
            </a:pPr>
            <a:r>
              <a:rPr lang="en-US" altLang="en-US" dirty="0"/>
              <a:t>What internal resources and assets does Ford have that may give it a competitive advantage?</a:t>
            </a:r>
          </a:p>
          <a:p>
            <a:pPr marL="457200" indent="-457200">
              <a:spcAft>
                <a:spcPts val="2000"/>
              </a:spcAft>
              <a:buClr>
                <a:schemeClr val="tx1"/>
              </a:buClr>
              <a:buFont typeface="+mj-lt"/>
              <a:buAutoNum type="arabicPeriod"/>
            </a:pPr>
            <a:r>
              <a:rPr lang="en-US" altLang="en-US" dirty="0"/>
              <a:t>How should Ford compete and implement strategy?</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17EBC5-F83B-4323-8590-C1AC93BFD9D2}"/>
              </a:ext>
            </a:extLst>
          </p:cNvPr>
          <p:cNvSpPr>
            <a:spLocks noGrp="1"/>
          </p:cNvSpPr>
          <p:nvPr>
            <p:ph type="title"/>
          </p:nvPr>
        </p:nvSpPr>
        <p:spPr>
          <a:xfrm>
            <a:off x="342900" y="228600"/>
            <a:ext cx="8458200" cy="971909"/>
          </a:xfrm>
        </p:spPr>
        <p:txBody>
          <a:bodyPr/>
          <a:lstStyle/>
          <a:p>
            <a:r>
              <a:rPr lang="en-US" dirty="0"/>
              <a:t>Ford </a:t>
            </a:r>
            <a:br>
              <a:rPr lang="en-US" dirty="0"/>
            </a:br>
            <a:r>
              <a:rPr lang="en-US" dirty="0"/>
              <a:t>Organizational Design: SBU</a:t>
            </a:r>
          </a:p>
        </p:txBody>
      </p:sp>
      <p:sp>
        <p:nvSpPr>
          <p:cNvPr id="5" name="Content Placeholder 4">
            <a:extLst>
              <a:ext uri="{FF2B5EF4-FFF2-40B4-BE49-F238E27FC236}">
                <a16:creationId xmlns:a16="http://schemas.microsoft.com/office/drawing/2014/main" id="{43241D89-120A-4F75-9E7D-79B710D96E40}"/>
              </a:ext>
            </a:extLst>
          </p:cNvPr>
          <p:cNvSpPr>
            <a:spLocks noGrp="1"/>
          </p:cNvSpPr>
          <p:nvPr>
            <p:ph sz="quarter" idx="11"/>
          </p:nvPr>
        </p:nvSpPr>
        <p:spPr/>
        <p:txBody>
          <a:bodyPr/>
          <a:lstStyle/>
          <a:p>
            <a:pPr>
              <a:spcAft>
                <a:spcPts val="2400"/>
              </a:spcAft>
            </a:pPr>
            <a:r>
              <a:rPr lang="en-US" altLang="en-US" sz="2400" dirty="0">
                <a:cs typeface="Times New Roman" panose="02020603050405020304" pitchFamily="18" charset="0"/>
              </a:rPr>
              <a:t>Mulally did some senior executive </a:t>
            </a:r>
            <a:r>
              <a:rPr lang="en-US" altLang="en-US" sz="2400" b="1" dirty="0">
                <a:solidFill>
                  <a:schemeClr val="tx1"/>
                </a:solidFill>
                <a:cs typeface="Times New Roman" panose="02020603050405020304" pitchFamily="18" charset="0"/>
              </a:rPr>
              <a:t>reorganization</a:t>
            </a:r>
            <a:r>
              <a:rPr lang="en-US" altLang="en-US" sz="2400" dirty="0">
                <a:solidFill>
                  <a:srgbClr val="996633"/>
                </a:solidFill>
                <a:cs typeface="Times New Roman" panose="02020603050405020304" pitchFamily="18" charset="0"/>
              </a:rPr>
              <a:t>. </a:t>
            </a:r>
            <a:r>
              <a:rPr lang="en-US" altLang="en-US" sz="2400" dirty="0">
                <a:cs typeface="Times New Roman" panose="02020603050405020304" pitchFamily="18" charset="0"/>
              </a:rPr>
              <a:t>Many of the newly appointed executives reported directly to him, giving him some centralized decision-making control.</a:t>
            </a:r>
          </a:p>
          <a:p>
            <a:r>
              <a:rPr lang="en-US" altLang="en-US" sz="2400" dirty="0">
                <a:cs typeface="Times New Roman" panose="02020603050405020304" pitchFamily="18" charset="0"/>
              </a:rPr>
              <a:t>Ford had an SBU, or</a:t>
            </a:r>
            <a:r>
              <a:rPr lang="en-US" altLang="en-US" sz="2400" dirty="0">
                <a:solidFill>
                  <a:srgbClr val="4D9DC3"/>
                </a:solidFill>
                <a:cs typeface="Times New Roman" panose="02020603050405020304" pitchFamily="18" charset="0"/>
              </a:rPr>
              <a:t> </a:t>
            </a:r>
            <a:r>
              <a:rPr lang="en-US" altLang="en-US" sz="2400" b="1" dirty="0">
                <a:solidFill>
                  <a:srgbClr val="E52C36"/>
                </a:solidFill>
                <a:cs typeface="Times New Roman" panose="02020603050405020304" pitchFamily="18" charset="0"/>
              </a:rPr>
              <a:t>strategic business unit structure,</a:t>
            </a:r>
            <a:r>
              <a:rPr lang="en-US" altLang="en-US" sz="2400" b="1" dirty="0">
                <a:solidFill>
                  <a:srgbClr val="E52C36"/>
                </a:solidFill>
              </a:rPr>
              <a:t> </a:t>
            </a:r>
            <a:r>
              <a:rPr lang="en-US" altLang="en-US" sz="2400" dirty="0"/>
              <a:t>where the different divisions each acted as a profit center, yet certain key responsibilities such as product development, information technology, and quality all reported directly to Mulally. This meant Mulally had the ability to coordinate and control key functions while implementing his strategy.</a:t>
            </a:r>
          </a:p>
          <a:p>
            <a:endParaRPr lang="en-US" sz="2400" dirty="0"/>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887E5-7ABE-4526-803B-4C3FE1E83007}"/>
              </a:ext>
            </a:extLst>
          </p:cNvPr>
          <p:cNvSpPr>
            <a:spLocks noGrp="1"/>
          </p:cNvSpPr>
          <p:nvPr>
            <p:ph type="title"/>
          </p:nvPr>
        </p:nvSpPr>
        <p:spPr>
          <a:xfrm>
            <a:off x="342900" y="209909"/>
            <a:ext cx="8458200" cy="1066800"/>
          </a:xfrm>
        </p:spPr>
        <p:txBody>
          <a:bodyPr/>
          <a:lstStyle/>
          <a:p>
            <a:r>
              <a:rPr lang="en-US" dirty="0"/>
              <a:t>Ford</a:t>
            </a:r>
            <a:br>
              <a:rPr lang="en-US" dirty="0"/>
            </a:br>
            <a:r>
              <a:rPr lang="en-US" dirty="0"/>
              <a:t>Organizational Design: Subsidiaries</a:t>
            </a:r>
          </a:p>
        </p:txBody>
      </p:sp>
      <p:sp>
        <p:nvSpPr>
          <p:cNvPr id="5" name="Content Placeholder 4">
            <a:extLst>
              <a:ext uri="{FF2B5EF4-FFF2-40B4-BE49-F238E27FC236}">
                <a16:creationId xmlns:a16="http://schemas.microsoft.com/office/drawing/2014/main" id="{AC555537-A07A-4D0E-A641-6752F73EEA94}"/>
              </a:ext>
            </a:extLst>
          </p:cNvPr>
          <p:cNvSpPr>
            <a:spLocks noGrp="1"/>
          </p:cNvSpPr>
          <p:nvPr>
            <p:ph sz="quarter" idx="11"/>
          </p:nvPr>
        </p:nvSpPr>
        <p:spPr>
          <a:xfrm>
            <a:off x="381000" y="1600200"/>
            <a:ext cx="8458200" cy="4514491"/>
          </a:xfrm>
        </p:spPr>
        <p:txBody>
          <a:bodyPr/>
          <a:lstStyle/>
          <a:p>
            <a:r>
              <a:rPr lang="en-US" altLang="en-US" sz="2600" dirty="0">
                <a:cs typeface="Times New Roman" panose="02020603050405020304" pitchFamily="18" charset="0"/>
              </a:rPr>
              <a:t>CEO Fields created Smart Mobility LLC:</a:t>
            </a:r>
          </a:p>
          <a:p>
            <a:pPr marL="342900" indent="-342900">
              <a:buFont typeface="Arial" panose="020B0604020202020204" pitchFamily="34" charset="0"/>
              <a:buChar char="•"/>
            </a:pPr>
            <a:r>
              <a:rPr lang="en-US" altLang="en-US" sz="2600" dirty="0">
                <a:cs typeface="Times New Roman" panose="02020603050405020304" pitchFamily="18" charset="0"/>
              </a:rPr>
              <a:t>Startup </a:t>
            </a:r>
            <a:r>
              <a:rPr lang="en-US" altLang="en-US" sz="2600" b="1" dirty="0">
                <a:solidFill>
                  <a:srgbClr val="E52C36"/>
                </a:solidFill>
                <a:cs typeface="Times New Roman" panose="02020603050405020304" pitchFamily="18" charset="0"/>
              </a:rPr>
              <a:t>subsidiary</a:t>
            </a:r>
            <a:r>
              <a:rPr lang="en-US" altLang="en-US" sz="2600" dirty="0">
                <a:cs typeface="Times New Roman" panose="02020603050405020304" pitchFamily="18" charset="0"/>
              </a:rPr>
              <a:t> to design, build, grow, invest in emerging mobility services.</a:t>
            </a:r>
          </a:p>
          <a:p>
            <a:pPr marL="342900" indent="-342900">
              <a:buFont typeface="Arial" panose="020B0604020202020204" pitchFamily="34" charset="0"/>
              <a:buChar char="•"/>
            </a:pPr>
            <a:r>
              <a:rPr lang="en-US" altLang="en-US" sz="2600" dirty="0">
                <a:cs typeface="Times New Roman" panose="02020603050405020304" pitchFamily="18" charset="0"/>
              </a:rPr>
              <a:t>Could collaborate with other startups and tech companies as needed to pursue opportunities.</a:t>
            </a:r>
          </a:p>
          <a:p>
            <a:pPr marL="342900" indent="-342900">
              <a:buFont typeface="Arial" panose="020B0604020202020204" pitchFamily="34" charset="0"/>
              <a:buChar char="•"/>
            </a:pPr>
            <a:r>
              <a:rPr lang="en-US" altLang="en-US" sz="2600" dirty="0">
                <a:cs typeface="Times New Roman" panose="02020603050405020304" pitchFamily="18" charset="0"/>
              </a:rPr>
              <a:t>Semi-autonomous structure could be difficult to manage effectively to coordinate and integrate key activities.</a:t>
            </a:r>
            <a:endParaRPr lang="en-US" altLang="en-US" sz="2600" dirty="0"/>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887E5-7ABE-4526-803B-4C3FE1E83007}"/>
              </a:ext>
            </a:extLst>
          </p:cNvPr>
          <p:cNvSpPr>
            <a:spLocks noGrp="1"/>
          </p:cNvSpPr>
          <p:nvPr>
            <p:ph type="title"/>
          </p:nvPr>
        </p:nvSpPr>
        <p:spPr>
          <a:xfrm>
            <a:off x="342900" y="209908"/>
            <a:ext cx="8458200" cy="1390292"/>
          </a:xfrm>
        </p:spPr>
        <p:txBody>
          <a:bodyPr/>
          <a:lstStyle/>
          <a:p>
            <a:r>
              <a:rPr lang="en-US" dirty="0"/>
              <a:t>Ford</a:t>
            </a:r>
            <a:br>
              <a:rPr lang="en-US" dirty="0"/>
            </a:br>
            <a:r>
              <a:rPr lang="en-US" dirty="0"/>
              <a:t>Organizational Design: Divisional Structures</a:t>
            </a:r>
          </a:p>
        </p:txBody>
      </p:sp>
      <p:sp>
        <p:nvSpPr>
          <p:cNvPr id="5" name="Content Placeholder 4">
            <a:extLst>
              <a:ext uri="{FF2B5EF4-FFF2-40B4-BE49-F238E27FC236}">
                <a16:creationId xmlns:a16="http://schemas.microsoft.com/office/drawing/2014/main" id="{AC555537-A07A-4D0E-A641-6752F73EEA94}"/>
              </a:ext>
            </a:extLst>
          </p:cNvPr>
          <p:cNvSpPr>
            <a:spLocks noGrp="1"/>
          </p:cNvSpPr>
          <p:nvPr>
            <p:ph sz="quarter" idx="11"/>
          </p:nvPr>
        </p:nvSpPr>
        <p:spPr>
          <a:xfrm>
            <a:off x="381000" y="1600200"/>
            <a:ext cx="8458200" cy="4514491"/>
          </a:xfrm>
        </p:spPr>
        <p:txBody>
          <a:bodyPr/>
          <a:lstStyle/>
          <a:p>
            <a:r>
              <a:rPr lang="en-US" altLang="en-US" sz="2400" dirty="0">
                <a:cs typeface="Times New Roman" panose="02020603050405020304" pitchFamily="18" charset="0"/>
              </a:rPr>
              <a:t>CEO Hackett moved to teams focused on specific product lines, not multiple vehicle types:</a:t>
            </a:r>
          </a:p>
          <a:p>
            <a:pPr marL="457200" indent="-457200">
              <a:buFont typeface="Arial" panose="020B0604020202020204" pitchFamily="34" charset="0"/>
              <a:buChar char="•"/>
            </a:pPr>
            <a:r>
              <a:rPr lang="en-US" altLang="en-US" sz="2200" dirty="0">
                <a:cs typeface="Times New Roman" panose="02020603050405020304" pitchFamily="18" charset="0"/>
              </a:rPr>
              <a:t>Creating a portfolio of electric vehicles.</a:t>
            </a:r>
          </a:p>
          <a:p>
            <a:pPr marL="457200" indent="-457200">
              <a:buFont typeface="Arial" panose="020B0604020202020204" pitchFamily="34" charset="0"/>
              <a:buChar char="•"/>
            </a:pPr>
            <a:r>
              <a:rPr lang="en-US" altLang="en-US" sz="2200" dirty="0">
                <a:cs typeface="Times New Roman" panose="02020603050405020304" pitchFamily="18" charset="0"/>
              </a:rPr>
              <a:t>Focusing on autonomous technology to enable better ride-hailing and delivery services.</a:t>
            </a:r>
          </a:p>
          <a:p>
            <a:r>
              <a:rPr lang="en-US" altLang="en-US" sz="2400" dirty="0">
                <a:cs typeface="Times New Roman" panose="02020603050405020304" pitchFamily="18" charset="0"/>
              </a:rPr>
              <a:t>CEO Farley created three </a:t>
            </a:r>
            <a:r>
              <a:rPr lang="en-US" altLang="en-US" sz="2400" b="1" dirty="0">
                <a:solidFill>
                  <a:srgbClr val="E52C36"/>
                </a:solidFill>
                <a:cs typeface="Times New Roman" panose="02020603050405020304" pitchFamily="18" charset="0"/>
              </a:rPr>
              <a:t>divisional structures:</a:t>
            </a:r>
          </a:p>
          <a:p>
            <a:pPr marL="457200" indent="-457200">
              <a:buFont typeface="Arial" panose="020B0604020202020204" pitchFamily="34" charset="0"/>
              <a:buChar char="•"/>
            </a:pPr>
            <a:r>
              <a:rPr lang="en-US" altLang="en-US" sz="2200" dirty="0">
                <a:solidFill>
                  <a:schemeClr val="tx1"/>
                </a:solidFill>
                <a:cs typeface="Times New Roman" panose="02020603050405020304" pitchFamily="18" charset="0"/>
              </a:rPr>
              <a:t>Focusing on Ford commercial customers, traditional internal combustion vehicles, electric vehicles.</a:t>
            </a:r>
          </a:p>
          <a:p>
            <a:pPr marL="457200" indent="-457200">
              <a:buFont typeface="Arial" panose="020B0604020202020204" pitchFamily="34" charset="0"/>
              <a:buChar char="•"/>
            </a:pPr>
            <a:r>
              <a:rPr lang="en-US" altLang="en-US" sz="2200" dirty="0">
                <a:solidFill>
                  <a:schemeClr val="tx1"/>
                </a:solidFill>
                <a:cs typeface="Times New Roman" panose="02020603050405020304" pitchFamily="18" charset="0"/>
              </a:rPr>
              <a:t>Efforts would be focused but duplication of staff and possible conflicting goals could discourage sharing of ideas and resources.</a:t>
            </a:r>
          </a:p>
        </p:txBody>
      </p:sp>
    </p:spTree>
    <p:extLst>
      <p:ext uri="{BB962C8B-B14F-4D97-AF65-F5344CB8AC3E}">
        <p14:creationId xmlns:p14="http://schemas.microsoft.com/office/powerpoint/2010/main" val="410016516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D193FB-C592-6F41-899F-C8F9564B3A67}"/>
              </a:ext>
            </a:extLst>
          </p:cNvPr>
          <p:cNvSpPr>
            <a:spLocks noGrp="1"/>
          </p:cNvSpPr>
          <p:nvPr>
            <p:ph type="title"/>
          </p:nvPr>
        </p:nvSpPr>
        <p:spPr>
          <a:xfrm>
            <a:off x="353786" y="152400"/>
            <a:ext cx="8458200" cy="932330"/>
          </a:xfrm>
        </p:spPr>
        <p:txBody>
          <a:bodyPr/>
          <a:lstStyle/>
          <a:p>
            <a:r>
              <a:rPr lang="en-US" dirty="0"/>
              <a:t>Ford </a:t>
            </a:r>
            <a:br>
              <a:rPr lang="en-US" dirty="0"/>
            </a:br>
            <a:r>
              <a:rPr lang="en-US" dirty="0"/>
              <a:t>Ambidextrous Designs</a:t>
            </a:r>
          </a:p>
        </p:txBody>
      </p:sp>
      <p:sp>
        <p:nvSpPr>
          <p:cNvPr id="3" name="Content Placeholder 2">
            <a:extLst>
              <a:ext uri="{FF2B5EF4-FFF2-40B4-BE49-F238E27FC236}">
                <a16:creationId xmlns:a16="http://schemas.microsoft.com/office/drawing/2014/main" id="{6A36D8BF-C695-154A-BE23-EC161C9A6388}"/>
              </a:ext>
            </a:extLst>
          </p:cNvPr>
          <p:cNvSpPr>
            <a:spLocks noGrp="1"/>
          </p:cNvSpPr>
          <p:nvPr>
            <p:ph sz="quarter" idx="11"/>
          </p:nvPr>
        </p:nvSpPr>
        <p:spPr>
          <a:xfrm>
            <a:off x="353786" y="1219200"/>
            <a:ext cx="8458200" cy="5029200"/>
          </a:xfrm>
        </p:spPr>
        <p:txBody>
          <a:bodyPr/>
          <a:lstStyle/>
          <a:p>
            <a:r>
              <a:rPr lang="en-US" altLang="en-US" sz="2600" b="1" dirty="0">
                <a:solidFill>
                  <a:srgbClr val="E21A23"/>
                </a:solidFill>
                <a:sym typeface="Verdana" pitchFamily="34" charset="0"/>
              </a:rPr>
              <a:t>Ambidextrous organizational designs</a:t>
            </a:r>
            <a:r>
              <a:rPr lang="en-US" altLang="en-US" sz="2600" dirty="0">
                <a:solidFill>
                  <a:srgbClr val="E21A23"/>
                </a:solidFill>
                <a:sym typeface="Verdana" pitchFamily="34" charset="0"/>
              </a:rPr>
              <a:t>:</a:t>
            </a:r>
          </a:p>
          <a:p>
            <a:pPr marL="342900" indent="-342900">
              <a:buFont typeface="Arial" panose="020B0604020202020204" pitchFamily="34" charset="0"/>
              <a:buChar char="•"/>
            </a:pPr>
            <a:r>
              <a:rPr lang="en-US" altLang="en-US" sz="2200" dirty="0">
                <a:sym typeface="Verdana" pitchFamily="34" charset="0"/>
              </a:rPr>
              <a:t>Effectively integrate and coordinate existing operations.</a:t>
            </a:r>
          </a:p>
          <a:p>
            <a:pPr marL="342900" indent="-342900">
              <a:buFont typeface="Arial" panose="020B0604020202020204" pitchFamily="34" charset="0"/>
              <a:buChar char="•"/>
            </a:pPr>
            <a:r>
              <a:rPr lang="en-US" altLang="en-US" sz="2200" dirty="0">
                <a:sym typeface="Verdana" pitchFamily="34" charset="0"/>
              </a:rPr>
              <a:t>Establish project teams that are structurally independent units.</a:t>
            </a:r>
          </a:p>
          <a:p>
            <a:pPr marL="342900" indent="-342900">
              <a:buFont typeface="Arial" panose="020B0604020202020204" pitchFamily="34" charset="0"/>
              <a:buChar char="•"/>
            </a:pPr>
            <a:r>
              <a:rPr lang="en-US" altLang="en-US" sz="2200" dirty="0">
                <a:sym typeface="Verdana" pitchFamily="34" charset="0"/>
              </a:rPr>
              <a:t>Pay attention to each unit’s processes, structures, and cultures.</a:t>
            </a:r>
          </a:p>
          <a:p>
            <a:pPr marL="342900" indent="-342900">
              <a:buFont typeface="Arial" panose="020B0604020202020204" pitchFamily="34" charset="0"/>
              <a:buChar char="•"/>
            </a:pPr>
            <a:r>
              <a:rPr lang="en-US" altLang="en-US" sz="2200" dirty="0">
                <a:sym typeface="Verdana" pitchFamily="34" charset="0"/>
              </a:rPr>
              <a:t>Effectively integrate each unit into the existing management hierarchy.</a:t>
            </a:r>
          </a:p>
          <a:p>
            <a:pPr marL="342900" indent="-342900">
              <a:buFont typeface="Arial" panose="020B0604020202020204" pitchFamily="34" charset="0"/>
              <a:buChar char="•"/>
            </a:pPr>
            <a:r>
              <a:rPr lang="en-US" altLang="en-US" sz="2200" dirty="0">
                <a:sym typeface="Verdana" pitchFamily="34" charset="0"/>
              </a:rPr>
              <a:t>Are successful when a clear and compelling vision is communicated by senior management.</a:t>
            </a:r>
          </a:p>
          <a:p>
            <a:pPr marL="342900" indent="-342900">
              <a:buFont typeface="Arial" panose="020B0604020202020204" pitchFamily="34" charset="0"/>
              <a:buChar char="•"/>
            </a:pPr>
            <a:r>
              <a:rPr lang="en-US" altLang="en-US" sz="2200" dirty="0">
                <a:sym typeface="Verdana" pitchFamily="34" charset="0"/>
              </a:rPr>
              <a:t>Could CEO Farley be effective with this, especially given the scope and pace of innovation needed?</a:t>
            </a:r>
          </a:p>
          <a:p>
            <a:endParaRPr lang="en-US" dirty="0"/>
          </a:p>
        </p:txBody>
      </p:sp>
    </p:spTree>
    <p:extLst>
      <p:ext uri="{BB962C8B-B14F-4D97-AF65-F5344CB8AC3E}">
        <p14:creationId xmlns:p14="http://schemas.microsoft.com/office/powerpoint/2010/main" val="37104438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22D0-ECB6-674E-A53B-E9ABE08E1895}"/>
              </a:ext>
            </a:extLst>
          </p:cNvPr>
          <p:cNvSpPr>
            <a:spLocks noGrp="1"/>
          </p:cNvSpPr>
          <p:nvPr>
            <p:ph type="title"/>
          </p:nvPr>
        </p:nvSpPr>
        <p:spPr>
          <a:xfrm>
            <a:off x="321129" y="152400"/>
            <a:ext cx="8458200" cy="1066800"/>
          </a:xfrm>
        </p:spPr>
        <p:txBody>
          <a:bodyPr/>
          <a:lstStyle/>
          <a:p>
            <a:r>
              <a:rPr lang="en-US" dirty="0"/>
              <a:t>Ford</a:t>
            </a:r>
            <a:br>
              <a:rPr lang="en-US" dirty="0"/>
            </a:br>
            <a:r>
              <a:rPr lang="en-US" dirty="0"/>
              <a:t>Managing Innovation: Definition</a:t>
            </a:r>
            <a:endParaRPr lang="en-US" sz="1100" dirty="0"/>
          </a:p>
        </p:txBody>
      </p:sp>
      <p:sp>
        <p:nvSpPr>
          <p:cNvPr id="3" name="Content Placeholder 2">
            <a:extLst>
              <a:ext uri="{FF2B5EF4-FFF2-40B4-BE49-F238E27FC236}">
                <a16:creationId xmlns:a16="http://schemas.microsoft.com/office/drawing/2014/main" id="{3187A0D4-7726-C845-81FB-C63CC7648796}"/>
              </a:ext>
            </a:extLst>
          </p:cNvPr>
          <p:cNvSpPr>
            <a:spLocks noGrp="1"/>
          </p:cNvSpPr>
          <p:nvPr>
            <p:ph sz="quarter" idx="11"/>
          </p:nvPr>
        </p:nvSpPr>
        <p:spPr>
          <a:xfrm>
            <a:off x="342900" y="1219200"/>
            <a:ext cx="8458200" cy="5156717"/>
          </a:xfrm>
        </p:spPr>
        <p:txBody>
          <a:bodyPr>
            <a:noAutofit/>
          </a:bodyPr>
          <a:lstStyle/>
          <a:p>
            <a:r>
              <a:rPr lang="en-US" altLang="en-US" sz="2600" b="1" dirty="0">
                <a:solidFill>
                  <a:srgbClr val="E21A23"/>
                </a:solidFill>
                <a:sym typeface="Verdana" pitchFamily="34" charset="0"/>
              </a:rPr>
              <a:t>Innovation</a:t>
            </a:r>
            <a:r>
              <a:rPr lang="en-US" altLang="en-US" sz="2600" dirty="0">
                <a:sym typeface="Verdana" pitchFamily="34" charset="0"/>
              </a:rPr>
              <a:t> allows for:</a:t>
            </a:r>
          </a:p>
          <a:p>
            <a:pPr lvl="1"/>
            <a:r>
              <a:rPr lang="en-US" altLang="en-US" dirty="0">
                <a:sym typeface="Verdana" pitchFamily="34" charset="0"/>
              </a:rPr>
              <a:t>Transformation of organizational processes.</a:t>
            </a:r>
          </a:p>
          <a:p>
            <a:pPr lvl="1"/>
            <a:r>
              <a:rPr lang="en-US" altLang="en-US" dirty="0">
                <a:sym typeface="Verdana" pitchFamily="34" charset="0"/>
              </a:rPr>
              <a:t>Creation of new and commercially viable products and services.</a:t>
            </a:r>
          </a:p>
          <a:p>
            <a:pPr>
              <a:spcBef>
                <a:spcPts val="800"/>
              </a:spcBef>
            </a:pPr>
            <a:r>
              <a:rPr lang="en-US" altLang="en-US" sz="2600" b="1" dirty="0">
                <a:solidFill>
                  <a:srgbClr val="E21A23"/>
                </a:solidFill>
                <a:sym typeface="Verdana" pitchFamily="34" charset="0"/>
              </a:rPr>
              <a:t>Innovation</a:t>
            </a:r>
            <a:r>
              <a:rPr lang="en-US" altLang="en-US" sz="2600" dirty="0">
                <a:sym typeface="Verdana" pitchFamily="34" charset="0"/>
              </a:rPr>
              <a:t> requires new knowledge from:</a:t>
            </a:r>
          </a:p>
          <a:p>
            <a:pPr lvl="1"/>
            <a:r>
              <a:rPr lang="en-US" altLang="en-US" dirty="0">
                <a:sym typeface="Verdana" pitchFamily="34" charset="0"/>
              </a:rPr>
              <a:t>Latest technology.</a:t>
            </a:r>
          </a:p>
          <a:p>
            <a:pPr lvl="1"/>
            <a:r>
              <a:rPr lang="en-US" altLang="en-US" dirty="0">
                <a:sym typeface="Verdana" pitchFamily="34" charset="0"/>
              </a:rPr>
              <a:t>Results of experiments.</a:t>
            </a:r>
          </a:p>
          <a:p>
            <a:pPr lvl="1"/>
            <a:r>
              <a:rPr lang="en-US" altLang="en-US" dirty="0">
                <a:sym typeface="Verdana" pitchFamily="34" charset="0"/>
              </a:rPr>
              <a:t>Creative insights.</a:t>
            </a:r>
          </a:p>
          <a:p>
            <a:pPr lvl="1"/>
            <a:r>
              <a:rPr lang="en-US" altLang="en-US" dirty="0">
                <a:sym typeface="Verdana" pitchFamily="34" charset="0"/>
              </a:rPr>
              <a:t>Competitive information.</a:t>
            </a:r>
          </a:p>
        </p:txBody>
      </p:sp>
    </p:spTree>
    <p:extLst>
      <p:ext uri="{BB962C8B-B14F-4D97-AF65-F5344CB8AC3E}">
        <p14:creationId xmlns:p14="http://schemas.microsoft.com/office/powerpoint/2010/main" val="25465414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22D0-ECB6-674E-A53B-E9ABE08E1895}"/>
              </a:ext>
            </a:extLst>
          </p:cNvPr>
          <p:cNvSpPr>
            <a:spLocks noGrp="1"/>
          </p:cNvSpPr>
          <p:nvPr>
            <p:ph type="title"/>
          </p:nvPr>
        </p:nvSpPr>
        <p:spPr>
          <a:xfrm>
            <a:off x="321129" y="152400"/>
            <a:ext cx="8458200" cy="1066800"/>
          </a:xfrm>
        </p:spPr>
        <p:txBody>
          <a:bodyPr/>
          <a:lstStyle/>
          <a:p>
            <a:r>
              <a:rPr lang="en-US" dirty="0"/>
              <a:t>Ford</a:t>
            </a:r>
            <a:br>
              <a:rPr lang="en-US" dirty="0"/>
            </a:br>
            <a:r>
              <a:rPr lang="en-US" dirty="0"/>
              <a:t>Managing Innovation: Scope of Efforts</a:t>
            </a:r>
            <a:endParaRPr lang="en-US" sz="1100" dirty="0"/>
          </a:p>
        </p:txBody>
      </p:sp>
      <p:sp>
        <p:nvSpPr>
          <p:cNvPr id="3" name="Content Placeholder 2">
            <a:extLst>
              <a:ext uri="{FF2B5EF4-FFF2-40B4-BE49-F238E27FC236}">
                <a16:creationId xmlns:a16="http://schemas.microsoft.com/office/drawing/2014/main" id="{3187A0D4-7726-C845-81FB-C63CC7648796}"/>
              </a:ext>
            </a:extLst>
          </p:cNvPr>
          <p:cNvSpPr>
            <a:spLocks noGrp="1"/>
          </p:cNvSpPr>
          <p:nvPr>
            <p:ph sz="quarter" idx="11"/>
          </p:nvPr>
        </p:nvSpPr>
        <p:spPr>
          <a:xfrm>
            <a:off x="342900" y="1219200"/>
            <a:ext cx="8458200" cy="5156717"/>
          </a:xfrm>
        </p:spPr>
        <p:txBody>
          <a:bodyPr>
            <a:noAutofit/>
          </a:bodyPr>
          <a:lstStyle/>
          <a:p>
            <a:r>
              <a:rPr lang="en-US" altLang="en-US" sz="2600" dirty="0">
                <a:solidFill>
                  <a:schemeClr val="tx1"/>
                </a:solidFill>
                <a:sym typeface="Verdana" pitchFamily="34" charset="0"/>
              </a:rPr>
              <a:t>Firms must define the </a:t>
            </a:r>
            <a:r>
              <a:rPr lang="en-US" altLang="en-US" sz="2600" b="1" dirty="0">
                <a:solidFill>
                  <a:srgbClr val="E21A23"/>
                </a:solidFill>
                <a:sym typeface="Verdana" pitchFamily="34" charset="0"/>
              </a:rPr>
              <a:t>scope of innovation efforts </a:t>
            </a:r>
            <a:r>
              <a:rPr lang="en-US" altLang="en-US" sz="2600" dirty="0">
                <a:solidFill>
                  <a:schemeClr val="tx1"/>
                </a:solidFill>
                <a:sym typeface="Verdana" pitchFamily="34" charset="0"/>
              </a:rPr>
              <a:t>and decide how it can learn from an innovation initiative even if it fails.</a:t>
            </a:r>
            <a:endParaRPr lang="en-US" altLang="en-US" dirty="0">
              <a:solidFill>
                <a:schemeClr val="tx1"/>
              </a:solidFill>
              <a:sym typeface="Verdana" pitchFamily="34" charset="0"/>
            </a:endParaRPr>
          </a:p>
          <a:p>
            <a:pPr>
              <a:spcBef>
                <a:spcPts val="800"/>
              </a:spcBef>
            </a:pPr>
            <a:r>
              <a:rPr lang="en-US" altLang="en-US" sz="2600" dirty="0">
                <a:solidFill>
                  <a:schemeClr val="tx1"/>
                </a:solidFill>
                <a:sym typeface="Verdana" pitchFamily="34" charset="0"/>
              </a:rPr>
              <a:t>Challenges of </a:t>
            </a:r>
            <a:r>
              <a:rPr lang="en-US" altLang="en-US" sz="2600" b="1" dirty="0">
                <a:solidFill>
                  <a:srgbClr val="E21A23"/>
                </a:solidFill>
                <a:sym typeface="Verdana" pitchFamily="34" charset="0"/>
              </a:rPr>
              <a:t>innovation</a:t>
            </a:r>
            <a:r>
              <a:rPr lang="en-US" altLang="en-US" sz="2600" dirty="0">
                <a:sym typeface="Verdana" pitchFamily="34" charset="0"/>
              </a:rPr>
              <a:t> involve:</a:t>
            </a:r>
            <a:endParaRPr lang="en-US" altLang="en-US" sz="2400" dirty="0">
              <a:ea typeface="Verdana" panose="020B0604030504040204" pitchFamily="34" charset="0"/>
              <a:sym typeface="Verdana" pitchFamily="34" charset="0"/>
            </a:endParaRPr>
          </a:p>
          <a:p>
            <a:pPr marL="342900" marR="0" lvl="0" indent="-342900" fontAlgn="base">
              <a:spcBef>
                <a:spcPts val="0"/>
              </a:spcBef>
              <a:spcAft>
                <a:spcPts val="0"/>
              </a:spcAft>
              <a:buFont typeface="Arial" panose="020B0604020202020204" pitchFamily="34" charset="0"/>
              <a:buChar char="•"/>
            </a:pPr>
            <a:r>
              <a:rPr lang="en-US" sz="2400" dirty="0">
                <a:solidFill>
                  <a:srgbClr val="000000"/>
                </a:solidFill>
                <a:effectLst/>
                <a:ea typeface="Verdana" panose="020B0604030504040204" pitchFamily="34" charset="0"/>
                <a:cs typeface="Arial" panose="020B0604020202020204" pitchFamily="34" charset="0"/>
              </a:rPr>
              <a:t>Choosing when and how to continue to innovate.</a:t>
            </a:r>
          </a:p>
          <a:p>
            <a:pPr marL="342900" marR="0" lvl="0" indent="-342900" fontAlgn="base">
              <a:spcBef>
                <a:spcPts val="0"/>
              </a:spcBef>
              <a:spcAft>
                <a:spcPts val="0"/>
              </a:spcAft>
              <a:buFont typeface="Arial" panose="020B0604020202020204" pitchFamily="34" charset="0"/>
              <a:buChar char="•"/>
            </a:pPr>
            <a:r>
              <a:rPr lang="en-US" sz="2400" dirty="0">
                <a:solidFill>
                  <a:srgbClr val="000000"/>
                </a:solidFill>
                <a:effectLst/>
                <a:ea typeface="Verdana" panose="020B0604030504040204" pitchFamily="34" charset="0"/>
                <a:cs typeface="Arial" panose="020B0604020202020204" pitchFamily="34" charset="0"/>
              </a:rPr>
              <a:t>The scope and pace of future innovation.</a:t>
            </a:r>
          </a:p>
          <a:p>
            <a:pPr marL="342900" marR="0" lvl="0" indent="-342900" fontAlgn="base">
              <a:spcBef>
                <a:spcPts val="0"/>
              </a:spcBef>
              <a:spcAft>
                <a:spcPts val="0"/>
              </a:spcAft>
              <a:buFont typeface="Arial" panose="020B0604020202020204" pitchFamily="34" charset="0"/>
              <a:buChar char="•"/>
            </a:pPr>
            <a:r>
              <a:rPr lang="en-US" sz="2400" dirty="0">
                <a:solidFill>
                  <a:srgbClr val="000000"/>
                </a:solidFill>
                <a:effectLst/>
                <a:ea typeface="Verdana" panose="020B0604030504040204" pitchFamily="34" charset="0"/>
                <a:cs typeface="Arial" panose="020B0604020202020204" pitchFamily="34" charset="0"/>
              </a:rPr>
              <a:t>Whether or not to collaborate with innovation partners. </a:t>
            </a:r>
          </a:p>
          <a:p>
            <a:pPr marL="342900" marR="0" lvl="0" indent="-342900" fontAlgn="base">
              <a:spcBef>
                <a:spcPts val="0"/>
              </a:spcBef>
              <a:spcAft>
                <a:spcPts val="0"/>
              </a:spcAft>
              <a:buFont typeface="Arial" panose="020B0604020202020204" pitchFamily="34" charset="0"/>
              <a:buChar char="•"/>
            </a:pPr>
            <a:r>
              <a:rPr lang="en-US" sz="2400" dirty="0">
                <a:solidFill>
                  <a:srgbClr val="000000"/>
                </a:solidFill>
                <a:effectLst/>
                <a:ea typeface="Verdana" panose="020B0604030504040204" pitchFamily="34" charset="0"/>
                <a:cs typeface="Arial" panose="020B0604020202020204" pitchFamily="34" charset="0"/>
              </a:rPr>
              <a:t>Requires resources such as financial, human and social capital.</a:t>
            </a:r>
          </a:p>
          <a:p>
            <a:pPr marL="342900" marR="0" lvl="0" indent="-342900" fontAlgn="base">
              <a:spcBef>
                <a:spcPts val="0"/>
              </a:spcBef>
              <a:spcAft>
                <a:spcPts val="0"/>
              </a:spcAft>
              <a:buFont typeface="Arial" panose="020B0604020202020204" pitchFamily="34" charset="0"/>
              <a:buChar char="•"/>
            </a:pPr>
            <a:r>
              <a:rPr lang="en-US" sz="2400" dirty="0">
                <a:solidFill>
                  <a:srgbClr val="000000"/>
                </a:solidFill>
                <a:effectLst/>
                <a:ea typeface="Verdana" panose="020B0604030504040204" pitchFamily="34" charset="0"/>
                <a:cs typeface="Arial" panose="020B0604020202020204" pitchFamily="34" charset="0"/>
              </a:rPr>
              <a:t>Requires the leadership team to have adequate vision, dedication and drive.</a:t>
            </a:r>
          </a:p>
        </p:txBody>
      </p:sp>
    </p:spTree>
    <p:extLst>
      <p:ext uri="{BB962C8B-B14F-4D97-AF65-F5344CB8AC3E}">
        <p14:creationId xmlns:p14="http://schemas.microsoft.com/office/powerpoint/2010/main" val="387976279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C122D0-ECB6-674E-A53B-E9ABE08E1895}"/>
              </a:ext>
            </a:extLst>
          </p:cNvPr>
          <p:cNvSpPr>
            <a:spLocks noGrp="1"/>
          </p:cNvSpPr>
          <p:nvPr>
            <p:ph type="title"/>
          </p:nvPr>
        </p:nvSpPr>
        <p:spPr>
          <a:xfrm>
            <a:off x="387565" y="47415"/>
            <a:ext cx="8458200" cy="1019385"/>
          </a:xfrm>
        </p:spPr>
        <p:txBody>
          <a:bodyPr/>
          <a:lstStyle/>
          <a:p>
            <a:r>
              <a:rPr lang="en-US" dirty="0"/>
              <a:t>Ford</a:t>
            </a:r>
            <a:br>
              <a:rPr lang="en-US" dirty="0"/>
            </a:br>
            <a:r>
              <a:rPr lang="en-US" dirty="0"/>
              <a:t>Corporate Entrepreneurship</a:t>
            </a:r>
            <a:endParaRPr lang="en-US" sz="1100" dirty="0"/>
          </a:p>
        </p:txBody>
      </p:sp>
      <p:sp>
        <p:nvSpPr>
          <p:cNvPr id="3" name="Content Placeholder 2">
            <a:extLst>
              <a:ext uri="{FF2B5EF4-FFF2-40B4-BE49-F238E27FC236}">
                <a16:creationId xmlns:a16="http://schemas.microsoft.com/office/drawing/2014/main" id="{3187A0D4-7726-C845-81FB-C63CC7648796}"/>
              </a:ext>
            </a:extLst>
          </p:cNvPr>
          <p:cNvSpPr>
            <a:spLocks noGrp="1"/>
          </p:cNvSpPr>
          <p:nvPr>
            <p:ph sz="quarter" idx="11"/>
          </p:nvPr>
        </p:nvSpPr>
        <p:spPr>
          <a:xfrm>
            <a:off x="398451" y="1066800"/>
            <a:ext cx="8325328" cy="5589493"/>
          </a:xfrm>
        </p:spPr>
        <p:txBody>
          <a:bodyPr>
            <a:normAutofit fontScale="92500" lnSpcReduction="20000"/>
          </a:bodyPr>
          <a:lstStyle/>
          <a:p>
            <a:pPr>
              <a:lnSpc>
                <a:spcPct val="120000"/>
              </a:lnSpc>
            </a:pPr>
            <a:r>
              <a:rPr lang="en-US" altLang="en-US" b="1" dirty="0">
                <a:solidFill>
                  <a:srgbClr val="E21A23"/>
                </a:solidFill>
                <a:sym typeface="Verdana" pitchFamily="34" charset="0"/>
              </a:rPr>
              <a:t>Corporate entrepreneurship:</a:t>
            </a:r>
          </a:p>
          <a:p>
            <a:pPr lvl="1">
              <a:lnSpc>
                <a:spcPct val="120000"/>
              </a:lnSpc>
            </a:pPr>
            <a:r>
              <a:rPr lang="en-US" altLang="en-US" sz="2600" dirty="0">
                <a:sym typeface="Verdana" pitchFamily="34" charset="0"/>
              </a:rPr>
              <a:t>Pursuit of new venture opportunities.</a:t>
            </a:r>
          </a:p>
          <a:p>
            <a:pPr lvl="1">
              <a:lnSpc>
                <a:spcPct val="120000"/>
              </a:lnSpc>
            </a:pPr>
            <a:r>
              <a:rPr lang="en-US" altLang="en-US" sz="2600" dirty="0">
                <a:sym typeface="Verdana" pitchFamily="34" charset="0"/>
              </a:rPr>
              <a:t>Strategic renewal via “intrapreneuring.”</a:t>
            </a:r>
          </a:p>
          <a:p>
            <a:pPr>
              <a:lnSpc>
                <a:spcPct val="120000"/>
              </a:lnSpc>
              <a:spcBef>
                <a:spcPts val="800"/>
              </a:spcBef>
            </a:pPr>
            <a:r>
              <a:rPr lang="en-US" altLang="en-US" dirty="0">
                <a:sym typeface="Verdana" pitchFamily="34" charset="0"/>
              </a:rPr>
              <a:t>Entrepreneurial opportunities need to consider:</a:t>
            </a:r>
          </a:p>
          <a:p>
            <a:pPr lvl="1">
              <a:lnSpc>
                <a:spcPct val="120000"/>
              </a:lnSpc>
            </a:pPr>
            <a:r>
              <a:rPr lang="en-US" altLang="en-US" sz="2600" dirty="0">
                <a:sym typeface="Verdana" pitchFamily="34" charset="0"/>
              </a:rPr>
              <a:t>Corporate culture and leadership.</a:t>
            </a:r>
          </a:p>
          <a:p>
            <a:pPr lvl="1">
              <a:lnSpc>
                <a:spcPct val="120000"/>
              </a:lnSpc>
            </a:pPr>
            <a:r>
              <a:rPr lang="en-US" altLang="en-US" sz="2600" dirty="0">
                <a:sym typeface="Verdana" pitchFamily="34" charset="0"/>
              </a:rPr>
              <a:t>Supportive structures and systems.</a:t>
            </a:r>
          </a:p>
          <a:p>
            <a:pPr lvl="1">
              <a:lnSpc>
                <a:spcPct val="120000"/>
              </a:lnSpc>
            </a:pPr>
            <a:r>
              <a:rPr lang="en-US" altLang="en-US" sz="2600" dirty="0">
                <a:sym typeface="Verdana" pitchFamily="34" charset="0"/>
              </a:rPr>
              <a:t>Use of teams.</a:t>
            </a:r>
          </a:p>
          <a:p>
            <a:pPr lvl="1">
              <a:lnSpc>
                <a:spcPct val="120000"/>
              </a:lnSpc>
            </a:pPr>
            <a:r>
              <a:rPr lang="en-US" altLang="en-US" sz="2600" dirty="0">
                <a:sym typeface="Verdana" pitchFamily="34" charset="0"/>
              </a:rPr>
              <a:t>Is the company product or service oriented; high-tech or low-tech?</a:t>
            </a:r>
          </a:p>
          <a:p>
            <a:pPr lvl="1">
              <a:lnSpc>
                <a:spcPct val="120000"/>
              </a:lnSpc>
            </a:pPr>
            <a:r>
              <a:rPr lang="en-US" altLang="en-US" sz="2600" dirty="0">
                <a:sym typeface="Verdana" pitchFamily="34" charset="0"/>
              </a:rPr>
              <a:t>Is innovation aimed at product or process improvements?</a:t>
            </a:r>
          </a:p>
        </p:txBody>
      </p:sp>
    </p:spTree>
    <p:extLst>
      <p:ext uri="{BB962C8B-B14F-4D97-AF65-F5344CB8AC3E}">
        <p14:creationId xmlns:p14="http://schemas.microsoft.com/office/powerpoint/2010/main" val="22017933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52887E5-7ABE-4526-803B-4C3FE1E83007}"/>
              </a:ext>
            </a:extLst>
          </p:cNvPr>
          <p:cNvSpPr>
            <a:spLocks noGrp="1"/>
          </p:cNvSpPr>
          <p:nvPr>
            <p:ph type="title"/>
          </p:nvPr>
        </p:nvSpPr>
        <p:spPr>
          <a:xfrm>
            <a:off x="342900" y="152400"/>
            <a:ext cx="8458200" cy="971909"/>
          </a:xfrm>
        </p:spPr>
        <p:txBody>
          <a:bodyPr/>
          <a:lstStyle/>
          <a:p>
            <a:r>
              <a:rPr lang="en-US" dirty="0"/>
              <a:t>Ford</a:t>
            </a:r>
            <a:br>
              <a:rPr lang="en-US" dirty="0"/>
            </a:br>
            <a:r>
              <a:rPr lang="en-US" dirty="0"/>
              <a:t>Managing Innovation</a:t>
            </a:r>
          </a:p>
        </p:txBody>
      </p:sp>
      <p:sp>
        <p:nvSpPr>
          <p:cNvPr id="5" name="Content Placeholder 4">
            <a:extLst>
              <a:ext uri="{FF2B5EF4-FFF2-40B4-BE49-F238E27FC236}">
                <a16:creationId xmlns:a16="http://schemas.microsoft.com/office/drawing/2014/main" id="{AC555537-A07A-4D0E-A641-6752F73EEA94}"/>
              </a:ext>
            </a:extLst>
          </p:cNvPr>
          <p:cNvSpPr>
            <a:spLocks noGrp="1"/>
          </p:cNvSpPr>
          <p:nvPr>
            <p:ph sz="quarter" idx="11"/>
          </p:nvPr>
        </p:nvSpPr>
        <p:spPr>
          <a:xfrm>
            <a:off x="342900" y="1276709"/>
            <a:ext cx="8458200" cy="5124091"/>
          </a:xfrm>
        </p:spPr>
        <p:txBody>
          <a:bodyPr/>
          <a:lstStyle/>
          <a:p>
            <a:r>
              <a:rPr lang="en-US" altLang="en-US" sz="2000" dirty="0">
                <a:cs typeface="Times New Roman" panose="02020603050405020304" pitchFamily="18" charset="0"/>
              </a:rPr>
              <a:t>Mulally certainly had had the </a:t>
            </a:r>
            <a:r>
              <a:rPr lang="en-US" altLang="en-US" sz="2000" b="1" dirty="0">
                <a:solidFill>
                  <a:srgbClr val="E52C36"/>
                </a:solidFill>
                <a:cs typeface="Times New Roman" panose="02020603050405020304" pitchFamily="18" charset="0"/>
              </a:rPr>
              <a:t>vision, dedication, and drive.</a:t>
            </a:r>
          </a:p>
          <a:p>
            <a:r>
              <a:rPr lang="en-US" altLang="en-US" sz="2000" dirty="0">
                <a:cs typeface="Times New Roman" panose="02020603050405020304" pitchFamily="18" charset="0"/>
              </a:rPr>
              <a:t>Restructuring provided </a:t>
            </a:r>
            <a:r>
              <a:rPr lang="en-US" altLang="en-US" sz="2000" b="1" dirty="0">
                <a:solidFill>
                  <a:srgbClr val="E52C36"/>
                </a:solidFill>
                <a:cs typeface="Times New Roman" panose="02020603050405020304" pitchFamily="18" charset="0"/>
              </a:rPr>
              <a:t>human and social capital resources</a:t>
            </a:r>
            <a:r>
              <a:rPr lang="en-US" altLang="en-US" sz="2000" dirty="0">
                <a:solidFill>
                  <a:srgbClr val="E52C36"/>
                </a:solidFill>
                <a:cs typeface="Times New Roman" panose="02020603050405020304" pitchFamily="18" charset="0"/>
              </a:rPr>
              <a:t>; </a:t>
            </a:r>
            <a:r>
              <a:rPr lang="en-US" altLang="en-US" sz="2000" b="1" dirty="0">
                <a:solidFill>
                  <a:srgbClr val="E52C36"/>
                </a:solidFill>
                <a:cs typeface="Times New Roman" panose="02020603050405020304" pitchFamily="18" charset="0"/>
              </a:rPr>
              <a:t>financial resources</a:t>
            </a:r>
            <a:r>
              <a:rPr lang="en-US" altLang="en-US" sz="2000" dirty="0">
                <a:solidFill>
                  <a:srgbClr val="E52C36"/>
                </a:solidFill>
                <a:cs typeface="Times New Roman" panose="02020603050405020304" pitchFamily="18" charset="0"/>
              </a:rPr>
              <a:t> </a:t>
            </a:r>
            <a:r>
              <a:rPr lang="en-US" altLang="en-US" sz="2000" dirty="0">
                <a:cs typeface="Times New Roman" panose="02020603050405020304" pitchFamily="18" charset="0"/>
              </a:rPr>
              <a:t>had returned  improved margins.</a:t>
            </a:r>
          </a:p>
          <a:p>
            <a:r>
              <a:rPr lang="en-US" altLang="en-US" sz="2000" dirty="0">
                <a:cs typeface="Times New Roman" panose="02020603050405020304" pitchFamily="18" charset="0"/>
              </a:rPr>
              <a:t>Adaptive technological </a:t>
            </a:r>
            <a:r>
              <a:rPr lang="en-US" altLang="en-US" sz="2000" b="1" dirty="0">
                <a:solidFill>
                  <a:srgbClr val="E52C36"/>
                </a:solidFill>
                <a:cs typeface="Times New Roman" panose="02020603050405020304" pitchFamily="18" charset="0"/>
              </a:rPr>
              <a:t>innovation</a:t>
            </a:r>
            <a:r>
              <a:rPr lang="en-US" altLang="en-US" sz="2000" dirty="0">
                <a:cs typeface="Times New Roman" panose="02020603050405020304" pitchFamily="18" charset="0"/>
              </a:rPr>
              <a:t> had occurred.</a:t>
            </a:r>
          </a:p>
          <a:p>
            <a:r>
              <a:rPr lang="en-US" altLang="en-US" sz="2000" b="1" dirty="0">
                <a:solidFill>
                  <a:srgbClr val="E52C36"/>
                </a:solidFill>
                <a:cs typeface="Times New Roman" panose="02020603050405020304" pitchFamily="18" charset="0"/>
              </a:rPr>
              <a:t>Partnerships</a:t>
            </a:r>
            <a:r>
              <a:rPr lang="en-US" altLang="en-US" sz="2000" dirty="0">
                <a:cs typeface="Times New Roman" panose="02020603050405020304" pitchFamily="18" charset="0"/>
              </a:rPr>
              <a:t> were being developed.</a:t>
            </a:r>
          </a:p>
          <a:p>
            <a:r>
              <a:rPr lang="en-US" altLang="en-US" sz="2000" dirty="0">
                <a:cs typeface="Times New Roman" panose="02020603050405020304" pitchFamily="18" charset="0"/>
              </a:rPr>
              <a:t>Fields had accelerated innovation, created the Smart Mobility entity to dedicate resources to this activity, a form </a:t>
            </a:r>
            <a:r>
              <a:rPr lang="en-US" altLang="en-US" sz="2000" dirty="0">
                <a:solidFill>
                  <a:schemeClr val="tx1"/>
                </a:solidFill>
                <a:cs typeface="Times New Roman" panose="02020603050405020304" pitchFamily="18" charset="0"/>
              </a:rPr>
              <a:t>of </a:t>
            </a:r>
            <a:r>
              <a:rPr lang="en-US" altLang="en-US" sz="2000" b="1" dirty="0">
                <a:solidFill>
                  <a:srgbClr val="E52C36"/>
                </a:solidFill>
                <a:cs typeface="Times New Roman" panose="02020603050405020304" pitchFamily="18" charset="0"/>
              </a:rPr>
              <a:t>corporate focused intrapreneurship.</a:t>
            </a:r>
          </a:p>
          <a:p>
            <a:r>
              <a:rPr lang="en-US" altLang="en-US" sz="2000" dirty="0">
                <a:cs typeface="Times New Roman" panose="02020603050405020304" pitchFamily="18" charset="0"/>
              </a:rPr>
              <a:t>Hackett had continued this drive; Farley boldly expanded scope and pace of innovation with his restructuring, a fully </a:t>
            </a:r>
            <a:r>
              <a:rPr lang="en-US" altLang="en-US" sz="2000" b="1" dirty="0">
                <a:solidFill>
                  <a:srgbClr val="E52C36"/>
                </a:solidFill>
                <a:cs typeface="Times New Roman" panose="02020603050405020304" pitchFamily="18" charset="0"/>
              </a:rPr>
              <a:t>dispersed</a:t>
            </a:r>
            <a:r>
              <a:rPr lang="en-US" altLang="en-US" sz="2000" b="1" dirty="0">
                <a:cs typeface="Times New Roman" panose="02020603050405020304" pitchFamily="18" charset="0"/>
              </a:rPr>
              <a:t> </a:t>
            </a:r>
            <a:r>
              <a:rPr lang="en-US" altLang="en-US" sz="2000" dirty="0">
                <a:cs typeface="Times New Roman" panose="02020603050405020304" pitchFamily="18" charset="0"/>
              </a:rPr>
              <a:t>model where all of Ford would be engaged in corporate intrapreneurial activities.</a:t>
            </a:r>
          </a:p>
          <a:p>
            <a:r>
              <a:rPr lang="en-US" altLang="en-US" sz="2000" dirty="0">
                <a:cs typeface="Times New Roman" panose="02020603050405020304" pitchFamily="18" charset="0"/>
              </a:rPr>
              <a:t>BUT was this </a:t>
            </a:r>
            <a:r>
              <a:rPr lang="en-US" altLang="en-US" sz="2000" b="1" dirty="0">
                <a:solidFill>
                  <a:srgbClr val="E52C36"/>
                </a:solidFill>
                <a:cs typeface="Times New Roman" panose="02020603050405020304" pitchFamily="18" charset="0"/>
              </a:rPr>
              <a:t>pace</a:t>
            </a:r>
            <a:r>
              <a:rPr lang="en-US" altLang="en-US" sz="2000" dirty="0">
                <a:solidFill>
                  <a:srgbClr val="E52C36"/>
                </a:solidFill>
                <a:cs typeface="Times New Roman" panose="02020603050405020304" pitchFamily="18" charset="0"/>
              </a:rPr>
              <a:t> and </a:t>
            </a:r>
            <a:r>
              <a:rPr lang="en-US" altLang="en-US" sz="2000" b="1" dirty="0">
                <a:solidFill>
                  <a:srgbClr val="E52C36"/>
                </a:solidFill>
                <a:cs typeface="Times New Roman" panose="02020603050405020304" pitchFamily="18" charset="0"/>
              </a:rPr>
              <a:t>scope of innovation </a:t>
            </a:r>
            <a:r>
              <a:rPr lang="en-US" altLang="en-US" sz="2000" dirty="0">
                <a:cs typeface="Times New Roman" panose="02020603050405020304" pitchFamily="18" charset="0"/>
              </a:rPr>
              <a:t>what it needed to be? Would this innovation yield the expected results?</a:t>
            </a:r>
            <a:endParaRPr lang="en-US" altLang="en-US" sz="2000" dirty="0"/>
          </a:p>
        </p:txBody>
      </p:sp>
    </p:spTree>
    <p:extLst>
      <p:ext uri="{BB962C8B-B14F-4D97-AF65-F5344CB8AC3E}">
        <p14:creationId xmlns:p14="http://schemas.microsoft.com/office/powerpoint/2010/main" val="417146643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5F39D-D740-D249-842C-509A66895B27}"/>
              </a:ext>
            </a:extLst>
          </p:cNvPr>
          <p:cNvSpPr>
            <a:spLocks noGrp="1"/>
          </p:cNvSpPr>
          <p:nvPr>
            <p:ph type="title"/>
          </p:nvPr>
        </p:nvSpPr>
        <p:spPr/>
        <p:txBody>
          <a:bodyPr/>
          <a:lstStyle/>
          <a:p>
            <a:r>
              <a:rPr lang="en-US" dirty="0"/>
              <a:t>End of Main Content</a:t>
            </a:r>
          </a:p>
        </p:txBody>
      </p:sp>
      <p:sp>
        <p:nvSpPr>
          <p:cNvPr id="3" name="Footer Placeholder 2">
            <a:extLst>
              <a:ext uri="{FF2B5EF4-FFF2-40B4-BE49-F238E27FC236}">
                <a16:creationId xmlns:a16="http://schemas.microsoft.com/office/drawing/2014/main" id="{34276447-79AC-0D45-A423-C10D389DAD3F}"/>
              </a:ext>
            </a:extLst>
          </p:cNvPr>
          <p:cNvSpPr>
            <a:spLocks noGrp="1"/>
          </p:cNvSpPr>
          <p:nvPr>
            <p:ph type="ftr" sz="quarter" idx="10"/>
          </p:nvPr>
        </p:nvSpPr>
        <p:spPr/>
        <p:txBody>
          <a:bodyPr/>
          <a:lstStyle/>
          <a:p>
            <a:pPr fontAlgn="auto">
              <a:spcAft>
                <a:spcPts val="0"/>
              </a:spcAft>
            </a:pPr>
            <a:r>
              <a:rPr lang="en-US" dirty="0">
                <a:solidFill>
                  <a:schemeClr val="tx1"/>
                </a:solidFill>
              </a:rPr>
              <a:t>© McGraw Hill LLC. All rights reserved. </a:t>
            </a:r>
            <a:r>
              <a:rPr lang="en-US">
                <a:solidFill>
                  <a:schemeClr val="tx1"/>
                </a:solidFill>
              </a:rPr>
              <a:t>No reproduction or distribution without the prior written consent of McGraw Hill LLC.</a:t>
            </a:r>
            <a:endParaRPr lang="en-US" dirty="0">
              <a:solidFill>
                <a:schemeClr val="tx1"/>
              </a:solidFill>
            </a:endParaRPr>
          </a:p>
        </p:txBody>
      </p:sp>
    </p:spTree>
    <p:extLst>
      <p:ext uri="{BB962C8B-B14F-4D97-AF65-F5344CB8AC3E}">
        <p14:creationId xmlns:p14="http://schemas.microsoft.com/office/powerpoint/2010/main" val="25222034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D5140F-0E82-4DDC-B098-0E2900FCC8CD}"/>
              </a:ext>
            </a:extLst>
          </p:cNvPr>
          <p:cNvSpPr>
            <a:spLocks noGrp="1"/>
          </p:cNvSpPr>
          <p:nvPr>
            <p:ph type="title"/>
          </p:nvPr>
        </p:nvSpPr>
        <p:spPr/>
        <p:txBody>
          <a:bodyPr/>
          <a:lstStyle/>
          <a:p>
            <a:r>
              <a:rPr lang="en-US" dirty="0"/>
              <a:t>Alternate Text for Slide Images</a:t>
            </a:r>
          </a:p>
        </p:txBody>
      </p:sp>
    </p:spTree>
    <p:extLst>
      <p:ext uri="{BB962C8B-B14F-4D97-AF65-F5344CB8AC3E}">
        <p14:creationId xmlns:p14="http://schemas.microsoft.com/office/powerpoint/2010/main" val="19176040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D2C1ED0-CC55-4602-8531-5F94C598AD44}"/>
              </a:ext>
            </a:extLst>
          </p:cNvPr>
          <p:cNvSpPr>
            <a:spLocks noGrp="1"/>
          </p:cNvSpPr>
          <p:nvPr>
            <p:ph type="title"/>
          </p:nvPr>
        </p:nvSpPr>
        <p:spPr>
          <a:xfrm>
            <a:off x="364165" y="85545"/>
            <a:ext cx="8458200" cy="1048109"/>
          </a:xfrm>
        </p:spPr>
        <p:txBody>
          <a:bodyPr/>
          <a:lstStyle/>
          <a:p>
            <a:r>
              <a:rPr lang="en-US" dirty="0"/>
              <a:t>Ford</a:t>
            </a:r>
            <a:br>
              <a:rPr lang="en-US" dirty="0"/>
            </a:br>
            <a:r>
              <a:rPr lang="en-US" dirty="0"/>
              <a:t>Intro: Strategy Concept</a:t>
            </a:r>
          </a:p>
        </p:txBody>
      </p:sp>
      <p:sp>
        <p:nvSpPr>
          <p:cNvPr id="6" name="Content Placeholder 2">
            <a:extLst>
              <a:ext uri="{FF2B5EF4-FFF2-40B4-BE49-F238E27FC236}">
                <a16:creationId xmlns:a16="http://schemas.microsoft.com/office/drawing/2014/main" id="{CCF73231-E2F6-4F7F-9250-CDED307029C1}"/>
              </a:ext>
            </a:extLst>
          </p:cNvPr>
          <p:cNvSpPr>
            <a:spLocks noGrp="1" noChangeArrowheads="1"/>
          </p:cNvSpPr>
          <p:nvPr>
            <p:ph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sz="2100" b="1" dirty="0">
                <a:solidFill>
                  <a:srgbClr val="E52C36"/>
                </a:solidFill>
              </a:rPr>
              <a:t>Strategic management </a:t>
            </a:r>
            <a:r>
              <a:rPr lang="en-US" altLang="en-US" sz="2100" dirty="0"/>
              <a:t>consists of the analyses, decisions, and actions an organization undertakes in order to create and sustain competitive advantages, and has these key attributes:</a:t>
            </a:r>
          </a:p>
          <a:p>
            <a:pPr marL="342900" indent="-342900">
              <a:buFont typeface="Arial" panose="020B0604020202020204" pitchFamily="34" charset="0"/>
              <a:buChar char="•"/>
            </a:pPr>
            <a:r>
              <a:rPr lang="en-US" altLang="en-US" sz="2100" dirty="0"/>
              <a:t>Directs the organization toward overall goals and objectives.</a:t>
            </a:r>
          </a:p>
          <a:p>
            <a:pPr marL="342900" indent="-342900">
              <a:buFont typeface="Arial" panose="020B0604020202020204" pitchFamily="34" charset="0"/>
              <a:buChar char="•"/>
            </a:pPr>
            <a:r>
              <a:rPr lang="en-US" altLang="en-US" sz="2100" dirty="0"/>
              <a:t>Includes multiple</a:t>
            </a:r>
            <a:r>
              <a:rPr lang="en-US" altLang="en-US" sz="2100" dirty="0">
                <a:solidFill>
                  <a:srgbClr val="4D9DC3"/>
                </a:solidFill>
              </a:rPr>
              <a:t> </a:t>
            </a:r>
            <a:r>
              <a:rPr lang="en-US" altLang="en-US" sz="2100" b="1" dirty="0">
                <a:solidFill>
                  <a:srgbClr val="E52C36"/>
                </a:solidFill>
              </a:rPr>
              <a:t>stakeholders</a:t>
            </a:r>
            <a:r>
              <a:rPr lang="en-US" altLang="en-US" sz="2100" dirty="0">
                <a:solidFill>
                  <a:srgbClr val="4D9DC3"/>
                </a:solidFill>
              </a:rPr>
              <a:t> </a:t>
            </a:r>
            <a:r>
              <a:rPr lang="en-US" altLang="en-US" sz="2100" dirty="0"/>
              <a:t>in decision making.</a:t>
            </a:r>
          </a:p>
          <a:p>
            <a:pPr marL="342900" indent="-342900">
              <a:buFont typeface="Arial" panose="020B0604020202020204" pitchFamily="34" charset="0"/>
              <a:buChar char="•"/>
            </a:pPr>
            <a:r>
              <a:rPr lang="en-US" altLang="en-US" sz="2100" dirty="0"/>
              <a:t>Needs to incorporate short-term and long-term perspectives.</a:t>
            </a:r>
          </a:p>
          <a:p>
            <a:pPr marL="342900" indent="-342900">
              <a:buFont typeface="Arial" panose="020B0604020202020204" pitchFamily="34" charset="0"/>
              <a:buChar char="•"/>
            </a:pPr>
            <a:r>
              <a:rPr lang="en-US" altLang="en-US" sz="2100" dirty="0"/>
              <a:t>Recognizes trade-offs between </a:t>
            </a:r>
            <a:r>
              <a:rPr lang="en-US" altLang="en-US" sz="2100" b="1" dirty="0">
                <a:solidFill>
                  <a:srgbClr val="E52C36"/>
                </a:solidFill>
              </a:rPr>
              <a:t>efficiency</a:t>
            </a:r>
            <a:r>
              <a:rPr lang="en-US" altLang="en-US" sz="2100" b="1" dirty="0">
                <a:solidFill>
                  <a:srgbClr val="4D9DC3"/>
                </a:solidFill>
              </a:rPr>
              <a:t> </a:t>
            </a:r>
            <a:r>
              <a:rPr lang="en-US" altLang="en-US" sz="2100" dirty="0"/>
              <a:t>(cost) and </a:t>
            </a:r>
            <a:r>
              <a:rPr lang="en-US" altLang="en-US" sz="2100" b="1" dirty="0">
                <a:solidFill>
                  <a:srgbClr val="E52C36"/>
                </a:solidFill>
              </a:rPr>
              <a:t>effectiveness</a:t>
            </a:r>
            <a:r>
              <a:rPr lang="en-US" altLang="en-US" sz="2100" dirty="0"/>
              <a:t> (performance).</a:t>
            </a:r>
          </a:p>
          <a:p>
            <a:pPr marL="342900" indent="-342900">
              <a:buFont typeface="Arial" panose="020B0604020202020204" pitchFamily="34" charset="0"/>
              <a:buChar char="•"/>
            </a:pPr>
            <a:r>
              <a:rPr lang="en-US" altLang="en-US" sz="2100" dirty="0"/>
              <a:t>Primary role of the </a:t>
            </a:r>
            <a:r>
              <a:rPr lang="en-US" altLang="en-US" sz="2100" b="1" dirty="0">
                <a:solidFill>
                  <a:schemeClr val="tx1"/>
                </a:solidFill>
              </a:rPr>
              <a:t>organizational leader </a:t>
            </a:r>
            <a:r>
              <a:rPr lang="en-US" altLang="en-US" sz="2100" dirty="0"/>
              <a:t>to articulate vision, mission and strategic objectives.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945CFA-F0ED-4C32-BFD8-DD961B7305B4}"/>
              </a:ext>
            </a:extLst>
          </p:cNvPr>
          <p:cNvSpPr>
            <a:spLocks noGrp="1"/>
          </p:cNvSpPr>
          <p:nvPr>
            <p:ph type="title"/>
          </p:nvPr>
        </p:nvSpPr>
        <p:spPr/>
        <p:txBody>
          <a:bodyPr>
            <a:normAutofit fontScale="90000"/>
          </a:bodyPr>
          <a:lstStyle/>
          <a:p>
            <a:r>
              <a:rPr lang="en-US" dirty="0"/>
              <a:t>Ford</a:t>
            </a:r>
            <a:br>
              <a:rPr lang="en-US" dirty="0"/>
            </a:br>
            <a:r>
              <a:rPr lang="en-US" dirty="0"/>
              <a:t>Five Forces Model Alternate Text</a:t>
            </a:r>
          </a:p>
        </p:txBody>
      </p:sp>
      <p:sp>
        <p:nvSpPr>
          <p:cNvPr id="5" name="Content Placeholder 4">
            <a:extLst>
              <a:ext uri="{FF2B5EF4-FFF2-40B4-BE49-F238E27FC236}">
                <a16:creationId xmlns:a16="http://schemas.microsoft.com/office/drawing/2014/main" id="{A743274E-18F7-5E4C-9F0D-B8683F9C2A8E}"/>
              </a:ext>
            </a:extLst>
          </p:cNvPr>
          <p:cNvSpPr>
            <a:spLocks noGrp="1"/>
          </p:cNvSpPr>
          <p:nvPr>
            <p:ph sz="quarter" idx="11"/>
          </p:nvPr>
        </p:nvSpPr>
        <p:spPr/>
        <p:txBody>
          <a:bodyPr>
            <a:normAutofit fontScale="77500" lnSpcReduction="20000"/>
          </a:bodyPr>
          <a:lstStyle/>
          <a:p>
            <a:r>
              <a:rPr lang="en-US" dirty="0"/>
              <a:t>The Five Forces Model for Ford:</a:t>
            </a:r>
          </a:p>
          <a:p>
            <a:r>
              <a:rPr lang="en-US" dirty="0"/>
              <a:t>Rivalry is in the middle (very high): A few large and equally balanced competitors are fighting for global market share. There is slow industry growth and current overcapacity, as well as high exit barriers. Technological differentiation are easily copied. And there is limited import restrictions for foreign companies.  </a:t>
            </a:r>
          </a:p>
          <a:p>
            <a:r>
              <a:rPr lang="en-US" dirty="0"/>
              <a:t>Below Rivalry is Threat of New Entrants (medium): It is hard for new companies to fund a startup, but threats could come from foreign companies' imports and technology innovators.</a:t>
            </a:r>
          </a:p>
          <a:p>
            <a:r>
              <a:rPr lang="en-US" dirty="0"/>
              <a:t>Above Rivalry is Substitutes Threat (low): There are no real substitutes for personal automobile transportation; it is a status symbol. But alternatives do exist in public transportation, ridesharing, bicycles/scooter, and foot power, especially in urban areas.</a:t>
            </a:r>
          </a:p>
          <a:p>
            <a:r>
              <a:rPr lang="en-US" dirty="0"/>
              <a:t>To the left of Rivalry is Suppliers' Power (low): Suppliers do not have much power, except single-sourced ones. However, key suppliers may emerge, especially for EV components.</a:t>
            </a:r>
          </a:p>
          <a:p>
            <a:r>
              <a:rPr lang="en-US" dirty="0"/>
              <a:t>To the right of Rivalry is Buyer's Power (medium-high): Consumers do not have much price negotiating power but do have choices. There are small differences among major brands. There is minimal switching costs. Major customers are corporate and government fleet managers, and the dealers themselves, who are powerful.</a:t>
            </a:r>
          </a:p>
          <a:p>
            <a:r>
              <a:rPr lang="en-US" dirty="0"/>
              <a:t>Explanation: Based on the external environmental factor analysis, the U.S. auto industry had many challenges to profitability. Equally balanced competitors make it difficult to achieve any advantage.</a:t>
            </a:r>
          </a:p>
          <a:p>
            <a:endParaRPr lang="en-US" dirty="0"/>
          </a:p>
        </p:txBody>
      </p:sp>
      <p:sp>
        <p:nvSpPr>
          <p:cNvPr id="4" name="Text Placeholder 3">
            <a:extLst>
              <a:ext uri="{FF2B5EF4-FFF2-40B4-BE49-F238E27FC236}">
                <a16:creationId xmlns:a16="http://schemas.microsoft.com/office/drawing/2014/main" id="{811827DF-CB82-4745-A601-67E2EA5448D4}"/>
              </a:ext>
            </a:extLst>
          </p:cNvPr>
          <p:cNvSpPr>
            <a:spLocks noGrp="1"/>
          </p:cNvSpPr>
          <p:nvPr>
            <p:ph type="body" sz="quarter" idx="15"/>
          </p:nvPr>
        </p:nvSpPr>
        <p:spPr>
          <a:xfrm>
            <a:off x="3276600" y="6332439"/>
            <a:ext cx="2959779" cy="228600"/>
          </a:xfrm>
        </p:spPr>
        <p:txBody>
          <a:bodyPr/>
          <a:lstStyle/>
          <a:p>
            <a:pPr algn="ctr"/>
            <a:r>
              <a:rPr lang="en-US" sz="1600" dirty="0">
                <a:hlinkClick r:id="rId2" action="ppaction://hlinksldjump"/>
              </a:rPr>
              <a:t>Return to slide.</a:t>
            </a:r>
            <a:endParaRPr lang="en-US" sz="1600" dirty="0"/>
          </a:p>
        </p:txBody>
      </p:sp>
    </p:spTree>
    <p:extLst>
      <p:ext uri="{BB962C8B-B14F-4D97-AF65-F5344CB8AC3E}">
        <p14:creationId xmlns:p14="http://schemas.microsoft.com/office/powerpoint/2010/main" val="9478219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7B4835-84DC-B434-33C9-8191820B2EBE}"/>
              </a:ext>
            </a:extLst>
          </p:cNvPr>
          <p:cNvSpPr>
            <a:spLocks noGrp="1"/>
          </p:cNvSpPr>
          <p:nvPr>
            <p:ph type="title"/>
          </p:nvPr>
        </p:nvSpPr>
        <p:spPr/>
        <p:txBody>
          <a:bodyPr>
            <a:normAutofit fontScale="90000"/>
          </a:bodyPr>
          <a:lstStyle/>
          <a:p>
            <a:r>
              <a:rPr lang="en-US" dirty="0"/>
              <a:t>Ford Example: Strategic Groups within Industries, Text Alternate</a:t>
            </a:r>
          </a:p>
        </p:txBody>
      </p:sp>
      <p:sp>
        <p:nvSpPr>
          <p:cNvPr id="10" name="Content Placeholder 9">
            <a:extLst>
              <a:ext uri="{FF2B5EF4-FFF2-40B4-BE49-F238E27FC236}">
                <a16:creationId xmlns:a16="http://schemas.microsoft.com/office/drawing/2014/main" id="{3EF0E6B5-AC1F-578D-51E6-3A7BE777FC9A}"/>
              </a:ext>
            </a:extLst>
          </p:cNvPr>
          <p:cNvSpPr>
            <a:spLocks noGrp="1"/>
          </p:cNvSpPr>
          <p:nvPr>
            <p:ph sz="quarter" idx="11"/>
          </p:nvPr>
        </p:nvSpPr>
        <p:spPr/>
        <p:txBody>
          <a:bodyPr>
            <a:normAutofit fontScale="92500" lnSpcReduction="10000"/>
          </a:bodyPr>
          <a:lstStyle/>
          <a:p>
            <a:r>
              <a:rPr lang="en-US" dirty="0"/>
              <a:t>The graphic shows world car manufacturers and their place within pricing and breadth of product line. In the top left-hand corner are high-end luxury automakers that focus on a very narrow product market. Most of the cars produced by the members of this group cost well over $100,000. Some cost over twice that amount. The 2017 Ferrari California T starts at $210,843, and the 2017 Lamborghini Huracan will set you back $210,000 (in case you were wondering how to spend your employment signing bonus). Players in this market have a very exclusive clientele and face little rivalry from other strategic groups. At the other extreme, in the lower left-hand corner is a strategic group that has low-price/quality attributes and targets a narrow market. These players, Hyundai and Kia, limit competition from other strategic groups by pricing their products very low. The third group (near the middle) consists of firms high in product pricing/quality and average in their product-line breadth. The final group (at the far right) consists of firms with a broad range of products and multiple price points. These firms have entries that compete at both the lower end of the market (e.g., the Ford Focus) and the higher end (e.g., Chevrolet Corvette).</a:t>
            </a:r>
          </a:p>
        </p:txBody>
      </p:sp>
      <p:sp>
        <p:nvSpPr>
          <p:cNvPr id="12" name="Text Placeholder 11">
            <a:extLst>
              <a:ext uri="{FF2B5EF4-FFF2-40B4-BE49-F238E27FC236}">
                <a16:creationId xmlns:a16="http://schemas.microsoft.com/office/drawing/2014/main" id="{DD697858-BE17-B8E1-92C5-98EF6883E18C}"/>
              </a:ext>
            </a:extLst>
          </p:cNvPr>
          <p:cNvSpPr>
            <a:spLocks noGrp="1"/>
          </p:cNvSpPr>
          <p:nvPr>
            <p:ph type="body" sz="quarter" idx="15"/>
          </p:nvPr>
        </p:nvSpPr>
        <p:spPr/>
        <p:txBody>
          <a:bodyPr/>
          <a:lstStyle/>
          <a:p>
            <a:pPr algn="ctr"/>
            <a:r>
              <a:rPr lang="en-US" dirty="0">
                <a:hlinkClick r:id="rId2" action="ppaction://hlinksldjump"/>
              </a:rPr>
              <a:t>Return to slide.</a:t>
            </a:r>
            <a:endParaRPr lang="en-US" dirty="0"/>
          </a:p>
        </p:txBody>
      </p:sp>
    </p:spTree>
    <p:extLst>
      <p:ext uri="{BB962C8B-B14F-4D97-AF65-F5344CB8AC3E}">
        <p14:creationId xmlns:p14="http://schemas.microsoft.com/office/powerpoint/2010/main" val="219920416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AE7B4835-84DC-B434-33C9-8191820B2EBE}"/>
              </a:ext>
            </a:extLst>
          </p:cNvPr>
          <p:cNvSpPr>
            <a:spLocks noGrp="1"/>
          </p:cNvSpPr>
          <p:nvPr>
            <p:ph type="title"/>
          </p:nvPr>
        </p:nvSpPr>
        <p:spPr/>
        <p:txBody>
          <a:bodyPr>
            <a:normAutofit/>
          </a:bodyPr>
          <a:lstStyle/>
          <a:p>
            <a:r>
              <a:rPr lang="en-US" dirty="0"/>
              <a:t>Ford: The Value Net, Text Alternate</a:t>
            </a:r>
          </a:p>
        </p:txBody>
      </p:sp>
      <p:sp>
        <p:nvSpPr>
          <p:cNvPr id="10" name="Content Placeholder 9">
            <a:extLst>
              <a:ext uri="{FF2B5EF4-FFF2-40B4-BE49-F238E27FC236}">
                <a16:creationId xmlns:a16="http://schemas.microsoft.com/office/drawing/2014/main" id="{3EF0E6B5-AC1F-578D-51E6-3A7BE777FC9A}"/>
              </a:ext>
            </a:extLst>
          </p:cNvPr>
          <p:cNvSpPr>
            <a:spLocks noGrp="1"/>
          </p:cNvSpPr>
          <p:nvPr>
            <p:ph sz="quarter" idx="11"/>
          </p:nvPr>
        </p:nvSpPr>
        <p:spPr>
          <a:xfrm>
            <a:off x="342900" y="1905000"/>
            <a:ext cx="8458200" cy="4343401"/>
          </a:xfrm>
        </p:spPr>
        <p:txBody>
          <a:bodyPr>
            <a:normAutofit/>
          </a:bodyPr>
          <a:lstStyle/>
          <a:p>
            <a:r>
              <a:rPr lang="en-US" dirty="0"/>
              <a:t>The graphic consists of a diamond shape representing the company in the middle. On the left are substitutors and on the right complementors. Customers are at the top of the company and suppliers at the bottom. There are transactions among the customers, company, and suppliers. There are interactions among substitutors, the company, and complementors.  </a:t>
            </a:r>
          </a:p>
        </p:txBody>
      </p:sp>
      <p:sp>
        <p:nvSpPr>
          <p:cNvPr id="12" name="Text Placeholder 11">
            <a:extLst>
              <a:ext uri="{FF2B5EF4-FFF2-40B4-BE49-F238E27FC236}">
                <a16:creationId xmlns:a16="http://schemas.microsoft.com/office/drawing/2014/main" id="{DD697858-BE17-B8E1-92C5-98EF6883E18C}"/>
              </a:ext>
            </a:extLst>
          </p:cNvPr>
          <p:cNvSpPr>
            <a:spLocks noGrp="1"/>
          </p:cNvSpPr>
          <p:nvPr>
            <p:ph type="body" sz="quarter" idx="15"/>
          </p:nvPr>
        </p:nvSpPr>
        <p:spPr/>
        <p:txBody>
          <a:bodyPr/>
          <a:lstStyle/>
          <a:p>
            <a:pPr algn="ctr"/>
            <a:r>
              <a:rPr lang="en-US" dirty="0">
                <a:hlinkClick r:id="rId2" action="ppaction://hlinksldjump"/>
              </a:rPr>
              <a:t>Return to slide.</a:t>
            </a:r>
            <a:endParaRPr lang="en-US" dirty="0"/>
          </a:p>
        </p:txBody>
      </p:sp>
    </p:spTree>
    <p:extLst>
      <p:ext uri="{BB962C8B-B14F-4D97-AF65-F5344CB8AC3E}">
        <p14:creationId xmlns:p14="http://schemas.microsoft.com/office/powerpoint/2010/main" val="418959236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2EB7A-176D-45EB-8EBE-4DFA837660F8}"/>
              </a:ext>
            </a:extLst>
          </p:cNvPr>
          <p:cNvSpPr>
            <a:spLocks noGrp="1"/>
          </p:cNvSpPr>
          <p:nvPr>
            <p:ph type="title"/>
          </p:nvPr>
        </p:nvSpPr>
        <p:spPr/>
        <p:txBody>
          <a:bodyPr/>
          <a:lstStyle/>
          <a:p>
            <a:r>
              <a:rPr lang="en-US" altLang="en-US" dirty="0"/>
              <a:t>Ford Value Chain Text Alternate</a:t>
            </a:r>
            <a:endParaRPr lang="en-US" dirty="0"/>
          </a:p>
        </p:txBody>
      </p:sp>
      <p:sp>
        <p:nvSpPr>
          <p:cNvPr id="5" name="Content Placeholder 4">
            <a:extLst>
              <a:ext uri="{FF2B5EF4-FFF2-40B4-BE49-F238E27FC236}">
                <a16:creationId xmlns:a16="http://schemas.microsoft.com/office/drawing/2014/main" id="{8CF487E7-F5AF-6047-AA08-80E15792B416}"/>
              </a:ext>
            </a:extLst>
          </p:cNvPr>
          <p:cNvSpPr>
            <a:spLocks noGrp="1"/>
          </p:cNvSpPr>
          <p:nvPr>
            <p:ph sz="quarter" idx="11"/>
          </p:nvPr>
        </p:nvSpPr>
        <p:spPr/>
        <p:txBody>
          <a:bodyPr/>
          <a:lstStyle/>
          <a:p>
            <a:r>
              <a:rPr lang="en-US" dirty="0"/>
              <a:t>This graphic shows two arrows pointing right. Under Primary Activities, the top arrow is broken into five parts: Inbound Logistics, Operations, Outbound Logistics, Marketing and Sales, Service. Below, is a larger arrow with Support Activities: General Admission, Human Resources Management, Technology Development, Procurement.</a:t>
            </a:r>
          </a:p>
          <a:p>
            <a:endParaRPr lang="en-US" dirty="0"/>
          </a:p>
        </p:txBody>
      </p:sp>
      <p:sp>
        <p:nvSpPr>
          <p:cNvPr id="4" name="Text Placeholder 3">
            <a:extLst>
              <a:ext uri="{FF2B5EF4-FFF2-40B4-BE49-F238E27FC236}">
                <a16:creationId xmlns:a16="http://schemas.microsoft.com/office/drawing/2014/main" id="{28DB668F-5E08-44CE-B1E2-0EF1CDB2BA59}"/>
              </a:ext>
            </a:extLst>
          </p:cNvPr>
          <p:cNvSpPr>
            <a:spLocks noGrp="1"/>
          </p:cNvSpPr>
          <p:nvPr>
            <p:ph type="body" sz="quarter" idx="15"/>
          </p:nvPr>
        </p:nvSpPr>
        <p:spPr/>
        <p:txBody>
          <a:bodyPr/>
          <a:lstStyle/>
          <a:p>
            <a:pPr algn="ctr"/>
            <a:r>
              <a:rPr lang="en-US" dirty="0">
                <a:hlinkClick r:id="rId2" action="ppaction://hlinksldjump"/>
              </a:rPr>
              <a:t>Return to slide.</a:t>
            </a:r>
            <a:endParaRPr lang="en-US" dirty="0"/>
          </a:p>
        </p:txBody>
      </p:sp>
    </p:spTree>
    <p:extLst>
      <p:ext uri="{BB962C8B-B14F-4D97-AF65-F5344CB8AC3E}">
        <p14:creationId xmlns:p14="http://schemas.microsoft.com/office/powerpoint/2010/main" val="6694194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7A08AD-E2E0-4D18-B9CD-77CC279369DE}"/>
              </a:ext>
            </a:extLst>
          </p:cNvPr>
          <p:cNvSpPr>
            <a:spLocks noGrp="1"/>
          </p:cNvSpPr>
          <p:nvPr>
            <p:ph type="title"/>
          </p:nvPr>
        </p:nvSpPr>
        <p:spPr>
          <a:xfrm>
            <a:off x="342900" y="212651"/>
            <a:ext cx="8458200" cy="1048109"/>
          </a:xfrm>
        </p:spPr>
        <p:txBody>
          <a:bodyPr/>
          <a:lstStyle/>
          <a:p>
            <a:r>
              <a:rPr lang="en-US" dirty="0"/>
              <a:t>Ford</a:t>
            </a:r>
            <a:br>
              <a:rPr lang="en-US" dirty="0"/>
            </a:br>
            <a:r>
              <a:rPr lang="en-US" dirty="0"/>
              <a:t>Intro: Hierarchy of Goals</a:t>
            </a:r>
          </a:p>
        </p:txBody>
      </p:sp>
      <p:sp>
        <p:nvSpPr>
          <p:cNvPr id="36867" name="Content Placeholder 2">
            <a:extLst>
              <a:ext uri="{FF2B5EF4-FFF2-40B4-BE49-F238E27FC236}">
                <a16:creationId xmlns:a16="http://schemas.microsoft.com/office/drawing/2014/main" id="{4D3353E2-EF25-42EB-888E-68B51A94EFDF}"/>
              </a:ext>
            </a:extLst>
          </p:cNvPr>
          <p:cNvSpPr>
            <a:spLocks noGrp="1"/>
          </p:cNvSpPr>
          <p:nvPr>
            <p:ph sz="quarter" idx="11"/>
          </p:nvPr>
        </p:nvSpPr>
        <p:spPr>
          <a:xfrm>
            <a:off x="342900" y="1276709"/>
            <a:ext cx="8458200" cy="552091"/>
          </a:xfrm>
        </p:spPr>
        <p:txBody>
          <a:bodyPr/>
          <a:lstStyle/>
          <a:p>
            <a:pPr marL="0" indent="0" eaLnBrk="1" hangingPunct="1">
              <a:buFont typeface="Wingdings" panose="05000000000000000000" pitchFamily="2" charset="2"/>
              <a:buNone/>
            </a:pPr>
            <a:r>
              <a:rPr lang="en-US" altLang="en-US" b="1" dirty="0">
                <a:solidFill>
                  <a:schemeClr val="tx1"/>
                </a:solidFill>
              </a:rPr>
              <a:t>Exhibit 1.6 A Hierarchy of Goals</a:t>
            </a:r>
          </a:p>
        </p:txBody>
      </p:sp>
      <p:pic>
        <p:nvPicPr>
          <p:cNvPr id="36865" name="Picture 5" descr="Vision deals in generalities and is on a long-time horizon. Strategic objectives deal in the specifics and is on a short-time horizon. The mission statement falls inbetween these two.">
            <a:extLst>
              <a:ext uri="{FF2B5EF4-FFF2-40B4-BE49-F238E27FC236}">
                <a16:creationId xmlns:a16="http://schemas.microsoft.com/office/drawing/2014/main" id="{8A18E2A1-AA25-475E-9859-9C11E84EA43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 y="2209800"/>
            <a:ext cx="8741350" cy="403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756277-600D-4C35-8934-D33832C9554F}"/>
              </a:ext>
            </a:extLst>
          </p:cNvPr>
          <p:cNvSpPr>
            <a:spLocks noGrp="1"/>
          </p:cNvSpPr>
          <p:nvPr>
            <p:ph type="title"/>
          </p:nvPr>
        </p:nvSpPr>
        <p:spPr>
          <a:xfrm>
            <a:off x="342900" y="152400"/>
            <a:ext cx="8458200" cy="914400"/>
          </a:xfrm>
        </p:spPr>
        <p:txBody>
          <a:bodyPr/>
          <a:lstStyle/>
          <a:p>
            <a:r>
              <a:rPr lang="en-US" altLang="en-US" dirty="0"/>
              <a:t>Ford</a:t>
            </a:r>
            <a:br>
              <a:rPr lang="en-US" altLang="en-US" dirty="0"/>
            </a:br>
            <a:r>
              <a:rPr lang="en-US" altLang="en-US" dirty="0"/>
              <a:t>Intro: Strategic Vision</a:t>
            </a:r>
            <a:endParaRPr lang="en-US" dirty="0"/>
          </a:p>
        </p:txBody>
      </p:sp>
      <p:sp>
        <p:nvSpPr>
          <p:cNvPr id="5" name="Content Placeholder 4">
            <a:extLst>
              <a:ext uri="{FF2B5EF4-FFF2-40B4-BE49-F238E27FC236}">
                <a16:creationId xmlns:a16="http://schemas.microsoft.com/office/drawing/2014/main" id="{7ADF4BBE-7C3E-40D2-9037-3AC99D32501B}"/>
              </a:ext>
            </a:extLst>
          </p:cNvPr>
          <p:cNvSpPr>
            <a:spLocks noGrp="1"/>
          </p:cNvSpPr>
          <p:nvPr>
            <p:ph sz="quarter" idx="11"/>
          </p:nvPr>
        </p:nvSpPr>
        <p:spPr/>
        <p:txBody>
          <a:bodyPr/>
          <a:lstStyle/>
          <a:p>
            <a:pPr marL="0" indent="0">
              <a:buClr>
                <a:srgbClr val="336600"/>
              </a:buClr>
              <a:buNone/>
            </a:pPr>
            <a:r>
              <a:rPr lang="en-US" altLang="en-US" dirty="0"/>
              <a:t>Company </a:t>
            </a:r>
            <a:r>
              <a:rPr lang="en-US" altLang="en-US" b="1" dirty="0">
                <a:solidFill>
                  <a:srgbClr val="E52C36"/>
                </a:solidFill>
              </a:rPr>
              <a:t>vision:</a:t>
            </a:r>
          </a:p>
          <a:p>
            <a:pPr lvl="1"/>
            <a:r>
              <a:rPr lang="en-US" altLang="en-US" dirty="0"/>
              <a:t>Massively inspiring.</a:t>
            </a:r>
          </a:p>
          <a:p>
            <a:pPr lvl="1"/>
            <a:r>
              <a:rPr lang="en-US" altLang="en-US" dirty="0"/>
              <a:t>Overarching.</a:t>
            </a:r>
          </a:p>
          <a:p>
            <a:pPr lvl="1"/>
            <a:r>
              <a:rPr lang="en-US" altLang="en-US" dirty="0"/>
              <a:t>Long-term.</a:t>
            </a:r>
          </a:p>
          <a:p>
            <a:pPr lvl="1"/>
            <a:r>
              <a:rPr lang="en-US" altLang="en-US" dirty="0"/>
              <a:t>Driven by and evokes passion.</a:t>
            </a:r>
          </a:p>
          <a:p>
            <a:pPr lvl="1"/>
            <a:r>
              <a:rPr lang="en-US" altLang="en-US" dirty="0"/>
              <a:t>Fundamental statement of the organization</a:t>
            </a:r>
            <a:r>
              <a:rPr lang="en-US" altLang="ja-JP" dirty="0"/>
              <a:t>’s:</a:t>
            </a:r>
          </a:p>
          <a:p>
            <a:pPr lvl="2"/>
            <a:r>
              <a:rPr lang="en-US" altLang="en-US" dirty="0"/>
              <a:t>Values.</a:t>
            </a:r>
          </a:p>
          <a:p>
            <a:pPr lvl="2"/>
            <a:r>
              <a:rPr lang="en-US" altLang="en-US" dirty="0"/>
              <a:t>Aspiration.</a:t>
            </a:r>
          </a:p>
          <a:p>
            <a:pPr lvl="2"/>
            <a:r>
              <a:rPr lang="en-US" altLang="en-US" dirty="0"/>
              <a:t>Goals.</a:t>
            </a:r>
          </a:p>
          <a:p>
            <a:endParaRPr lang="en-U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3D947D-0870-4409-BD9C-75F483A0D983}"/>
              </a:ext>
            </a:extLst>
          </p:cNvPr>
          <p:cNvSpPr>
            <a:spLocks noGrp="1"/>
          </p:cNvSpPr>
          <p:nvPr>
            <p:ph type="title"/>
          </p:nvPr>
        </p:nvSpPr>
        <p:spPr>
          <a:xfrm>
            <a:off x="355305" y="123645"/>
            <a:ext cx="8458200" cy="971909"/>
          </a:xfrm>
        </p:spPr>
        <p:txBody>
          <a:bodyPr/>
          <a:lstStyle/>
          <a:p>
            <a:r>
              <a:rPr lang="en-US" altLang="en-US" dirty="0"/>
              <a:t>Ford</a:t>
            </a:r>
            <a:br>
              <a:rPr lang="en-US" altLang="en-US" dirty="0"/>
            </a:br>
            <a:r>
              <a:rPr lang="en-US" altLang="en-US" dirty="0"/>
              <a:t>Intro: Strategic Mission</a:t>
            </a:r>
            <a:endParaRPr lang="en-US" dirty="0"/>
          </a:p>
        </p:txBody>
      </p:sp>
      <p:sp>
        <p:nvSpPr>
          <p:cNvPr id="5" name="Content Placeholder 4">
            <a:extLst>
              <a:ext uri="{FF2B5EF4-FFF2-40B4-BE49-F238E27FC236}">
                <a16:creationId xmlns:a16="http://schemas.microsoft.com/office/drawing/2014/main" id="{A60953B2-2CE2-4737-947F-9C04D35EE51D}"/>
              </a:ext>
            </a:extLst>
          </p:cNvPr>
          <p:cNvSpPr>
            <a:spLocks noGrp="1"/>
          </p:cNvSpPr>
          <p:nvPr>
            <p:ph sz="quarter" idx="11"/>
          </p:nvPr>
        </p:nvSpPr>
        <p:spPr/>
        <p:txBody>
          <a:bodyPr/>
          <a:lstStyle/>
          <a:p>
            <a:pPr marL="0" indent="0">
              <a:buClr>
                <a:srgbClr val="336600"/>
              </a:buClr>
              <a:buNone/>
            </a:pPr>
            <a:r>
              <a:rPr lang="en-US" altLang="en-US" b="1" dirty="0">
                <a:solidFill>
                  <a:srgbClr val="E52C36"/>
                </a:solidFill>
              </a:rPr>
              <a:t>Mission statements:</a:t>
            </a:r>
          </a:p>
          <a:p>
            <a:pPr lvl="1">
              <a:buClr>
                <a:schemeClr val="tx1"/>
              </a:buClr>
            </a:pPr>
            <a:r>
              <a:rPr lang="en-US" altLang="en-US" dirty="0">
                <a:solidFill>
                  <a:schemeClr val="tx1"/>
                </a:solidFill>
              </a:rPr>
              <a:t>Purpose of the company.</a:t>
            </a:r>
          </a:p>
          <a:p>
            <a:pPr lvl="1">
              <a:buClr>
                <a:schemeClr val="tx1"/>
              </a:buClr>
            </a:pPr>
            <a:r>
              <a:rPr lang="en-US" altLang="en-US" dirty="0">
                <a:solidFill>
                  <a:schemeClr val="tx1"/>
                </a:solidFill>
              </a:rPr>
              <a:t>Scope of operations.</a:t>
            </a:r>
          </a:p>
          <a:p>
            <a:pPr lvl="1">
              <a:buClr>
                <a:schemeClr val="tx1"/>
              </a:buClr>
            </a:pPr>
            <a:r>
              <a:rPr lang="en-US" altLang="en-US" dirty="0">
                <a:solidFill>
                  <a:schemeClr val="tx1"/>
                </a:solidFill>
              </a:rPr>
              <a:t>Basis of competition and competitive advantages.</a:t>
            </a:r>
          </a:p>
          <a:p>
            <a:pPr lvl="1">
              <a:buClr>
                <a:schemeClr val="tx1"/>
              </a:buClr>
            </a:pPr>
            <a:r>
              <a:rPr lang="en-US" altLang="en-US" dirty="0">
                <a:solidFill>
                  <a:schemeClr val="tx1"/>
                </a:solidFill>
              </a:rPr>
              <a:t>More specific than vision.</a:t>
            </a:r>
          </a:p>
          <a:p>
            <a:pPr lvl="1">
              <a:buClr>
                <a:schemeClr val="tx1"/>
              </a:buClr>
            </a:pPr>
            <a:r>
              <a:rPr lang="en-US" altLang="en-US" dirty="0">
                <a:solidFill>
                  <a:schemeClr val="tx1"/>
                </a:solidFill>
              </a:rPr>
              <a:t>Focused on the means by which the firm will compete.</a:t>
            </a:r>
          </a:p>
          <a:p>
            <a:pPr lvl="2">
              <a:buClr>
                <a:schemeClr val="tx1"/>
              </a:buClr>
            </a:pPr>
            <a:r>
              <a:rPr lang="en-US" altLang="en-US" dirty="0">
                <a:solidFill>
                  <a:schemeClr val="tx1"/>
                </a:solidFill>
              </a:rPr>
              <a:t>Reflects an organization’</a:t>
            </a:r>
            <a:r>
              <a:rPr lang="en-US" altLang="ja-JP" dirty="0">
                <a:solidFill>
                  <a:schemeClr val="tx1"/>
                </a:solidFill>
              </a:rPr>
              <a:t>s enduring, overarching strategic priorities and competitive positioning.</a:t>
            </a:r>
            <a:endParaRPr lang="en-US" altLang="en-US" dirty="0">
              <a:solidFill>
                <a:schemeClr val="tx1"/>
              </a:solidFill>
            </a:endParaRPr>
          </a:p>
        </p:txBody>
      </p:sp>
    </p:spTree>
  </p:cSld>
  <p:clrMapOvr>
    <a:masterClrMapping/>
  </p:clrMapOvr>
</p:sld>
</file>

<file path=ppt/theme/theme1.xml><?xml version="1.0" encoding="utf-8"?>
<a:theme xmlns:a="http://schemas.openxmlformats.org/drawingml/2006/main" name="Title Slides 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ss10_C01" id="{F906A4D0-581A-BB41-841E-F8B48EF9FD0B}" vid="{118235FE-8446-C848-B7CB-522D295F83F2}"/>
    </a:ext>
  </a:extLst>
</a:theme>
</file>

<file path=ppt/theme/theme2.xml><?xml version="1.0" encoding="utf-8"?>
<a:theme xmlns:a="http://schemas.openxmlformats.org/drawingml/2006/main" name="MainContent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ss10_C01" id="{F906A4D0-581A-BB41-841E-F8B48EF9FD0B}" vid="{49D2A1DE-580B-7D43-9919-59E2B96D46C9}"/>
    </a:ext>
  </a:extLst>
</a:theme>
</file>

<file path=ppt/theme/theme3.xml><?xml version="1.0" encoding="utf-8"?>
<a:theme xmlns:a="http://schemas.openxmlformats.org/drawingml/2006/main" name="Closing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Dess10_C01" id="{F906A4D0-581A-BB41-841E-F8B48EF9FD0B}" vid="{5E84A28E-750A-FC48-9B64-79233C47F539}"/>
    </a:ext>
  </a:extLst>
</a:theme>
</file>

<file path=ppt/theme/theme4.xml><?xml version="1.0" encoding="utf-8"?>
<a:theme xmlns:a="http://schemas.openxmlformats.org/drawingml/2006/main" name="Divider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cSh_OB9e_C01_newtemp" id="{F2CAC983-D3E3-DE42-AB23-175C9AD1D62E}" vid="{AF003D6A-2A7A-C64B-A9BF-EF97E46B1049}"/>
    </a:ext>
  </a:extLst>
</a:theme>
</file>

<file path=ppt/theme/theme5.xml><?xml version="1.0" encoding="utf-8"?>
<a:theme xmlns:a="http://schemas.openxmlformats.org/drawingml/2006/main" name="1_ImageDescriptionAppendixSlideMaster">
  <a:themeElements>
    <a:clrScheme name="MHE PPT Theme Colors 06 15 18">
      <a:dk1>
        <a:srgbClr val="000000"/>
      </a:dk1>
      <a:lt1>
        <a:srgbClr val="FFFFFF"/>
      </a:lt1>
      <a:dk2>
        <a:srgbClr val="000000"/>
      </a:dk2>
      <a:lt2>
        <a:srgbClr val="FFFFFF"/>
      </a:lt2>
      <a:accent1>
        <a:srgbClr val="E21A23"/>
      </a:accent1>
      <a:accent2>
        <a:srgbClr val="FFB600"/>
      </a:accent2>
      <a:accent3>
        <a:srgbClr val="625D9C"/>
      </a:accent3>
      <a:accent4>
        <a:srgbClr val="AF1858"/>
      </a:accent4>
      <a:accent5>
        <a:srgbClr val="692146"/>
      </a:accent5>
      <a:accent6>
        <a:srgbClr val="EC7700"/>
      </a:accent6>
      <a:hlink>
        <a:srgbClr val="625D9C"/>
      </a:hlink>
      <a:folHlink>
        <a:srgbClr val="373A3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McSh_OB9e_C01_newtemp" id="{F2CAC983-D3E3-DE42-AB23-175C9AD1D62E}" vid="{85800F15-2AE8-C947-86D8-2B31AA247582}"/>
    </a:ext>
  </a:extLst>
</a:theme>
</file>

<file path=ppt/theme/theme6.xml><?xml version="1.0" encoding="utf-8"?>
<a:theme xmlns:a="http://schemas.openxmlformats.org/drawingml/2006/main" name="FIRST, BREAK, LAST slides ">
  <a:themeElements>
    <a:clrScheme name="DME 9">
      <a:dk1>
        <a:srgbClr val="6E5E34"/>
      </a:dk1>
      <a:lt1>
        <a:srgbClr val="979B60"/>
      </a:lt1>
      <a:dk2>
        <a:srgbClr val="D4CA91"/>
      </a:dk2>
      <a:lt2>
        <a:srgbClr val="8B0032"/>
      </a:lt2>
      <a:accent1>
        <a:srgbClr val="D75654"/>
      </a:accent1>
      <a:accent2>
        <a:srgbClr val="0095B6"/>
      </a:accent2>
      <a:accent3>
        <a:srgbClr val="C30C20"/>
      </a:accent3>
      <a:accent4>
        <a:srgbClr val="1B7A3F"/>
      </a:accent4>
      <a:accent5>
        <a:srgbClr val="D56C31"/>
      </a:accent5>
      <a:accent6>
        <a:srgbClr val="EAC268"/>
      </a:accent6>
      <a:hlink>
        <a:srgbClr val="39858E"/>
      </a:hlink>
      <a:folHlink>
        <a:srgbClr val="39858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DME8 Slide Master REV3">
  <a:themeElements>
    <a:clrScheme name="Office Theme 1">
      <a:dk1>
        <a:srgbClr val="000000"/>
      </a:dk1>
      <a:lt1>
        <a:srgbClr val="FFFFFF"/>
      </a:lt1>
      <a:dk2>
        <a:srgbClr val="053647"/>
      </a:dk2>
      <a:lt2>
        <a:srgbClr val="EAE8D7"/>
      </a:lt2>
      <a:accent1>
        <a:srgbClr val="760026"/>
      </a:accent1>
      <a:accent2>
        <a:srgbClr val="5A4E24"/>
      </a:accent2>
      <a:accent3>
        <a:srgbClr val="FFFFFF"/>
      </a:accent3>
      <a:accent4>
        <a:srgbClr val="000000"/>
      </a:accent4>
      <a:accent5>
        <a:srgbClr val="BDAAAC"/>
      </a:accent5>
      <a:accent6>
        <a:srgbClr val="514620"/>
      </a:accent6>
      <a:hlink>
        <a:srgbClr val="0000FF"/>
      </a:hlink>
      <a:folHlink>
        <a:srgbClr val="800080"/>
      </a:folHlink>
    </a:clrScheme>
    <a:fontScheme name="Office Theme">
      <a:majorFont>
        <a:latin typeface="Verdana"/>
        <a:ea typeface="MS PGothic"/>
        <a:cs typeface="MS PGothic"/>
      </a:majorFont>
      <a:minorFont>
        <a:latin typeface="Verdana"/>
        <a:ea typeface="MS PGothic"/>
        <a:cs typeface="MS PGothic"/>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ffice Theme 1">
        <a:dk1>
          <a:srgbClr val="000000"/>
        </a:dk1>
        <a:lt1>
          <a:srgbClr val="FFFFFF"/>
        </a:lt1>
        <a:dk2>
          <a:srgbClr val="053647"/>
        </a:dk2>
        <a:lt2>
          <a:srgbClr val="EAE8D7"/>
        </a:lt2>
        <a:accent1>
          <a:srgbClr val="760026"/>
        </a:accent1>
        <a:accent2>
          <a:srgbClr val="5A4E24"/>
        </a:accent2>
        <a:accent3>
          <a:srgbClr val="FFFFFF"/>
        </a:accent3>
        <a:accent4>
          <a:srgbClr val="000000"/>
        </a:accent4>
        <a:accent5>
          <a:srgbClr val="BDAAAC"/>
        </a:accent5>
        <a:accent6>
          <a:srgbClr val="514620"/>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DME8 Slide Master REV3</Template>
  <TotalTime>6051</TotalTime>
  <Words>15861</Words>
  <Application>Microsoft Office PowerPoint</Application>
  <PresentationFormat>On-screen Show (4:3)</PresentationFormat>
  <Paragraphs>568</Paragraphs>
  <Slides>63</Slides>
  <Notes>57</Notes>
  <HiddenSlides>5</HiddenSlides>
  <MMClips>0</MMClips>
  <ScaleCrop>false</ScaleCrop>
  <HeadingPairs>
    <vt:vector size="4" baseType="variant">
      <vt:variant>
        <vt:lpstr>Theme</vt:lpstr>
      </vt:variant>
      <vt:variant>
        <vt:i4>7</vt:i4>
      </vt:variant>
      <vt:variant>
        <vt:lpstr>Slide Titles</vt:lpstr>
      </vt:variant>
      <vt:variant>
        <vt:i4>63</vt:i4>
      </vt:variant>
    </vt:vector>
  </HeadingPairs>
  <TitlesOfParts>
    <vt:vector size="70" baseType="lpstr">
      <vt:lpstr>Title Slides Master</vt:lpstr>
      <vt:lpstr>MainContentSlideMaster</vt:lpstr>
      <vt:lpstr>ClosingMaster</vt:lpstr>
      <vt:lpstr>DividerSlideMaster</vt:lpstr>
      <vt:lpstr>1_ImageDescriptionAppendixSlideMaster</vt:lpstr>
      <vt:lpstr>FIRST, BREAK, LAST slides </vt:lpstr>
      <vt:lpstr>DME8 Slide Master REV3</vt:lpstr>
      <vt:lpstr>CASE 12</vt:lpstr>
      <vt:lpstr>Ford Icebreaker</vt:lpstr>
      <vt:lpstr>Question 1</vt:lpstr>
      <vt:lpstr>Question 2</vt:lpstr>
      <vt:lpstr>Ford  Discussion Questions</vt:lpstr>
      <vt:lpstr>Ford Intro: Strategy Concept</vt:lpstr>
      <vt:lpstr>Ford Intro: Hierarchy of Goals</vt:lpstr>
      <vt:lpstr>Ford Intro: Strategic Vision</vt:lpstr>
      <vt:lpstr>Ford Intro: Strategic Mission</vt:lpstr>
      <vt:lpstr>Ford Intro: Strategic Objectives</vt:lpstr>
      <vt:lpstr>Ford Mulally’s Vision</vt:lpstr>
      <vt:lpstr>Ford Mulally’s Mission</vt:lpstr>
      <vt:lpstr>Ford Field’s Mission, Vision, Objectives</vt:lpstr>
      <vt:lpstr>Ford Hackett’s Mission, Vision, Objectives</vt:lpstr>
      <vt:lpstr>Ford Farley’s Mission, Vision, Objectives</vt:lpstr>
      <vt:lpstr>Ford Stakeholder Identification</vt:lpstr>
      <vt:lpstr>Ford Stakeholder Dependencies</vt:lpstr>
      <vt:lpstr>Ford A New Vision</vt:lpstr>
      <vt:lpstr>Ford Intro: Strategic Management</vt:lpstr>
      <vt:lpstr>Ford External Environment</vt:lpstr>
      <vt:lpstr>Ford General Environment</vt:lpstr>
      <vt:lpstr>Ford Environmental Forces</vt:lpstr>
      <vt:lpstr>Ford Five Forces Analysis</vt:lpstr>
      <vt:lpstr>Ford Five Forces Model</vt:lpstr>
      <vt:lpstr>Ford Strategy Groups within Industries</vt:lpstr>
      <vt:lpstr>Ford Strategy Groups as an Analytic Tool</vt:lpstr>
      <vt:lpstr>Ford Example: Strategic Groups within Industries</vt:lpstr>
      <vt:lpstr>Ford The Value Net</vt:lpstr>
      <vt:lpstr>Ford Internal Analysis</vt:lpstr>
      <vt:lpstr>Ford Value Chain</vt:lpstr>
      <vt:lpstr>Ford Value Chain: Primary Activities</vt:lpstr>
      <vt:lpstr>Ford Value Chain: Secondary Activities</vt:lpstr>
      <vt:lpstr>Ford Resource-Based View</vt:lpstr>
      <vt:lpstr>Ford Tangible Resources</vt:lpstr>
      <vt:lpstr>Ford  Intangible Resources</vt:lpstr>
      <vt:lpstr>Ford  VRIN</vt:lpstr>
      <vt:lpstr>Ford  VRIN Analysis</vt:lpstr>
      <vt:lpstr>Ford Q3. Business-Level Strategy</vt:lpstr>
      <vt:lpstr>Ford Business-Level Strategy</vt:lpstr>
      <vt:lpstr>Ford Business-Level Strategy Options</vt:lpstr>
      <vt:lpstr>Ford Corporate-Level Strategy</vt:lpstr>
      <vt:lpstr>Ford Corporate Strategy: Diversification</vt:lpstr>
      <vt:lpstr>Ford Diversification</vt:lpstr>
      <vt:lpstr>Ford Diversification via Internal Development</vt:lpstr>
      <vt:lpstr>Ford Diversification via Alliances </vt:lpstr>
      <vt:lpstr>Ford Results of Diversification Efforts</vt:lpstr>
      <vt:lpstr>Ford  Organizational Design</vt:lpstr>
      <vt:lpstr>Ford  Organizational Design Framework</vt:lpstr>
      <vt:lpstr>Ford  Organizational Structures</vt:lpstr>
      <vt:lpstr>Ford  Organizational Design: SBU</vt:lpstr>
      <vt:lpstr>Ford Organizational Design: Subsidiaries</vt:lpstr>
      <vt:lpstr>Ford Organizational Design: Divisional Structures</vt:lpstr>
      <vt:lpstr>Ford  Ambidextrous Designs</vt:lpstr>
      <vt:lpstr>Ford Managing Innovation: Definition</vt:lpstr>
      <vt:lpstr>Ford Managing Innovation: Scope of Efforts</vt:lpstr>
      <vt:lpstr>Ford Corporate Entrepreneurship</vt:lpstr>
      <vt:lpstr>Ford Managing Innovation</vt:lpstr>
      <vt:lpstr>End of Main Content</vt:lpstr>
      <vt:lpstr>Alternate Text for Slide Images</vt:lpstr>
      <vt:lpstr>Ford Five Forces Model Alternate Text</vt:lpstr>
      <vt:lpstr>Ford Example: Strategic Groups within Industries, Text Alternate</vt:lpstr>
      <vt:lpstr>Ford: The Value Net, Text Alternate</vt:lpstr>
      <vt:lpstr>Ford Value Chain Text Alternate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Edward Marshall Boehm</dc:title>
  <dc:creator>Pauline Assenza</dc:creator>
  <cp:lastModifiedBy>Elango Selvaraj</cp:lastModifiedBy>
  <cp:revision>276</cp:revision>
  <dcterms:created xsi:type="dcterms:W3CDTF">2009-04-22T20:07:55Z</dcterms:created>
  <dcterms:modified xsi:type="dcterms:W3CDTF">2024-10-18T14:58:33Z</dcterms:modified>
</cp:coreProperties>
</file>