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7" r:id="rId7"/>
    <p:sldId id="269" r:id="rId8"/>
    <p:sldId id="268" r:id="rId9"/>
    <p:sldId id="262" r:id="rId10"/>
    <p:sldId id="261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8" autoAdjust="0"/>
    <p:restoredTop sz="94660"/>
  </p:normalViewPr>
  <p:slideViewPr>
    <p:cSldViewPr>
      <p:cViewPr varScale="1">
        <p:scale>
          <a:sx n="83" d="100"/>
          <a:sy n="83" d="100"/>
        </p:scale>
        <p:origin x="-189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2469-1F42-441A-8ECD-E79906BAC461}" type="datetimeFigureOut">
              <a:rPr lang="el-GR" smtClean="0"/>
              <a:t>28/10/2016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B004A-66EB-4D4D-8A7A-EBAD2082EB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685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B64E-6737-4DFD-98E3-379F8F0005DB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51519" y="311696"/>
            <a:ext cx="8655755" cy="8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/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Πανεπιστήμιο Δυτικής Μακεδονίας 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 Παιδαγωγικό Τμήμα Νηπιαγωγών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endParaRPr kumimoji="0" lang="el-GR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4" y="404664"/>
            <a:ext cx="5629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-90764" y="6336938"/>
            <a:ext cx="8568952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l-GR" sz="1200" dirty="0" smtClean="0"/>
              <a:t> 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6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42B1-B3C0-4C5E-A764-F7BF15999750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3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A68A-E52B-40E2-AC97-1FE45E071797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6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466-407A-4A6A-8222-4328B1A82D03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12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AF9-C5B9-4F03-BB49-46C55890B292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33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99DC-F6F7-49F4-85C8-69D5D1B07918}" type="datetime1">
              <a:rPr lang="el-GR" smtClean="0"/>
              <a:t>28/10/2016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35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9C52-5454-4E41-8E08-3B1EDEB275BE}" type="datetime1">
              <a:rPr lang="el-GR" smtClean="0"/>
              <a:t>28/10/2016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63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2E75-D3B9-4A55-97AA-4BF2AC101A1C}" type="datetime1">
              <a:rPr lang="el-GR" smtClean="0"/>
              <a:t>28/10/2016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13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1568-E4DD-44EF-9D99-D38ADEED5DFF}" type="datetime1">
              <a:rPr lang="el-GR" smtClean="0"/>
              <a:t>28/10/2016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39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1FBA-9501-4A04-9E13-40D5BF437177}" type="datetime1">
              <a:rPr lang="el-GR" smtClean="0"/>
              <a:t>28/10/2016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91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08D2-BF7F-4866-BF6E-65A1B56D1499}" type="datetime1">
              <a:rPr lang="el-GR" smtClean="0"/>
              <a:t>28/10/2016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58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403898"/>
            <a:ext cx="8229600" cy="46413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D539-5A64-487B-A5B2-B41656749417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83568" y="6336938"/>
            <a:ext cx="7951698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 eaLnBrk="1" hangingPunct="1"/>
            <a:r>
              <a:rPr lang="el-GR" sz="1200" dirty="0" smtClean="0"/>
              <a:t> </a:t>
            </a:r>
            <a:r>
              <a:rPr lang="el-GR" sz="1400" dirty="0" smtClean="0"/>
              <a:t>Πανεπιστήμιο Δυτικής Μακεδονίας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4" y="6309320"/>
            <a:ext cx="425502" cy="4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Ευθεία γραμμή σύνδεσης 8"/>
          <p:cNvCxnSpPr/>
          <p:nvPr/>
        </p:nvCxnSpPr>
        <p:spPr>
          <a:xfrm>
            <a:off x="436726" y="6165304"/>
            <a:ext cx="82397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467544" y="1233248"/>
            <a:ext cx="82089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1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Αρχές Πληροφορικής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Ενότητα </a:t>
            </a:r>
            <a:r>
              <a:rPr lang="en-US" b="1" dirty="0">
                <a:solidFill>
                  <a:schemeClr val="tx1"/>
                </a:solidFill>
              </a:rPr>
              <a:t># </a:t>
            </a:r>
            <a:r>
              <a:rPr lang="en-US" b="1" dirty="0" smtClean="0">
                <a:solidFill>
                  <a:schemeClr val="tx1"/>
                </a:solidFill>
              </a:rPr>
              <a:t>7</a:t>
            </a:r>
            <a:r>
              <a:rPr lang="el-GR" b="1" dirty="0" smtClean="0">
                <a:solidFill>
                  <a:schemeClr val="tx1"/>
                </a:solidFill>
              </a:rPr>
              <a:t>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Εργονομία και σχολικά εργαστήρια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Θαρρενός Μπράτιτσης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Παιδαγωγικό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Τμήμα Νηπιαγωγών</a:t>
            </a:r>
            <a:endParaRPr lang="el-GR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456" y="6399909"/>
            <a:ext cx="819136" cy="286595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237312"/>
            <a:ext cx="2232248" cy="53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70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(2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Κάθε διαφάνεια πρέπει να έχει τίτλο που να είναι μοναδικός.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Ο τίτλος διαφάνειας είναι </a:t>
            </a:r>
            <a:r>
              <a:rPr lang="en-US" sz="3400" b="1" dirty="0"/>
              <a:t>bold</a:t>
            </a:r>
            <a:r>
              <a:rPr lang="en-US" sz="3400" dirty="0"/>
              <a:t> </a:t>
            </a:r>
            <a:r>
              <a:rPr lang="el-GR" sz="3400" dirty="0"/>
              <a:t>44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και δεν πρέπει να ξεπερνάει τις 2 γραμμές. (Στις 2 γραμμές το μέγεθος γραμματοσειράς προσαρμόζεται αυτόματα από το πρόγραμμα σε </a:t>
            </a:r>
            <a:r>
              <a:rPr lang="en-US" sz="3400" dirty="0"/>
              <a:t>40pt).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Χρησιμοποιήστε τα ορισμένα μεγέθη γραμματοσειρών για το κείμενο: 32</a:t>
            </a:r>
            <a:r>
              <a:rPr lang="en-US" sz="3400" dirty="0" err="1"/>
              <a:t>pt</a:t>
            </a:r>
            <a:r>
              <a:rPr lang="el-GR" sz="3400" dirty="0"/>
              <a:t> για το πρώτο επίπεδο, 28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δεύτερο, 24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τρίτο, 22</a:t>
            </a:r>
            <a:r>
              <a:rPr lang="en-US" sz="3400" dirty="0" err="1"/>
              <a:t>pt</a:t>
            </a:r>
            <a:r>
              <a:rPr lang="el-GR" sz="3400" dirty="0"/>
              <a:t> για το τέταρτο και 20</a:t>
            </a:r>
            <a:r>
              <a:rPr lang="en-US" sz="3400" dirty="0" err="1"/>
              <a:t>pt</a:t>
            </a:r>
            <a:r>
              <a:rPr lang="el-GR" sz="3400" dirty="0"/>
              <a:t> για το πέμπτο. Μη χρησιμοποιείτε προσαρμοσμένο μέγεθος μικρότερο από 20</a:t>
            </a:r>
            <a:r>
              <a:rPr lang="en-US" sz="3400" dirty="0" err="1"/>
              <a:t>pt</a:t>
            </a:r>
            <a:r>
              <a:rPr lang="el-GR" sz="3400" dirty="0"/>
              <a:t>.</a:t>
            </a:r>
            <a:endParaRPr lang="en-US" sz="3400" dirty="0"/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Επιλέξτε γραμματοσειρές που είναι εύκολο να διαβαστούν και συναντώνται συχνά στα έγγραφα (π.χ. τύπου </a:t>
            </a:r>
            <a:r>
              <a:rPr lang="el-GR" sz="3400" dirty="0" err="1"/>
              <a:t>Sans</a:t>
            </a:r>
            <a:r>
              <a:rPr lang="el-GR" sz="3400" dirty="0"/>
              <a:t> </a:t>
            </a:r>
            <a:r>
              <a:rPr lang="el-GR" sz="3400" dirty="0" err="1"/>
              <a:t>Serif</a:t>
            </a:r>
            <a:r>
              <a:rPr lang="el-GR" sz="3400" dirty="0"/>
              <a:t>), όπως για παράδειγμα οι </a:t>
            </a:r>
            <a:r>
              <a:rPr lang="en-US" sz="3400" dirty="0"/>
              <a:t>Arial</a:t>
            </a:r>
            <a:r>
              <a:rPr lang="el-GR" sz="3400" dirty="0"/>
              <a:t>, </a:t>
            </a:r>
            <a:r>
              <a:rPr lang="en-US" sz="3400" dirty="0"/>
              <a:t>Verdana</a:t>
            </a:r>
            <a:r>
              <a:rPr lang="el-GR" sz="3400" dirty="0"/>
              <a:t>, </a:t>
            </a:r>
            <a:r>
              <a:rPr lang="en-US" sz="3400" dirty="0"/>
              <a:t>Tahoma, Calibri</a:t>
            </a:r>
            <a:r>
              <a:rPr lang="el-GR" sz="3400" dirty="0"/>
              <a:t>.</a:t>
            </a:r>
            <a:endParaRPr lang="en-US" sz="3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69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(3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l-GR" sz="2600" b="1" dirty="0"/>
              <a:t>Μην </a:t>
            </a:r>
            <a:r>
              <a:rPr lang="el-GR" sz="2600" dirty="0"/>
              <a:t>αλλοιώνετε</a:t>
            </a:r>
            <a:r>
              <a:rPr lang="el-GR" sz="2600" b="1" dirty="0"/>
              <a:t> </a:t>
            </a:r>
            <a:r>
              <a:rPr lang="el-GR" sz="2600" dirty="0"/>
              <a:t>τα πλαίσια του τίτλου και του κειμένου ως προς το μέγεθος και τη θέση τους.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Μη χρησιμοποιείται αλλαγή χρώματος για επισήμανση λέξεων. Συνίσταται η χρήση </a:t>
            </a:r>
            <a:r>
              <a:rPr lang="en-US" sz="2600" b="1" dirty="0"/>
              <a:t>bold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χρησιμοποιείται  </a:t>
            </a:r>
            <a:r>
              <a:rPr lang="el-GR" sz="2600" b="1" dirty="0"/>
              <a:t>1</a:t>
            </a:r>
            <a:r>
              <a:rPr lang="el-GR" sz="2600" dirty="0"/>
              <a:t> σχήμα, γράφημα, εικόνα, φωτογραφία ανά διαφάνεια</a:t>
            </a:r>
            <a:r>
              <a:rPr lang="en-US" sz="2600" dirty="0"/>
              <a:t>.</a:t>
            </a:r>
            <a:r>
              <a:rPr lang="el-GR" sz="2600" dirty="0"/>
              <a:t> Συνίσταται να χρησιμοποιούνται μόνο όσα σχήματα χρειάζονται για να αποδώσουν την απαιτούμενη πληροφορία και όχι για «διακόσμηση».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χρησιμοποιούνται μέχρι 6 </a:t>
            </a:r>
            <a:r>
              <a:rPr lang="en-US" sz="2600" dirty="0"/>
              <a:t>bullets </a:t>
            </a:r>
            <a:r>
              <a:rPr lang="el-GR" sz="2600" dirty="0"/>
              <a:t>ανά διαφάνεια. Διαφάνειες που περιέχουν μεγάλη ποσότητα πληροφορίας καλό είναι να αναλύονται σε επιμέρους διαφάνειες.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08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(4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εικόνες πίσω από γράμματα ως φόντο ούτε χρωματιστά πλαίσια. Για πλαίσια προτιμήστε μαύρο περίγραμμα τουλάχιστον 2</a:t>
            </a:r>
            <a:r>
              <a:rPr lang="en-US" sz="2600" dirty="0"/>
              <a:t>pt.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σκιά στα γράμματα</a:t>
            </a:r>
            <a:r>
              <a:rPr lang="en-US" sz="2600" dirty="0"/>
              <a:t>.</a:t>
            </a:r>
            <a:r>
              <a:rPr lang="el-GR" sz="2600" dirty="0"/>
              <a:t>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στοιχίζετε το κείμενο σε πλήρη στοίχιση (</a:t>
            </a:r>
            <a:r>
              <a:rPr lang="en-US" sz="2600" dirty="0"/>
              <a:t>justify</a:t>
            </a:r>
            <a:r>
              <a:rPr lang="el-GR" sz="2600" dirty="0"/>
              <a:t>)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Οι υπερσυνδέσεις να συνοδεύονται από αντιπροσωπευτικό κείμενο.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Να είναι ενεργοποιημένος ο αυτόματος ορθογραφικός έλεγχος.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Κατά την παρουσίαση, η μετάβαση μεταξύ διαφανειών να γίνεται με τον προκαθορισμένο τρόπο (</a:t>
            </a:r>
            <a:r>
              <a:rPr lang="en-US" sz="2600" dirty="0"/>
              <a:t>enter, </a:t>
            </a:r>
            <a:r>
              <a:rPr lang="el-GR" sz="2600" dirty="0"/>
              <a:t>βέλος, κλικ) και χωρίς όριο χρόνου.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9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Βασικές Οδηγίες Προσβασιμότητας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/>
              <a:t>Όλα τα αντικείμενα (π</a:t>
            </a:r>
            <a:r>
              <a:rPr lang="en-US" sz="2800" dirty="0"/>
              <a:t>.</a:t>
            </a:r>
            <a:r>
              <a:rPr lang="el-GR" sz="2800" dirty="0"/>
              <a:t>χ</a:t>
            </a:r>
            <a:r>
              <a:rPr lang="en-US" sz="2800" dirty="0"/>
              <a:t>.</a:t>
            </a:r>
            <a:r>
              <a:rPr lang="el-GR" sz="2800" dirty="0"/>
              <a:t> εικόνες, φωτογραφίες, σχήματα, γραφικά) πρέπει να συνοδεύονται από εναλλακτικό κείμενο περιγραφής τους. </a:t>
            </a:r>
          </a:p>
          <a:p>
            <a:r>
              <a:rPr lang="el-GR" sz="2800" dirty="0"/>
              <a:t>Διασφαλίστε ότι η σειρά αυτόματης ανάγνωσης σε κάθε διαφάνεια είναι λογική: η μετατροπή κειμένου σε ομιλία «διαβάζει» τον τίτλο, τα κείμενα και τα εναλλακτικά κείμενα των αντικειμένων με τη σειρά που έχουν εισαχθεί και όχι με τη σειρά που εμφανίζονται στη διαφάνεια. </a:t>
            </a:r>
          </a:p>
          <a:p>
            <a:r>
              <a:rPr lang="el-GR" sz="2800" dirty="0"/>
              <a:t>Ελέγξτε την ορατότητα για χρήστες με αχρωματοψία.</a:t>
            </a:r>
          </a:p>
          <a:p>
            <a:r>
              <a:rPr lang="el-GR" sz="2800" dirty="0"/>
              <a:t>Ακολουθείστε τις ειδικές οδηγίες για επιστημονικά σύμβολα, ηχητικά αρχεία και </a:t>
            </a:r>
            <a:r>
              <a:rPr lang="en-US" sz="2800" dirty="0"/>
              <a:t>video clips. 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1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722313" y="2492896"/>
            <a:ext cx="7772400" cy="1500187"/>
          </a:xfrm>
        </p:spPr>
        <p:txBody>
          <a:bodyPr anchor="ctr" anchorCtr="0">
            <a:normAutofit/>
          </a:bodyPr>
          <a:lstStyle/>
          <a:p>
            <a:pPr algn="ctr"/>
            <a:r>
              <a:rPr lang="el-GR" sz="4000" dirty="0" smtClean="0">
                <a:solidFill>
                  <a:schemeClr val="tx1"/>
                </a:solidFill>
              </a:rPr>
              <a:t>Τέλος ενότητας</a:t>
            </a:r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14</a:t>
            </a:fld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0877" y="5251871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157192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4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Άδειες Χρήσης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403" y="5035847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Ακαδημαϊκά Μαθήματα στο Πανεπιστήμιο Αθηνών</a:t>
            </a:r>
            <a:r>
              <a:rPr lang="el-GR" sz="24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3</a:t>
            </a:fld>
            <a:endParaRPr lang="el-GR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534" y="4955500"/>
            <a:ext cx="4608512" cy="109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1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Σκοποί 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Η ενότητα αυτή </a:t>
            </a:r>
            <a:r>
              <a:rPr lang="el-GR" dirty="0" smtClean="0"/>
              <a:t>μελετά ζητήματα εργονομίας </a:t>
            </a:r>
            <a:r>
              <a:rPr lang="el-GR" dirty="0" smtClean="0"/>
              <a:t>κατά τη χρήση ενός υπολογιστή.</a:t>
            </a:r>
            <a:r>
              <a:rPr lang="el-GR" dirty="0" smtClean="0"/>
              <a:t> Στόχος </a:t>
            </a:r>
            <a:r>
              <a:rPr lang="el-GR" dirty="0" smtClean="0"/>
              <a:t>είναι να κατανοήσει ο φοιτητής </a:t>
            </a:r>
            <a:r>
              <a:rPr lang="el-GR" dirty="0" smtClean="0"/>
              <a:t>τη βέλτιστη στάση του σώματος κατά τη χρήση ενός υπολογιστή, αναγνωρίζοντας τα πιθανά προβλήματα υγείας που σχετίζοντα</a:t>
            </a:r>
            <a:r>
              <a:rPr lang="el-GR" dirty="0" smtClean="0"/>
              <a:t>ι με τη λανθασμένη στάση. Άλλωστε ως μελλοντικός εκπαιδευτικός του ζητείται να έχει την ευθύνη για την υγεία των μαθητών του. Επιπλέον, συζητούνται ζητήματα σχεδίασης και εγκατάστασης σχολικού εργαστηρίου υπολογιστών.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3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Εργονομία – Στάση σώματος κατά τη χρήση υπολογιστή</a:t>
            </a:r>
            <a:endParaRPr lang="el-GR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l-GR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Εργαστήρια υπολογιστών στα σχολεία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25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Εργονομία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sz="2400" dirty="0"/>
              <a:t>Εργονομία = «Έργο» + «Νόμος»</a:t>
            </a:r>
          </a:p>
          <a:p>
            <a:r>
              <a:rPr lang="el-GR" altLang="el-GR" sz="2400" dirty="0"/>
              <a:t>Σχέση ανθρώπινης απόδοσης + εργασιακών απαιτήσεων</a:t>
            </a:r>
          </a:p>
          <a:p>
            <a:r>
              <a:rPr lang="el-GR" altLang="el-GR" sz="2400" dirty="0"/>
              <a:t>Στάση του σώματος κατά τη χρήση Η/Υ</a:t>
            </a:r>
          </a:p>
          <a:p>
            <a:endParaRPr lang="el-GR" altLang="el-GR" sz="2400" dirty="0" smtClean="0"/>
          </a:p>
          <a:p>
            <a:endParaRPr lang="el-GR" altLang="el-GR" sz="2400" dirty="0" smtClean="0"/>
          </a:p>
          <a:p>
            <a:endParaRPr lang="el-GR" altLang="el-GR" sz="2400" dirty="0"/>
          </a:p>
          <a:p>
            <a:endParaRPr lang="el-GR" altLang="el-GR" sz="2400" dirty="0" smtClean="0"/>
          </a:p>
          <a:p>
            <a:endParaRPr lang="el-GR" altLang="el-GR" sz="2400" dirty="0"/>
          </a:p>
          <a:p>
            <a:endParaRPr lang="el-GR" altLang="el-GR" sz="2400" dirty="0"/>
          </a:p>
          <a:p>
            <a:endParaRPr lang="el-GR" altLang="el-GR" sz="2400" dirty="0" smtClean="0"/>
          </a:p>
          <a:p>
            <a:r>
              <a:rPr lang="el-GR" altLang="el-GR" sz="2400" dirty="0" smtClean="0"/>
              <a:t>Σύνδρομο </a:t>
            </a:r>
            <a:r>
              <a:rPr lang="en-US" altLang="el-GR" sz="2400" dirty="0"/>
              <a:t>RSI (Repetitive Strain Injury) </a:t>
            </a:r>
            <a:endParaRPr lang="el-GR" alt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6</a:t>
            </a:fld>
            <a:endParaRPr lang="el-G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381635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Σωστή στάση σώματος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7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589438" cy="441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8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Σχολικά εργαστήρια υπολογιστών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8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43" y="1484784"/>
            <a:ext cx="2700706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01386"/>
            <a:ext cx="2537559" cy="365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65" y="1503152"/>
            <a:ext cx="2719609" cy="365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7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(</a:t>
            </a:r>
            <a:r>
              <a:rPr lang="en-US" dirty="0"/>
              <a:t>1</a:t>
            </a:r>
            <a:r>
              <a:rPr lang="el-GR" dirty="0"/>
              <a:t> από 4)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sz="2400" dirty="0"/>
              <a:t>Το πρότυπο παρουσίασης (</a:t>
            </a:r>
            <a:r>
              <a:rPr lang="en-US" sz="2400" dirty="0"/>
              <a:t>template</a:t>
            </a:r>
            <a:r>
              <a:rPr lang="el-GR" sz="2400" dirty="0"/>
              <a:t>)</a:t>
            </a:r>
            <a:r>
              <a:rPr lang="en-US" sz="2400" dirty="0"/>
              <a:t> </a:t>
            </a:r>
            <a:r>
              <a:rPr lang="el-GR" sz="2400" dirty="0"/>
              <a:t>περιέχει συγκεκριμένες διατάξεις διαφανειών. Προτιμήστε μια από τις 9 προκαθορισμένες διατάξεις.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9</a:t>
            </a:fld>
            <a:endParaRPr lang="el-GR" dirty="0"/>
          </a:p>
        </p:txBody>
      </p:sp>
      <p:pic>
        <p:nvPicPr>
          <p:cNvPr id="10" name="Θέση περιεχομένου 5" descr="Εικόνα με τις 9 διαφορετικές διατάξεις διαφανειών.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64" y="2348880"/>
            <a:ext cx="4038600" cy="281332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6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 NHPIA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1878</TotalTime>
  <Words>680</Words>
  <Application>Microsoft Office PowerPoint</Application>
  <PresentationFormat>On-screen Show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TEMP NHPIA</vt:lpstr>
      <vt:lpstr>Αρχές Πληροφορικής</vt:lpstr>
      <vt:lpstr>Άδειες Χρήσης</vt:lpstr>
      <vt:lpstr>Χρηματοδότηση</vt:lpstr>
      <vt:lpstr>Σκοποί  ενότητας</vt:lpstr>
      <vt:lpstr>Περιεχόμενα ενότητας</vt:lpstr>
      <vt:lpstr>Εργονομία</vt:lpstr>
      <vt:lpstr>Σωστή στάση σώματος</vt:lpstr>
      <vt:lpstr>Σχολικά εργαστήρια υπολογιστών</vt:lpstr>
      <vt:lpstr>Οδηγίες (1 από 4)</vt:lpstr>
      <vt:lpstr>Οδηγίες (2 από 4)</vt:lpstr>
      <vt:lpstr>Οδηγίες (3 από 4)</vt:lpstr>
      <vt:lpstr>Οδηγίες (4 από 4)</vt:lpstr>
      <vt:lpstr>Βασικές Οδηγίες Προσβασιμότητας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</dc:creator>
  <cp:lastModifiedBy>akis</cp:lastModifiedBy>
  <cp:revision>41</cp:revision>
  <dcterms:created xsi:type="dcterms:W3CDTF">2012-11-26T09:41:26Z</dcterms:created>
  <dcterms:modified xsi:type="dcterms:W3CDTF">2016-10-28T19:39:02Z</dcterms:modified>
</cp:coreProperties>
</file>