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34"/>
  </p:notesMasterIdLst>
  <p:handoutMasterIdLst>
    <p:handoutMasterId r:id="rId35"/>
  </p:handoutMasterIdLst>
  <p:sldIdLst>
    <p:sldId id="333" r:id="rId2"/>
    <p:sldId id="257" r:id="rId3"/>
    <p:sldId id="268" r:id="rId4"/>
    <p:sldId id="258" r:id="rId5"/>
    <p:sldId id="269" r:id="rId6"/>
    <p:sldId id="260" r:id="rId7"/>
    <p:sldId id="261" r:id="rId8"/>
    <p:sldId id="270" r:id="rId9"/>
    <p:sldId id="262" r:id="rId10"/>
    <p:sldId id="271" r:id="rId11"/>
    <p:sldId id="272" r:id="rId12"/>
    <p:sldId id="263" r:id="rId13"/>
    <p:sldId id="273" r:id="rId14"/>
    <p:sldId id="274" r:id="rId15"/>
    <p:sldId id="279" r:id="rId16"/>
    <p:sldId id="285" r:id="rId17"/>
    <p:sldId id="286" r:id="rId18"/>
    <p:sldId id="287" r:id="rId19"/>
    <p:sldId id="288" r:id="rId20"/>
    <p:sldId id="289" r:id="rId21"/>
    <p:sldId id="290" r:id="rId22"/>
    <p:sldId id="280" r:id="rId23"/>
    <p:sldId id="281" r:id="rId24"/>
    <p:sldId id="291" r:id="rId25"/>
    <p:sldId id="282" r:id="rId26"/>
    <p:sldId id="283" r:id="rId27"/>
    <p:sldId id="292" r:id="rId28"/>
    <p:sldId id="293" r:id="rId29"/>
    <p:sldId id="294" r:id="rId30"/>
    <p:sldId id="284" r:id="rId31"/>
    <p:sldId id="275" r:id="rId32"/>
    <p:sldId id="276" r:id="rId33"/>
  </p:sldIdLst>
  <p:sldSz cx="9144000" cy="5143500" type="screen16x9"/>
  <p:notesSz cx="6794500" cy="9906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19" autoAdjust="0"/>
    <p:restoredTop sz="94709" autoAdjust="0"/>
  </p:normalViewPr>
  <p:slideViewPr>
    <p:cSldViewPr>
      <p:cViewPr varScale="1">
        <p:scale>
          <a:sx n="136" d="100"/>
          <a:sy n="136" d="100"/>
        </p:scale>
        <p:origin x="-84" y="-7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13" Type="http://schemas.openxmlformats.org/officeDocument/2006/relationships/slide" Target="slides/slide17.xml"/><Relationship Id="rId18" Type="http://schemas.openxmlformats.org/officeDocument/2006/relationships/slide" Target="slides/slide22.xml"/><Relationship Id="rId26" Type="http://schemas.openxmlformats.org/officeDocument/2006/relationships/slide" Target="slides/slide31.xml"/><Relationship Id="rId3" Type="http://schemas.openxmlformats.org/officeDocument/2006/relationships/slide" Target="slides/slide3.xml"/><Relationship Id="rId21" Type="http://schemas.openxmlformats.org/officeDocument/2006/relationships/slide" Target="slides/slide25.xml"/><Relationship Id="rId7" Type="http://schemas.openxmlformats.org/officeDocument/2006/relationships/slide" Target="slides/slide9.xml"/><Relationship Id="rId12" Type="http://schemas.openxmlformats.org/officeDocument/2006/relationships/slide" Target="slides/slide16.xml"/><Relationship Id="rId17" Type="http://schemas.openxmlformats.org/officeDocument/2006/relationships/slide" Target="slides/slide21.xml"/><Relationship Id="rId25" Type="http://schemas.openxmlformats.org/officeDocument/2006/relationships/slide" Target="slides/slide30.xml"/><Relationship Id="rId2" Type="http://schemas.openxmlformats.org/officeDocument/2006/relationships/slide" Target="slides/slide2.xml"/><Relationship Id="rId16" Type="http://schemas.openxmlformats.org/officeDocument/2006/relationships/slide" Target="slides/slide20.xml"/><Relationship Id="rId20" Type="http://schemas.openxmlformats.org/officeDocument/2006/relationships/slide" Target="slides/slide24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5.xml"/><Relationship Id="rId24" Type="http://schemas.openxmlformats.org/officeDocument/2006/relationships/slide" Target="slides/slide29.xml"/><Relationship Id="rId5" Type="http://schemas.openxmlformats.org/officeDocument/2006/relationships/slide" Target="slides/slide6.xml"/><Relationship Id="rId15" Type="http://schemas.openxmlformats.org/officeDocument/2006/relationships/slide" Target="slides/slide19.xml"/><Relationship Id="rId23" Type="http://schemas.openxmlformats.org/officeDocument/2006/relationships/slide" Target="slides/slide28.xml"/><Relationship Id="rId10" Type="http://schemas.openxmlformats.org/officeDocument/2006/relationships/slide" Target="slides/slide14.xml"/><Relationship Id="rId19" Type="http://schemas.openxmlformats.org/officeDocument/2006/relationships/slide" Target="slides/slide23.xml"/><Relationship Id="rId4" Type="http://schemas.openxmlformats.org/officeDocument/2006/relationships/slide" Target="slides/slide4.xml"/><Relationship Id="rId9" Type="http://schemas.openxmlformats.org/officeDocument/2006/relationships/slide" Target="slides/slide13.xml"/><Relationship Id="rId14" Type="http://schemas.openxmlformats.org/officeDocument/2006/relationships/slide" Target="slides/slide18.xml"/><Relationship Id="rId22" Type="http://schemas.openxmlformats.org/officeDocument/2006/relationships/slide" Target="slides/slide26.xml"/><Relationship Id="rId27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76" y="0"/>
            <a:ext cx="2945024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226"/>
            <a:ext cx="2945024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76" y="9410226"/>
            <a:ext cx="2945024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D4891777-7409-489B-8AD2-8D958110FB93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76" y="0"/>
            <a:ext cx="2945024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" y="742950"/>
            <a:ext cx="6604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039" y="4705905"/>
            <a:ext cx="4982422" cy="44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226"/>
            <a:ext cx="2945024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76" y="9410226"/>
            <a:ext cx="2945024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79F2AEB9-F17D-486A-8107-F4CEF70317BE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696C4A-2E34-4541-A1BB-33B97DB6E877}" type="slidenum">
              <a:rPr lang="el-GR"/>
              <a:pPr/>
              <a:t>1</a:t>
            </a:fld>
            <a:endParaRPr lang="el-GR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1A9254-ED5D-4C1F-A9A5-85C70A8832A1}" type="slidenum">
              <a:rPr lang="el-GR"/>
              <a:pPr/>
              <a:t>10</a:t>
            </a:fld>
            <a:endParaRPr lang="el-GR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50632E-CEB1-47C8-9EB4-7FAD3C41362C}" type="slidenum">
              <a:rPr lang="el-GR"/>
              <a:pPr/>
              <a:t>11</a:t>
            </a:fld>
            <a:endParaRPr lang="el-GR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F3FAAF-A1C9-4645-92C8-66A640830999}" type="slidenum">
              <a:rPr lang="el-GR"/>
              <a:pPr/>
              <a:t>12</a:t>
            </a:fld>
            <a:endParaRPr lang="el-GR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412C75-C568-4FED-A08A-859A18BC4977}" type="slidenum">
              <a:rPr lang="el-GR"/>
              <a:pPr/>
              <a:t>13</a:t>
            </a:fld>
            <a:endParaRPr lang="el-GR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DEFE09-DAA0-490D-AD31-731EEC4BE33F}" type="slidenum">
              <a:rPr lang="el-GR"/>
              <a:pPr/>
              <a:t>14</a:t>
            </a:fld>
            <a:endParaRPr lang="el-GR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5D2C15-8C5A-4AAD-A0CE-A4CCD28C44D2}" type="slidenum">
              <a:rPr lang="el-GR"/>
              <a:pPr/>
              <a:t>15</a:t>
            </a:fld>
            <a:endParaRPr lang="el-GR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17C331-70F3-471D-A224-90842F7099E6}" type="slidenum">
              <a:rPr lang="el-GR"/>
              <a:pPr/>
              <a:t>16</a:t>
            </a:fld>
            <a:endParaRPr lang="el-GR"/>
          </a:p>
        </p:txBody>
      </p:sp>
      <p:sp>
        <p:nvSpPr>
          <p:cNvPr id="522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9DECA-6E4E-48E2-BF69-30DB826134B4}" type="slidenum">
              <a:rPr lang="el-GR"/>
              <a:pPr/>
              <a:t>17</a:t>
            </a:fld>
            <a:endParaRPr lang="el-GR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EA0363-993F-4E1B-9C7E-A783FD8F894C}" type="slidenum">
              <a:rPr lang="el-GR"/>
              <a:pPr/>
              <a:t>18</a:t>
            </a:fld>
            <a:endParaRPr lang="el-G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317E72-E3AD-4B44-8161-B4EBF86356D1}" type="slidenum">
              <a:rPr lang="el-GR"/>
              <a:pPr/>
              <a:t>19</a:t>
            </a:fld>
            <a:endParaRPr lang="el-GR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0809BE-81D7-41E1-9239-B82F22A41A22}" type="slidenum">
              <a:rPr lang="el-GR"/>
              <a:pPr/>
              <a:t>2</a:t>
            </a:fld>
            <a:endParaRPr lang="el-GR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AB00FA-7AAA-42E3-9DEA-BB4B27063441}" type="slidenum">
              <a:rPr lang="el-GR"/>
              <a:pPr/>
              <a:t>20</a:t>
            </a:fld>
            <a:endParaRPr lang="el-GR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4E2ACE-8F8E-4228-AE8F-D06E0D152951}" type="slidenum">
              <a:rPr lang="el-GR"/>
              <a:pPr/>
              <a:t>21</a:t>
            </a:fld>
            <a:endParaRPr lang="el-G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8492DA-777B-4746-8B8D-B68730265338}" type="slidenum">
              <a:rPr lang="el-GR"/>
              <a:pPr/>
              <a:t>22</a:t>
            </a:fld>
            <a:endParaRPr lang="el-GR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985AAB-FAA7-45E5-89A0-3DDFF73614E4}" type="slidenum">
              <a:rPr lang="el-GR"/>
              <a:pPr/>
              <a:t>23</a:t>
            </a:fld>
            <a:endParaRPr lang="el-GR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7E3BDD-B52E-4CB5-87B2-498D627CACC7}" type="slidenum">
              <a:rPr lang="el-GR"/>
              <a:pPr/>
              <a:t>24</a:t>
            </a:fld>
            <a:endParaRPr lang="el-GR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605040-8139-4B1C-B5BA-CBEF3B71A49F}" type="slidenum">
              <a:rPr lang="el-GR"/>
              <a:pPr/>
              <a:t>25</a:t>
            </a:fld>
            <a:endParaRPr lang="el-GR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FA2AE3-0EA2-436F-9FB7-CD37FFA04FB8}" type="slidenum">
              <a:rPr lang="el-GR"/>
              <a:pPr/>
              <a:t>26</a:t>
            </a:fld>
            <a:endParaRPr lang="el-GR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D5F2D-3326-486F-8BB4-36B29BF5D8C0}" type="slidenum">
              <a:rPr lang="el-GR"/>
              <a:pPr/>
              <a:t>27</a:t>
            </a:fld>
            <a:endParaRPr lang="el-GR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9F5BD7-EC89-4431-8177-03805B0AC367}" type="slidenum">
              <a:rPr lang="el-GR"/>
              <a:pPr/>
              <a:t>28</a:t>
            </a:fld>
            <a:endParaRPr lang="el-GR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9CB78D-B520-4E5B-90B1-E4D952E6C72D}" type="slidenum">
              <a:rPr lang="el-GR"/>
              <a:pPr/>
              <a:t>29</a:t>
            </a:fld>
            <a:endParaRPr lang="el-GR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D85C7B-876D-481A-B0B8-D521CD9EFDF2}" type="slidenum">
              <a:rPr lang="el-GR"/>
              <a:pPr/>
              <a:t>3</a:t>
            </a:fld>
            <a:endParaRPr lang="el-GR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E5341B-037D-43A4-9C0C-27E7CAC21D82}" type="slidenum">
              <a:rPr lang="el-GR"/>
              <a:pPr/>
              <a:t>30</a:t>
            </a:fld>
            <a:endParaRPr lang="el-GR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83C946-9AE7-4373-9197-5FBD014DDB21}" type="slidenum">
              <a:rPr lang="el-GR"/>
              <a:pPr/>
              <a:t>31</a:t>
            </a:fld>
            <a:endParaRPr lang="el-GR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429FA0-5E26-46F0-9BEA-C683A5C39831}" type="slidenum">
              <a:rPr lang="el-GR"/>
              <a:pPr/>
              <a:t>32</a:t>
            </a:fld>
            <a:endParaRPr lang="el-GR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F999FD-73D8-41DC-882A-AE4998A09511}" type="slidenum">
              <a:rPr lang="el-GR"/>
              <a:pPr/>
              <a:t>4</a:t>
            </a:fld>
            <a:endParaRPr lang="el-GR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B6D13E-80CF-4D95-AD53-77E3F6B16A18}" type="slidenum">
              <a:rPr lang="el-GR"/>
              <a:pPr/>
              <a:t>5</a:t>
            </a:fld>
            <a:endParaRPr lang="el-GR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753D4-81A8-4B06-841E-18EDC10BBB71}" type="slidenum">
              <a:rPr lang="el-GR"/>
              <a:pPr/>
              <a:t>6</a:t>
            </a:fld>
            <a:endParaRPr lang="el-GR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6D2C10-9691-432B-8F8F-00C0861AF547}" type="slidenum">
              <a:rPr lang="el-GR"/>
              <a:pPr/>
              <a:t>7</a:t>
            </a:fld>
            <a:endParaRPr lang="el-GR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276244-3E5D-4609-8640-53E81CC131E4}" type="slidenum">
              <a:rPr lang="el-GR"/>
              <a:pPr/>
              <a:t>8</a:t>
            </a:fld>
            <a:endParaRPr lang="el-GR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2B5B2E-0303-4088-8E69-2A599E108199}" type="slidenum">
              <a:rPr lang="el-GR"/>
              <a:pPr/>
              <a:t>9</a:t>
            </a:fld>
            <a:endParaRPr lang="el-GR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9C4FAF-B42C-43AA-BC73-AEC122EE432E}" type="datetime1">
              <a:rPr lang="el-GR" smtClean="0"/>
              <a:pPr>
                <a:defRPr/>
              </a:pPr>
              <a:t>7/3/2024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B44D4-35D0-4F65-8C05-31C759BD57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0629E-34EB-4CC2-BD09-9A29B8C3DB35}" type="datetime1">
              <a:rPr lang="el-GR" smtClean="0"/>
              <a:pPr>
                <a:defRPr/>
              </a:pPr>
              <a:t>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4D63-E740-4A63-8266-4C7794EEA7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8104C-A1A4-4B6E-9A29-A0F072CB56E4}" type="datetime1">
              <a:rPr lang="el-GR" smtClean="0"/>
              <a:pPr>
                <a:defRPr/>
              </a:pPr>
              <a:t>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F8CD-36B7-4AA3-968D-9C1BE29D88D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12BC33-3063-4910-BB6D-DDF6A4659F06}" type="datetime1">
              <a:rPr lang="el-GR" smtClean="0"/>
              <a:pPr>
                <a:defRPr/>
              </a:pPr>
              <a:t>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8A3B-7991-426B-AFED-1EAC7B3EB7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6DDDA6-3245-4BFB-BD77-0AE625509B10}" type="datetime1">
              <a:rPr lang="el-GR" smtClean="0"/>
              <a:pPr>
                <a:defRPr/>
              </a:pPr>
              <a:t>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383E7-534D-4BDD-B865-830807B7E2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B16097-691B-48F7-BF60-08E60ABEA224}" type="datetime1">
              <a:rPr lang="el-GR" smtClean="0"/>
              <a:pPr>
                <a:defRPr/>
              </a:pPr>
              <a:t>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7C287-0E8F-4BF8-882A-9CAA2C3330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D6048-5382-4939-B4CB-6D2A8AC9B4A6}" type="datetime1">
              <a:rPr lang="el-GR" smtClean="0"/>
              <a:pPr>
                <a:defRPr/>
              </a:pPr>
              <a:t>7/3/2024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37A5-154E-40F4-8D8A-0C42A6ED43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9FB1B6-0E4D-41C4-9D43-EBECCF88E5A6}" type="datetime1">
              <a:rPr lang="el-GR" smtClean="0"/>
              <a:pPr>
                <a:defRPr/>
              </a:pPr>
              <a:t>7/3/2024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D5DF0-90E0-49CB-8E43-2CD59D814F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F8784C-9967-4E69-A96E-D406C52EC173}" type="datetime1">
              <a:rPr lang="el-GR" smtClean="0"/>
              <a:pPr>
                <a:defRPr/>
              </a:pPr>
              <a:t>7/3/2024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1A3F-72D6-4599-BB85-F951317072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76CD64-BF27-45FE-A105-C6E91350CAC2}" type="datetime1">
              <a:rPr lang="el-GR" smtClean="0"/>
              <a:pPr>
                <a:defRPr/>
              </a:pPr>
              <a:t>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DA55-FEF7-4241-BBDB-45DBABB886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CC8657-C7AE-470E-8A43-44BC2CAFAAA6}" type="datetime1">
              <a:rPr lang="el-GR" smtClean="0"/>
              <a:pPr>
                <a:defRPr/>
              </a:pPr>
              <a:t>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8C397E04-C178-4CCE-BF37-9BF3D552E1C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512BC33-3063-4910-BB6D-DDF6A4659F06}" type="datetime1">
              <a:rPr lang="el-GR" smtClean="0"/>
              <a:pPr>
                <a:defRPr/>
              </a:pPr>
              <a:t>7/3/2024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4F8A3B-7991-426B-AFED-1EAC7B3EB7D5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l-GR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8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25BBA0A-D9B8-4C24-93AA-50866E43D655}" type="slidenum">
              <a:rPr lang="el-GR" sz="1400">
                <a:solidFill>
                  <a:schemeClr val="tx1"/>
                </a:solidFill>
              </a:rPr>
              <a:pPr/>
              <a:t>1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71600" y="571500"/>
            <a:ext cx="7772400" cy="1423988"/>
          </a:xfrm>
        </p:spPr>
        <p:txBody>
          <a:bodyPr lIns="92075" tIns="46038" rIns="92075" bIns="46038" rtlCol="0" anchor="b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ΠΑΝΕΠΙΣΤΗΜΙΟ </a:t>
            </a:r>
            <a:b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ΔΥΤΙΚΗΣ ΜΑΚΕΔΟΝΙΑΣ</a:t>
            </a:r>
            <a:b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ΤΜΗΜΑ ΔΙΕΘΝΩΝ ΚΑΙ ΕΥΡΩΠΑΙΚΩΝ ΟΙΚΟΝΟΜΙΚΩΝ ΣΠΟΥΔΩΝ</a:t>
            </a:r>
            <a:b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l-GR" sz="24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2393950"/>
            <a:ext cx="8147050" cy="1446213"/>
          </a:xfrm>
        </p:spPr>
        <p:txBody>
          <a:bodyPr lIns="92075" tIns="46038" rIns="92075" bIns="46038" anchor="ctr">
            <a:normAutofit fontScale="92500" lnSpcReduction="20000"/>
          </a:bodyPr>
          <a:lstStyle/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el-GR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ΑΝΑΛΥΣΗ ΧΡΗΜΑΤΟΟΙΚΟΝΟΜΙΚΩΝ ΚΑΤΑΣΤΑΣΕΩΝ</a:t>
            </a: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el-GR" sz="28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Δρ. ΝΙΚΟΛΑΟΣ ΚΑΡΤΑΛΗΣ</a:t>
            </a: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el-GR" sz="28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ΚΑΘΗΓΗΤΗΣ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autoUpdateAnimBg="0"/>
      <p:bldP spid="9523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3891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7ED1811-14A5-4E38-AF2A-A55F88B6C956}" type="slidenum">
              <a:rPr lang="el-GR" sz="1400">
                <a:solidFill>
                  <a:schemeClr val="tx1"/>
                </a:solidFill>
              </a:rPr>
              <a:pPr/>
              <a:t>10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Παράδειγμα</a:t>
            </a:r>
          </a:p>
        </p:txBody>
      </p:sp>
      <p:graphicFrame>
        <p:nvGraphicFramePr>
          <p:cNvPr id="12337" name="Group 49"/>
          <p:cNvGraphicFramePr>
            <a:graphicFrameLocks noGrp="1"/>
          </p:cNvGraphicFramePr>
          <p:nvPr/>
        </p:nvGraphicFramePr>
        <p:xfrm>
          <a:off x="571472" y="1000114"/>
          <a:ext cx="7696201" cy="3691937"/>
        </p:xfrm>
        <a:graphic>
          <a:graphicData uri="http://schemas.openxmlformats.org/drawingml/2006/table">
            <a:tbl>
              <a:tblPr/>
              <a:tblGrid>
                <a:gridCol w="1143001"/>
                <a:gridCol w="1935163"/>
                <a:gridCol w="1341436"/>
                <a:gridCol w="1736725"/>
                <a:gridCol w="1539876"/>
              </a:tblGrid>
              <a:tr h="4292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Έτη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Επ</a:t>
                      </a:r>
                      <a:r>
                        <a:rPr kumimoji="0" lang="el-G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Α Πωλήσεις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Τάση της Α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Επ</a:t>
                      </a:r>
                      <a:r>
                        <a:rPr kumimoji="0" lang="el-G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Β Πωλήσεις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Τάση της 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1997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1998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116,6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116,6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1999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141,6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8,500,000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141,6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2001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200,0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200,0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2002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160,000,000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266,6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266,6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4096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5C7EF90-1CD9-4A63-B0CE-13CD1FDC9BFE}" type="slidenum">
              <a:rPr lang="el-GR" sz="1400">
                <a:solidFill>
                  <a:schemeClr val="tx1"/>
                </a:solidFill>
              </a:rPr>
              <a:pPr/>
              <a:t>11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ΚΑΘΕΤΗ ΑΝΑΛΥΣΗ</a:t>
            </a:r>
            <a:endParaRPr lang="en-US" sz="3600" b="1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Η χρησιμότητα της ανάλυσης αυτής είναι ότι μας δείχνει άμεσα τη σημαντικότητα  κάθε στοιχείου ως προς το σύνολο στους τελικούς λογαριασμούς</a:t>
            </a: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ctr"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ΑΠΑΙΤΗΣΗ: </a:t>
            </a:r>
            <a:r>
              <a:rPr lang="el-G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τελικοί λογαριασμοί (Αποτελέσματα Χρήσεως, Κατάσταση Ισολογισμού) να εκφράζονται ως ποσοστά πάνω στο σύνολο</a:t>
            </a:r>
            <a:endParaRPr lang="el-GR" b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4301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FF33C5F-99F2-4905-9AFC-0D53793545A9}" type="slidenum">
              <a:rPr lang="el-GR" sz="1400">
                <a:solidFill>
                  <a:schemeClr val="tx1"/>
                </a:solidFill>
              </a:rPr>
              <a:pPr/>
              <a:t>12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Παράδειγμα</a:t>
            </a:r>
          </a:p>
        </p:txBody>
      </p:sp>
      <p:graphicFrame>
        <p:nvGraphicFramePr>
          <p:cNvPr id="14362" name="Group 26"/>
          <p:cNvGraphicFramePr>
            <a:graphicFrameLocks noGrp="1"/>
          </p:cNvGraphicFramePr>
          <p:nvPr/>
        </p:nvGraphicFramePr>
        <p:xfrm>
          <a:off x="533400" y="928676"/>
          <a:ext cx="7848601" cy="3864921"/>
        </p:xfrm>
        <a:graphic>
          <a:graphicData uri="http://schemas.openxmlformats.org/drawingml/2006/table">
            <a:tbl>
              <a:tblPr/>
              <a:tblGrid>
                <a:gridCol w="3429001"/>
                <a:gridCol w="887413"/>
                <a:gridCol w="2770187"/>
                <a:gridCol w="762000"/>
              </a:tblGrid>
              <a:tr h="2384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Αποτελέσματα Χρήσεως Α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Κατάσταση Ισολογισμού Α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8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Πωλήσεις                          80,000,000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Μείον: Κόστος Πωλ         40,000,000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Ακαθάριστο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Κέρ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 40,000,000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Συν: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Άλλα Έσοδα                            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Μείον: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Ολες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οι Δαπάνες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Διοικητικές     4,000,000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Marketing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8,000,000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Πωλήσεων      8,000,000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Χρημ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κές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4,000,000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Σύνολο:                             24,000,000</a:t>
                      </a:r>
                      <a:endParaRPr kumimoji="0" lang="el-GR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Πάγια                    200,000,000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Κυκλοφοριακά     400,000,000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Μείον: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Βρ.Υποχ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 100,000,000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Κεφάλαιο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Κίν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     300,000,000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Καθαρό Ενεργ.     500,000,000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Μείον: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Μακρ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Υπ  </a:t>
                      </a:r>
                      <a:r>
                        <a:rPr kumimoji="0" lang="el-GR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200,000,000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 300,000,000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Επενδυμένο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Κεφάλαιο:             300,000,000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66,7%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133%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166%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66.6%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8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Καθαρά Κέρδη προ Φόρων 16,000,000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Μείον: </a:t>
                      </a: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Φόρους                      8,000,000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Καθαρά Κέρδη μετά φόρων  8,000,000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Μείον: </a:t>
                      </a: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Μερίσματα               4,000,000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ΚΑΘΑΡΑ ΚΕΡΔΗ ΧΡΗΣΗΣ</a:t>
                      </a: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4,000,000 </a:t>
                      </a:r>
                      <a:endParaRPr kumimoji="0" lang="el-GR" sz="12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3033" name="Line 41"/>
          <p:cNvSpPr>
            <a:spLocks noChangeShapeType="1"/>
          </p:cNvSpPr>
          <p:nvPr/>
        </p:nvSpPr>
        <p:spPr bwMode="auto">
          <a:xfrm>
            <a:off x="914400" y="2000250"/>
            <a:ext cx="2971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4505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FC7702-A9AE-4692-BDA5-F4AE04388C23}" type="slidenum">
              <a:rPr lang="el-GR" sz="1400">
                <a:solidFill>
                  <a:schemeClr val="tx1"/>
                </a:solidFill>
              </a:rPr>
              <a:pPr/>
              <a:t>13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ΑΝΑΛΥΣΗ ΑΡΙΘΜΟΔΕΙΚΤΩΝ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Τεχνική που περιλαμβάνει: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Σύγκριση Στοιχείων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Το αποτέλεσμα είναι μια ποσοστιαία παραγοντική σχέση (πόσες φορές)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Είναι αναρίθμητοι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79" grpId="0" build="p" bldLvl="5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4710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C43C9C2-E2E4-4164-AC63-B4FA20DC6E13}" type="slidenum">
              <a:rPr lang="el-GR" sz="1400">
                <a:solidFill>
                  <a:schemeClr val="tx1"/>
                </a:solidFill>
              </a:rPr>
              <a:pPr/>
              <a:t>14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Συγκριτική Ανάλυση Αριθμοδεικτών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Η Συγκριτική Ανάλυση γίνετε σε τρία επίπεδα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Ανάλυση Τάσεων</a:t>
            </a: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Ανάλυση Ανταγωνιστών</a:t>
            </a: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Ανάλυση Δυνατοτήτων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4915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7F7340B-B29D-42DC-84D2-259D570611E2}" type="slidenum">
              <a:rPr lang="el-GR" sz="1400">
                <a:solidFill>
                  <a:schemeClr val="tx1"/>
                </a:solidFill>
              </a:rPr>
              <a:pPr/>
              <a:t>15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6286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ΑΝΑΛΥΣΗ ΤΑΣΕΩΝ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7772400" cy="3429000"/>
          </a:xfrm>
        </p:spPr>
        <p:txBody>
          <a:bodyPr/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Σύγκριση δεικτών μιας επιχ/σης για ένα οικ. Έτος με τους αντίστοιχους δείκτες προηγουμένων ετών. Οι τάσεις αυτές είναι:</a:t>
            </a:r>
          </a:p>
          <a:p>
            <a:pPr fontAlgn="auto">
              <a:lnSpc>
                <a:spcPct val="6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Ανοδικές Τάσεις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Καθοδικές Τάσεις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Μικρές Διακυμάνσεις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Μεγάλες Διακυμάνσεις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Σταθερότητα Διαχρονικά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Σχετική Σταθερότητα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  <p:bldP spid="102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5120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BDEBD10-1D5B-44A6-A713-C3BDF544DD2C}" type="slidenum">
              <a:rPr lang="el-GR" sz="1400">
                <a:solidFill>
                  <a:schemeClr val="tx1"/>
                </a:solidFill>
              </a:rPr>
              <a:pPr/>
              <a:t>16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ΑΝΑΛΥΣΗ ΑΝΤΑΓΩΝΙΣΤΩΝ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13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Σύγκριση των δεικτών της </a:t>
            </a:r>
            <a:r>
              <a:rPr lang="el-GR" sz="135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επιχ.σης</a:t>
            </a:r>
            <a:r>
              <a:rPr lang="el-GR" sz="13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μας με τους αντίστοιχους των ανταγωνιστών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1350" dirty="0" smtClean="0">
                <a:solidFill>
                  <a:schemeClr val="folHlink"/>
                </a:solidFill>
              </a:rPr>
              <a:t>Συμπεράσματα: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Κρίνονται οι αποφάσεις της Διοίκησης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Εμφανίζονται οι Δυνατότητες ή Αδυναμίες της επιχείρησης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5325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D9E9F6F-EAF9-41E6-8236-8A6D7ED5ED89}" type="slidenum">
              <a:rPr lang="el-GR" sz="1400">
                <a:solidFill>
                  <a:schemeClr val="tx1"/>
                </a:solidFill>
              </a:rPr>
              <a:pPr/>
              <a:t>17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ΑΝΑΛΥΣΗ ΔΥΝΑΤΟΤΗΤΩΝ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95400" y="1485900"/>
            <a:ext cx="7848600" cy="3086100"/>
          </a:xfrm>
        </p:spPr>
        <p:txBody>
          <a:bodyPr>
            <a:normAutofit fontScale="77500" lnSpcReduction="20000"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Σύγκριση Δεικτών της επιχ/σης με τους   αντίστοιχους μέσους όρους του κλάδου</a:t>
            </a: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800" smtClean="0">
                <a:solidFill>
                  <a:schemeClr val="folHlink"/>
                </a:solidFill>
              </a:rPr>
              <a:t>Πληροφορίες που Αφορούν: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Εξέλιξη της επιχ/σης με το ΜΟ του κλάδου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Πόσο τα μάκρο μεγέθη επηρεάζουν την απόδοση της επιχ/σης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Κατά πόσο η απόδοση της επιχ/σης ακολουθεί τους κανόνες της παραγωγικής διαδικασίας του κλάδου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Αποτελεσματικότητα των αποφάσεων της διοίκησης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  <p:bldP spid="3891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5529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99DE3F9-52A8-44AE-AF82-88F43D9D2311}" type="slidenum">
              <a:rPr lang="el-GR" sz="1400">
                <a:solidFill>
                  <a:schemeClr val="tx1"/>
                </a:solidFill>
              </a:rPr>
              <a:pPr/>
              <a:t>18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ΠΕΡΙΟΡΙΣΜΟΙ ΣΤΗΝ ΑΝΑΛΥΣΗ ΑΡΙΘΜΟΔΕΙΚΤΩΝ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ΠΕΡΙΟΡΙΣΜΟΙ ΚΑΙ ΟΙ ΑΔΥΝΑΜΙΕΣ ΤΩΝ ΑΡΙΘΜΟΔΕΙΚΤΩΝ ΠΗΓΑΖΟΥΝ ΑΠΟ ΤΑ ΙΔΙΑ ΣΤΟΙΧΕΊΑ ΤΩΝ ΤΕΛΙΚΩΝ ΛΟΓΑΡΙΑΣΜΩΝ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utoUpdateAnimBg="0"/>
      <p:bldP spid="3993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5734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3CEDC4-07A4-45CE-A66D-6F2AA30FDA5F}" type="slidenum">
              <a:rPr lang="el-GR" sz="1400">
                <a:solidFill>
                  <a:schemeClr val="tx1"/>
                </a:solidFill>
              </a:rPr>
              <a:pPr/>
              <a:t>19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ΑΡΧΗ ΠΟΣΟΤΙΚΟΤΗΤΑΣ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fontScale="92500"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τελικοί Λογαριασμοί βασίζονται στην 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αρχή της Ποσοτικότητας,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στην αρχή της Νομισματικής μονάδας και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του Ιστορικού Κόστους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ποσοτικές πληροφορίες είναι εκφρασμένες σε χρηματικές μονάδες που είναι επιρρεπείς στον πληθωρισμό. Το γεγονός αυτό συνεπικουρούμενο με την αρχή του ιστορικού κόστους επιτείνει περισσότερο τις αδυναμίες της ανάλυσης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2253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168D7A4-CFF8-45E4-9251-E59A1B2CCECC}" type="slidenum">
              <a:rPr lang="el-GR" sz="1400">
                <a:solidFill>
                  <a:schemeClr val="tx1"/>
                </a:solidFill>
              </a:rPr>
              <a:pPr/>
              <a:t>2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ΑΝΑΛΥΣΗ ΑΡΙΘΜΟΔΕΙΚΤΩΝ</a:t>
            </a:r>
            <a:endParaRPr lang="en-US" b="1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n-US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(RATIO ANALYSIS)</a:t>
            </a: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5939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2E7B5AB-FF17-4F95-A893-C34F7AC735F4}" type="slidenum">
              <a:rPr lang="el-GR" sz="1400">
                <a:solidFill>
                  <a:schemeClr val="tx1"/>
                </a:solidFill>
              </a:rPr>
              <a:pPr/>
              <a:t>20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ΠΟΣΟΤΙΚΟΙ ΛΟΓΑΡΙΑΣΜΟΙ ΠΟΥ ΔΕΝ ΠΕΡΙΛΑΜΒΑΝΟΝΤΑΙ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Δημιουργημένη Φήμη-Πελατεία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Καλό Ονομα της επιχ/σης και των προϊόντων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Ποιότητα Διοικητικών Στελεχών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Δεξιότητες, εμπειρία του προσωπικού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Καλές εργασιακές Σχέσεις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Κοινωνικότητα της επιχείρησης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utoUpdateAnimBg="0"/>
      <p:bldP spid="4198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6144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3E29E89-F9C8-4678-8825-043EE06EB10A}" type="slidenum">
              <a:rPr lang="el-GR" sz="1400">
                <a:solidFill>
                  <a:schemeClr val="tx1"/>
                </a:solidFill>
              </a:rPr>
              <a:pPr/>
              <a:t>21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ΑΠΟΛΟΓΙΣΤΙΚΟΣ ΧΑΡΑΚΤΗΡΑΣ ΤΩΝ ΑΡΙΘΜΟΔΕΙΚΤΩΝ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τελικοί Λογαριασμοί αναφέρονται σε ΠΑΡΕΛΘΟΝΤΑ ΟΙΚΟΝΟΜΙΚΑ ΕΤΗ</a:t>
            </a:r>
            <a:r>
              <a:rPr lang="en-US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  </a:t>
            </a: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άρα είναι απολογιστικού  χαρακτήρα με περιορισμένη σημασία για μελλοντική χρήση   π.χ ΠΡΟΒΛΕΨΕΙΣ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utoUpdateAnimBg="0"/>
      <p:bldP spid="4301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6349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8A90BE9-1733-4A93-91BF-8D02FDAC3B8D}" type="slidenum">
              <a:rPr lang="el-GR" sz="1400">
                <a:solidFill>
                  <a:schemeClr val="tx1"/>
                </a:solidFill>
              </a:rPr>
              <a:pPr/>
              <a:t>22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ΣΥΝΤΑΞΗ ΤΕΛΙΚΩΝ ΛΟΓΑΡΙΑΣΜΩΝ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τελικοί λογαριασμοί συντάσσονται με βάση κάποιας λογιστικής πολιτικής που εκφράζει ο εκάστοτε λογιστής όπως: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Πολιτική Αποσβέσεων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Πολιτική Αποτίμησης Αποθεμάτων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Πολιτική Προπληρωμών και Οφειλομένων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Πολιτική Επισφαλειών και Προβλέψεων Επισφαλειών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  <p:bldP spid="3277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6553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9E582F0-F775-489F-8A92-DBB974249268}" type="slidenum">
              <a:rPr lang="el-GR" sz="1400">
                <a:solidFill>
                  <a:schemeClr val="tx1"/>
                </a:solidFill>
              </a:rPr>
              <a:pPr/>
              <a:t>23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ΑΡΧΗ </a:t>
            </a: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ΤΗΣ</a:t>
            </a: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ΣΥΝΕΧΕΙΑΣ ΤΩΝ ΔΡΑΣΤΗΡΙΟΤΗΤΩΝ ΤΗΣ ΕΠΙΧ/ΣΗΣ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Ως ανεξάρτητη επιχειρηματική οντότητα η επιχ/ση θα πρέπει να διασφαλίζεται από το Δ.Σ και τους ορκωτούς λογιστές ότι η αρχή της συνέχειας των δραστηριοτήτων είναι ενεργός και έγκυρη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  <p:bldP spid="33795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6758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B85C96-0346-46F9-AED5-7CFCD9412037}" type="slidenum">
              <a:rPr lang="el-GR" sz="1400">
                <a:solidFill>
                  <a:schemeClr val="tx1"/>
                </a:solidFill>
              </a:rPr>
              <a:pPr/>
              <a:t>24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44034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ΚΑΤΗΓΟΡΙΕΣ</a:t>
            </a: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ΑΡΙΘΜΟΔΕΙΚΤΩΝ</a:t>
            </a:r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Αριθμοδείκτες Αποδοτικότητας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Αριθμοδείκτες Ρευστότητας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Αριθμοδείκτες Δραστηριότητας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Αριθμοδείκτες Κεφαλαιακής Διάρθρωσης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6963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D058128-A386-4AE7-B10C-F46430D4BF01}" type="slidenum">
              <a:rPr lang="el-GR" sz="1400">
                <a:solidFill>
                  <a:schemeClr val="tx1"/>
                </a:solidFill>
              </a:rPr>
              <a:pPr/>
              <a:t>25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34818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ΑΡΙΘΜΟΔΕΙΚΤΕΣ</a:t>
            </a: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ΑΠΟΔΟΤΙΚΟΤΗΤΑΣ</a:t>
            </a:r>
          </a:p>
        </p:txBody>
      </p:sp>
      <p:sp>
        <p:nvSpPr>
          <p:cNvPr id="34819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hlink"/>
                </a:solidFill>
              </a:rPr>
              <a:t>Αποδοτικότητα</a:t>
            </a: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= η ικανότητα μιας επιχ/σης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να παράγει κέρδη 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Η συγκεκριμένη κατηγορία αφορά τη σχέση ακαθάριστου κέρδους και του λειτουργικού κέρδους σε σχέση με τις πωλήσεις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utoUpdateAnimBg="0"/>
      <p:bldP spid="34819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7168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D37940D-77BC-465C-AC6F-1D033D0A9402}" type="slidenum">
              <a:rPr lang="el-GR" sz="1400">
                <a:solidFill>
                  <a:schemeClr val="tx1"/>
                </a:solidFill>
              </a:rPr>
              <a:pPr/>
              <a:t>26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35842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ΔΕΙΚΤΗΣ </a:t>
            </a:r>
            <a:b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600" b="1" smtClean="0">
                <a:solidFill>
                  <a:schemeClr val="folHlink"/>
                </a:solidFill>
              </a:rPr>
              <a:t>ΠΕΡΙΘΩΡΙΟΥ ΑΚΑΘΑΡΙΣΤΟΥ ΚΕΡΔΟΥΣ</a:t>
            </a:r>
            <a:endParaRPr lang="el-GR" sz="3600" b="1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5843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13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13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Περιθώριο Ακαθάριστου Κέρδους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=    </a:t>
            </a:r>
            <a:r>
              <a:rPr lang="el-GR" sz="2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Ακαθάριστο Κέρδος 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100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                           Πωλήσεις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utoUpdateAnimBg="0"/>
      <p:bldP spid="35843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7373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ACC3787-B6F8-42FE-AEE7-CCCECBB9CC82}" type="slidenum">
              <a:rPr lang="el-GR" sz="1400">
                <a:solidFill>
                  <a:schemeClr val="tx1"/>
                </a:solidFill>
              </a:rPr>
              <a:pPr/>
              <a:t>27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ΠΑΡΑΔΕΙΓΜΑ</a:t>
            </a:r>
          </a:p>
        </p:txBody>
      </p:sp>
      <p:graphicFrame>
        <p:nvGraphicFramePr>
          <p:cNvPr id="45081" name="Group 25"/>
          <p:cNvGraphicFramePr>
            <a:graphicFrameLocks noGrp="1"/>
          </p:cNvGraphicFramePr>
          <p:nvPr/>
        </p:nvGraphicFramePr>
        <p:xfrm>
          <a:off x="685800" y="857239"/>
          <a:ext cx="7772400" cy="448152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211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Πωλήσεις: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Μείον: Κόστος Πωληθέντων </a:t>
                      </a:r>
                      <a:endParaRPr kumimoji="0" 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Αρχικό Απόθεμα               120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εκατ</a:t>
                      </a:r>
                      <a:endParaRPr kumimoji="0" 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</a:t>
                      </a:r>
                      <a:r>
                        <a:rPr kumimoji="0" lang="el-GR" sz="12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Σύν</a:t>
                      </a:r>
                      <a:r>
                        <a:rPr kumimoji="0" lang="el-GR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Αγορές                      540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εκατ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endParaRPr kumimoji="0" lang="el-GR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6" marB="342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 εκατ.</a:t>
                      </a:r>
                    </a:p>
                  </a:txBody>
                  <a:tcPr marT="34296" marB="342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4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Διαθέσιμα προϊόντα προς Πωλ.      660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εκατ</a:t>
                      </a:r>
                      <a:endParaRPr kumimoji="0" 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</a:t>
                      </a:r>
                      <a:r>
                        <a:rPr kumimoji="0" lang="el-GR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Μείον: 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Τελικό Απόθεμα   160 </a:t>
                      </a:r>
                      <a:r>
                        <a:rPr kumimoji="0" lang="el-G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εκατ</a:t>
                      </a:r>
                      <a:endParaRPr kumimoji="0" lang="el-G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6" marB="342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6" marB="342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09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Κόστος Πωληθέντων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ΑΚΑΘΑΡΙΣΤΟ ΚΕΡΔΟΣ</a:t>
                      </a:r>
                    </a:p>
                  </a:txBody>
                  <a:tcPr marT="34296" marB="342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 εκατ.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 εκατ.</a:t>
                      </a:r>
                    </a:p>
                  </a:txBody>
                  <a:tcPr marT="34296" marB="342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450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7577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7D2CBF-7D0A-4C64-93A0-F39604BC37FB}" type="slidenum">
              <a:rPr lang="el-GR" sz="1400">
                <a:solidFill>
                  <a:schemeClr val="tx1"/>
                </a:solidFill>
              </a:rPr>
              <a:pPr/>
              <a:t>28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Περιθ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Ακαθάριστου Κέρδους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=    </a:t>
            </a:r>
            <a:r>
              <a:rPr lang="el-GR" sz="2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Ακαθάριστο Κέρδος 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100 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</a:t>
            </a:r>
            <a:endParaRPr lang="el-G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                   Πωλήσεις</a:t>
            </a:r>
            <a:endParaRPr lang="el-GR" sz="13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13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Symbol" panose="05050102010706020507" pitchFamily="18" charset="2"/>
              <a:buChar char="Þ"/>
              <a:defRPr/>
            </a:pPr>
            <a:r>
              <a:rPr lang="en-US" sz="2000" u="sng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300,0000,000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 x 100 = 37,5%</a:t>
            </a:r>
          </a:p>
          <a:p>
            <a:pPr fontAlgn="auto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800,000,000</a:t>
            </a:r>
            <a:endParaRPr lang="el-G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u="sn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7782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E474B0D-4E4A-424F-A348-037B1B007211}" type="slidenum">
              <a:rPr lang="el-GR" sz="1400">
                <a:solidFill>
                  <a:schemeClr val="tx1"/>
                </a:solidFill>
              </a:rPr>
              <a:pPr/>
              <a:t>29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ΑΝΑΛΥΣΗ ΣΤΟΙΧΕΙΩΝ ΔΕΙΚΤΗ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marL="0" indent="0" defTabSz="271463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πωλήσεις αποτελούνται από:</a:t>
            </a:r>
          </a:p>
          <a:p>
            <a:pPr marL="1020763" lvl="1" defTabSz="271463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Την ποσότητα των προϊόντων</a:t>
            </a:r>
          </a:p>
          <a:p>
            <a:pPr marL="1020763" lvl="1" defTabSz="271463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Και από τις τιμές πώλησης / μονάδα</a:t>
            </a:r>
          </a:p>
          <a:p>
            <a:pPr marL="0" indent="0" defTabSz="271463"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defTabSz="271463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Το ακαθάριστο κέρδος εξαρτάται από:</a:t>
            </a:r>
          </a:p>
          <a:p>
            <a:pPr marL="1020763" lvl="1" defTabSz="271463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Το κόστος πωληθέντων  + αρχικό και τελικό απόθεμα + αγορές</a:t>
            </a:r>
          </a:p>
          <a:p>
            <a:pPr marL="1020763" lvl="1" defTabSz="271463" fontAlgn="auto">
              <a:spcAft>
                <a:spcPts val="0"/>
              </a:spcAft>
              <a:buFontTx/>
              <a:buNone/>
              <a:defRPr/>
            </a:pPr>
            <a:endParaRPr lang="el-GR" sz="2000" b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utoUpdateAnimBg="0"/>
      <p:bldP spid="47107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l-GR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457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5B08673-0EEC-487B-A1EA-E384B6E9C2D2}" type="slidenum">
              <a:rPr lang="el-GR" sz="1400">
                <a:solidFill>
                  <a:schemeClr val="tx1"/>
                </a:solidFill>
              </a:rPr>
              <a:pPr/>
              <a:t>3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ΤΑ ΕΙΔΗ ΤΗΣ ΑΝΑΛΥΣΗΣ ΠΟΥ ΧΡΗΣΙΜΟΠΟΙΟΥΝΤΑΙ</a:t>
            </a:r>
            <a:endParaRPr lang="en-US" sz="3600" b="1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Οριζόντια Ανάλυση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Ανάλυση Τάσης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Κάθετη Ανάλυση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Ανάλυση Αριθμοδεικτών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7987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F6E0C50-9CD0-4960-AAA7-3E96BE143568}" type="slidenum">
              <a:rPr lang="el-GR" sz="1400">
                <a:solidFill>
                  <a:schemeClr val="tx1"/>
                </a:solidFill>
              </a:rPr>
              <a:pPr/>
              <a:t>30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ΔΙΑΚΥΜΑΝΣΕΙΣ ΤΟΥ ΑΚΑΘΑΡΙΣΤΟΥ ΚΕΡΔΟΥΣ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fontScale="925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Μπορεί να συμβαίνει σε τάση διαχρονικής αύξησης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Αποδοτικότητα παραγωγικής λειτουργίας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Αποδοτική διοίκηση σε Α΄ύλες-εργασία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Αποδοτική πολιτική αγορών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Αποδοτική πολιτική πιστώσεων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Κόστος Α΄υλών-εργασίας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Επιβάρυνση των τιμών με κόστος παραγωγής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Οικονομίες Κλίμακος – μείωση μέσου κόστους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Σε τάση μείωσης συμβαίνουν πιθανόν τα αντίθετα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6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8192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4B81028-EBAE-4DD1-92CD-F47179ECD9BE}" type="slidenum">
              <a:rPr lang="el-GR" sz="1400">
                <a:solidFill>
                  <a:schemeClr val="tx1"/>
                </a:solidFill>
              </a:rPr>
              <a:pPr/>
              <a:t>31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ΠΕΡΙΠΤΩΣΗ ΑΝΑΛΥΤΙΚΗΣ ΤΑΣΗΣ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Διαχρονική αύξηση του ακαθάριστου περιθωρίου κέρδους: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τιμές πώλησης αυξάνονται περισσότερο από τις τιμές αγορών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Το κόστος αγορών μειώνεται περισσότερο από τις τιμές πώλησης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Πιθανή αλλαγή στο μείγμα του προϊόντος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62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8397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2A5ED12-14EB-431F-B8E2-8833C4236C0F}" type="slidenum">
              <a:rPr lang="el-GR" sz="1400">
                <a:solidFill>
                  <a:schemeClr val="tx1"/>
                </a:solidFill>
              </a:rPr>
              <a:pPr/>
              <a:t>32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ΠΕΡΙΠΤΩΣΗ ΑΝΑΛΥΤΙΚΗΣ ΤΑΣΗΣ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Διαχρονική μείωση του ακαθάριστου περιθωρίου κέρδους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τιμές πώλησης μειώνονται  περισσότερο από τις τιμές αγορών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Το κόστος αγορών αυξάνεται περισσότερο από τις τιμές πώλησης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l-GR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662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4D90794-F45A-49CB-817A-E805AB8D1637}" type="slidenum">
              <a:rPr lang="el-GR" sz="1400">
                <a:solidFill>
                  <a:schemeClr val="tx1"/>
                </a:solidFill>
              </a:rPr>
              <a:pPr/>
              <a:t>4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ΟΡΙΖΟΝΤΙΑ ΑΝΑΛΥΣΗ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Τεχνική που περιλαμβάνει συγκρίσεις λογαριασμών μιας επιχειρηματικής οντότητας για μια σειρά ετών 3-5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2867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8522B6-83C8-494B-B145-5A23A7E38060}" type="slidenum">
              <a:rPr lang="el-GR" sz="1400">
                <a:solidFill>
                  <a:schemeClr val="tx1"/>
                </a:solidFill>
              </a:rPr>
              <a:pPr/>
              <a:t>5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Παράδειγμα</a:t>
            </a:r>
            <a:endParaRPr lang="en-US" sz="3600" b="1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9492" name="Group 36"/>
          <p:cNvGraphicFramePr>
            <a:graphicFrameLocks noGrp="1"/>
          </p:cNvGraphicFramePr>
          <p:nvPr/>
        </p:nvGraphicFramePr>
        <p:xfrm>
          <a:off x="1524000" y="1674813"/>
          <a:ext cx="6096000" cy="2989263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7030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Έτη</a:t>
                      </a: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Πωλήσεις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1999</a:t>
                      </a: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100,000,000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110,000,000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2001</a:t>
                      </a:r>
                    </a:p>
                  </a:txBody>
                  <a:tcPr marT="34294" marB="342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137,500,000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3072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D25067-FACB-4EAB-B6F6-696A66496E2B}" type="slidenum">
              <a:rPr lang="el-GR" sz="1400">
                <a:solidFill>
                  <a:schemeClr val="tx1"/>
                </a:solidFill>
              </a:rPr>
              <a:pPr/>
              <a:t>6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ΑΝΑΛΥΣΗ ΤΑΣΗΣ</a:t>
            </a:r>
            <a:endParaRPr lang="en-US" sz="3600" b="1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Παρόμοια Τεχνική με την Οριζόντια Ανάλυση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Διαφορά στο γεγονός ότι στα πρώτα δεδομένα δίδεται το ειδικό βάρος 100 που αποτελεί και το έτος βάσης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3277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2CC374B-4174-401F-877A-B219702E434A}" type="slidenum">
              <a:rPr lang="el-GR" sz="1400">
                <a:solidFill>
                  <a:schemeClr val="tx1"/>
                </a:solidFill>
              </a:rPr>
              <a:pPr/>
              <a:t>7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Παράδειγμα</a:t>
            </a:r>
          </a:p>
        </p:txBody>
      </p:sp>
      <p:graphicFrame>
        <p:nvGraphicFramePr>
          <p:cNvPr id="11268" name="Group 4"/>
          <p:cNvGraphicFramePr>
            <a:graphicFrameLocks noGrp="1"/>
          </p:cNvGraphicFramePr>
          <p:nvPr>
            <p:ph type="body" idx="4294967295"/>
          </p:nvPr>
        </p:nvGraphicFramePr>
        <p:xfrm>
          <a:off x="0" y="1200150"/>
          <a:ext cx="8229600" cy="3394074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928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Έτη</a:t>
                      </a:r>
                    </a:p>
                  </a:txBody>
                  <a:tcPr marT="34286" marB="342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ΤΆΣΗ</a:t>
                      </a:r>
                    </a:p>
                  </a:txBody>
                  <a:tcPr marT="34286" marB="34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66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1999</a:t>
                      </a:r>
                    </a:p>
                  </a:txBody>
                  <a:tcPr marT="34286" marB="342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34286" marB="34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66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marT="34286" marB="342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</a:t>
                      </a:r>
                    </a:p>
                  </a:txBody>
                  <a:tcPr marT="34286" marB="34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78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2001</a:t>
                      </a:r>
                    </a:p>
                  </a:txBody>
                  <a:tcPr marT="34286" marB="342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137,5</a:t>
                      </a:r>
                    </a:p>
                  </a:txBody>
                  <a:tcPr marT="34286" marB="342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3481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50789B3-69E6-4AE2-8143-53FD8E01934A}" type="slidenum">
              <a:rPr lang="el-GR" sz="1400">
                <a:solidFill>
                  <a:schemeClr val="tx1"/>
                </a:solidFill>
              </a:rPr>
              <a:pPr/>
              <a:t>8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ΠΛΕΟΝΕΚΤΗΜΑΤΑ ΤΗΣ </a:t>
            </a:r>
            <a:r>
              <a:rPr lang="el-GR" sz="3600" b="1" i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ΑΝΑΛΥΣΗΣ ΤΑΣΗΣ</a:t>
            </a:r>
            <a:endParaRPr lang="en-US" sz="3600" b="1" i="1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Εστιάζουμε σε ανοδικές και καθοδικές τάσεις  και όχι σε απόλυτους αριθμούς.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Χρησιμεύει για συγκρίσεις σε επιχειρήσεις με διαφορετικές </a:t>
            </a:r>
            <a:r>
              <a:rPr lang="el-GR" sz="1350" b="1" i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τάξεις – μεθόδους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b="1" i="1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Περιορισμός: </a:t>
            </a:r>
            <a:r>
              <a:rPr lang="el-G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Μόνο στην ίδια χρονική περίοδο</a:t>
            </a:r>
            <a:endParaRPr lang="el-GR" b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3686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93A6DA5-3CD7-4FA9-AD9F-7BED68A46CED}" type="slidenum">
              <a:rPr lang="el-GR" sz="1400">
                <a:solidFill>
                  <a:schemeClr val="tx1"/>
                </a:solidFill>
              </a:rPr>
              <a:pPr/>
              <a:t>9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ΜΕΙΟΝΕΚΤΗΜΑΤΑ ΤΗΣ </a:t>
            </a:r>
            <a:r>
              <a:rPr lang="el-GR" sz="3600" b="1" i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ΑΝΑΛΥΣΗΣ ΤΑΣΗΣ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Αγνοεί απόλυτα αριθμητικά μεγέθη  που οφείλονται σε τάξεις μεγεθών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2546</TotalTime>
  <Words>1111</Words>
  <Application>Microsoft Office PowerPoint</Application>
  <PresentationFormat>Προβολή στην οθόνη (16:9)</PresentationFormat>
  <Paragraphs>353</Paragraphs>
  <Slides>32</Slides>
  <Notes>32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32</vt:i4>
      </vt:variant>
    </vt:vector>
  </HeadingPairs>
  <TitlesOfParts>
    <vt:vector size="33" baseType="lpstr">
      <vt:lpstr>Ροή</vt:lpstr>
      <vt:lpstr>ΠΑΝΕΠΙΣΤΗΜΙΟ  ΔΥΤΙΚΗΣ ΜΑΚΕΔΟΝΙΑΣ ΤΜΗΜΑ ΔΙΕΘΝΩΝ ΚΑΙ ΕΥΡΩΠΑΙΚΩΝ ΟΙΚΟΝΟΜΙΚΩΝ ΣΠΟΥΔΩΝ </vt:lpstr>
      <vt:lpstr>ΑΝΑΛΥΣΗ ΑΡΙΘΜΟΔΕΙΚΤΩΝ</vt:lpstr>
      <vt:lpstr>ΤΑ ΕΙΔΗ ΤΗΣ ΑΝΑΛΥΣΗΣ ΠΟΥ ΧΡΗΣΙΜΟΠΟΙΟΥΝΤΑΙ</vt:lpstr>
      <vt:lpstr>ΟΡΙΖΟΝΤΙΑ ΑΝΑΛΥΣΗ</vt:lpstr>
      <vt:lpstr>Παράδειγμα</vt:lpstr>
      <vt:lpstr>ΑΝΑΛΥΣΗ ΤΑΣΗΣ</vt:lpstr>
      <vt:lpstr>Παράδειγμα</vt:lpstr>
      <vt:lpstr>ΠΛΕΟΝΕΚΤΗΜΑΤΑ ΤΗΣ ΑΝΑΛΥΣΗΣ ΤΑΣΗΣ</vt:lpstr>
      <vt:lpstr>ΜΕΙΟΝΕΚΤΗΜΑΤΑ ΤΗΣ ΑΝΑΛΥΣΗΣ ΤΑΣΗΣ</vt:lpstr>
      <vt:lpstr>Παράδειγμα</vt:lpstr>
      <vt:lpstr>ΚΑΘΕΤΗ ΑΝΑΛΥΣΗ</vt:lpstr>
      <vt:lpstr>Παράδειγμα</vt:lpstr>
      <vt:lpstr>ΑΝΑΛΥΣΗ ΑΡΙΘΜΟΔΕΙΚΤΩΝ</vt:lpstr>
      <vt:lpstr>Συγκριτική Ανάλυση Αριθμοδεικτών</vt:lpstr>
      <vt:lpstr>ΑΝΑΛΥΣΗ ΤΑΣΕΩΝ</vt:lpstr>
      <vt:lpstr>ΑΝΑΛΥΣΗ ΑΝΤΑΓΩΝΙΣΤΩΝ</vt:lpstr>
      <vt:lpstr>ΑΝΑΛΥΣΗ ΔΥΝΑΤΟΤΗΤΩΝ</vt:lpstr>
      <vt:lpstr>ΠΕΡΙΟΡΙΣΜΟΙ ΣΤΗΝ ΑΝΑΛΥΣΗ ΑΡΙΘΜΟΔΕΙΚΤΩΝ</vt:lpstr>
      <vt:lpstr>ΑΡΧΗ ΠΟΣΟΤΙΚΟΤΗΤΑΣ</vt:lpstr>
      <vt:lpstr>ΠΟΣΟΤΙΚΟΙ ΛΟΓΑΡΙΑΣΜΟΙ ΠΟΥ ΔΕΝ ΠΕΡΙΛΑΜΒΑΝΟΝΤΑΙ</vt:lpstr>
      <vt:lpstr>ΑΠΟΛΟΓΙΣΤΙΚΟΣ ΧΑΡΑΚΤΗΡΑΣ ΤΩΝ ΑΡΙΘΜΟΔΕΙΚΤΩΝ</vt:lpstr>
      <vt:lpstr>ΣΥΝΤΑΞΗ ΤΕΛΙΚΩΝ ΛΟΓΑΡΙΑΣΜΩΝ</vt:lpstr>
      <vt:lpstr>ΑΡΧΗ ΤΗΣ ΣΥΝΕΧΕΙΑΣ ΤΩΝ ΔΡΑΣΤΗΡΙΟΤΗΤΩΝ ΤΗΣ ΕΠΙΧ/ΣΗΣ</vt:lpstr>
      <vt:lpstr>ΚΑΤΗΓΟΡΙΕΣ ΑΡΙΘΜΟΔΕΙΚΤΩΝ</vt:lpstr>
      <vt:lpstr>ΑΡΙΘΜΟΔΕΙΚΤΕΣ ΑΠΟΔΟΤΙΚΟΤΗΤΑΣ</vt:lpstr>
      <vt:lpstr>ΔΕΙΚΤΗΣ  ΠΕΡΙΘΩΡΙΟΥ ΑΚΑΘΑΡΙΣΤΟΥ ΚΕΡΔΟΥΣ</vt:lpstr>
      <vt:lpstr>ΠΑΡΑΔΕΙΓΜΑ</vt:lpstr>
      <vt:lpstr>Διαφάνεια 28</vt:lpstr>
      <vt:lpstr>ΑΝΑΛΥΣΗ ΣΤΟΙΧΕΙΩΝ ΔΕΙΚΤΗ</vt:lpstr>
      <vt:lpstr>ΔΙΑΚΥΜΑΝΣΕΙΣ ΤΟΥ ΑΚΑΘΑΡΙΣΤΟΥ ΚΕΡΔΟΥΣ</vt:lpstr>
      <vt:lpstr>ΠΕΡΙΠΤΩΣΗ ΑΝΑΛΥΤΙΚΗΣ ΤΑΣΗΣ</vt:lpstr>
      <vt:lpstr>ΠΕΡΙΠΤΩΣΗ ΑΝΑΛΥΤΙΚΗΣ ΤΑΣΗΣ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ΤΕΙ ΣΕΡΡΩΝ</dc:title>
  <dc:creator>-</dc:creator>
  <cp:lastModifiedBy>User</cp:lastModifiedBy>
  <cp:revision>52</cp:revision>
  <cp:lastPrinted>2020-09-08T09:48:04Z</cp:lastPrinted>
  <dcterms:created xsi:type="dcterms:W3CDTF">2002-11-16T16:50:39Z</dcterms:created>
  <dcterms:modified xsi:type="dcterms:W3CDTF">2024-03-07T16:41:33Z</dcterms:modified>
</cp:coreProperties>
</file>