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61" r:id="rId4"/>
    <p:sldId id="260" r:id="rId5"/>
    <p:sldId id="259" r:id="rId6"/>
    <p:sldId id="262" r:id="rId7"/>
    <p:sldId id="272" r:id="rId8"/>
    <p:sldId id="263" r:id="rId9"/>
    <p:sldId id="264" r:id="rId10"/>
    <p:sldId id="265" r:id="rId11"/>
    <p:sldId id="266" r:id="rId12"/>
    <p:sldId id="269" r:id="rId13"/>
    <p:sldId id="274" r:id="rId14"/>
    <p:sldId id="258" r:id="rId15"/>
    <p:sldId id="275" r:id="rId16"/>
    <p:sldId id="267" r:id="rId17"/>
    <p:sldId id="276" r:id="rId18"/>
    <p:sldId id="277" r:id="rId19"/>
    <p:sldId id="279" r:id="rId20"/>
    <p:sldId id="273" r:id="rId21"/>
    <p:sldId id="268" r:id="rId22"/>
    <p:sldId id="270" r:id="rId23"/>
    <p:sldId id="289" r:id="rId24"/>
    <p:sldId id="290" r:id="rId25"/>
    <p:sldId id="291" r:id="rId26"/>
    <p:sldId id="292" r:id="rId27"/>
    <p:sldId id="293" r:id="rId28"/>
    <p:sldId id="295" r:id="rId29"/>
    <p:sldId id="298" r:id="rId30"/>
    <p:sldId id="299" r:id="rId31"/>
    <p:sldId id="304" r:id="rId32"/>
    <p:sldId id="305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6T13:50:32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289 386,'-3'56,"-1"1,-4-1,-28 108,12-60,5-19,-119 464,122-495,3 1,3 0,-7 107,16 171,4-159,-4-74,5 0,27 173,-25-243,1-1,1 0,1 0,2 0,1-1,1-1,1 0,2-1,0-1,2 0,27 29,117 142,-107-125,69 70,-106-124,1 0,0-2,2 0,0-2,0 0,1-1,1-1,0-1,0-2,1 0,0-1,0-1,1-2,-1 0,45 0,363-5,-192-3,142-13,4 0,-299 13,-1-4,1-3,-2-5,120-37,-178 43,-1-1,0-1,-1-2,-1 0,38-30,46-26,-21 23,151-88,-177 97,97-81,-146 110,0-2,-1 0,0 0,-1-1,-1 0,0-1,0 0,-1 0,-1-1,0 0,-1 0,0-1,-2 1,1-1,-2-1,3-24,-1-65,-12-160,-2 69,10-29,-10-205,-4 340,-5 0,-39-119,5 28,32 98,-4 2,-3 1,-4 1,-44-79,57 127,-3 2,0 0,-1 1,-2 2,-34-31,7 14,-107-70,112 89,0 2,-1 2,-1 3,-90-21,80 23,9 3,-1 2,0 3,-54-1,-158 8,126 3,-750 19,6 72,826-85,25-6,1 1,0 2,0 1,0 0,1 3,0 0,-32 18,55-26,1 0,0 1,0-1,0 1,0 0,0 0,1 0,0 1,-1-1,1 0,0 1,0 0,1-1,-1 1,1 0,0 0,0 0,0 0,0 0,1 0,0 0,0 5,1 9,1-1,0 0,2 0,5 18,3 17,-7-20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375F4B-045F-F555-73AB-2CAB109E1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1E2BBBA-3625-974B-A71E-80CFA6EBC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1C824A-6AC4-22FD-269E-A444CD9E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95F330-01BB-6975-2865-9A5DC86B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DCBF20-3DB5-7B09-E69F-CDFACABA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1EF0B-091A-4A24-A7E1-A01BFCA54B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8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121523-89A1-4D30-B0A2-F4F4087A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8EF49CE-B862-6DF8-56FF-BCBE72982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3A4ECE-7B88-A1EC-91BA-CBA5D70B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73FC93-0959-B08C-C819-EBB86F68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940C7D-245E-48C8-A3D6-D3922858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747CD-BA08-498F-B5C9-66033B4C971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3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C6EAED5-2B4B-45C0-63B6-44259F7C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6575A7D-1AAC-7295-74C3-565FF9D50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197239-4287-6379-5A34-BEC330E6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18C68D-3DFC-C5CE-931B-EFA512A8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BB22DD-A2F9-63F6-E8B1-3629B677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163E5-5272-42EF-8947-2002109D07D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14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B53B34-77BC-F438-9EF1-58A12B23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F481E7-FFE7-0B70-0860-33A57B11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161439-B1E5-B089-EF00-E0F12331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BBBA84-A68E-81F6-1A6C-9D88F037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0464C7-AE55-AAB4-E24A-F9F933B6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A5E8-926C-4A8D-B390-516CB3150F7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3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9F7254-9D36-0F95-0DAB-BD00BF6C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386CDBF-DB09-3A33-3CCC-6BC19180A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6FE850-50F8-0BF4-548E-477389BB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226010-A393-5B19-6606-A729A1CC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15FB1A-4D72-C766-F519-A6AAD2E1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D9FD9-B861-4694-9C11-3A60196B556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7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B6429D-9A2B-EC7C-BBAD-0FFDEEEA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ABF9E9-3919-132F-D2F6-B0F5DA20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7C37E6-5FCB-46FE-32A1-8809727D4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9A42AB-5516-9887-2B3B-C8D329C1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6666E60-F9D2-B53A-FF50-9321D7A6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0CFFE8-A45D-18B0-0AB5-17C4D8E5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1A73F-2CF2-4DB5-AB51-FF01908FAEB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11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5DE634-741E-CB83-F74B-0B72B150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F00C721-14CA-42BD-36EE-2AABE475D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F01C777-3125-2B92-2170-6A996E70E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7E01CBA-A9DA-C9B3-3982-24E05CFC4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AEC3E42-A2DE-F0CE-3FE6-B27E3C6F6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AED5B39-26BF-28FF-8B4C-550415E7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47E1430-5FE6-7725-14D8-08E53DD9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15B9A5A-1B48-0596-C13E-94443CFC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74F2-D5D1-44CE-881B-E436C273564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9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4AEBDF-7153-4FCB-3951-87E7A4C2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43672D7-33E5-2740-38D9-9C11A38D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A739DBA-01E0-99E1-09AC-DA25821B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B15A63-134A-7B48-9C64-F78FFD6D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C2EE3-3D4A-42C3-852B-B27864D47CC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41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5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FC0581-F9E1-4521-7EAF-66852F9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7F0BC5-839A-E17E-BA6D-3E31013E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F656CF-8C6A-4CD4-3810-77B67ED59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DCC4138-C5AA-D08B-3980-A2816CE6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50FA0A1-9D79-F391-94E9-BFD960E3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A4A422-AF47-5186-4AF6-56C279B6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21CBB-A21D-4857-B9E1-6883607C5B2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21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D865F1-D5C4-74CB-CF88-ACA20F95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595D6E8-D111-7BC8-A778-2E8BAA1C1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28670F-808B-EC6A-78B2-06786DEDC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489E0C-8C6B-8F03-29F6-5BA97FD4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03F18D3-677C-1FD2-1F9A-A4DD4839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5AEDA5F-7A52-CDC5-39A2-6BF8B485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0AF82-D7BA-4E84-AAB4-98549FA50A6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05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184B704-461A-AD30-3F7A-034E8C81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53FAB4-EA7B-9F64-4C40-E046EBA6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05439-077C-5351-0CB6-A3810A6B6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C7F815-9674-4DCD-0AA0-37E25463C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313E0B-3C41-FB12-1029-9D352A6CC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D5A5E8-926C-4A8D-B390-516CB3150F7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02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20140" y="2744662"/>
            <a:ext cx="4942280" cy="2387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>
                <a:solidFill>
                  <a:srgbClr val="FFFFFF"/>
                </a:solidFill>
              </a:rPr>
              <a:t>ΕΙΣΑΓΩΓΗ ΣΤΙΣ ΝΕΕΣ ΤΕΧΝΟΛΟΓΙΕΣ ΕΠΙΚΟΙΝΩΝΙΑΣ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20140" y="5224337"/>
            <a:ext cx="4942280" cy="1329443"/>
          </a:xfrm>
        </p:spPr>
        <p:txBody>
          <a:bodyPr>
            <a:normAutofit/>
          </a:bodyPr>
          <a:lstStyle/>
          <a:p>
            <a:pPr marR="0" algn="r" eaLnBrk="1" hangingPunct="1"/>
            <a:r>
              <a:rPr lang="el-GR">
                <a:solidFill>
                  <a:srgbClr val="FFFFFF"/>
                </a:solidFill>
              </a:rPr>
              <a:t>Μάθημα </a:t>
            </a:r>
            <a:r>
              <a:rPr lang="en-US">
                <a:solidFill>
                  <a:srgbClr val="FFFFFF"/>
                </a:solidFill>
              </a:rPr>
              <a:t>2</a:t>
            </a:r>
            <a:r>
              <a:rPr lang="el-GR" baseline="30000">
                <a:solidFill>
                  <a:srgbClr val="FFFFFF"/>
                </a:solidFill>
              </a:rPr>
              <a:t>ο</a:t>
            </a:r>
            <a:r>
              <a:rPr lang="el-GR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9228" name="Straight Connector 9227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Freeform: Shape 9229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232" name="Freeform: Shape 9231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34" name="Oval 9233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6" name="Freeform: Shape 9235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38" name="Arc 9237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Writer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8443" name="Arc 184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l-GR" b="1" dirty="0"/>
              <a:t>Επιλογή Κειμένου</a:t>
            </a:r>
          </a:p>
          <a:p>
            <a:pPr eaLnBrk="1" hangingPunct="1"/>
            <a:endParaRPr lang="el-GR" b="1" dirty="0"/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Με το ποντίκι</a:t>
            </a:r>
          </a:p>
          <a:p>
            <a:pPr eaLnBrk="1" hangingPunct="1"/>
            <a:r>
              <a:rPr lang="el-GR" dirty="0"/>
              <a:t>Με τα πλήκτρα </a:t>
            </a:r>
            <a:r>
              <a:rPr lang="en-US" dirty="0"/>
              <a:t>ctrl </a:t>
            </a:r>
            <a:r>
              <a:rPr lang="el-GR" dirty="0"/>
              <a:t>και το </a:t>
            </a:r>
            <a:r>
              <a:rPr lang="en-US" dirty="0"/>
              <a:t>shift</a:t>
            </a:r>
            <a:endParaRPr lang="el-GR" dirty="0"/>
          </a:p>
          <a:p>
            <a:pPr eaLnBrk="1" hangingPunct="1"/>
            <a:endParaRPr lang="el-GR" dirty="0"/>
          </a:p>
          <a:p>
            <a:pPr eaLnBrk="1" hangingPunct="1">
              <a:buFontTx/>
              <a:buNone/>
            </a:pPr>
            <a:r>
              <a:rPr lang="el-GR" dirty="0"/>
              <a:t>Επιλέξτε τη λέξη μάθημα από το κείμενο που πληκτρολογήσατε</a:t>
            </a:r>
          </a:p>
          <a:p>
            <a:pPr eaLnBrk="1" hangingPunct="1">
              <a:buFontTx/>
              <a:buNone/>
            </a:pPr>
            <a:r>
              <a:rPr lang="el-GR" dirty="0"/>
              <a:t>Επιλέξτε την πρώτη γραμμή της παραγράφου</a:t>
            </a:r>
            <a:endParaRPr lang="en-US" dirty="0"/>
          </a:p>
          <a:p>
            <a:pPr eaLnBrk="1" hangingPunct="1"/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700" dirty="0"/>
              <a:t>Writer</a:t>
            </a:r>
            <a:endParaRPr lang="el-GR" sz="4700" dirty="0"/>
          </a:p>
        </p:txBody>
      </p:sp>
      <p:sp>
        <p:nvSpPr>
          <p:cNvPr id="1229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900" b="1"/>
              <a:t>Διαγραφή κειμένου – χαρακτήρα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900" u="sng"/>
              <a:t>Χαρακτήρα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/>
              <a:t>Μεταφέρω τον κέρσορα στο σημείο διαγραφής και διαγράφω με το πλήκτρο </a:t>
            </a:r>
            <a:r>
              <a:rPr lang="en-US" sz="1900"/>
              <a:t>Backspace</a:t>
            </a:r>
            <a:r>
              <a:rPr lang="el-GR" sz="1900"/>
              <a:t> (Αριστερή διαγραφή)</a:t>
            </a:r>
            <a:r>
              <a:rPr lang="en-US" sz="1900"/>
              <a:t> </a:t>
            </a:r>
            <a:r>
              <a:rPr lang="el-GR" sz="1900"/>
              <a:t>ή με το πλήκτρο </a:t>
            </a:r>
            <a:r>
              <a:rPr lang="en-US" sz="1900"/>
              <a:t>Delete</a:t>
            </a:r>
            <a:r>
              <a:rPr lang="el-GR" sz="1900"/>
              <a:t> (Δεξιά διαγραφή)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900" u="sng"/>
              <a:t>Κειμένου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/>
              <a:t>Επιλέγω το κείμενο για διαγραφή και πατάω το πλήκτρο </a:t>
            </a:r>
            <a:r>
              <a:rPr lang="en-US" sz="1900"/>
              <a:t>Backspace </a:t>
            </a:r>
            <a:r>
              <a:rPr lang="el-GR" sz="1900"/>
              <a:t>ή με το πλήκτρο </a:t>
            </a:r>
            <a:r>
              <a:rPr lang="en-US" sz="1900"/>
              <a:t>Delete</a:t>
            </a:r>
            <a:endParaRPr lang="el-GR" sz="190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0" name="Freeform: Shape 1536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Writer</a:t>
            </a:r>
            <a:br>
              <a:rPr lang="en-US" dirty="0">
                <a:solidFill>
                  <a:srgbClr val="FFFFFF"/>
                </a:solidFill>
              </a:rPr>
            </a:b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5372" name="Arc 1537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b="1" dirty="0"/>
              <a:t>Αναίρεση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Κατά τη διαδικασία της αναίρεσης, «ακυρώνεται» η τελευταία ενέργεια που έχει γίνει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u="sng" dirty="0"/>
              <a:t>Πληκτρολόγιο</a:t>
            </a:r>
            <a:r>
              <a:rPr lang="el-GR" dirty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Cntrl+Z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1A8A79-2477-AA07-E129-946C40810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" r="61812" b="81500"/>
          <a:stretch/>
        </p:blipFill>
        <p:spPr>
          <a:xfrm>
            <a:off x="481122" y="3563515"/>
            <a:ext cx="7266468" cy="209773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28650" y="479493"/>
            <a:ext cx="3943350" cy="1325563"/>
          </a:xfrm>
        </p:spPr>
        <p:txBody>
          <a:bodyPr>
            <a:normAutofit/>
          </a:bodyPr>
          <a:lstStyle/>
          <a:p>
            <a:r>
              <a:rPr lang="en-US" dirty="0"/>
              <a:t>Writer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28650" y="1984443"/>
            <a:ext cx="3943350" cy="419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/>
              <a:t>Αναίρεση</a:t>
            </a:r>
            <a:endParaRPr lang="en-US" b="1"/>
          </a:p>
          <a:p>
            <a:endParaRPr lang="en-US" b="1" dirty="0"/>
          </a:p>
          <a:p>
            <a:pPr>
              <a:buNone/>
            </a:pPr>
            <a:r>
              <a:rPr lang="el-GR" u="sng" dirty="0"/>
              <a:t>Μενού</a:t>
            </a:r>
            <a:endParaRPr lang="el-GR" u="sng"/>
          </a:p>
          <a:p>
            <a:endParaRPr lang="el-GR" b="1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Writer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4108" name="Arc 410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1900" b="1" dirty="0"/>
              <a:t>Αντιγραφή - Επικόλληση Κειμένου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1900" dirty="0"/>
              <a:t>Αφού επιλέξω το κείμενο που είναι για αντιγραφή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1900" u="sng" dirty="0"/>
              <a:t>Πληκτρολόγιο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900" dirty="0" err="1"/>
              <a:t>Cntrl+C</a:t>
            </a:r>
            <a:r>
              <a:rPr lang="en-US" sz="1900" dirty="0"/>
              <a:t> </a:t>
            </a:r>
            <a:r>
              <a:rPr lang="el-GR" sz="1900" dirty="0"/>
              <a:t>για αντιγραφή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l-GR" sz="1900" dirty="0"/>
              <a:t>				και για επικόλληση </a:t>
            </a:r>
            <a:r>
              <a:rPr lang="en-US" sz="1900" dirty="0" err="1"/>
              <a:t>Cntrl+V</a:t>
            </a:r>
            <a:endParaRPr lang="en-US" sz="1900" dirty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1900" dirty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l-GR" sz="1900" u="sng" dirty="0"/>
              <a:t>Ποντίκι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 dirty="0"/>
              <a:t>Επιλέγω το κείμενο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 dirty="0"/>
              <a:t>Δεξί κλικ και Αντιγραφή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 dirty="0"/>
              <a:t>Δεξί κλικ και Επικόλληση</a:t>
            </a:r>
            <a:endParaRPr lang="en-US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Writer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l-GR" sz="1700" b="1" dirty="0"/>
              <a:t>Αντιγραφή - Επικόλληση Κειμένου</a:t>
            </a:r>
          </a:p>
          <a:p>
            <a:endParaRPr lang="en-US" sz="1700" dirty="0"/>
          </a:p>
          <a:p>
            <a:pPr>
              <a:buNone/>
            </a:pPr>
            <a:r>
              <a:rPr lang="el-GR" sz="1700" u="sng" dirty="0"/>
              <a:t>Μενού</a:t>
            </a:r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l-GR" sz="17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09DFDEC-3706-FF79-4358-A11853A18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7714" r="69895" b="72857"/>
          <a:stretch/>
        </p:blipFill>
        <p:spPr>
          <a:xfrm>
            <a:off x="3537355" y="1876834"/>
            <a:ext cx="4234780" cy="30643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Writer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3324" name="Arc 133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b="1" dirty="0"/>
              <a:t>Αποκοπή – Επικόλληση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dirty="0"/>
              <a:t>Αφού επιλέξω το κείμενο που είναι για αποκοπή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u="sng" dirty="0"/>
              <a:t>Πληκτρολόγιο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Αποκοπή: </a:t>
            </a:r>
            <a:r>
              <a:rPr lang="en-US" dirty="0" err="1"/>
              <a:t>Cntrl+X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Επικόλληση: </a:t>
            </a:r>
            <a:r>
              <a:rPr lang="en-US" dirty="0" err="1"/>
              <a:t>Cntrl+V</a:t>
            </a: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l-GR" dirty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l-GR" u="sng" dirty="0"/>
              <a:t>Ποντίκι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Δεξί κλικ -&gt;Αποκοπή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Δεξί κλικ-&gt;Επικόλληση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dirty="0"/>
              <a:t>Writer</a:t>
            </a:r>
            <a:endParaRPr lang="el-GR" sz="31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82601" y="1782981"/>
            <a:ext cx="3006288" cy="4393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700" b="1"/>
              <a:t>Αποκοπή – Επικόλληση</a:t>
            </a:r>
          </a:p>
          <a:p>
            <a:pPr>
              <a:buNone/>
            </a:pPr>
            <a:endParaRPr lang="el-GR" sz="1700" b="1"/>
          </a:p>
          <a:p>
            <a:pPr>
              <a:buNone/>
            </a:pPr>
            <a:r>
              <a:rPr lang="el-GR" sz="1700" u="sng"/>
              <a:t>Μενού</a:t>
            </a:r>
          </a:p>
          <a:p>
            <a:pPr>
              <a:buNone/>
            </a:pPr>
            <a:endParaRPr lang="el-GR" sz="1700" b="1"/>
          </a:p>
          <a:p>
            <a:pPr>
              <a:buNone/>
            </a:pPr>
            <a:endParaRPr lang="el-GR" sz="1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76BFF35-E893-3566-E158-44CA5E8E0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387" b="71420"/>
          <a:stretch/>
        </p:blipFill>
        <p:spPr>
          <a:xfrm>
            <a:off x="1763688" y="3135901"/>
            <a:ext cx="4689909" cy="29311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Writer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/>
              <a:t>Επικόλληση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89282E-7BC1-BE50-C8EA-BAA08966B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1537" r="69688" b="85557"/>
          <a:stretch/>
        </p:blipFill>
        <p:spPr>
          <a:xfrm>
            <a:off x="1239563" y="2636912"/>
            <a:ext cx="6664874" cy="21960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BA2011D4-6095-21B1-F0F4-571021F72FBA}"/>
                  </a:ext>
                </a:extLst>
              </p14:cNvPr>
              <p14:cNvContentPartPr/>
              <p14:nvPr/>
            </p14:nvContentPartPr>
            <p14:xfrm>
              <a:off x="5690790" y="3232980"/>
              <a:ext cx="1413360" cy="1329840"/>
            </p14:xfrm>
          </p:contentPart>
        </mc:Choice>
        <mc:Fallback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BA2011D4-6095-21B1-F0F4-571021F72F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6790" y="3124980"/>
                <a:ext cx="1521000" cy="154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Writer</a:t>
            </a:r>
            <a:endParaRPr lang="el-G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l-GR" dirty="0"/>
              <a:t>Εκτελέστε τις διαδικασίες της αντιγραφής – επικόλληση και αποκοπής – επικόλληση μέσα στο έγγραφό σας σε οποιεσδήποτε λέξεις και σε οποιοδήποτε σημείο θέλετε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2800">
                <a:solidFill>
                  <a:srgbClr val="FFFFFF"/>
                </a:solidFill>
              </a:rPr>
              <a:t>Προγράμματα Μαθήματος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92113" lvl="1" indent="0">
              <a:buNone/>
            </a:pPr>
            <a:r>
              <a:rPr lang="en-US" dirty="0"/>
              <a:t>Libre writer </a:t>
            </a:r>
          </a:p>
          <a:p>
            <a:pPr marL="392113" lvl="1" indent="0">
              <a:buNone/>
            </a:pPr>
            <a:r>
              <a:rPr lang="el-GR" dirty="0"/>
              <a:t>Επεξεργαστής Κειμένου (Εγγραφή και Μορφοποίηση Κειμένου)</a:t>
            </a:r>
          </a:p>
          <a:p>
            <a:pPr marL="392113" lvl="1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/>
              <a:t>    </a:t>
            </a:r>
            <a:r>
              <a:rPr lang="en-US" sz="1800" dirty="0"/>
              <a:t>Libre calc</a:t>
            </a:r>
            <a:endParaRPr lang="el-GR" sz="1800" dirty="0"/>
          </a:p>
          <a:p>
            <a:pPr marL="392113" lvl="1" indent="0">
              <a:buNone/>
            </a:pPr>
            <a:r>
              <a:rPr lang="el-GR" dirty="0"/>
              <a:t>Υπολογιστικά Φύλλα (Υπολογισμοί και διαγράμματα)</a:t>
            </a:r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700"/>
              <a:t>Writer</a:t>
            </a:r>
            <a:endParaRPr lang="el-GR" sz="4700"/>
          </a:p>
        </p:txBody>
      </p:sp>
      <p:sp>
        <p:nvSpPr>
          <p:cNvPr id="2253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1 - Θέση περιεχομένου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endParaRPr lang="el-GR" sz="1900" dirty="0"/>
          </a:p>
          <a:p>
            <a:pPr eaLnBrk="1" hangingPunct="1">
              <a:buFont typeface="Wingdings 3" pitchFamily="18" charset="2"/>
              <a:buNone/>
            </a:pPr>
            <a:endParaRPr lang="el-GR" sz="1900" dirty="0"/>
          </a:p>
          <a:p>
            <a:pPr eaLnBrk="1" hangingPunct="1">
              <a:buFont typeface="Wingdings 3" pitchFamily="18" charset="2"/>
              <a:buNone/>
            </a:pPr>
            <a:endParaRPr lang="el-GR" sz="1900" dirty="0"/>
          </a:p>
          <a:p>
            <a:pPr eaLnBrk="1" hangingPunct="1">
              <a:buFont typeface="Wingdings 3" pitchFamily="18" charset="2"/>
              <a:buNone/>
            </a:pPr>
            <a:r>
              <a:rPr lang="el-GR" sz="1900" dirty="0"/>
              <a:t>Ποια είναι η διαφορά της Αντιγραφής και της Αποκοπής που παρατηρείτε;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1" name="Freeform: Shape 2356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3563" name="Arc 2356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l-GR" b="1" dirty="0"/>
              <a:t>Διαφορά Αντιγραφής και Αποκοπής</a:t>
            </a:r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Κατά την αποκοπή το κείμενο που έχει επιλεγεί σβήνεται και μπορεί μόνο να επικολληθεί(δεν υπάρχει αντίγραφο του αρχικού).</a:t>
            </a:r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Κατά την αντιγραφή το αρχικό κείμενο δεν αποκόπτεται(υπάρχει αντίγραφο του αρχικού).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1E3DCB3-89C1-53BC-1C5C-7300B721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  <p:sp>
        <p:nvSpPr>
          <p:cNvPr id="5" name="4 - Έλλειψη"/>
          <p:cNvSpPr/>
          <p:nvPr/>
        </p:nvSpPr>
        <p:spPr>
          <a:xfrm>
            <a:off x="1403648" y="2807953"/>
            <a:ext cx="5214942" cy="3369010"/>
          </a:xfrm>
          <a:prstGeom prst="ellipse">
            <a:avLst/>
          </a:prstGeom>
          <a:solidFill>
            <a:srgbClr val="2DA2B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4F6627-3F2E-D5CA-5962-2FC248509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01823" y="3338513"/>
            <a:ext cx="7740353" cy="132556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br>
              <a:rPr lang="en-US" dirty="0"/>
            </a:b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V="1">
            <a:off x="4788024" y="2357430"/>
            <a:ext cx="1998554" cy="1287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5929322" y="2071678"/>
            <a:ext cx="17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Γραμματοσειρά</a:t>
            </a:r>
          </a:p>
        </p:txBody>
      </p:sp>
      <p:sp>
        <p:nvSpPr>
          <p:cNvPr id="2" name="4 - Έλλειψη">
            <a:extLst>
              <a:ext uri="{FF2B5EF4-FFF2-40B4-BE49-F238E27FC236}">
                <a16:creationId xmlns:a16="http://schemas.microsoft.com/office/drawing/2014/main" id="{69F498EC-5FB4-B147-66A9-FA2B9E23BB5B}"/>
              </a:ext>
            </a:extLst>
          </p:cNvPr>
          <p:cNvSpPr/>
          <p:nvPr/>
        </p:nvSpPr>
        <p:spPr>
          <a:xfrm>
            <a:off x="2051720" y="3429000"/>
            <a:ext cx="3384376" cy="2105021"/>
          </a:xfrm>
          <a:prstGeom prst="ellipse">
            <a:avLst/>
          </a:prstGeom>
          <a:solidFill>
            <a:srgbClr val="2DA2B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3152149-B8A7-8414-5B41-7E54654BB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>
            <a:off x="4655447" y="4345553"/>
            <a:ext cx="1212697" cy="1063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5076056" y="5498590"/>
            <a:ext cx="279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Μέγεθος γραμματοσειράς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4357686" y="4581128"/>
            <a:ext cx="646362" cy="1205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571868" y="5786454"/>
            <a:ext cx="16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Έντονη γραφή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0AC77A8-CC6D-878F-59ED-92F1A668F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4643438" y="4509120"/>
            <a:ext cx="576634" cy="134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714744" y="5857892"/>
            <a:ext cx="161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Πλάγια γραφή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26B51C1-92CA-AC2F-50B5-C727892E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AB65F213-7BCB-25D3-12E6-9CB8E4D9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3D9B7D5-B72A-34D3-183A-FCC7C55D0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5214148" y="4509120"/>
            <a:ext cx="286546" cy="1278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357686" y="5786454"/>
            <a:ext cx="159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Υπογράμμιση</a:t>
            </a:r>
          </a:p>
        </p:txBody>
      </p:sp>
      <p:cxnSp>
        <p:nvCxnSpPr>
          <p:cNvPr id="9" name="8 - Ευθύγραμμο βέλος σύνδεσης"/>
          <p:cNvCxnSpPr>
            <a:cxnSpLocks/>
          </p:cNvCxnSpPr>
          <p:nvPr/>
        </p:nvCxnSpPr>
        <p:spPr>
          <a:xfrm>
            <a:off x="5948121" y="4509120"/>
            <a:ext cx="909895" cy="1491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6 - TextBox">
            <a:extLst>
              <a:ext uri="{FF2B5EF4-FFF2-40B4-BE49-F238E27FC236}">
                <a16:creationId xmlns:a16="http://schemas.microsoft.com/office/drawing/2014/main" id="{EE094C60-0106-8AFD-CD69-189DA5C664DA}"/>
              </a:ext>
            </a:extLst>
          </p:cNvPr>
          <p:cNvSpPr txBox="1"/>
          <p:nvPr/>
        </p:nvSpPr>
        <p:spPr>
          <a:xfrm>
            <a:off x="6327266" y="6123541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Διακριτή γραφή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5679289" y="525066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5786446" y="578645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Δείκτης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B6764C-2912-345B-1382-6694667D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  <p:sp>
        <p:nvSpPr>
          <p:cNvPr id="4" name="6 - TextBox">
            <a:extLst>
              <a:ext uri="{FF2B5EF4-FFF2-40B4-BE49-F238E27FC236}">
                <a16:creationId xmlns:a16="http://schemas.microsoft.com/office/drawing/2014/main" id="{337C45F1-7A9A-5E1C-6CD3-1E836E7026F2}"/>
              </a:ext>
            </a:extLst>
          </p:cNvPr>
          <p:cNvSpPr txBox="1"/>
          <p:nvPr/>
        </p:nvSpPr>
        <p:spPr>
          <a:xfrm>
            <a:off x="6643702" y="5225012"/>
            <a:ext cx="101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Εκθέτης</a:t>
            </a:r>
          </a:p>
        </p:txBody>
      </p:sp>
      <p:cxnSp>
        <p:nvCxnSpPr>
          <p:cNvPr id="5" name="5 - Ευθύγραμμο βέλος σύνδεσης">
            <a:extLst>
              <a:ext uri="{FF2B5EF4-FFF2-40B4-BE49-F238E27FC236}">
                <a16:creationId xmlns:a16="http://schemas.microsoft.com/office/drawing/2014/main" id="{2AC4F00A-1F59-3E10-9154-67E7E08B52D9}"/>
              </a:ext>
            </a:extLst>
          </p:cNvPr>
          <p:cNvCxnSpPr>
            <a:cxnSpLocks/>
          </p:cNvCxnSpPr>
          <p:nvPr/>
        </p:nvCxnSpPr>
        <p:spPr>
          <a:xfrm>
            <a:off x="6566186" y="4454002"/>
            <a:ext cx="382078" cy="700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7143768" y="4437112"/>
            <a:ext cx="308552" cy="1277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5929322" y="571501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Χρώμα Επισήμανσης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BCEF1D-02E8-A325-200A-D099440C5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: Shape 1127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Writer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1275" name="Arc 112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l-GR" b="1" dirty="0"/>
              <a:t>Βασική οθόνη</a:t>
            </a:r>
            <a:endParaRPr lang="el-GR" b="1"/>
          </a:p>
          <a:p>
            <a:pPr eaLnBrk="1" hangingPunct="1"/>
            <a:endParaRPr lang="el-GR" b="1" dirty="0"/>
          </a:p>
          <a:p>
            <a:pPr eaLnBrk="1" hangingPunct="1"/>
            <a:r>
              <a:rPr lang="el-GR" dirty="0"/>
              <a:t>Μενού</a:t>
            </a:r>
            <a:r>
              <a:rPr lang="en-US" dirty="0"/>
              <a:t> - </a:t>
            </a:r>
            <a:r>
              <a:rPr lang="el-GR" dirty="0"/>
              <a:t>Καρτέλες</a:t>
            </a:r>
          </a:p>
          <a:p>
            <a:pPr eaLnBrk="1" hangingPunct="1"/>
            <a:r>
              <a:rPr lang="el-GR" dirty="0"/>
              <a:t>Εργαλεία</a:t>
            </a:r>
          </a:p>
          <a:p>
            <a:pPr eaLnBrk="1" hangingPunct="1"/>
            <a:r>
              <a:rPr lang="el-GR" dirty="0"/>
              <a:t>Κύριο παράθυρο</a:t>
            </a:r>
          </a:p>
          <a:p>
            <a:pPr eaLnBrk="1" hangingPunct="1"/>
            <a:r>
              <a:rPr lang="el-GR" dirty="0"/>
              <a:t>Γραμμή πληροφοριών</a:t>
            </a:r>
          </a:p>
          <a:p>
            <a:pPr eaLnBrk="1" hangingPunct="1"/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l-GR" b="1" dirty="0"/>
              <a:t>Μορφοποίηση κειμένου</a:t>
            </a:r>
          </a:p>
          <a:p>
            <a:pPr eaLnBrk="1" hangingPunct="1"/>
            <a:endParaRPr lang="el-GR" dirty="0"/>
          </a:p>
          <a:p>
            <a:pPr algn="ctr" eaLnBrk="1" hangingPunct="1">
              <a:buFont typeface="Wingdings 3" pitchFamily="18" charset="2"/>
              <a:buNone/>
            </a:pPr>
            <a:r>
              <a:rPr lang="el-GR" u="sng" dirty="0"/>
              <a:t>Μενού</a:t>
            </a:r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  <a:p>
            <a:pPr eaLnBrk="1" hangingPunct="1">
              <a:buFont typeface="Wingdings 3" pitchFamily="18" charset="2"/>
              <a:buNone/>
            </a:pPr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>
            <a:off x="7092280" y="4653136"/>
            <a:ext cx="908744" cy="1133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6500826" y="5702874"/>
            <a:ext cx="264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Χρώμα γραμματοσειράς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AFB7A71-6974-65F3-E256-C9FAF342E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75" b="84020"/>
          <a:stretch/>
        </p:blipFill>
        <p:spPr>
          <a:xfrm>
            <a:off x="785271" y="3429000"/>
            <a:ext cx="7740353" cy="13255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Writer</a:t>
            </a:r>
            <a:r>
              <a:rPr lang="el-GR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C3074DD-AC00-7F53-339A-E9E0AE7D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9690" b="2"/>
          <a:stretch/>
        </p:blipFill>
        <p:spPr>
          <a:xfrm>
            <a:off x="971600" y="2148524"/>
            <a:ext cx="6956266" cy="45711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969D84-291C-34AB-AC6D-E3C286E2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BBFCCD-1E60-7B7C-B6FD-EA3ADFB34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66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97" name="Arc 1229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br>
              <a:rPr lang="en-US" dirty="0"/>
            </a:br>
            <a:endParaRPr lang="el-GR" dirty="0"/>
          </a:p>
        </p:txBody>
      </p:sp>
      <p:sp>
        <p:nvSpPr>
          <p:cNvPr id="12299" name="Freeform: Shape 1229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0649808-A12F-873E-907D-41DEC7D43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" r="68112" b="33621"/>
          <a:stretch/>
        </p:blipFill>
        <p:spPr>
          <a:xfrm>
            <a:off x="527386" y="1080607"/>
            <a:ext cx="3583036" cy="452704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b="1" dirty="0"/>
              <a:t>Δημιουργία νέου εγγράφου</a:t>
            </a:r>
            <a:endParaRPr lang="el-GR" b="1"/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Μόλις ανοίξει το πρόγραμμα δημιουργείται αυτόματα ένα κενό έγγραφο</a:t>
            </a:r>
          </a:p>
          <a:p>
            <a:pPr eaLnBrk="1" hangingPunct="1">
              <a:buNone/>
            </a:pPr>
            <a:endParaRPr lang="el-GR" dirty="0"/>
          </a:p>
          <a:p>
            <a:pPr eaLnBrk="1" hangingPunct="1"/>
            <a:r>
              <a:rPr lang="el-GR" dirty="0"/>
              <a:t>Σε περίπτωση που θέλω να δημιουργήσω νέο έγγραφο μέσα από το πρόγραμμα</a:t>
            </a:r>
          </a:p>
          <a:p>
            <a:pPr lvl="1" eaLnBrk="1" hangingPunct="1"/>
            <a:r>
              <a:rPr lang="el-GR" dirty="0"/>
              <a:t>Έναρξη-&gt; Δημιουργία -&gt; Κενό Έγγραφο</a:t>
            </a:r>
            <a:endParaRPr lang="en-US" dirty="0"/>
          </a:p>
          <a:p>
            <a:pPr lvl="1" eaLnBrk="1" hangingPunct="1"/>
            <a:endParaRPr lang="el-GR" dirty="0"/>
          </a:p>
          <a:p>
            <a:pPr eaLnBrk="1" hangingPunct="1"/>
            <a:endParaRPr lang="el-GR" dirty="0"/>
          </a:p>
          <a:p>
            <a:pPr eaLnBrk="1" hangingPunct="1"/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Freeform: Shape 133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Writer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3323" name="Arc 133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l-GR" b="1" dirty="0"/>
              <a:t>Πληκτρολογούμε το ακόλουθο κείμενο</a:t>
            </a:r>
          </a:p>
          <a:p>
            <a:pPr eaLnBrk="1" hangingPunct="1"/>
            <a:endParaRPr lang="el-GR" b="1" dirty="0"/>
          </a:p>
          <a:p>
            <a:pPr eaLnBrk="1" hangingPunct="1">
              <a:buFontTx/>
              <a:buNone/>
            </a:pPr>
            <a:r>
              <a:rPr lang="el-GR" dirty="0"/>
              <a:t>Καλησπέρα! Σήμερα έχουμε το μάθημα Εισαγωγή στις νέες τεχνολογίες επικοινωνίας.</a:t>
            </a:r>
          </a:p>
          <a:p>
            <a:pPr eaLnBrk="1" hangingPunct="1">
              <a:buFontTx/>
              <a:buNone/>
            </a:pPr>
            <a:r>
              <a:rPr lang="el-GR" dirty="0"/>
              <a:t>Σε αυτό το μάθημα αρχικά θα μάθουμε για το </a:t>
            </a:r>
            <a:r>
              <a:rPr lang="en-US" dirty="0"/>
              <a:t>writer!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3470" y="486184"/>
            <a:ext cx="4047928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C63B5F-2C35-C55B-51D8-26C1A6E0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0" t="44960" r="58503" b="26061"/>
          <a:stretch/>
        </p:blipFill>
        <p:spPr>
          <a:xfrm>
            <a:off x="5702142" y="3110980"/>
            <a:ext cx="3416775" cy="169466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8202" name="Freeform: Shape 820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83DE5F-3EBB-ED42-D077-2AC2968AD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44" r="79137" b="62600"/>
          <a:stretch/>
        </p:blipFill>
        <p:spPr>
          <a:xfrm>
            <a:off x="5965097" y="982831"/>
            <a:ext cx="3416775" cy="158203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8769" y="616641"/>
            <a:ext cx="4047928" cy="43513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900" b="1" dirty="0"/>
              <a:t>Αποθήκευση κειμένου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 dirty="0"/>
              <a:t>Έναρξη-&gt; Αποθήκευση ή Αποθήκευση ως…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 dirty="0"/>
              <a:t>Στο καινούργιο παράθυρο που ανοίγει μου δίνονται διάφορες επιλογές. (Που θα γίνει η αποθήκευση, Όνομα αρχείου, Τύπος αρχείου </a:t>
            </a:r>
            <a:r>
              <a:rPr lang="el-GR" sz="1900" dirty="0" err="1"/>
              <a:t>κλπ</a:t>
            </a:r>
            <a:r>
              <a:rPr lang="el-GR" sz="1900" dirty="0"/>
              <a:t> 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900" dirty="0"/>
              <a:t>Αποθηκεύστε το αρχείο σας με το όνομα </a:t>
            </a:r>
            <a:r>
              <a:rPr lang="en-US" sz="1900" dirty="0" err="1"/>
              <a:t>onoma</a:t>
            </a:r>
            <a:r>
              <a:rPr lang="el-GR" sz="1900" dirty="0"/>
              <a:t> στο φάκελο με το ονοματεπώνυμό σας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900" dirty="0"/>
          </a:p>
        </p:txBody>
      </p:sp>
      <p:sp>
        <p:nvSpPr>
          <p:cNvPr id="8204" name="Arc 820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Oval 1536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Writer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5371" name="Arc 1537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3" name="Oval 1537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1 - Θέση περιεχομένου"/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endParaRPr lang="el-GR" b="1" dirty="0"/>
          </a:p>
          <a:p>
            <a:pPr eaLnBrk="1" hangingPunct="1">
              <a:buFont typeface="Wingdings 3" pitchFamily="18" charset="2"/>
              <a:buNone/>
            </a:pPr>
            <a:endParaRPr lang="el-GR" b="1" dirty="0"/>
          </a:p>
          <a:p>
            <a:pPr eaLnBrk="1" hangingPunct="1">
              <a:buFont typeface="Wingdings 3" pitchFamily="18" charset="2"/>
              <a:buNone/>
            </a:pPr>
            <a:endParaRPr lang="el-GR" b="1" dirty="0"/>
          </a:p>
          <a:p>
            <a:pPr eaLnBrk="1" hangingPunct="1">
              <a:buFont typeface="Wingdings 3" pitchFamily="18" charset="2"/>
              <a:buNone/>
            </a:pPr>
            <a:r>
              <a:rPr lang="en-US" b="1" dirty="0"/>
              <a:t>   </a:t>
            </a:r>
            <a:r>
              <a:rPr lang="el-GR" b="1" dirty="0"/>
              <a:t>Ποια είναι η διαφορά του Αποθήκευση και Αποθήκευση ως…;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Writer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55570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b="1" dirty="0"/>
              <a:t>Διαφορά Αποθήκευσης και Αποθήκευση ως</a:t>
            </a:r>
          </a:p>
          <a:p>
            <a:pPr eaLnBrk="1" hangingPunct="1">
              <a:lnSpc>
                <a:spcPct val="90000"/>
              </a:lnSpc>
            </a:pPr>
            <a:endParaRPr lang="el-GR" b="1" dirty="0"/>
          </a:p>
          <a:p>
            <a:pPr eaLnBrk="1" hangingPunct="1">
              <a:lnSpc>
                <a:spcPct val="90000"/>
              </a:lnSpc>
            </a:pPr>
            <a:r>
              <a:rPr lang="el-GR" dirty="0"/>
              <a:t>Την πρώτη φορά που αποθηκεύω το αρχείο δεν υπάρχει διαφορά</a:t>
            </a:r>
          </a:p>
          <a:p>
            <a:pPr eaLnBrk="1" hangingPunct="1">
              <a:lnSpc>
                <a:spcPct val="90000"/>
              </a:lnSpc>
            </a:pPr>
            <a:r>
              <a:rPr lang="el-GR" dirty="0"/>
              <a:t>Σε ένα ήδη υπάρχον αρχείο με την επιλογή Αποθήκευση ως δημιουργώ ένα αντίγραφο του αρχείου μου ( περιεχόμενο) είτε με άλλο όνομα είτε με άλλο τύπο</a:t>
            </a:r>
          </a:p>
          <a:p>
            <a:pPr eaLnBrk="1" hangingPunct="1">
              <a:lnSpc>
                <a:spcPct val="90000"/>
              </a:lnSpc>
            </a:pPr>
            <a:endParaRPr lang="el-GR" dirty="0"/>
          </a:p>
          <a:p>
            <a:pPr eaLnBrk="1" hangingPunct="1">
              <a:lnSpc>
                <a:spcPct val="9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/>
              <a:t>Writer</a:t>
            </a:r>
            <a:br>
              <a:rPr lang="en-US" sz="3100"/>
            </a:br>
            <a:endParaRPr lang="el-GR" sz="310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82601" y="1782981"/>
            <a:ext cx="3006288" cy="439398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sz="1700" b="1"/>
              <a:t>Κλείσιμο Αρχείου</a:t>
            </a:r>
          </a:p>
          <a:p>
            <a:pPr eaLnBrk="1" hangingPunct="1">
              <a:buFontTx/>
              <a:buNone/>
            </a:pPr>
            <a:endParaRPr lang="el-GR" sz="1700"/>
          </a:p>
          <a:p>
            <a:pPr eaLnBrk="1" hangingPunct="1">
              <a:buFontTx/>
              <a:buNone/>
            </a:pPr>
            <a:r>
              <a:rPr lang="en-US" sz="1700"/>
              <a:t>A</a:t>
            </a:r>
            <a:r>
              <a:rPr lang="el-GR" sz="1700"/>
              <a:t>ρχείο -&gt; Κλείσιμο</a:t>
            </a:r>
            <a:endParaRPr lang="en-US" sz="1700"/>
          </a:p>
          <a:p>
            <a:pPr eaLnBrk="1" hangingPunct="1">
              <a:buFontTx/>
              <a:buNone/>
            </a:pPr>
            <a:endParaRPr lang="en-US" sz="1700"/>
          </a:p>
          <a:p>
            <a:pPr eaLnBrk="1" hangingPunct="1">
              <a:buFontTx/>
              <a:buNone/>
            </a:pPr>
            <a:endParaRPr lang="el-GR" sz="1700"/>
          </a:p>
          <a:p>
            <a:pPr eaLnBrk="1" hangingPunct="1">
              <a:buFontTx/>
              <a:buNone/>
            </a:pPr>
            <a:endParaRPr lang="el-GR" sz="1700"/>
          </a:p>
          <a:p>
            <a:pPr eaLnBrk="1" hangingPunct="1">
              <a:buFontTx/>
              <a:buNone/>
            </a:pPr>
            <a:r>
              <a:rPr lang="el-GR" sz="1700" b="1"/>
              <a:t>Έξοδος από το πρόγραμμα</a:t>
            </a:r>
          </a:p>
          <a:p>
            <a:pPr eaLnBrk="1" hangingPunct="1">
              <a:buFontTx/>
              <a:buNone/>
            </a:pPr>
            <a:endParaRPr lang="el-GR" sz="1700" b="1"/>
          </a:p>
          <a:p>
            <a:pPr eaLnBrk="1" hangingPunct="1">
              <a:buFontTx/>
              <a:buNone/>
            </a:pPr>
            <a:r>
              <a:rPr lang="el-GR" sz="1700"/>
              <a:t>Έναρξη -&gt;Έξοδος από το </a:t>
            </a:r>
            <a:r>
              <a:rPr lang="en-US" sz="1700"/>
              <a:t> Libreoffice</a:t>
            </a:r>
          </a:p>
          <a:p>
            <a:pPr eaLnBrk="1" hangingPunct="1">
              <a:buFontTx/>
              <a:buNone/>
            </a:pPr>
            <a:endParaRPr lang="el-GR" sz="1700"/>
          </a:p>
        </p:txBody>
      </p:sp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7418" name="Isosceles Triangle 1741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9" name="Rectangle 1741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D3B4A7-CF1F-970A-FD3C-3295334A9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" r="80712" b="34881"/>
          <a:stretch/>
        </p:blipFill>
        <p:spPr>
          <a:xfrm>
            <a:off x="5251531" y="1782981"/>
            <a:ext cx="2129826" cy="4361892"/>
          </a:xfrm>
          <a:prstGeom prst="rect">
            <a:avLst/>
          </a:prstGeom>
        </p:spPr>
      </p:pic>
      <p:grpSp>
        <p:nvGrpSpPr>
          <p:cNvPr id="17421" name="Group 1742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7422" name="Rectangle 1742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3" name="Isosceles Triangle 1742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</TotalTime>
  <Words>538</Words>
  <Application>Microsoft Office PowerPoint</Application>
  <PresentationFormat>Προβολή στην οθόνη (4:3)</PresentationFormat>
  <Paragraphs>181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 3</vt:lpstr>
      <vt:lpstr>Θέμα του Office</vt:lpstr>
      <vt:lpstr>ΕΙΣΑΓΩΓΗ ΣΤΙΣ ΝΕΕΣ ΤΕΧΝΟΛΟΓΙΕΣ ΕΠΙΚΟΙΝΩΝΙΑΣ </vt:lpstr>
      <vt:lpstr>Προγράμματα Μαθήματος</vt:lpstr>
      <vt:lpstr>Writer</vt:lpstr>
      <vt:lpstr>Writer </vt:lpstr>
      <vt:lpstr>Writer</vt:lpstr>
      <vt:lpstr>Writer</vt:lpstr>
      <vt:lpstr>Writer</vt:lpstr>
      <vt:lpstr>Writer</vt:lpstr>
      <vt:lpstr>Writer </vt:lpstr>
      <vt:lpstr>Writer</vt:lpstr>
      <vt:lpstr>Writer</vt:lpstr>
      <vt:lpstr>Writer </vt:lpstr>
      <vt:lpstr>Writer</vt:lpstr>
      <vt:lpstr>Writer</vt:lpstr>
      <vt:lpstr>Writer</vt:lpstr>
      <vt:lpstr>Writer</vt:lpstr>
      <vt:lpstr>Writer</vt:lpstr>
      <vt:lpstr>Writer</vt:lpstr>
      <vt:lpstr>Writer</vt:lpstr>
      <vt:lpstr>Writer</vt:lpstr>
      <vt:lpstr>Writer</vt:lpstr>
      <vt:lpstr>Writer</vt:lpstr>
      <vt:lpstr>Writer </vt:lpstr>
      <vt:lpstr>Writer</vt:lpstr>
      <vt:lpstr>Writer</vt:lpstr>
      <vt:lpstr>Παρουσίαση του PowerPoint</vt:lpstr>
      <vt:lpstr>Writer</vt:lpstr>
      <vt:lpstr>Writer</vt:lpstr>
      <vt:lpstr>Writer</vt:lpstr>
      <vt:lpstr>Writer</vt:lpstr>
      <vt:lpstr>Writer </vt:lpstr>
      <vt:lpstr>Παρουσίαση του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ΣΤΙΣ ΝΕΕΣ ΤΕΧΝΟΛΟΓΙΕΣ ΕΠΙΚΟΙΝΩΝΙΑΣ</dc:title>
  <dc:creator>user</dc:creator>
  <cp:lastModifiedBy>STEFANOS GKOUTZIOS</cp:lastModifiedBy>
  <cp:revision>82</cp:revision>
  <dcterms:created xsi:type="dcterms:W3CDTF">2015-11-20T07:45:06Z</dcterms:created>
  <dcterms:modified xsi:type="dcterms:W3CDTF">2022-10-16T14:07:17Z</dcterms:modified>
</cp:coreProperties>
</file>