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6"/>
  </p:notesMasterIdLst>
  <p:sldIdLst>
    <p:sldId id="256" r:id="rId2"/>
    <p:sldId id="257" r:id="rId3"/>
    <p:sldId id="277" r:id="rId4"/>
    <p:sldId id="282" r:id="rId5"/>
    <p:sldId id="283" r:id="rId6"/>
    <p:sldId id="284" r:id="rId7"/>
    <p:sldId id="285" r:id="rId8"/>
    <p:sldId id="262" r:id="rId9"/>
    <p:sldId id="263" r:id="rId10"/>
    <p:sldId id="265" r:id="rId11"/>
    <p:sldId id="290" r:id="rId12"/>
    <p:sldId id="274" r:id="rId13"/>
    <p:sldId id="287" r:id="rId14"/>
    <p:sldId id="288" r:id="rId15"/>
    <p:sldId id="286" r:id="rId16"/>
    <p:sldId id="281" r:id="rId17"/>
    <p:sldId id="276" r:id="rId18"/>
    <p:sldId id="291" r:id="rId19"/>
    <p:sldId id="289" r:id="rId20"/>
    <p:sldId id="273" r:id="rId21"/>
    <p:sldId id="275" r:id="rId22"/>
    <p:sldId id="264" r:id="rId23"/>
    <p:sldId id="266" r:id="rId24"/>
    <p:sldId id="268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Φωτεινό στυλ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8ED51-F3CD-48C0-B3D3-32C6B0F35EA0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73B7D-4C74-4BF4-9644-2864F1BB665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altLang="zh-CN" dirty="0" smtClean="0">
                <a:latin typeface="Times New Roman" pitchFamily="18" charset="0"/>
                <a:cs typeface="Times New Roman" pitchFamily="18" charset="0"/>
              </a:rPr>
              <a:t>Στην τελική μορφή του το πλαίσιο μελέτης των εκπαιδευτικών πρακτικών αποτελείται από τους άξονες: α) σύνταξη, β) κοινωνικό σύστημα (ρόλοι εκπαιδευτικού, μαθητών, ξεναγού, αρχές αντίδρασης, έλεγχος τάξης), γ) σύστημα υποστήριξης δ) στόχοι, ε) αποτελέσματα.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ανάλυση με το συγκεκριμένο πλαίσιο δεν αναδείκνυε τις σχέσεις μεταξύ των δεδομένων και δεν ερμήνευε</a:t>
            </a:r>
            <a:r>
              <a:rPr lang="el-GR" baseline="0" dirty="0" smtClean="0"/>
              <a:t> συγκεκριμένες πρακτικές.</a:t>
            </a:r>
          </a:p>
          <a:p>
            <a:r>
              <a:rPr lang="el-GR" baseline="0" dirty="0" smtClean="0"/>
              <a:t>Πχ., είδαμε ότι η προετοιμασία του εκπαιδευτικού συνδέονταν με τις αντιλήψεις του για την άτυπη εκπαίδευση, το ρόλο του κατά την επίσκεψη και τους στόχους για την επίσκεψη. </a:t>
            </a:r>
          </a:p>
          <a:p>
            <a:r>
              <a:rPr lang="el-GR" baseline="0" dirty="0" smtClean="0"/>
              <a:t>Αυτές όμως οι συσχετίσεις δεν αναδεικνύονταν. </a:t>
            </a:r>
          </a:p>
          <a:p>
            <a:r>
              <a:rPr lang="el-GR" baseline="0" dirty="0" smtClean="0"/>
              <a:t>Για το λόγο αυτό επιλέξαμε τη θεμελιωμένη θεωρία.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73B7D-4C74-4BF4-9644-2864F1BB6650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Βρείτε τον τίτλο της κατηγορίας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73B7D-4C74-4BF4-9644-2864F1BB6650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Βρείτε τον τίτλο </a:t>
            </a:r>
            <a:r>
              <a:rPr lang="el-GR" dirty="0" smtClean="0"/>
              <a:t>της κατηγορίας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73B7D-4C74-4BF4-9644-2864F1BB6650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Τα θέματα που αναδείχθηκαν μας επέτρεψαν να έχουμε ένα ερμηνευτικό πλαίσιο</a:t>
            </a:r>
            <a:r>
              <a:rPr lang="el-GR" baseline="0" dirty="0" smtClean="0"/>
              <a:t> για τις πρακτικές και αντιλήψεις των εκπαιδευτικών όταν σχεδιάζουν, υλοποιούν και αποτιμούν τα αποτελέσματα μιας επίσκεψης σε ένα </a:t>
            </a:r>
            <a:r>
              <a:rPr lang="el-GR" baseline="0" dirty="0" err="1" smtClean="0"/>
              <a:t>τεχνοεπιστημονικό</a:t>
            </a:r>
            <a:r>
              <a:rPr lang="el-GR" baseline="0" dirty="0" smtClean="0"/>
              <a:t> μουσείο.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73B7D-4C74-4BF4-9644-2864F1BB6650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7/3/2017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300194" y="857233"/>
            <a:ext cx="7772400" cy="1928825"/>
          </a:xfrm>
        </p:spPr>
        <p:txBody>
          <a:bodyPr>
            <a:noAutofit/>
          </a:bodyPr>
          <a:lstStyle/>
          <a:p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ΠΡΟΓΡΑΜΜΑ ΜΕΤΑΠΤΥΧΙΑΚΩΝ ΣΠΟΥΔΩΝ</a:t>
            </a:r>
            <a:b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«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ambria" pitchFamily="18" charset="0"/>
              </a:rPr>
              <a:t>ΕΚΠΑΙΔΕΥΣΗ</a:t>
            </a: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ΣΤΙΣ ΦΥΣΙΚΕΣ ΕΠΙΣΤΗΜΕΣ, </a:t>
            </a:r>
            <a:b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ΠΕΡΙΒΑΛΛΟΝ, ΤΕΧΝΟΛΟΓΙΑ»</a:t>
            </a:r>
            <a:b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r>
              <a:rPr lang="el-GR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ΜΑΘΗΜΑ: </a:t>
            </a:r>
            <a:r>
              <a:rPr lang="el-GR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Οργάνωση εξωσχολικών επισκέψεων / δράσεων</a:t>
            </a:r>
            <a:r>
              <a:rPr lang="el-G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/>
            </a:r>
            <a:br>
              <a:rPr lang="el-G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</a:br>
            <a:endParaRPr lang="el-GR" sz="2000" b="1" dirty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8892"/>
          </a:xfrm>
        </p:spPr>
        <p:txBody>
          <a:bodyPr>
            <a:normAutofit fontScale="70000" lnSpcReduction="20000"/>
          </a:bodyPr>
          <a:lstStyle/>
          <a:p>
            <a:r>
              <a:rPr lang="en-US" sz="2300" dirty="0" smtClean="0">
                <a:solidFill>
                  <a:schemeClr val="tx1"/>
                </a:solidFill>
                <a:latin typeface="Cambria" pitchFamily="18" charset="0"/>
              </a:rPr>
              <a:t>Links between teachers’ beliefs and their practices</a:t>
            </a:r>
          </a:p>
          <a:p>
            <a:r>
              <a:rPr lang="en-US" sz="2300" dirty="0" smtClean="0">
                <a:solidFill>
                  <a:schemeClr val="tx1"/>
                </a:solidFill>
                <a:latin typeface="Cambria" pitchFamily="18" charset="0"/>
              </a:rPr>
              <a:t>in a science and technology museum visit</a:t>
            </a:r>
          </a:p>
          <a:p>
            <a:endParaRPr lang="el-GR" sz="2300" dirty="0" smtClean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en-US" sz="2100" dirty="0" smtClean="0">
                <a:solidFill>
                  <a:schemeClr val="tx1"/>
                </a:solidFill>
                <a:latin typeface="Cambria" pitchFamily="18" charset="0"/>
              </a:rPr>
              <a:t>International Journal of Science Education, Part B, 2013</a:t>
            </a:r>
            <a:endParaRPr lang="el-GR" sz="2100" dirty="0" smtClean="0">
              <a:solidFill>
                <a:schemeClr val="tx1"/>
              </a:solidFill>
              <a:latin typeface="Cambria" pitchFamily="18" charset="0"/>
            </a:endParaRPr>
          </a:p>
          <a:p>
            <a:endParaRPr lang="el-GR" sz="2100" dirty="0" smtClean="0">
              <a:solidFill>
                <a:schemeClr val="tx1"/>
              </a:solidFill>
              <a:latin typeface="Cambria" pitchFamily="18" charset="0"/>
            </a:endParaRPr>
          </a:p>
          <a:p>
            <a:r>
              <a:rPr lang="en-US" sz="2100" dirty="0" smtClean="0">
                <a:solidFill>
                  <a:schemeClr val="tx1"/>
                </a:solidFill>
                <a:latin typeface="Cambria" pitchFamily="18" charset="0"/>
              </a:rPr>
              <a:t>M. </a:t>
            </a:r>
            <a:r>
              <a:rPr lang="en-US" sz="2100" dirty="0" err="1" smtClean="0">
                <a:solidFill>
                  <a:schemeClr val="tx1"/>
                </a:solidFill>
                <a:latin typeface="Cambria" pitchFamily="18" charset="0"/>
              </a:rPr>
              <a:t>Karnezou</a:t>
            </a:r>
            <a:r>
              <a:rPr lang="en-US" sz="2100" dirty="0" smtClean="0">
                <a:solidFill>
                  <a:schemeClr val="tx1"/>
                </a:solidFill>
                <a:latin typeface="Cambria" pitchFamily="18" charset="0"/>
              </a:rPr>
              <a:t>, S. </a:t>
            </a:r>
            <a:r>
              <a:rPr lang="en-US" sz="2100" dirty="0" err="1" smtClean="0">
                <a:solidFill>
                  <a:schemeClr val="tx1"/>
                </a:solidFill>
                <a:latin typeface="Cambria" pitchFamily="18" charset="0"/>
              </a:rPr>
              <a:t>Augitidoy</a:t>
            </a:r>
            <a:r>
              <a:rPr lang="en-US" sz="2100" dirty="0" smtClean="0">
                <a:solidFill>
                  <a:schemeClr val="tx1"/>
                </a:solidFill>
                <a:latin typeface="Cambria" pitchFamily="18" charset="0"/>
              </a:rPr>
              <a:t>, P. </a:t>
            </a:r>
            <a:r>
              <a:rPr lang="en-US" sz="2100" dirty="0" err="1" smtClean="0">
                <a:solidFill>
                  <a:schemeClr val="tx1"/>
                </a:solidFill>
                <a:latin typeface="Cambria" pitchFamily="18" charset="0"/>
              </a:rPr>
              <a:t>Kariotoglou</a:t>
            </a:r>
            <a:endParaRPr lang="el-GR" sz="2100" dirty="0" smtClean="0">
              <a:solidFill>
                <a:schemeClr val="tx1"/>
              </a:solidFill>
              <a:latin typeface="Cambria" pitchFamily="18" charset="0"/>
            </a:endParaRPr>
          </a:p>
          <a:p>
            <a:endParaRPr lang="el-GR" sz="12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endParaRPr lang="el-GR" sz="12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r"/>
            <a:r>
              <a:rPr lang="el-GR" sz="1200" b="1" i="1" dirty="0" smtClean="0">
                <a:solidFill>
                  <a:schemeClr val="tx1"/>
                </a:solidFill>
                <a:latin typeface="Calibri" pitchFamily="34" charset="0"/>
              </a:rPr>
              <a:t>Φλώρινα</a:t>
            </a:r>
            <a:br>
              <a:rPr lang="el-GR" sz="1200" b="1" i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l-GR" sz="1200" b="1" i="1" dirty="0" smtClean="0">
                <a:solidFill>
                  <a:schemeClr val="tx1"/>
                </a:solidFill>
                <a:latin typeface="Calibri" pitchFamily="34" charset="0"/>
              </a:rPr>
              <a:t>ΜΑΡΤΙΟΣ 201</a:t>
            </a:r>
            <a:r>
              <a:rPr lang="en-US" sz="1200" b="1" i="1" dirty="0" smtClean="0">
                <a:solidFill>
                  <a:schemeClr val="tx1"/>
                </a:solidFill>
                <a:latin typeface="Calibri" pitchFamily="34" charset="0"/>
              </a:rPr>
              <a:t>7</a:t>
            </a:r>
            <a:endParaRPr lang="el-GR" sz="1200" i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Large confetti"/>
          <p:cNvSpPr>
            <a:spLocks noGrp="1" noChangeArrowheads="1"/>
          </p:cNvSpPr>
          <p:nvPr>
            <p:ph type="title" idx="4294967295"/>
          </p:nvPr>
        </p:nvSpPr>
        <p:spPr>
          <a:xfrm>
            <a:off x="1071538" y="714375"/>
            <a:ext cx="7286625" cy="1071563"/>
          </a:xfrm>
        </p:spPr>
        <p:txBody>
          <a:bodyPr>
            <a:noAutofit/>
          </a:bodyPr>
          <a:lstStyle/>
          <a:p>
            <a:pPr algn="ctr"/>
            <a:r>
              <a:rPr lang="el-GR" sz="1600" u="sng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Σχηματική απεικόνιση ανάλυσης δεδομένων </a:t>
            </a:r>
            <a:r>
              <a:rPr lang="el-GR" sz="1600" u="sng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el-GR" sz="1600" u="sng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</a:br>
            <a:r>
              <a:rPr lang="el-GR" sz="1600" u="sng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με </a:t>
            </a:r>
            <a:r>
              <a:rPr lang="el-GR" sz="1600" u="sng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τη μέθοδο της Θεμελιωμένης </a:t>
            </a:r>
            <a:r>
              <a:rPr lang="el-GR" sz="1600" u="sng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Θεωρίας</a:t>
            </a:r>
            <a:br>
              <a:rPr lang="el-GR" sz="1600" u="sng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</a:br>
            <a:r>
              <a:rPr lang="en-US" sz="160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(Glaser &amp; Strauss, 19</a:t>
            </a:r>
            <a:r>
              <a:rPr lang="el-GR" sz="160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6</a:t>
            </a:r>
            <a:r>
              <a:rPr lang="en-US" sz="160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7) </a:t>
            </a:r>
            <a:r>
              <a:rPr lang="el-GR" sz="1800" u="sng" dirty="0" smtClean="0">
                <a:latin typeface="Cambria" pitchFamily="18" charset="0"/>
                <a:cs typeface="Times New Roman" pitchFamily="18" charset="0"/>
              </a:rPr>
              <a:t/>
            </a:r>
            <a:br>
              <a:rPr lang="el-GR" sz="1800" u="sng" dirty="0" smtClean="0">
                <a:latin typeface="Cambria" pitchFamily="18" charset="0"/>
                <a:cs typeface="Times New Roman" pitchFamily="18" charset="0"/>
              </a:rPr>
            </a:br>
            <a:endParaRPr lang="el-GR" sz="1800" u="sng" dirty="0"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2771" name="Text Box 22"/>
          <p:cNvSpPr txBox="1">
            <a:spLocks noChangeArrowheads="1"/>
          </p:cNvSpPr>
          <p:nvPr/>
        </p:nvSpPr>
        <p:spPr bwMode="auto">
          <a:xfrm>
            <a:off x="3357554" y="2057400"/>
            <a:ext cx="2133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600" dirty="0">
                <a:latin typeface="Cambria" pitchFamily="18" charset="0"/>
                <a:cs typeface="Times New Roman" pitchFamily="18" charset="0"/>
              </a:rPr>
              <a:t>Θέματα</a:t>
            </a:r>
          </a:p>
        </p:txBody>
      </p:sp>
      <p:sp>
        <p:nvSpPr>
          <p:cNvPr id="32772" name="Text Box 23"/>
          <p:cNvSpPr txBox="1">
            <a:spLocks noChangeArrowheads="1"/>
          </p:cNvSpPr>
          <p:nvPr/>
        </p:nvSpPr>
        <p:spPr bwMode="auto">
          <a:xfrm>
            <a:off x="2928926" y="4724400"/>
            <a:ext cx="31765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l-GR" sz="1600" dirty="0">
                <a:latin typeface="Cambria" pitchFamily="18" charset="0"/>
                <a:cs typeface="Times New Roman" pitchFamily="18" charset="0"/>
              </a:rPr>
              <a:t>Μονάδες πληροφορίας</a:t>
            </a:r>
          </a:p>
        </p:txBody>
      </p:sp>
      <p:sp>
        <p:nvSpPr>
          <p:cNvPr id="32773" name="Text Box 24"/>
          <p:cNvSpPr txBox="1">
            <a:spLocks noChangeArrowheads="1"/>
          </p:cNvSpPr>
          <p:nvPr/>
        </p:nvSpPr>
        <p:spPr bwMode="auto">
          <a:xfrm>
            <a:off x="3143240" y="3352800"/>
            <a:ext cx="2667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600" dirty="0">
                <a:latin typeface="Cambria" pitchFamily="18" charset="0"/>
                <a:cs typeface="Times New Roman" pitchFamily="18" charset="0"/>
              </a:rPr>
              <a:t>Κατηγορίες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643306" y="4038600"/>
            <a:ext cx="1676400" cy="533400"/>
            <a:chOff x="3984" y="3024"/>
            <a:chExt cx="1056" cy="336"/>
          </a:xfrm>
        </p:grpSpPr>
        <p:sp>
          <p:nvSpPr>
            <p:cNvPr id="32781" name="Line 25"/>
            <p:cNvSpPr>
              <a:spLocks noChangeShapeType="1"/>
            </p:cNvSpPr>
            <p:nvPr/>
          </p:nvSpPr>
          <p:spPr bwMode="auto">
            <a:xfrm flipV="1">
              <a:off x="4272" y="3024"/>
              <a:ext cx="0" cy="336"/>
            </a:xfrm>
            <a:prstGeom prst="line">
              <a:avLst/>
            </a:prstGeom>
            <a:ln>
              <a:solidFill>
                <a:srgbClr val="7030A0"/>
              </a:solidFill>
              <a:headEnd/>
              <a:tailEnd type="triangl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2782" name="Line 26"/>
            <p:cNvSpPr>
              <a:spLocks noChangeShapeType="1"/>
            </p:cNvSpPr>
            <p:nvPr/>
          </p:nvSpPr>
          <p:spPr bwMode="auto">
            <a:xfrm flipV="1">
              <a:off x="4416" y="3024"/>
              <a:ext cx="0" cy="336"/>
            </a:xfrm>
            <a:prstGeom prst="line">
              <a:avLst/>
            </a:prstGeom>
            <a:ln>
              <a:solidFill>
                <a:srgbClr val="7030A0"/>
              </a:solidFill>
              <a:headEnd/>
              <a:tailEnd type="triangl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2783" name="Line 27"/>
            <p:cNvSpPr>
              <a:spLocks noChangeShapeType="1"/>
            </p:cNvSpPr>
            <p:nvPr/>
          </p:nvSpPr>
          <p:spPr bwMode="auto">
            <a:xfrm flipV="1">
              <a:off x="4544" y="3024"/>
              <a:ext cx="0" cy="336"/>
            </a:xfrm>
            <a:prstGeom prst="line">
              <a:avLst/>
            </a:prstGeom>
            <a:ln>
              <a:solidFill>
                <a:srgbClr val="7030A0"/>
              </a:solidFill>
              <a:headEnd/>
              <a:tailEnd type="triangl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2784" name="Line 28"/>
            <p:cNvSpPr>
              <a:spLocks noChangeShapeType="1"/>
            </p:cNvSpPr>
            <p:nvPr/>
          </p:nvSpPr>
          <p:spPr bwMode="auto">
            <a:xfrm flipV="1">
              <a:off x="4656" y="3024"/>
              <a:ext cx="0" cy="336"/>
            </a:xfrm>
            <a:prstGeom prst="line">
              <a:avLst/>
            </a:prstGeom>
            <a:ln>
              <a:solidFill>
                <a:srgbClr val="7030A0"/>
              </a:solidFill>
              <a:headEnd/>
              <a:tailEnd type="triangl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2785" name="Line 29"/>
            <p:cNvSpPr>
              <a:spLocks noChangeShapeType="1"/>
            </p:cNvSpPr>
            <p:nvPr/>
          </p:nvSpPr>
          <p:spPr bwMode="auto">
            <a:xfrm flipV="1">
              <a:off x="4800" y="3024"/>
              <a:ext cx="0" cy="336"/>
            </a:xfrm>
            <a:prstGeom prst="line">
              <a:avLst/>
            </a:prstGeom>
            <a:ln>
              <a:solidFill>
                <a:srgbClr val="7030A0"/>
              </a:solidFill>
              <a:headEnd/>
              <a:tailEnd type="triangl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2786" name="Line 40"/>
            <p:cNvSpPr>
              <a:spLocks noChangeShapeType="1"/>
            </p:cNvSpPr>
            <p:nvPr/>
          </p:nvSpPr>
          <p:spPr bwMode="auto">
            <a:xfrm flipV="1">
              <a:off x="3984" y="3024"/>
              <a:ext cx="144" cy="336"/>
            </a:xfrm>
            <a:prstGeom prst="line">
              <a:avLst/>
            </a:prstGeom>
            <a:ln>
              <a:solidFill>
                <a:srgbClr val="7030A0"/>
              </a:solidFill>
              <a:headEnd/>
              <a:tailEnd type="triangl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2787" name="Line 41"/>
            <p:cNvSpPr>
              <a:spLocks noChangeShapeType="1"/>
            </p:cNvSpPr>
            <p:nvPr/>
          </p:nvSpPr>
          <p:spPr bwMode="auto">
            <a:xfrm flipH="1" flipV="1">
              <a:off x="4944" y="3024"/>
              <a:ext cx="96" cy="336"/>
            </a:xfrm>
            <a:prstGeom prst="line">
              <a:avLst/>
            </a:prstGeom>
            <a:ln>
              <a:solidFill>
                <a:srgbClr val="7030A0"/>
              </a:solidFill>
              <a:headEnd/>
              <a:tailEnd type="triangl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l-GR"/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3857620" y="2667000"/>
            <a:ext cx="1052513" cy="533400"/>
            <a:chOff x="4176" y="2256"/>
            <a:chExt cx="663" cy="336"/>
          </a:xfrm>
        </p:grpSpPr>
        <p:sp>
          <p:nvSpPr>
            <p:cNvPr id="32776" name="Line 31"/>
            <p:cNvSpPr>
              <a:spLocks noChangeShapeType="1"/>
            </p:cNvSpPr>
            <p:nvPr/>
          </p:nvSpPr>
          <p:spPr bwMode="auto">
            <a:xfrm flipV="1">
              <a:off x="4416" y="2256"/>
              <a:ext cx="0" cy="336"/>
            </a:xfrm>
            <a:prstGeom prst="line">
              <a:avLst/>
            </a:prstGeom>
            <a:ln>
              <a:solidFill>
                <a:srgbClr val="7030A0"/>
              </a:solidFill>
              <a:headEnd/>
              <a:tailEnd type="triangl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2777" name="Line 32"/>
            <p:cNvSpPr>
              <a:spLocks noChangeShapeType="1"/>
            </p:cNvSpPr>
            <p:nvPr/>
          </p:nvSpPr>
          <p:spPr bwMode="auto">
            <a:xfrm flipV="1">
              <a:off x="4544" y="2256"/>
              <a:ext cx="0" cy="336"/>
            </a:xfrm>
            <a:prstGeom prst="line">
              <a:avLst/>
            </a:prstGeom>
            <a:ln>
              <a:solidFill>
                <a:srgbClr val="7030A0"/>
              </a:solidFill>
              <a:headEnd/>
              <a:tailEnd type="triangl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2778" name="Line 33"/>
            <p:cNvSpPr>
              <a:spLocks noChangeShapeType="1"/>
            </p:cNvSpPr>
            <p:nvPr/>
          </p:nvSpPr>
          <p:spPr bwMode="auto">
            <a:xfrm flipV="1">
              <a:off x="4653" y="2256"/>
              <a:ext cx="0" cy="336"/>
            </a:xfrm>
            <a:prstGeom prst="line">
              <a:avLst/>
            </a:prstGeom>
            <a:ln>
              <a:solidFill>
                <a:srgbClr val="7030A0"/>
              </a:solidFill>
              <a:headEnd/>
              <a:tailEnd type="triangl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2779" name="Line 45"/>
            <p:cNvSpPr>
              <a:spLocks noChangeShapeType="1"/>
            </p:cNvSpPr>
            <p:nvPr/>
          </p:nvSpPr>
          <p:spPr bwMode="auto">
            <a:xfrm flipV="1">
              <a:off x="4176" y="2256"/>
              <a:ext cx="144" cy="336"/>
            </a:xfrm>
            <a:prstGeom prst="line">
              <a:avLst/>
            </a:prstGeom>
            <a:ln>
              <a:solidFill>
                <a:srgbClr val="7030A0"/>
              </a:solidFill>
              <a:headEnd/>
              <a:tailEnd type="triangl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2780" name="Line 46"/>
            <p:cNvSpPr>
              <a:spLocks noChangeShapeType="1"/>
            </p:cNvSpPr>
            <p:nvPr/>
          </p:nvSpPr>
          <p:spPr bwMode="auto">
            <a:xfrm flipH="1" flipV="1">
              <a:off x="4743" y="2256"/>
              <a:ext cx="96" cy="336"/>
            </a:xfrm>
            <a:prstGeom prst="line">
              <a:avLst/>
            </a:prstGeom>
            <a:ln>
              <a:solidFill>
                <a:srgbClr val="7030A0"/>
              </a:solidFill>
              <a:headEnd/>
              <a:tailEnd type="triangl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el-GR"/>
            </a:p>
          </p:txBody>
        </p:sp>
      </p:grpSp>
      <p:sp>
        <p:nvSpPr>
          <p:cNvPr id="20" name="19 - Ορθογώνιο"/>
          <p:cNvSpPr/>
          <p:nvPr/>
        </p:nvSpPr>
        <p:spPr>
          <a:xfrm>
            <a:off x="1000100" y="1571612"/>
            <a:ext cx="8143900" cy="285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0" y="1571612"/>
            <a:ext cx="928662" cy="28575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428728" y="1214422"/>
          <a:ext cx="6215106" cy="5143536"/>
        </p:xfrm>
        <a:graphic>
          <a:graphicData uri="http://schemas.openxmlformats.org/drawingml/2006/table">
            <a:tbl>
              <a:tblPr/>
              <a:tblGrid>
                <a:gridCol w="4255996"/>
                <a:gridCol w="1959110"/>
              </a:tblGrid>
              <a:tr h="4012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/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Αντιλήψεις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/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Εκπαιδευτικοί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67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Ανάκληση εντυπώσεων από παλαιότερη επίσκεψη των μαθητών στο μουσείο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12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Καταγραφή των απόψεων των μαθητών για την επίσκεψη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2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Πρόκληση ενδιαφέροντος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1, 8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2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Ενημέρωση με υλικό από την ιστοσελίδα του μουσείου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1, 8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2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Καμία ενημέρωση, πρόκληση έκπληξης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3, 4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8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Συζήτηση για την έννοια του ΤΜ και του συγκεκριμένου μουσείου ειδικότερα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7, 8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9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Οδηγίες συμπεριφοράς /Σύνταξη πρωτοκόλλου συμπεριφοράς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7,</a:t>
                      </a: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12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Ανακοίνωση του χώρου επίσκεψης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4, 5, 14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41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Σύνδεση με συγκεκριμένο κεφάλαιο της Φυσικής και το μάθημα εν γένει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2, 6, 9, 13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6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Ενημέρωση σε γενικές γραμμές για το περιεχόμενο της επίσκεψης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2, 6, 7, 8, 9, 10, 11, 13</a:t>
                      </a:r>
                    </a:p>
                  </a:txBody>
                  <a:tcPr marL="67132" marR="6713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2 - TextBox"/>
          <p:cNvSpPr txBox="1"/>
          <p:nvPr/>
        </p:nvSpPr>
        <p:spPr>
          <a:xfrm>
            <a:off x="1714480" y="486771"/>
            <a:ext cx="5572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Cambria" pitchFamily="18" charset="0"/>
              </a:rPr>
              <a:t>ΚΑΤΗΓΟΡΙΑ 3: Προετοιμασία της τάξης για την επίσκεψη</a:t>
            </a:r>
            <a:endParaRPr lang="el-GR" sz="1600" b="1" dirty="0" smtClean="0">
              <a:latin typeface="Cambria" pitchFamily="18" charset="0"/>
              <a:ea typeface="SimSun"/>
              <a:cs typeface="Times New Roman"/>
            </a:endParaRPr>
          </a:p>
          <a:p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643042" y="1971117"/>
          <a:ext cx="6745382" cy="4331555"/>
        </p:xfrm>
        <a:graphic>
          <a:graphicData uri="http://schemas.openxmlformats.org/drawingml/2006/table">
            <a:tbl>
              <a:tblPr/>
              <a:tblGrid>
                <a:gridCol w="3372691"/>
                <a:gridCol w="3372691"/>
              </a:tblGrid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 b="1" i="1" dirty="0">
                          <a:solidFill>
                            <a:schemeClr val="accent2"/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Αντιλήψεις</a:t>
                      </a:r>
                      <a:endParaRPr lang="el-GR" sz="1400" b="1" dirty="0">
                        <a:solidFill>
                          <a:schemeClr val="accent2"/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400" b="1" i="1" dirty="0">
                          <a:solidFill>
                            <a:schemeClr val="accent2"/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Εκπαιδευτικοί</a:t>
                      </a:r>
                      <a:endParaRPr lang="el-GR" sz="1400" b="1" dirty="0">
                        <a:solidFill>
                          <a:schemeClr val="accent2"/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>
                          <a:latin typeface="Cambria" pitchFamily="18" charset="0"/>
                          <a:ea typeface="SimSun"/>
                          <a:cs typeface="Times New Roman"/>
                        </a:rPr>
                        <a:t>Η επίσκεψη ως σύνολο δραστηριοτήτων πριν, κατά και μετά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mbria" pitchFamily="18" charset="0"/>
                          <a:ea typeface="SimSu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mbria" pitchFamily="18" charset="0"/>
                          <a:ea typeface="SimSun"/>
                          <a:cs typeface="Times New Roman"/>
                        </a:rPr>
                        <a:t>Δραστηριότητες που θα μπορούσε να κάνει στο μουσείο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mbria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24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mbria" pitchFamily="18" charset="0"/>
                          <a:ea typeface="SimSun"/>
                          <a:cs typeface="Times New Roman"/>
                        </a:rPr>
                        <a:t>Να μάθει τον τρόπο διεξαγωγής της επίσκεψης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mbria" pitchFamily="18" charset="0"/>
                          <a:ea typeface="SimSu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latin typeface="Cambria" pitchFamily="18" charset="0"/>
                          <a:ea typeface="SimSun"/>
                          <a:cs typeface="Times New Roman"/>
                        </a:rPr>
                        <a:t>Να μάθει πώς θα λειτουργήσει ως ξεναγός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mbria" pitchFamily="18" charset="0"/>
                          <a:ea typeface="SimSun"/>
                          <a:cs typeface="Times New Roman"/>
                        </a:rPr>
                        <a:t>13, 14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latin typeface="Cambria" pitchFamily="18" charset="0"/>
                          <a:ea typeface="SimSun"/>
                          <a:cs typeface="Times New Roman"/>
                        </a:rPr>
                        <a:t>Να μάθει πώς θα πρέπει να προετοιμάζει την τάξη του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mbria" pitchFamily="18" charset="0"/>
                          <a:ea typeface="SimSun"/>
                          <a:cs typeface="Times New Roman"/>
                        </a:rPr>
                        <a:t>1, 9, 10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400">
                          <a:latin typeface="Cambria" pitchFamily="18" charset="0"/>
                          <a:ea typeface="SimSun"/>
                          <a:cs typeface="Times New Roman"/>
                        </a:rPr>
                        <a:t>Τρόπους να αξιοποιήσει την επίσκεψη στο μουσείο στην τάξη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mbria" pitchFamily="18" charset="0"/>
                          <a:ea typeface="SimSun"/>
                          <a:cs typeface="Times New Roman"/>
                        </a:rPr>
                        <a:t>2, 3, 7, 11, 14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544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latin typeface="Cambria" pitchFamily="18" charset="0"/>
                          <a:ea typeface="SimSun"/>
                          <a:cs typeface="Times New Roman"/>
                        </a:rPr>
                        <a:t>Γνωριμία με τα εκθέματα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Cambria" pitchFamily="18" charset="0"/>
                          <a:ea typeface="SimSun"/>
                          <a:cs typeface="Times New Roman"/>
                        </a:rPr>
                        <a:t>3, 5, 6, 12, 14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1500166" y="710967"/>
            <a:ext cx="71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Cambria" pitchFamily="18" charset="0"/>
              </a:rPr>
              <a:t>ΚΑΤΗΓΟΡΙΑ 22: Αντιλήψεις εκπαιδευτικών για το περιεχόμενο της επιμόρφωσης  στη μουσειακή εκπαίδευση</a:t>
            </a:r>
            <a:endParaRPr lang="el-GR" sz="1600" b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678066" cy="2463662"/>
          </a:xfrm>
        </p:spPr>
        <p:txBody>
          <a:bodyPr>
            <a:noAutofit/>
          </a:bodyPr>
          <a:lstStyle/>
          <a:p>
            <a:pPr algn="ctr">
              <a:lnSpc>
                <a:spcPct val="130000"/>
              </a:lnSpc>
            </a:pPr>
            <a:r>
              <a:rPr lang="el-GR" sz="2400" b="1" i="1" dirty="0" smtClean="0">
                <a:solidFill>
                  <a:schemeClr val="accent2"/>
                </a:solidFill>
                <a:latin typeface="Cambria" pitchFamily="18" charset="0"/>
                <a:cs typeface="Times New Roman" pitchFamily="18" charset="0"/>
              </a:rPr>
              <a:t>Δραστηριότητα</a:t>
            </a:r>
            <a:endParaRPr lang="el-GR" sz="2400" i="1" dirty="0" smtClean="0">
              <a:solidFill>
                <a:schemeClr val="accent2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428728" y="833290"/>
          <a:ext cx="6743672" cy="5738982"/>
        </p:xfrm>
        <a:graphic>
          <a:graphicData uri="http://schemas.openxmlformats.org/drawingml/2006/table">
            <a:tbl>
              <a:tblPr/>
              <a:tblGrid>
                <a:gridCol w="4387460"/>
                <a:gridCol w="2356212"/>
              </a:tblGrid>
              <a:tr h="592571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4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Αντιλήψεις </a:t>
                      </a:r>
                      <a:r>
                        <a:rPr kumimoji="0" lang="el-GR" sz="14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εκπαιδευτικών για το ρόλο τους κατά την επίσκεψη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latin typeface="Calibri" pitchFamily="34" charset="0"/>
                        <a:ea typeface="SimSun"/>
                        <a:cs typeface="Times New Roman"/>
                      </a:endParaRPr>
                    </a:p>
                  </a:txBody>
                  <a:tcPr marL="68398" marR="68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9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/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Αντιλήψεις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/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Εκπαιδευτικοί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89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Παρατηρητής / ακροατής 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89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Διαμόρφωση ρόλου επί τόπου 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3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89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Ενθάρρυνση μαθητών να θέσουν ερωτήσεις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8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3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Καθοδήγηση της εμπλοκής των μαθητών με τα συμμετοχικά εκθέματα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1, 2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89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Σύνδεση με τη σχολική γνώση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1, 2, 3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44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Δεύτερος μετά τον ξεναγό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12 (μη οικείο περιβάλλον), 13, 14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5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Παρέμβαση για την επιλογή των εκθεμάτων κατά την ξενάγηση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1, 2, 3, 9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87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Αρωγός του ξεναγού στο παιδαγωγικό σκέλος της επίσκεψης 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7, 8, 9, 12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0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Διευκόλυνση κατανόησης μαθητών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(συνδέεται με το προηγούμενο)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6, 7, 8, 9, 11, 12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89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Έλεγχος συμπεριφοράς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1, 2, 3, 5, 6, 7, 8, 9, 10, 11</a:t>
                      </a:r>
                    </a:p>
                  </a:txBody>
                  <a:tcPr marL="68398" marR="6839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1142976" y="500042"/>
            <a:ext cx="8001024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0" y="500042"/>
            <a:ext cx="1000100" cy="2857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943100" y="2355550"/>
          <a:ext cx="5257800" cy="3829050"/>
        </p:xfrm>
        <a:graphic>
          <a:graphicData uri="http://schemas.openxmlformats.org/drawingml/2006/table">
            <a:tbl>
              <a:tblPr/>
              <a:tblGrid>
                <a:gridCol w="3690620"/>
                <a:gridCol w="1567180"/>
              </a:tblGrid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/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Αντιλήψεις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/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Εκπαιδευτικοί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Ακροατές (της ξενάγησης)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Να πάρουν ερεθίσματα για περαιτέρω επεξεργασία στην τάξη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Αναζήτηση της απάντησης σε απορίες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Να συμμετέχουν σε τυχόν εκπαιδευτικό πρόγραμμα του μουσείου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Να συνδέσουν εκθέματα και σχολική γνώση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Να προβληματισθούν, να αναζητήσουν πληροφορίες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6, 13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Να θέσουν ερωτήσεις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8, 9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Συμμετοχή σε συζητήσεις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5, 7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Να αλληλεπιδράσουν με τα εκθέματα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2, 13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Διερευνητική στάση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3, 4, 10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2 - Ορθογώνιο"/>
          <p:cNvSpPr/>
          <p:nvPr/>
        </p:nvSpPr>
        <p:spPr>
          <a:xfrm>
            <a:off x="1142976" y="857232"/>
            <a:ext cx="8001024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0" y="857232"/>
            <a:ext cx="1000100" cy="2857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Ορθογώνιο"/>
          <p:cNvSpPr/>
          <p:nvPr/>
        </p:nvSpPr>
        <p:spPr>
          <a:xfrm>
            <a:off x="1785918" y="1500174"/>
            <a:ext cx="5715040" cy="3571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l-GR" altLang="zh-CN" sz="1100" dirty="0" smtClean="0">
              <a:solidFill>
                <a:schemeClr val="tx1"/>
              </a:solidFill>
              <a:ea typeface="SimSun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l-GR" altLang="zh-CN" sz="1100" dirty="0" smtClean="0">
              <a:solidFill>
                <a:schemeClr val="tx1"/>
              </a:solidFill>
              <a:ea typeface="SimSun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zh-CN" sz="1400" b="1" dirty="0" smtClean="0">
                <a:solidFill>
                  <a:schemeClr val="tx1"/>
                </a:solidFill>
                <a:latin typeface="Cambria" pitchFamily="18" charset="0"/>
                <a:ea typeface="SimSun"/>
                <a:cs typeface="Times New Roman" pitchFamily="18" charset="0"/>
              </a:rPr>
              <a:t>Αντιλήψεις εκπαιδευτικών για το ρόλο των μαθητών κατά την επίσκεψη.</a:t>
            </a:r>
            <a:endParaRPr lang="el-GR" sz="14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678066" cy="2463662"/>
          </a:xfrm>
        </p:spPr>
        <p:txBody>
          <a:bodyPr>
            <a:noAutofit/>
          </a:bodyPr>
          <a:lstStyle/>
          <a:p>
            <a:pPr algn="ctr">
              <a:lnSpc>
                <a:spcPct val="130000"/>
              </a:lnSpc>
            </a:pPr>
            <a:r>
              <a:rPr lang="el-GR" sz="2400" b="1" i="1" dirty="0" smtClean="0">
                <a:solidFill>
                  <a:schemeClr val="accent2"/>
                </a:solidFill>
                <a:latin typeface="Cambria" pitchFamily="18" charset="0"/>
                <a:cs typeface="Times New Roman" pitchFamily="18" charset="0"/>
              </a:rPr>
              <a:t>Δραστηριότητα</a:t>
            </a:r>
            <a:endParaRPr lang="el-GR" sz="2400" i="1" dirty="0" smtClean="0">
              <a:solidFill>
                <a:schemeClr val="accent2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000100" y="1397000"/>
          <a:ext cx="7128792" cy="230271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28792"/>
              </a:tblGrid>
              <a:tr h="663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l-GR" sz="1600" b="0" kern="1200" dirty="0" smtClean="0">
                          <a:latin typeface="Cambria" pitchFamily="18" charset="0"/>
                        </a:rPr>
                        <a:t>  Αντιλήψεις </a:t>
                      </a:r>
                      <a:r>
                        <a:rPr kumimoji="0" lang="el-GR" sz="1600" b="0" kern="1200" dirty="0" smtClean="0">
                          <a:latin typeface="Cambria" pitchFamily="18" charset="0"/>
                        </a:rPr>
                        <a:t>εκπαιδευτικών για την άτυπη εκπαίδευση</a:t>
                      </a:r>
                      <a:endParaRPr lang="el-GR" sz="1600" b="0" dirty="0" smtClean="0">
                        <a:latin typeface="Cambria" pitchFamily="18" charset="0"/>
                      </a:endParaRPr>
                    </a:p>
                  </a:txBody>
                  <a:tcPr anchor="ctr"/>
                </a:tc>
              </a:tr>
              <a:tr h="4806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l-GR" sz="1600" b="0" kern="1200" dirty="0" smtClean="0">
                          <a:latin typeface="Cambria" pitchFamily="18" charset="0"/>
                        </a:rPr>
                        <a:t>  Αντιλήψεις εκπαιδευτικών</a:t>
                      </a:r>
                      <a:r>
                        <a:rPr kumimoji="0" lang="el-GR" sz="1600" b="0" kern="1200" baseline="0" dirty="0" smtClean="0">
                          <a:latin typeface="Cambria" pitchFamily="18" charset="0"/>
                        </a:rPr>
                        <a:t> για τη διαδικασία της μάθησης στο μουσείο</a:t>
                      </a:r>
                      <a:endParaRPr lang="el-GR" sz="1600" b="0" dirty="0" smtClean="0">
                        <a:latin typeface="Cambria" pitchFamily="18" charset="0"/>
                      </a:endParaRPr>
                    </a:p>
                    <a:p>
                      <a:pPr>
                        <a:buClr>
                          <a:schemeClr val="accent1">
                            <a:lumMod val="50000"/>
                          </a:schemeClr>
                        </a:buClr>
                        <a:buFont typeface="Wingdings" pitchFamily="2" charset="2"/>
                        <a:buChar char="§"/>
                      </a:pPr>
                      <a:endParaRPr lang="el-GR" sz="1600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</a:tr>
              <a:tr h="4806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l-GR" sz="1600" b="0" kern="1200" dirty="0" smtClean="0">
                          <a:latin typeface="Cambria" pitchFamily="18" charset="0"/>
                        </a:rPr>
                        <a:t>  </a:t>
                      </a:r>
                      <a:r>
                        <a:rPr kumimoji="0" lang="el-GR" sz="1600" b="0" kern="1200" dirty="0" err="1" smtClean="0">
                          <a:latin typeface="Cambria" pitchFamily="18" charset="0"/>
                        </a:rPr>
                        <a:t>Στοχοθεσία</a:t>
                      </a:r>
                      <a:r>
                        <a:rPr kumimoji="0" lang="el-GR" sz="1600" b="0" kern="1200" dirty="0" smtClean="0">
                          <a:latin typeface="Cambria" pitchFamily="18" charset="0"/>
                        </a:rPr>
                        <a:t> </a:t>
                      </a:r>
                      <a:r>
                        <a:rPr kumimoji="0" lang="el-GR" sz="1600" b="0" kern="1200" dirty="0" smtClean="0">
                          <a:latin typeface="Cambria" pitchFamily="18" charset="0"/>
                        </a:rPr>
                        <a:t>από τους εκπαιδευτικούς πριν από την επίσκεψη</a:t>
                      </a:r>
                      <a:endParaRPr lang="el-GR" sz="1600" b="0" kern="0" dirty="0" smtClean="0">
                        <a:latin typeface="Cambria" pitchFamily="18" charset="0"/>
                      </a:endParaRPr>
                    </a:p>
                    <a:p>
                      <a:pPr>
                        <a:buClr>
                          <a:schemeClr val="accent1">
                            <a:lumMod val="50000"/>
                          </a:schemeClr>
                        </a:buClr>
                        <a:buFont typeface="Wingdings" pitchFamily="2" charset="2"/>
                        <a:buChar char="§"/>
                      </a:pPr>
                      <a:endParaRPr lang="el-GR" sz="1600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/>
                </a:tc>
              </a:tr>
              <a:tr h="4806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l-GR" sz="1600" b="0" kern="1200" dirty="0" smtClean="0">
                          <a:latin typeface="Cambria" pitchFamily="18" charset="0"/>
                        </a:rPr>
                        <a:t>  Αντιλήψεις </a:t>
                      </a:r>
                      <a:r>
                        <a:rPr kumimoji="0" lang="el-GR" sz="1600" b="0" kern="1200" dirty="0" smtClean="0">
                          <a:latin typeface="Cambria" pitchFamily="18" charset="0"/>
                        </a:rPr>
                        <a:t>εκπαιδευτικών για τα κριτήρια μιας επιτυχημένης  επίσκεψης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643042" y="571480"/>
          <a:ext cx="6169318" cy="608384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224642"/>
                <a:gridCol w="1944676"/>
              </a:tblGrid>
              <a:tr h="500066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4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Αντιλήψεις </a:t>
                      </a:r>
                      <a:r>
                        <a:rPr kumimoji="0" lang="el-GR" sz="14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εκπαιδευτικών για την άτυπη εκπαίδευση</a:t>
                      </a:r>
                      <a:endParaRPr lang="el-GR" sz="1400" b="1" dirty="0">
                        <a:solidFill>
                          <a:schemeClr val="tx1"/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100" b="1" dirty="0">
                        <a:solidFill>
                          <a:srgbClr val="FFC000"/>
                        </a:solidFill>
                        <a:latin typeface="Calibri" pitchFamily="34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/>
                          </a:solidFill>
                          <a:latin typeface="Cambria" pitchFamily="18" charset="0"/>
                        </a:rPr>
                        <a:t>Αντιλήψεις</a:t>
                      </a:r>
                      <a:endParaRPr lang="el-GR" sz="1200" b="1" i="1" dirty="0">
                        <a:solidFill>
                          <a:schemeClr val="accent2"/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/>
                          </a:solidFill>
                          <a:latin typeface="Cambria" pitchFamily="18" charset="0"/>
                        </a:rPr>
                        <a:t>Εκπαιδευτικοί</a:t>
                      </a:r>
                      <a:endParaRPr lang="el-GR" sz="1200" b="1" i="1" dirty="0">
                        <a:solidFill>
                          <a:schemeClr val="accent2"/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  <a:tr h="329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Εκτόνωση σχολικής ρουτίνας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4, 7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  <a:tr h="4533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Αναγκαία η συνεργασία σχολείου – μουσείου για να υπάρξουν αποτελέσματα (</a:t>
                      </a:r>
                      <a:r>
                        <a:rPr lang="en-US" sz="1200" dirty="0">
                          <a:latin typeface="Cambria" pitchFamily="18" charset="0"/>
                        </a:rPr>
                        <a:t>post</a:t>
                      </a:r>
                      <a:r>
                        <a:rPr lang="el-GR" sz="1200" dirty="0">
                          <a:latin typeface="Cambria" pitchFamily="18" charset="0"/>
                        </a:rPr>
                        <a:t>)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5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  <a:tr h="466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Συνδυασμός παιχνιδιού / πληροφόρησης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9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  <a:tr h="3364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Απαραίτητη η ύπαρξη ξεναγού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9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  <a:tr h="4675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Δύσκολη η σύνδεση με τη σχολική ύλη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11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  <a:tr h="499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Εκπαιδευτική η προσφορά της, όταν σχετίζεται με τα ενδιαφέροντα των παιδιών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11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  <a:tr h="450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Αφορά σε ένα σύνολο δραστηριοτήτων πριν, κατά και μετά την επίσκεψη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8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  <a:tr h="462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Σημαντικό το </a:t>
                      </a:r>
                      <a:r>
                        <a:rPr lang="en-US" sz="1200" dirty="0">
                          <a:latin typeface="Cambria" pitchFamily="18" charset="0"/>
                        </a:rPr>
                        <a:t>timing</a:t>
                      </a:r>
                      <a:r>
                        <a:rPr lang="el-GR" sz="1200" dirty="0">
                          <a:latin typeface="Cambria" pitchFamily="18" charset="0"/>
                        </a:rPr>
                        <a:t> με τη διδασκαλία συγκεκριμένου κεφαλαίου από τη Φυσική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2, 8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  <a:tr h="4572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</a:rPr>
                        <a:t>Το προφίλ  της άτυπης εκπαίδευσης είναι φιλικό για τους αδύναμους μαθητές</a:t>
                      </a:r>
                      <a:endParaRPr lang="el-GR" sz="120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2, 3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  <a:tr h="4133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</a:rPr>
                        <a:t>Δημιουργία κινήτρων μάθησης</a:t>
                      </a:r>
                      <a:endParaRPr lang="el-GR" sz="120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6, 10, 11, 13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  <a:tr h="329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</a:rPr>
                        <a:t>Εργαλείο για τον εκπαιδευτικό στην τάξη </a:t>
                      </a:r>
                      <a:endParaRPr lang="el-GR" sz="120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2, 3, 4, 7, 10, 12 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  <a:tr h="489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Συμπλήρωση σχολικής γνώσης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(εικόνες /αλληλεπίδραση με εκθέματα)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</a:rPr>
                        <a:t>1, 2, 4, 6, 7, 8, 9, 10, 12, 13, 14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685" marR="51685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214414" y="917202"/>
          <a:ext cx="6768752" cy="5797946"/>
        </p:xfrm>
        <a:graphic>
          <a:graphicData uri="http://schemas.openxmlformats.org/drawingml/2006/table">
            <a:tbl>
              <a:tblPr/>
              <a:tblGrid>
                <a:gridCol w="4813136"/>
                <a:gridCol w="1955616"/>
              </a:tblGrid>
              <a:tr h="382188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Αντιλήψεις</a:t>
                      </a:r>
                      <a:endParaRPr lang="el-GR" sz="1200" b="1" dirty="0">
                        <a:solidFill>
                          <a:schemeClr val="accent2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Εκπαιδευτικοί</a:t>
                      </a:r>
                      <a:endParaRPr lang="el-GR" sz="1200" b="1" dirty="0">
                        <a:solidFill>
                          <a:schemeClr val="accent2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1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Η αλληλεπίδραση με τα εκθέματα δεν χρειάζεται καθοδήγηση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10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Η αλλαγή στο εκπαιδευτικό πλαίσιο είναι θετικός παράγοντας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42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Το </a:t>
                      </a:r>
                      <a:r>
                        <a:rPr lang="el-GR" sz="1200" dirty="0" smtClean="0">
                          <a:latin typeface="Cambria" pitchFamily="18" charset="0"/>
                          <a:ea typeface="SimSun"/>
                          <a:cs typeface="Times New Roman"/>
                        </a:rPr>
                        <a:t>ενδιαφέρον</a:t>
                      </a:r>
                      <a:r>
                        <a:rPr lang="en-US" sz="1200" dirty="0" smtClean="0">
                          <a:latin typeface="Cambria" pitchFamily="18" charset="0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l-GR" sz="1200" dirty="0" smtClean="0">
                          <a:latin typeface="Cambria" pitchFamily="18" charset="0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προκαλείται, όταν τα παιδιά επιχειρηματολογούν για τις απόψεις τους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3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02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Η μάθηση διευκολύνεται, όταν ο έλεγχος είναι περιορισμένος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9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Η επίτευξη συναισθηματικών στόχων προωθεί την επίτευξη γνωστικών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0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Ο ξεναγός διευκολύνει τη μάθηση στο μουσείο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5, 14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6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Τα γνωστικά οφέλη από το μουσείο είναι ανάλογα με την ηλικία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2, 12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92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Η μάθηση μπορεί  να επέλθει μέσα από το παιχνίδι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2, 8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7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Η διαμεσολάβηση είναι απαραίτητη στην επεξεργασία εντυπώσεων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1, 2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5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Η αλληλεπίδραση με εκθέματα και άτομα είναι σημαντική 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1, 9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883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Η πρόκληση ενδιαφέροντος είναι θετικός παράγοντας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5, 6, 13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57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Το ενδιαφέρον προκαλείται, όταν το γνωστικό αντικείμενο και οι δυσκολίες του είναι κοντά στο επίπεδο των παιδιών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3, 4, 11, 13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0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Η οπτική επαφή των μαθητών με τα εκθέματα είναι σημαντική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1, 4, </a:t>
                      </a:r>
                      <a:r>
                        <a:rPr lang="el-GR" sz="1200" dirty="0" smtClean="0">
                          <a:latin typeface="Cambria" pitchFamily="18" charset="0"/>
                          <a:ea typeface="SimSun"/>
                          <a:cs typeface="Times New Roman"/>
                        </a:rPr>
                        <a:t>7</a:t>
                      </a: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37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Η αλληλεπίδραση με τα εκθέματα χρειάζεται καθοδήγηση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1, 2, 7, 12, 14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0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Ο ρόλος των μαθητών πρέπει να είναι ενεργός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2, 4, 5, 7, 8, 13</a:t>
                      </a:r>
                    </a:p>
                  </a:txBody>
                  <a:tcPr marL="39178" marR="391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1500166" y="335141"/>
            <a:ext cx="63082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latin typeface="Cambria" pitchFamily="18" charset="0"/>
              </a:rPr>
              <a:t>Αντιλήψεις </a:t>
            </a:r>
            <a:r>
              <a:rPr lang="el-GR" sz="1400" b="1" dirty="0" smtClean="0">
                <a:latin typeface="Cambria" pitchFamily="18" charset="0"/>
              </a:rPr>
              <a:t>εκπαιδευτικών για τη διαδικασία της μάθησης στο </a:t>
            </a:r>
            <a:r>
              <a:rPr lang="en-US" sz="1400" b="1" dirty="0" smtClean="0">
                <a:latin typeface="Cambria" pitchFamily="18" charset="0"/>
              </a:rPr>
              <a:t> </a:t>
            </a:r>
            <a:r>
              <a:rPr lang="el-GR" sz="1400" b="1" dirty="0" smtClean="0">
                <a:latin typeface="Cambria" pitchFamily="18" charset="0"/>
              </a:rPr>
              <a:t>μ</a:t>
            </a:r>
            <a:r>
              <a:rPr lang="el-GR" sz="1400" b="1" dirty="0" smtClean="0">
                <a:latin typeface="Cambria" pitchFamily="18" charset="0"/>
              </a:rPr>
              <a:t>ουσείο                                           </a:t>
            </a:r>
            <a:endParaRPr lang="el-GR" sz="1400" b="1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4414" y="500042"/>
            <a:ext cx="7472386" cy="11430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Επισκόπηση βιβλιογραφίας</a:t>
            </a:r>
            <a:endParaRPr lang="el-GR" sz="18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928662" y="2643182"/>
            <a:ext cx="6715172" cy="1643074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 2" pitchFamily="18" charset="2"/>
              <a:buChar char=""/>
            </a:pPr>
            <a:r>
              <a:rPr lang="el-GR" sz="1600" dirty="0" smtClean="0">
                <a:latin typeface="Cambria" pitchFamily="18" charset="0"/>
              </a:rPr>
              <a:t>Πρακτικές εκπαιδευτικών και σχολικές επισκέψεις (</a:t>
            </a:r>
            <a:r>
              <a:rPr lang="en-US" sz="1600" dirty="0" smtClean="0">
                <a:latin typeface="Cambria" pitchFamily="18" charset="0"/>
              </a:rPr>
              <a:t>field trips)</a:t>
            </a:r>
            <a:endParaRPr lang="el-GR" sz="1600" dirty="0" smtClean="0">
              <a:latin typeface="Cambria" pitchFamily="18" charset="0"/>
            </a:endParaRPr>
          </a:p>
          <a:p>
            <a:endParaRPr lang="en-US" sz="1600" dirty="0" smtClean="0">
              <a:latin typeface="Cambria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 2" pitchFamily="18" charset="2"/>
              <a:buChar char=""/>
            </a:pPr>
            <a:r>
              <a:rPr lang="el-GR" sz="1600" dirty="0" smtClean="0">
                <a:latin typeface="Cambria" pitchFamily="18" charset="0"/>
              </a:rPr>
              <a:t>Πρακτικές εκπαιδευτικών και οι αντιλήψεις τους</a:t>
            </a:r>
          </a:p>
          <a:p>
            <a:endParaRPr lang="el-GR" sz="1600" b="1" dirty="0" smtClean="0"/>
          </a:p>
          <a:p>
            <a:endParaRPr lang="el-GR" sz="1600" b="1" dirty="0" smtClean="0"/>
          </a:p>
          <a:p>
            <a:endParaRPr lang="el-G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428728" y="571479"/>
          <a:ext cx="6599656" cy="6274348"/>
        </p:xfrm>
        <a:graphic>
          <a:graphicData uri="http://schemas.openxmlformats.org/drawingml/2006/table">
            <a:tbl>
              <a:tblPr/>
              <a:tblGrid>
                <a:gridCol w="4406945"/>
                <a:gridCol w="2192711"/>
              </a:tblGrid>
              <a:tr h="50006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l-GR" sz="1400" b="1" kern="1200" dirty="0" err="1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Στοχοθεσία</a:t>
                      </a:r>
                      <a:r>
                        <a:rPr kumimoji="0" lang="el-GR" sz="14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14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από τους εκπαιδευτικούς πριν από την επίσκεψη</a:t>
                      </a:r>
                      <a:endParaRPr lang="el-GR" sz="1400" b="1" kern="0" dirty="0">
                        <a:solidFill>
                          <a:schemeClr val="tx1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latin typeface="Calibri" pitchFamily="34" charset="0"/>
                        <a:ea typeface="SimSun"/>
                        <a:cs typeface="Times New Roman"/>
                      </a:endParaRPr>
                    </a:p>
                  </a:txBody>
                  <a:tcPr marL="51942" marR="51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50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200" b="1" i="1" kern="0">
                          <a:solidFill>
                            <a:schemeClr val="accent2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Αντιλήψεις</a:t>
                      </a:r>
                      <a:endParaRPr lang="el-GR" sz="1200" b="1" kern="0">
                        <a:solidFill>
                          <a:schemeClr val="accent2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/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Εκπαιδευτικοί</a:t>
                      </a:r>
                      <a:endParaRPr lang="el-GR" sz="1200" b="1" dirty="0">
                        <a:solidFill>
                          <a:schemeClr val="accent2"/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5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Στόχοι ΑΠ 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2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Αντίληψη της Τεχνολογίας ως μια σειρά βημάτων της ανθρώπινης δραστηριότητας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5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Ευκαιρία πληροφόρησης του εκπαιδευτικού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14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5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Κατανόηση της έννοιας του τεχνικού μουσείου 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7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5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Αλλαγή στάσης  για τη Φυσική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13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5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Εκτόνωση σχολικής ρουτίνας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5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Επίδειξη καλής συμπεριφοράς 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5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Κανένας στόχος 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5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5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Δημιουργία αποριών 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9, 11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5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Αναζήτηση της πληροφορίας σε ποικίλες πηγές 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2, 8, 10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5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Ευκαιρία για πολιτισμικό εγγραμματισμό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8, 12, 13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5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Γνωριμία με την ιστορική εξέλιξη των εκθεμάτων 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3, 7, 12, 13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85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Συναισθηματικοί στόχοι 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2, 4, 8, 9, 10, 12, 14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9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Συμπλήρωση με εικόνες της διδασκαλίας της Φυσικής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l-GR" sz="1200" dirty="0"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2, 3, 4, 6, 7, 8, 9, 10, 12, 14</a:t>
                      </a:r>
                    </a:p>
                  </a:txBody>
                  <a:tcPr marL="51942" marR="519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214414" y="332656"/>
          <a:ext cx="6816820" cy="6254432"/>
        </p:xfrm>
        <a:graphic>
          <a:graphicData uri="http://schemas.openxmlformats.org/drawingml/2006/table">
            <a:tbl>
              <a:tblPr/>
              <a:tblGrid>
                <a:gridCol w="4318142"/>
                <a:gridCol w="2498678"/>
              </a:tblGrid>
              <a:tr h="642939">
                <a:tc gridSpan="2">
                  <a:txBody>
                    <a:bodyPr/>
                    <a:lstStyle/>
                    <a:p>
                      <a:pPr algn="ctr"/>
                      <a:endParaRPr kumimoji="0" lang="en-US" sz="1400" b="0" kern="1200" dirty="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l-GR" sz="14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Αντιλήψεις </a:t>
                      </a:r>
                      <a:r>
                        <a:rPr kumimoji="0" lang="el-GR" sz="14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εκπαιδευτικών για τα κριτήρια </a:t>
                      </a:r>
                      <a:endParaRPr kumimoji="0" lang="en-US" sz="1400" b="1" kern="1200" dirty="0" smtClean="0">
                        <a:solidFill>
                          <a:schemeClr val="tx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el-GR" sz="14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μιας επιτυχημένης  επίσκεψης</a:t>
                      </a:r>
                    </a:p>
                    <a:p>
                      <a:pPr algn="ctr"/>
                      <a:r>
                        <a:rPr kumimoji="0" lang="el-GR" sz="1400" b="1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                    </a:t>
                      </a:r>
                      <a:r>
                        <a:rPr kumimoji="0" lang="el-GR" sz="1400" b="0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     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latin typeface="Calibri" pitchFamily="34" charset="0"/>
                        <a:ea typeface="SimSun"/>
                        <a:cs typeface="Times New Roman"/>
                      </a:endParaRPr>
                    </a:p>
                  </a:txBody>
                  <a:tcPr marL="51515" marR="515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8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/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Αντιλήψεις</a:t>
                      </a:r>
                      <a:endParaRPr lang="el-GR" sz="1200" b="1" dirty="0">
                        <a:solidFill>
                          <a:schemeClr val="accent2"/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i="1" dirty="0">
                          <a:solidFill>
                            <a:schemeClr val="accent2"/>
                          </a:solidFill>
                          <a:latin typeface="Cambria" pitchFamily="18" charset="0"/>
                          <a:ea typeface="SimSun"/>
                          <a:cs typeface="Times New Roman"/>
                        </a:rPr>
                        <a:t>Εκπαιδευτικοί</a:t>
                      </a:r>
                      <a:endParaRPr lang="el-GR" sz="1200" b="1" dirty="0">
                        <a:solidFill>
                          <a:schemeClr val="accent2"/>
                        </a:solidFill>
                        <a:latin typeface="Cambria" pitchFamily="18" charset="0"/>
                        <a:ea typeface="SimSun"/>
                        <a:cs typeface="Times New Roman"/>
                      </a:endParaRP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71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Η μικρή δραστηριοποίηση του εκπαιδευτικού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7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Το περιεχόμενο να είναι ενδιαφέρον και οι γνωστικές δυσκολίες κοντά στο επίπεδο των μαθητών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7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71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Η δημιουργία αποριών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12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71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Η ικανοποίηση του εκπαιδευτικού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71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Η πρόκληση ενδιαφέροντος για τη Φυσική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5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88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Η αλλαγή στάσης των μαθητών για παρόμοιες δραστηριότητες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6, 9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71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Η επίτευξη των στόχων, που έθεσε ο εκπαιδευτικός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1, 10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71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Η συμπλήρωση της σχολικής γνώσης με εικόνες 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7, 9, 12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5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Η επιθυμία να αναζητήσουν περισσότερες πληροφορίες μετά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6, 9, 11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71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Να περάσουν καλά (συναισθηματικοί στόχοι)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4, 6, 8, 12, 13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715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Η αλλαγή στάσης των μαθητών για τα μουσεία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4, 5, 8, 10, 13 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3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Cambria" pitchFamily="18" charset="0"/>
                          <a:ea typeface="SimSun"/>
                          <a:cs typeface="Times New Roman"/>
                        </a:rPr>
                        <a:t>Η δυνατότητα ανάκλησης εικόνων της επίσκεψης από τους μαθητές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2, 3, 8, 9, 11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899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Η πρόκληση ενδιαφέροντος κατά την επίσκεψη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latin typeface="Cambria" pitchFamily="18" charset="0"/>
                          <a:ea typeface="SimSun"/>
                          <a:cs typeface="Times New Roman"/>
                        </a:rPr>
                        <a:t>2, 6, 8, 12, 13, 14</a:t>
                      </a:r>
                    </a:p>
                  </a:txBody>
                  <a:tcPr marL="51515" marR="515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214414" y="928670"/>
            <a:ext cx="7243786" cy="928694"/>
          </a:xfrm>
        </p:spPr>
        <p:txBody>
          <a:bodyPr>
            <a:normAutofit/>
          </a:bodyPr>
          <a:lstStyle/>
          <a:p>
            <a:r>
              <a:rPr lang="el-G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</a:rPr>
              <a:t>      Θέματα</a:t>
            </a:r>
            <a:endParaRPr lang="el-GR" sz="1800" b="1" dirty="0">
              <a:solidFill>
                <a:schemeClr val="accent2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28728" y="2214554"/>
            <a:ext cx="7319736" cy="2643206"/>
          </a:xfrm>
        </p:spPr>
        <p:txBody>
          <a:bodyPr/>
          <a:lstStyle/>
          <a:p>
            <a:pPr algn="just"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l-GR" sz="16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l-GR" sz="1600" dirty="0" smtClean="0">
                <a:solidFill>
                  <a:schemeClr val="tx1"/>
                </a:solidFill>
                <a:latin typeface="Cambria" pitchFamily="18" charset="0"/>
              </a:rPr>
              <a:t>Αντιλήψεις των εκπαιδευτικών για την αξία της άτυπης εκπαίδευσης</a:t>
            </a:r>
          </a:p>
          <a:p>
            <a:pPr algn="just"/>
            <a:endParaRPr lang="el-GR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l-GR" sz="1600" dirty="0" smtClean="0">
                <a:solidFill>
                  <a:schemeClr val="tx1"/>
                </a:solidFill>
                <a:latin typeface="Cambria" pitchFamily="18" charset="0"/>
              </a:rPr>
              <a:t> Αντιλήψεις των εκπαιδευτικών για το πώς μπορούν να υποστηρίξουν τη μάθηση σε ένα περιβάλλον άτυπης εκπαίδευσης</a:t>
            </a:r>
          </a:p>
          <a:p>
            <a:pPr algn="just"/>
            <a:endParaRPr lang="el-GR" sz="16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>
              <a:buClr>
                <a:schemeClr val="accent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l-GR" sz="1600" dirty="0" smtClean="0">
                <a:solidFill>
                  <a:schemeClr val="tx1"/>
                </a:solidFill>
                <a:latin typeface="Cambria" pitchFamily="18" charset="0"/>
              </a:rPr>
              <a:t> Αντιλήψεις των εκπαιδευτικών για  τη σημασία της εξοικείωσης με το χώρο πριν την επίσκεψη</a:t>
            </a:r>
            <a:endParaRPr lang="el-GR" sz="16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42976" y="500042"/>
            <a:ext cx="7677496" cy="928694"/>
          </a:xfrm>
        </p:spPr>
        <p:txBody>
          <a:bodyPr>
            <a:normAutofit/>
          </a:bodyPr>
          <a:lstStyle/>
          <a:p>
            <a:r>
              <a:rPr lang="el-GR" sz="1600" dirty="0" smtClean="0">
                <a:solidFill>
                  <a:schemeClr val="accent2"/>
                </a:solidFill>
                <a:latin typeface="Cambria" pitchFamily="18" charset="0"/>
                <a:cs typeface="Times New Roman" pitchFamily="18" charset="0"/>
              </a:rPr>
              <a:t>Ανάδειξη μοντέλων αντιλήψεων και πρακτικών </a:t>
            </a:r>
            <a:br>
              <a:rPr lang="el-GR" sz="1600" dirty="0" smtClean="0">
                <a:solidFill>
                  <a:schemeClr val="accent2"/>
                </a:solidFill>
                <a:latin typeface="Cambria" pitchFamily="18" charset="0"/>
                <a:cs typeface="Times New Roman" pitchFamily="18" charset="0"/>
              </a:rPr>
            </a:br>
            <a:r>
              <a:rPr lang="el-GR" sz="1600" dirty="0" smtClean="0">
                <a:solidFill>
                  <a:schemeClr val="accent2"/>
                </a:solidFill>
                <a:latin typeface="Cambria" pitchFamily="18" charset="0"/>
                <a:cs typeface="Times New Roman" pitchFamily="18" charset="0"/>
              </a:rPr>
              <a:t>των εκπαιδευτικών στο μουσείο.</a:t>
            </a:r>
            <a:endParaRPr lang="el-GR" sz="1600" dirty="0">
              <a:solidFill>
                <a:schemeClr val="accent2"/>
              </a:solidFill>
              <a:latin typeface="Cambria" pitchFamily="18" charset="0"/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285716" y="2178170"/>
          <a:ext cx="8715440" cy="432266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71638"/>
                <a:gridCol w="1643074"/>
                <a:gridCol w="1785950"/>
                <a:gridCol w="1714512"/>
                <a:gridCol w="2000266"/>
              </a:tblGrid>
              <a:tr h="457922">
                <a:tc rowSpan="2">
                  <a:txBody>
                    <a:bodyPr/>
                    <a:lstStyle/>
                    <a:p>
                      <a:endParaRPr lang="el-G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  <a:p>
                      <a:endParaRPr lang="el-G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l-GR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Μοντέλα</a:t>
                      </a:r>
                      <a:endParaRPr lang="el-GR" sz="14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l-GR" sz="1400" dirty="0" smtClean="0">
                          <a:solidFill>
                            <a:srgbClr val="FFC000"/>
                          </a:solidFill>
                          <a:latin typeface="Calibri" pitchFamily="34" charset="0"/>
                        </a:rPr>
                        <a:t>                                                               </a:t>
                      </a:r>
                      <a:r>
                        <a:rPr lang="el-GR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 Θέματα</a:t>
                      </a:r>
                      <a:endParaRPr lang="el-GR" sz="14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</a:tr>
              <a:tr h="1031756">
                <a:tc vMerge="1">
                  <a:txBody>
                    <a:bodyPr/>
                    <a:lstStyle/>
                    <a:p>
                      <a:endParaRPr lang="el-GR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Αντιλήψεις για την αξία της ΑΕ</a:t>
                      </a:r>
                      <a:endParaRPr lang="el-G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Αντιλήψεις για τον τρόπο υποστήριξης της μάθησης </a:t>
                      </a:r>
                      <a:endParaRPr lang="el-G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Αντιλήψεις για τη σημασία της εξοικείωσης με το χώρο πριν την επίσκεψη</a:t>
                      </a:r>
                      <a:endParaRPr lang="el-G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Πρακτικές</a:t>
                      </a:r>
                      <a:endParaRPr lang="el-G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4165">
                <a:tc>
                  <a:txBody>
                    <a:bodyPr/>
                    <a:lstStyle/>
                    <a:p>
                      <a:r>
                        <a:rPr lang="el-G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Γνωστικό / συναισθηματικό</a:t>
                      </a:r>
                    </a:p>
                    <a:p>
                      <a:r>
                        <a:rPr lang="el-GR" sz="1200" b="1" dirty="0" smtClean="0">
                          <a:latin typeface="Calibri" pitchFamily="34" charset="0"/>
                        </a:rPr>
                        <a:t>(4 εκπαιδευτικοί)</a:t>
                      </a:r>
                      <a:endParaRPr lang="el-GR" sz="1200" b="1" dirty="0">
                        <a:latin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Γνωστικά οφέλη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(κυρίαρχα)</a:t>
                      </a:r>
                      <a:endParaRPr lang="el-GR" sz="1100" dirty="0">
                        <a:latin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1100" dirty="0" smtClean="0">
                          <a:latin typeface="Calibri" pitchFamily="34" charset="0"/>
                        </a:rPr>
                        <a:t>Η μάθηση διευκολύνεται με τη μεσολάβηση του εκπαιδευτικού</a:t>
                      </a:r>
                      <a:endParaRPr lang="el-GR" sz="1100" dirty="0">
                        <a:latin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1100" dirty="0" smtClean="0">
                          <a:latin typeface="Calibri" pitchFamily="34" charset="0"/>
                        </a:rPr>
                        <a:t>Πολύ καλή γνώση του χώρου και του περιεχομένου</a:t>
                      </a:r>
                      <a:endParaRPr lang="el-GR" sz="1100" dirty="0">
                        <a:latin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sz="1100" dirty="0" smtClean="0">
                          <a:latin typeface="Calibri" pitchFamily="34" charset="0"/>
                        </a:rPr>
                        <a:t>Προετοιμασία πριν την επίσκεψη, διευκόλυνση αλληλεπίδρασης, δραστηριότητες</a:t>
                      </a:r>
                      <a:r>
                        <a:rPr lang="el-GR" sz="1100" baseline="0" dirty="0" smtClean="0">
                          <a:latin typeface="Calibri" pitchFamily="34" charset="0"/>
                        </a:rPr>
                        <a:t> μετά την επίσκεψη</a:t>
                      </a:r>
                      <a:endParaRPr lang="el-GR" sz="1100" dirty="0">
                        <a:latin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31756">
                <a:tc>
                  <a:txBody>
                    <a:bodyPr/>
                    <a:lstStyle/>
                    <a:p>
                      <a:r>
                        <a:rPr lang="el-G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</a:rPr>
                        <a:t>Συναισθηματικό</a:t>
                      </a:r>
                    </a:p>
                    <a:p>
                      <a:r>
                        <a:rPr lang="el-GR" sz="1200" b="1" dirty="0" smtClean="0">
                          <a:latin typeface="Calibri" pitchFamily="34" charset="0"/>
                        </a:rPr>
                        <a:t>(10 εκπαιδευτικοί)</a:t>
                      </a:r>
                      <a:endParaRPr lang="el-GR" sz="1200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Συναισθηματικά οφέλη / στάσεις (κυρίαρχα)</a:t>
                      </a:r>
                      <a:endParaRPr lang="el-GR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dirty="0" smtClean="0">
                          <a:latin typeface="Calibri" pitchFamily="34" charset="0"/>
                        </a:rPr>
                        <a:t>Τα εκθέματα προσφέρουν τις ευκαιρίες για</a:t>
                      </a:r>
                      <a:r>
                        <a:rPr lang="el-GR" sz="1100" baseline="0" dirty="0" smtClean="0">
                          <a:latin typeface="Calibri" pitchFamily="34" charset="0"/>
                        </a:rPr>
                        <a:t> μάθηση και ο ξεναγός μεταφέρει τιη γνώση</a:t>
                      </a:r>
                      <a:endParaRPr lang="el-GR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dirty="0" smtClean="0">
                          <a:latin typeface="Calibri" pitchFamily="34" charset="0"/>
                        </a:rPr>
                        <a:t>Μικρή γνώση του χώρου</a:t>
                      </a:r>
                      <a:r>
                        <a:rPr lang="el-GR" sz="1100" baseline="0" dirty="0" smtClean="0">
                          <a:latin typeface="Calibri" pitchFamily="34" charset="0"/>
                        </a:rPr>
                        <a:t> και του περιεχομένου</a:t>
                      </a:r>
                      <a:endParaRPr lang="el-GR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Ανακοίνωση της επίσκεψης, συμβουλές  στους μαθητές για τη συμπεριφορά τους, πρωτοβουλία στον ξεναγό, διερεύνηση εντυπώσεων μετά την επίσκεψη</a:t>
                      </a:r>
                      <a:endParaRPr lang="el-GR" sz="11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806066">
                <a:tc>
                  <a:txBody>
                    <a:bodyPr/>
                    <a:lstStyle/>
                    <a:p>
                      <a:endParaRPr lang="el-GR" sz="1200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lang="el-GR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dirty="0" smtClean="0">
                          <a:latin typeface="Calibri" pitchFamily="34" charset="0"/>
                        </a:rPr>
                        <a:t>Απουσία γνώσης του χώρου και του περιεχομένου</a:t>
                      </a:r>
                      <a:endParaRPr lang="el-GR" sz="11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1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Ανακοίνωση της επίσκεψης, απουσία δραστηριοτήτων κατά και μετά την επίσκεψη</a:t>
                      </a:r>
                      <a:endParaRPr lang="el-GR" sz="11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90872" y="1357298"/>
            <a:ext cx="8229600" cy="3043246"/>
          </a:xfrm>
        </p:spPr>
        <p:txBody>
          <a:bodyPr/>
          <a:lstStyle/>
          <a:p>
            <a:pPr>
              <a:buNone/>
            </a:pPr>
            <a:endParaRPr lang="el-GR" b="1" dirty="0" smtClean="0">
              <a:solidFill>
                <a:srgbClr val="FFC000"/>
              </a:solidFill>
              <a:latin typeface="Calibri" pitchFamily="34" charset="0"/>
            </a:endParaRPr>
          </a:p>
          <a:p>
            <a:pPr>
              <a:buNone/>
            </a:pPr>
            <a:endParaRPr lang="el-GR" b="1" dirty="0" smtClean="0">
              <a:solidFill>
                <a:srgbClr val="FFC000"/>
              </a:solidFill>
              <a:latin typeface="Calibri" pitchFamily="34" charset="0"/>
            </a:endParaRPr>
          </a:p>
          <a:p>
            <a:pPr>
              <a:buNone/>
            </a:pPr>
            <a:endParaRPr lang="el-GR" b="1" dirty="0" smtClean="0">
              <a:solidFill>
                <a:srgbClr val="FFC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el-GR" b="1" dirty="0" smtClean="0">
                <a:solidFill>
                  <a:srgbClr val="FFC000"/>
                </a:solidFill>
                <a:latin typeface="Calibri" pitchFamily="34" charset="0"/>
              </a:rPr>
              <a:t>				</a:t>
            </a:r>
            <a:r>
              <a:rPr lang="el-GR" sz="2400" b="1" i="1" dirty="0" smtClean="0">
                <a:solidFill>
                  <a:schemeClr val="accent2"/>
                </a:solidFill>
                <a:latin typeface="Cambria" pitchFamily="18" charset="0"/>
              </a:rPr>
              <a:t>   Σας ευχαριστώ</a:t>
            </a:r>
            <a:endParaRPr lang="el-GR" sz="2400" b="1" i="1" dirty="0">
              <a:solidFill>
                <a:schemeClr val="accent2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42976" y="500042"/>
            <a:ext cx="7498080" cy="11430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Πρακτικές εκπαιδευτικών και σχολικές επισκέψεις (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field trips)</a:t>
            </a:r>
            <a:endParaRPr lang="el-GR" sz="1800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857224" y="1857364"/>
            <a:ext cx="7498080" cy="441009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▬</a:t>
            </a:r>
            <a:r>
              <a:rPr lang="el-GR" sz="1800" dirty="0" smtClean="0">
                <a:solidFill>
                  <a:srgbClr val="0099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δεν έχουν συγκεκριμένους στόχους </a:t>
            </a:r>
            <a:r>
              <a:rPr lang="el-GR" altLang="zh-CN" sz="1600" i="1" dirty="0" smtClean="0">
                <a:latin typeface="Cambria" pitchFamily="18" charset="0"/>
                <a:cs typeface="Times New Roman" pitchFamily="18" charset="0"/>
              </a:rPr>
              <a:t>(</a:t>
            </a:r>
            <a:r>
              <a:rPr lang="en-US" altLang="zh-CN" sz="1600" i="1" dirty="0" smtClean="0">
                <a:latin typeface="Cambria" pitchFamily="18" charset="0"/>
                <a:ea typeface="宋体" pitchFamily="2" charset="-122"/>
                <a:cs typeface="Times New Roman" pitchFamily="18" charset="0"/>
              </a:rPr>
              <a:t>Griffin</a:t>
            </a:r>
            <a:r>
              <a:rPr lang="el-GR" altLang="zh-CN" sz="1600" i="1" dirty="0" smtClean="0">
                <a:latin typeface="Cambria" pitchFamily="18" charset="0"/>
                <a:cs typeface="Times New Roman" pitchFamily="18" charset="0"/>
              </a:rPr>
              <a:t> &amp; </a:t>
            </a:r>
            <a:r>
              <a:rPr lang="en-US" altLang="zh-CN" sz="1600" i="1" dirty="0" smtClean="0">
                <a:latin typeface="Cambria" pitchFamily="18" charset="0"/>
                <a:ea typeface="宋体" pitchFamily="2" charset="-122"/>
              </a:rPr>
              <a:t>Symington</a:t>
            </a:r>
            <a:r>
              <a:rPr lang="el-GR" altLang="zh-CN" sz="1600" i="1" dirty="0" smtClean="0">
                <a:latin typeface="Cambria" pitchFamily="18" charset="0"/>
                <a:cs typeface="Times New Roman" pitchFamily="18" charset="0"/>
              </a:rPr>
              <a:t>, 1997)</a:t>
            </a:r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▬</a:t>
            </a:r>
            <a:r>
              <a:rPr lang="el-GR" sz="1600" dirty="0" smtClean="0">
                <a:solidFill>
                  <a:srgbClr val="FF00FF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l-GR" altLang="zh-CN" sz="1600" dirty="0" smtClean="0">
                <a:latin typeface="Cambria" pitchFamily="18" charset="0"/>
                <a:cs typeface="Times New Roman" pitchFamily="18" charset="0"/>
              </a:rPr>
              <a:t>δεν προετοιμάζουν συνήθως την τάξη τους </a:t>
            </a:r>
            <a:r>
              <a:rPr lang="el-GR" altLang="zh-CN" sz="1600" i="1" dirty="0" smtClean="0">
                <a:latin typeface="Cambria" pitchFamily="18" charset="0"/>
                <a:cs typeface="Times New Roman" pitchFamily="18" charset="0"/>
              </a:rPr>
              <a:t>(</a:t>
            </a:r>
            <a:r>
              <a:rPr lang="en-US" altLang="zh-CN" sz="1600" i="1" dirty="0" err="1" smtClean="0">
                <a:latin typeface="Cambria" pitchFamily="18" charset="0"/>
                <a:ea typeface="宋体" pitchFamily="2" charset="-122"/>
              </a:rPr>
              <a:t>Kisiel</a:t>
            </a:r>
            <a:r>
              <a:rPr lang="en-US" altLang="zh-CN" sz="1600" i="1" dirty="0" smtClean="0">
                <a:latin typeface="Cambria" pitchFamily="18" charset="0"/>
                <a:ea typeface="宋体" pitchFamily="2" charset="-122"/>
              </a:rPr>
              <a:t>, 2003)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▬</a:t>
            </a:r>
            <a:r>
              <a:rPr lang="el-GR" sz="1600" dirty="0" smtClean="0">
                <a:solidFill>
                  <a:srgbClr val="FF00FF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l-GR" altLang="zh-CN" sz="1600" dirty="0" smtClean="0">
                <a:latin typeface="Cambria" pitchFamily="18" charset="0"/>
                <a:cs typeface="Times New Roman" pitchFamily="18" charset="0"/>
              </a:rPr>
              <a:t>ασχολούνται με τον έλεγχο της συμπεριφοράς των μαθητών τους</a:t>
            </a:r>
            <a:r>
              <a:rPr lang="en-US" altLang="zh-CN" sz="1600" dirty="0" smtClean="0">
                <a:latin typeface="Cambria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l-GR" altLang="zh-CN" sz="1600" dirty="0" smtClean="0">
                <a:latin typeface="Cambria" pitchFamily="18" charset="0"/>
                <a:cs typeface="Times New Roman" pitchFamily="18" charset="0"/>
              </a:rPr>
              <a:t>κατά την επίσκεψη </a:t>
            </a:r>
            <a:r>
              <a:rPr lang="en-US" altLang="zh-CN" sz="1600" i="1" dirty="0" smtClean="0">
                <a:latin typeface="Cambria" pitchFamily="18" charset="0"/>
                <a:ea typeface="宋体" pitchFamily="2" charset="-122"/>
              </a:rPr>
              <a:t>(Griffin, 2004)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▬ </a:t>
            </a:r>
            <a:r>
              <a:rPr lang="el-GR" altLang="zh-CN" sz="1600" dirty="0" smtClean="0">
                <a:latin typeface="Cambria" pitchFamily="18" charset="0"/>
                <a:cs typeface="Times New Roman" pitchFamily="18" charset="0"/>
              </a:rPr>
              <a:t>παρακολουθούν την ξενάγηση </a:t>
            </a:r>
            <a:r>
              <a:rPr lang="en-US" altLang="zh-CN" sz="1600" i="1" dirty="0" smtClean="0">
                <a:latin typeface="Cambria" pitchFamily="18" charset="0"/>
                <a:ea typeface="宋体" pitchFamily="2" charset="-122"/>
              </a:rPr>
              <a:t>(Tal et al., 2005)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▬ </a:t>
            </a:r>
            <a:r>
              <a:rPr lang="el-GR" altLang="zh-CN" sz="1600" dirty="0" smtClean="0">
                <a:latin typeface="Cambria" pitchFamily="18" charset="0"/>
                <a:cs typeface="Times New Roman" pitchFamily="18" charset="0"/>
              </a:rPr>
              <a:t>σπάνια σχεδιάζουν δραστηριότητες με γνωστικό προσανατολισμό μετά την επίσκεψη </a:t>
            </a:r>
            <a:r>
              <a:rPr lang="el-GR" altLang="zh-CN" sz="1600" i="1" dirty="0" smtClean="0">
                <a:latin typeface="Cambria" pitchFamily="18" charset="0"/>
                <a:cs typeface="Times New Roman" pitchFamily="18" charset="0"/>
              </a:rPr>
              <a:t>(</a:t>
            </a:r>
            <a:r>
              <a:rPr lang="en-GB" altLang="zh-CN" sz="1600" i="1" dirty="0" err="1" smtClean="0">
                <a:latin typeface="Cambria" pitchFamily="18" charset="0"/>
                <a:ea typeface="宋体" pitchFamily="2" charset="-122"/>
              </a:rPr>
              <a:t>Storksdieck</a:t>
            </a:r>
            <a:r>
              <a:rPr lang="el-GR" altLang="zh-CN" sz="1600" i="1" dirty="0" smtClean="0">
                <a:latin typeface="Cambria" pitchFamily="18" charset="0"/>
                <a:cs typeface="Times New Roman" pitchFamily="18" charset="0"/>
              </a:rPr>
              <a:t>, 2001)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▬ </a:t>
            </a:r>
            <a:r>
              <a:rPr lang="el-GR" altLang="zh-CN" sz="1600" dirty="0" smtClean="0">
                <a:latin typeface="Cambria" pitchFamily="18" charset="0"/>
                <a:cs typeface="Times New Roman" pitchFamily="18" charset="0"/>
              </a:rPr>
              <a:t>δεν είναι συνεπείς ως προς την αξιολόγηση της επίσκεψης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zh-CN" sz="1600" i="1" dirty="0" smtClean="0">
                <a:latin typeface="Cambria" pitchFamily="18" charset="0"/>
                <a:cs typeface="Times New Roman" pitchFamily="18" charset="0"/>
              </a:rPr>
              <a:t>       (</a:t>
            </a:r>
            <a:r>
              <a:rPr lang="en-US" altLang="zh-CN" sz="1600" i="1" dirty="0" smtClean="0">
                <a:latin typeface="Cambria" pitchFamily="18" charset="0"/>
                <a:ea typeface="宋体" pitchFamily="2" charset="-122"/>
              </a:rPr>
              <a:t>Anderson et al</a:t>
            </a:r>
            <a:r>
              <a:rPr lang="el-GR" altLang="zh-CN" sz="1600" i="1" dirty="0" smtClean="0">
                <a:latin typeface="Cambria" pitchFamily="18" charset="0"/>
                <a:cs typeface="Times New Roman" pitchFamily="18" charset="0"/>
              </a:rPr>
              <a:t>., 2006)</a:t>
            </a:r>
            <a:endParaRPr lang="el-GR" sz="1600" i="1" dirty="0" smtClean="0">
              <a:latin typeface="Cambria" pitchFamily="18" charset="0"/>
              <a:cs typeface="Times New Roman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42976" y="500042"/>
            <a:ext cx="7498080" cy="11430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Πρακτικές εκπαιδευτικών και οι αντιλήψεις τους</a:t>
            </a:r>
            <a:endParaRPr lang="el-GR" sz="1800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714348" y="1857364"/>
            <a:ext cx="7498080" cy="44100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sz="1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▬</a:t>
            </a:r>
            <a:r>
              <a:rPr lang="el-GR" sz="1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el-GR" sz="1800" dirty="0" smtClean="0">
                <a:latin typeface="Cambria" pitchFamily="18" charset="0"/>
              </a:rPr>
              <a:t>οι αντιλήψεις περιγράφονται ως τα φίλτρα με τα οποία οι μελλοντικοί εκπαιδευτικοί αντιλαμβάνονται και ερμηνεύουν κάθε νέα πληροφορία </a:t>
            </a:r>
            <a:r>
              <a:rPr lang="en-US" sz="1800" i="1" dirty="0" smtClean="0">
                <a:latin typeface="Cambria" pitchFamily="18" charset="0"/>
              </a:rPr>
              <a:t>(Richardson, 2003</a:t>
            </a:r>
            <a:r>
              <a:rPr lang="el-GR" sz="1800" i="1" dirty="0" smtClean="0">
                <a:latin typeface="Cambria" pitchFamily="18" charset="0"/>
              </a:rPr>
              <a:t>)</a:t>
            </a:r>
          </a:p>
          <a:p>
            <a:endParaRPr lang="el-GR" sz="1800" i="1" dirty="0" smtClean="0">
              <a:latin typeface="Cambria" pitchFamily="18" charset="0"/>
            </a:endParaRPr>
          </a:p>
          <a:p>
            <a:pPr>
              <a:buNone/>
            </a:pPr>
            <a:r>
              <a:rPr lang="el-GR" sz="1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▬ </a:t>
            </a:r>
            <a:r>
              <a:rPr lang="el-GR" sz="1800" dirty="0" smtClean="0">
                <a:latin typeface="Cambria" pitchFamily="18" charset="0"/>
              </a:rPr>
              <a:t>οι αντιλήψεις εκπαιδευτικών για τη φύση της επιστήμης δεν επηρεάζουν απαραίτητα τις πρακτικές τους στην τάξη </a:t>
            </a:r>
            <a:r>
              <a:rPr lang="el-GR" sz="1800" i="1" dirty="0" smtClean="0">
                <a:latin typeface="Cambria" pitchFamily="18" charset="0"/>
              </a:rPr>
              <a:t>(</a:t>
            </a:r>
            <a:r>
              <a:rPr lang="en-US" sz="1800" i="1" dirty="0" smtClean="0">
                <a:latin typeface="Cambria" pitchFamily="18" charset="0"/>
              </a:rPr>
              <a:t>Lederman</a:t>
            </a:r>
            <a:r>
              <a:rPr lang="el-GR" sz="1800" i="1" dirty="0" smtClean="0">
                <a:latin typeface="Cambria" pitchFamily="18" charset="0"/>
              </a:rPr>
              <a:t>, </a:t>
            </a:r>
            <a:r>
              <a:rPr lang="en-US" sz="1800" i="1" dirty="0" smtClean="0">
                <a:latin typeface="Cambria" pitchFamily="18" charset="0"/>
              </a:rPr>
              <a:t>1999)</a:t>
            </a:r>
            <a:endParaRPr lang="el-GR" sz="1800" i="1" dirty="0" smtClean="0">
              <a:latin typeface="Cambria" pitchFamily="18" charset="0"/>
            </a:endParaRPr>
          </a:p>
          <a:p>
            <a:endParaRPr lang="el-GR" sz="1800" i="1" dirty="0" smtClean="0">
              <a:latin typeface="Cambria" pitchFamily="18" charset="0"/>
            </a:endParaRPr>
          </a:p>
          <a:p>
            <a:pPr>
              <a:buNone/>
            </a:pPr>
            <a:r>
              <a:rPr lang="el-GR" sz="1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▬ </a:t>
            </a:r>
            <a:r>
              <a:rPr lang="el-GR" sz="1800" dirty="0" smtClean="0">
                <a:latin typeface="Cambria" pitchFamily="18" charset="0"/>
              </a:rPr>
              <a:t>οι αντιλήψεις των εκπαιδευτικών για την επιστήμη και τη μάθηση επηρέασαν τις πρακτικές τους στην τάξη </a:t>
            </a:r>
            <a:r>
              <a:rPr lang="el-GR" sz="1800" i="1" dirty="0" smtClean="0">
                <a:latin typeface="Cambria" pitchFamily="18" charset="0"/>
              </a:rPr>
              <a:t>(</a:t>
            </a:r>
            <a:r>
              <a:rPr lang="en-US" sz="1800" i="1" dirty="0" smtClean="0">
                <a:latin typeface="Cambria" pitchFamily="18" charset="0"/>
              </a:rPr>
              <a:t>Appleton </a:t>
            </a:r>
            <a:r>
              <a:rPr lang="el-GR" sz="1800" i="1" dirty="0" smtClean="0">
                <a:latin typeface="Cambria" pitchFamily="18" charset="0"/>
              </a:rPr>
              <a:t>&amp;</a:t>
            </a:r>
            <a:r>
              <a:rPr lang="en-US" sz="1800" i="1" dirty="0" smtClean="0">
                <a:latin typeface="Cambria" pitchFamily="18" charset="0"/>
              </a:rPr>
              <a:t> </a:t>
            </a:r>
            <a:r>
              <a:rPr lang="en-US" sz="1800" i="1" dirty="0" err="1" smtClean="0">
                <a:latin typeface="Cambria" pitchFamily="18" charset="0"/>
              </a:rPr>
              <a:t>Asoko</a:t>
            </a:r>
            <a:r>
              <a:rPr lang="el-GR" sz="1800" i="1" dirty="0" smtClean="0">
                <a:latin typeface="Cambria" pitchFamily="18" charset="0"/>
              </a:rPr>
              <a:t>,</a:t>
            </a:r>
            <a:r>
              <a:rPr lang="en-US" sz="1800" i="1" dirty="0" smtClean="0">
                <a:latin typeface="Cambria" pitchFamily="18" charset="0"/>
              </a:rPr>
              <a:t> 1996)</a:t>
            </a:r>
            <a:endParaRPr lang="el-GR" sz="1800" i="1" dirty="0" smtClean="0">
              <a:latin typeface="Cambria" pitchFamily="18" charset="0"/>
            </a:endParaRPr>
          </a:p>
          <a:p>
            <a:endParaRPr lang="el-GR" sz="1800" i="1" dirty="0" smtClean="0">
              <a:latin typeface="Cambria" pitchFamily="18" charset="0"/>
            </a:endParaRPr>
          </a:p>
          <a:p>
            <a:pPr>
              <a:buNone/>
            </a:pPr>
            <a:r>
              <a:rPr lang="el-GR" sz="1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▬ </a:t>
            </a:r>
            <a:r>
              <a:rPr lang="el-GR" sz="1800" dirty="0" smtClean="0">
                <a:latin typeface="Cambria" pitchFamily="18" charset="0"/>
              </a:rPr>
              <a:t>οι αντιλήψεις και οι πρακτικές των εκπαιδευτικών αλληλεπιδρούν μεταξύ τους και μια αλλαγή σε ένα από τα δυο επηρεάζει και το άλλο </a:t>
            </a:r>
            <a:r>
              <a:rPr lang="el-GR" sz="1800" i="1" dirty="0" smtClean="0">
                <a:latin typeface="Cambria" pitchFamily="18" charset="0"/>
              </a:rPr>
              <a:t>(</a:t>
            </a:r>
            <a:r>
              <a:rPr lang="en-US" sz="1800" i="1" dirty="0" smtClean="0">
                <a:latin typeface="Cambria" pitchFamily="18" charset="0"/>
              </a:rPr>
              <a:t>Levitt</a:t>
            </a:r>
            <a:r>
              <a:rPr lang="el-GR" sz="1800" i="1" dirty="0" smtClean="0">
                <a:latin typeface="Cambria" pitchFamily="18" charset="0"/>
              </a:rPr>
              <a:t>, </a:t>
            </a:r>
            <a:r>
              <a:rPr lang="en-US" sz="1800" i="1" dirty="0" smtClean="0">
                <a:latin typeface="Cambria" pitchFamily="18" charset="0"/>
              </a:rPr>
              <a:t>2001)</a:t>
            </a:r>
            <a:endParaRPr lang="el-GR" sz="1800" i="1" dirty="0" smtClean="0">
              <a:latin typeface="Cambria" pitchFamily="18" charset="0"/>
            </a:endParaRPr>
          </a:p>
          <a:p>
            <a:endParaRPr lang="el-GR" sz="1800" i="1" dirty="0" smtClean="0">
              <a:latin typeface="Cambria" pitchFamily="18" charset="0"/>
            </a:endParaRPr>
          </a:p>
          <a:p>
            <a:pPr>
              <a:buNone/>
            </a:pPr>
            <a:r>
              <a:rPr lang="el-GR" sz="1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▬ </a:t>
            </a:r>
            <a:r>
              <a:rPr lang="el-GR" sz="1800" dirty="0" smtClean="0">
                <a:latin typeface="Cambria" pitchFamily="18" charset="0"/>
              </a:rPr>
              <a:t>οι αντιλήψεις των εκπαιδευτικών για τη μάθηση και τη διδασκαλία είναι ενδεικτικές του τρόπου που θα διδάξουν στην τάξη </a:t>
            </a:r>
            <a:r>
              <a:rPr lang="el-GR" sz="1800" i="1" dirty="0" smtClean="0">
                <a:latin typeface="Cambria" pitchFamily="18" charset="0"/>
              </a:rPr>
              <a:t>(</a:t>
            </a:r>
            <a:r>
              <a:rPr lang="en-US" sz="1800" i="1" dirty="0" err="1" smtClean="0">
                <a:latin typeface="Cambria" pitchFamily="18" charset="0"/>
              </a:rPr>
              <a:t>Samuelowicz</a:t>
            </a:r>
            <a:r>
              <a:rPr lang="en-US" sz="1800" i="1" dirty="0" smtClean="0">
                <a:latin typeface="Cambria" pitchFamily="18" charset="0"/>
              </a:rPr>
              <a:t> </a:t>
            </a:r>
            <a:r>
              <a:rPr lang="el-GR" sz="1800" i="1" dirty="0" smtClean="0">
                <a:latin typeface="Cambria" pitchFamily="18" charset="0"/>
              </a:rPr>
              <a:t>&amp;</a:t>
            </a:r>
            <a:r>
              <a:rPr lang="en-US" sz="1800" i="1" dirty="0" smtClean="0">
                <a:latin typeface="Cambria" pitchFamily="18" charset="0"/>
              </a:rPr>
              <a:t> Bain</a:t>
            </a:r>
            <a:r>
              <a:rPr lang="el-GR" sz="1800" i="1" dirty="0" smtClean="0">
                <a:latin typeface="Cambria" pitchFamily="18" charset="0"/>
              </a:rPr>
              <a:t>, </a:t>
            </a:r>
            <a:r>
              <a:rPr lang="en-US" sz="1800" i="1" dirty="0" smtClean="0">
                <a:latin typeface="Cambria" pitchFamily="18" charset="0"/>
              </a:rPr>
              <a:t>2001)</a:t>
            </a:r>
            <a:endParaRPr lang="el-GR" sz="1800" i="1" dirty="0" smtClean="0">
              <a:latin typeface="Cambria" pitchFamily="18" charset="0"/>
            </a:endParaRPr>
          </a:p>
          <a:p>
            <a:endParaRPr lang="el-GR" sz="1800" i="1" dirty="0" smtClean="0">
              <a:latin typeface="Cambria" pitchFamily="18" charset="0"/>
            </a:endParaRPr>
          </a:p>
          <a:p>
            <a:pPr>
              <a:buNone/>
            </a:pPr>
            <a:r>
              <a:rPr lang="el-GR" sz="1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▬ </a:t>
            </a:r>
            <a:r>
              <a:rPr lang="el-GR" sz="1800" dirty="0" smtClean="0">
                <a:latin typeface="Cambria" pitchFamily="18" charset="0"/>
              </a:rPr>
              <a:t>οι αντιλήψεις των εκπαιδευτικών ορισμένες φορές δε συνάδουν με τις πρακτικές τους </a:t>
            </a:r>
            <a:r>
              <a:rPr lang="el-GR" sz="1800" i="1" dirty="0" smtClean="0">
                <a:latin typeface="Cambria" pitchFamily="18" charset="0"/>
              </a:rPr>
              <a:t>(</a:t>
            </a:r>
            <a:r>
              <a:rPr lang="en-US" sz="1800" i="1" dirty="0" err="1" smtClean="0">
                <a:latin typeface="Cambria" pitchFamily="18" charset="0"/>
              </a:rPr>
              <a:t>Abell</a:t>
            </a:r>
            <a:r>
              <a:rPr lang="en-US" sz="1800" i="1" dirty="0" smtClean="0">
                <a:latin typeface="Cambria" pitchFamily="18" charset="0"/>
              </a:rPr>
              <a:t> </a:t>
            </a:r>
            <a:r>
              <a:rPr lang="el-GR" sz="1800" i="1" dirty="0" smtClean="0">
                <a:latin typeface="Cambria" pitchFamily="18" charset="0"/>
              </a:rPr>
              <a:t>&amp; </a:t>
            </a:r>
            <a:r>
              <a:rPr lang="en-US" sz="1800" i="1" dirty="0" smtClean="0">
                <a:latin typeface="Cambria" pitchFamily="18" charset="0"/>
              </a:rPr>
              <a:t>Roth</a:t>
            </a:r>
            <a:r>
              <a:rPr lang="el-GR" sz="1800" i="1" dirty="0" smtClean="0">
                <a:latin typeface="Cambria" pitchFamily="18" charset="0"/>
              </a:rPr>
              <a:t>, </a:t>
            </a:r>
            <a:r>
              <a:rPr lang="en-US" sz="1800" i="1" dirty="0" smtClean="0">
                <a:latin typeface="Cambria" pitchFamily="18" charset="0"/>
              </a:rPr>
              <a:t>1995)</a:t>
            </a:r>
            <a:endParaRPr lang="el-GR" sz="1800" i="1" dirty="0" smtClean="0">
              <a:latin typeface="Cambria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42976" y="500042"/>
            <a:ext cx="7498080" cy="11430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Ερευνητικά ερωτήματα</a:t>
            </a:r>
            <a:endParaRPr lang="el-GR" sz="1800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857224" y="2143116"/>
            <a:ext cx="7498080" cy="3429024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None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Με ποιο τρόπο οι εκπαιδευτικοί σχεδιάζουν, υλοποιούν και αξιολογούν επισκέψεις σε </a:t>
            </a:r>
            <a:r>
              <a:rPr lang="el-GR" sz="1600" dirty="0" err="1" smtClean="0">
                <a:latin typeface="Cambria" pitchFamily="18" charset="0"/>
                <a:cs typeface="Times New Roman" pitchFamily="18" charset="0"/>
              </a:rPr>
              <a:t>τεχνοεπιστημονικά</a:t>
            </a: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 μουσεία;</a:t>
            </a:r>
          </a:p>
          <a:p>
            <a:pPr>
              <a:lnSpc>
                <a:spcPct val="130000"/>
              </a:lnSpc>
            </a:pPr>
            <a:endParaRPr lang="el-GR" sz="1600" dirty="0" smtClean="0">
              <a:latin typeface="Cambria" pitchFamily="18" charset="0"/>
              <a:cs typeface="Times New Roman" pitchFamily="18" charset="0"/>
            </a:endParaRPr>
          </a:p>
          <a:p>
            <a:pPr>
              <a:lnSpc>
                <a:spcPct val="140000"/>
              </a:lnSpc>
              <a:buNone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Με ποιο τρόπο οι αντιλήψεις των εκπαιδευτικών για τη σημασία της άτυπης εκπαίδευσης επηρεάζουν τους τρόπους σχεδιασμού, υλοποίησης και αξιολόγησης της επίσκεψης στο μουσείο;</a:t>
            </a:r>
            <a:endParaRPr lang="el-GR" sz="1600" i="1" dirty="0" smtClean="0">
              <a:latin typeface="Cambria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7324" y="357166"/>
            <a:ext cx="7498080" cy="1143000"/>
          </a:xfrm>
        </p:spPr>
        <p:txBody>
          <a:bodyPr>
            <a:normAutofit/>
          </a:bodyPr>
          <a:lstStyle/>
          <a:p>
            <a:r>
              <a:rPr lang="el-GR" sz="16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Φυσικό πλαίσιο έρευνας</a:t>
            </a:r>
            <a:br>
              <a:rPr lang="el-GR" sz="16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</a:br>
            <a:r>
              <a:rPr lang="el-GR" sz="16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Τεχνικό Μουσείο </a:t>
            </a:r>
            <a:r>
              <a:rPr lang="el-GR" sz="1600" dirty="0" err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Θεσ</a:t>
            </a:r>
            <a:r>
              <a:rPr lang="el-GR" sz="16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/νίκης (ΤΜΘ)</a:t>
            </a:r>
            <a:endParaRPr lang="el-GR" sz="1600" dirty="0">
              <a:solidFill>
                <a:schemeClr val="tx1"/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"/>
          </p:nvPr>
        </p:nvSpPr>
        <p:spPr>
          <a:xfrm>
            <a:off x="969838" y="1600200"/>
            <a:ext cx="2816344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	</a:t>
            </a:r>
            <a:r>
              <a:rPr lang="el-GR" sz="1600" u="sng" dirty="0" smtClean="0">
                <a:latin typeface="Cambria" pitchFamily="18" charset="0"/>
                <a:cs typeface="Times New Roman" pitchFamily="18" charset="0"/>
              </a:rPr>
              <a:t>Εκθέματα</a:t>
            </a:r>
          </a:p>
          <a:p>
            <a:pPr>
              <a:buSzPct val="80000"/>
              <a:buFont typeface="Wingdings" pitchFamily="2" charset="2"/>
              <a:buChar char="§"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Τηλεπικοινωνίες</a:t>
            </a:r>
          </a:p>
          <a:p>
            <a:pPr>
              <a:buSzPct val="80000"/>
              <a:buFont typeface="Wingdings" pitchFamily="2" charset="2"/>
              <a:buChar char="§"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Ηλεκτρισμός</a:t>
            </a:r>
          </a:p>
          <a:p>
            <a:pPr>
              <a:buSzPct val="80000"/>
              <a:buFont typeface="Wingdings" pitchFamily="2" charset="2"/>
              <a:buChar char="§"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Πειραματικές διατάξεις</a:t>
            </a:r>
          </a:p>
          <a:p>
            <a:pPr>
              <a:buSzPct val="80000"/>
              <a:buFont typeface="Wingdings" pitchFamily="2" charset="2"/>
              <a:buChar char="§"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Η/Υ, κα.</a:t>
            </a:r>
          </a:p>
          <a:p>
            <a:endParaRPr lang="el-GR" sz="1600" dirty="0" smtClean="0">
              <a:latin typeface="Cambria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	</a:t>
            </a:r>
            <a:r>
              <a:rPr lang="el-GR" sz="1600" u="sng" dirty="0" smtClean="0">
                <a:latin typeface="Cambria" pitchFamily="18" charset="0"/>
                <a:cs typeface="Times New Roman" pitchFamily="18" charset="0"/>
              </a:rPr>
              <a:t>Δομή επίσκεψης</a:t>
            </a:r>
          </a:p>
          <a:p>
            <a:pPr eaLnBrk="0" hangingPunct="0">
              <a:lnSpc>
                <a:spcPct val="150000"/>
              </a:lnSpc>
              <a:buSzPct val="80000"/>
              <a:buFont typeface="Wingdings" pitchFamily="2" charset="2"/>
              <a:buChar char="§"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Εισαγωγή (~10’)</a:t>
            </a:r>
          </a:p>
          <a:p>
            <a:pPr eaLnBrk="0" hangingPunct="0">
              <a:lnSpc>
                <a:spcPct val="150000"/>
              </a:lnSpc>
              <a:buSzPct val="80000"/>
              <a:buFont typeface="Wingdings" pitchFamily="2" charset="2"/>
              <a:buChar char="§"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Ξενάγηση (~40’)</a:t>
            </a:r>
          </a:p>
          <a:p>
            <a:pPr eaLnBrk="0" hangingPunct="0">
              <a:lnSpc>
                <a:spcPct val="150000"/>
              </a:lnSpc>
              <a:buSzPct val="80000"/>
              <a:buFont typeface="Wingdings" pitchFamily="2" charset="2"/>
              <a:buChar char="§"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Ελεύθερη περιήγηση(~10’)</a:t>
            </a:r>
          </a:p>
          <a:p>
            <a:endParaRPr lang="el-GR" sz="1600" dirty="0"/>
          </a:p>
        </p:txBody>
      </p:sp>
      <p:sp>
        <p:nvSpPr>
          <p:cNvPr id="5" name="4 - Ορθογώνιο"/>
          <p:cNvSpPr/>
          <p:nvPr/>
        </p:nvSpPr>
        <p:spPr>
          <a:xfrm>
            <a:off x="5000628" y="2441037"/>
            <a:ext cx="2286016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l-GR" sz="1600" u="sng" dirty="0" smtClean="0">
                <a:latin typeface="Cambria" pitchFamily="18" charset="0"/>
                <a:cs typeface="Times New Roman" pitchFamily="18" charset="0"/>
              </a:rPr>
              <a:t>Αλληλεπιδραστικά εκθέματα</a:t>
            </a:r>
          </a:p>
          <a:p>
            <a:pPr eaLnBrk="0" hangingPunct="0"/>
            <a:endParaRPr lang="el-GR" sz="1600" dirty="0" smtClean="0">
              <a:latin typeface="Cambria" pitchFamily="18" charset="0"/>
              <a:cs typeface="Times New Roman" pitchFamily="18" charset="0"/>
            </a:endParaRPr>
          </a:p>
          <a:p>
            <a:pPr eaLnBrk="0" hangingPunct="0">
              <a:lnSpc>
                <a:spcPct val="140000"/>
              </a:lnSpc>
              <a:buClr>
                <a:schemeClr val="accent2"/>
              </a:buClr>
              <a:buSzPct val="80000"/>
              <a:buFont typeface="Wingdings" pitchFamily="2" charset="2"/>
              <a:buChar char="§"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   Ηλεκτρισμός</a:t>
            </a:r>
          </a:p>
          <a:p>
            <a:pPr eaLnBrk="0" hangingPunct="0">
              <a:lnSpc>
                <a:spcPct val="120000"/>
              </a:lnSpc>
              <a:buClr>
                <a:schemeClr val="accent2"/>
              </a:buClr>
              <a:buSzPct val="80000"/>
              <a:buFont typeface="Wingdings" pitchFamily="2" charset="2"/>
              <a:buChar char="§"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   Ρευστά</a:t>
            </a:r>
          </a:p>
          <a:p>
            <a:pPr eaLnBrk="0" hangingPunct="0">
              <a:buClr>
                <a:schemeClr val="accent2"/>
              </a:buClr>
              <a:buSzPct val="80000"/>
              <a:buFont typeface="Wingdings" pitchFamily="2" charset="2"/>
              <a:buChar char="§"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   Μηχανική</a:t>
            </a:r>
          </a:p>
          <a:p>
            <a:pPr eaLnBrk="0" hangingPunct="0">
              <a:lnSpc>
                <a:spcPct val="120000"/>
              </a:lnSpc>
              <a:buClr>
                <a:schemeClr val="accent2"/>
              </a:buClr>
              <a:buSzPct val="80000"/>
              <a:buFont typeface="Wingdings" pitchFamily="2" charset="2"/>
              <a:buChar char="§"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   Οπτική, κα.</a:t>
            </a:r>
            <a:endParaRPr lang="el-GR" sz="1600" dirty="0"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57224" y="500042"/>
            <a:ext cx="7498080" cy="1143000"/>
          </a:xfrm>
        </p:spPr>
        <p:txBody>
          <a:bodyPr>
            <a:normAutofit/>
          </a:bodyPr>
          <a:lstStyle/>
          <a:p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Μέθοδος έρευνας</a:t>
            </a:r>
            <a:endParaRPr lang="el-GR" sz="1800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857224" y="2000240"/>
            <a:ext cx="7498080" cy="400052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None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Μελέτες περίπτωσης (Μελέτη πολλαπλών περιπτώσεων) </a:t>
            </a:r>
            <a:r>
              <a:rPr lang="el-GR" sz="1600" i="1" dirty="0" smtClean="0">
                <a:latin typeface="Cambria" pitchFamily="18" charset="0"/>
                <a:cs typeface="Times New Roman" pitchFamily="18" charset="0"/>
              </a:rPr>
              <a:t>(</a:t>
            </a:r>
            <a:r>
              <a:rPr lang="en-US" sz="1600" i="1" dirty="0" smtClean="0">
                <a:latin typeface="Cambria" pitchFamily="18" charset="0"/>
                <a:cs typeface="Times New Roman" pitchFamily="18" charset="0"/>
              </a:rPr>
              <a:t>Yin</a:t>
            </a:r>
            <a:r>
              <a:rPr lang="el-GR" sz="1600" i="1" dirty="0" smtClean="0">
                <a:latin typeface="Cambria" pitchFamily="18" charset="0"/>
                <a:cs typeface="Times New Roman" pitchFamily="18" charset="0"/>
              </a:rPr>
              <a:t>, 1994)</a:t>
            </a: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30000"/>
              </a:lnSpc>
              <a:buNone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      </a:t>
            </a:r>
          </a:p>
          <a:p>
            <a:pPr>
              <a:lnSpc>
                <a:spcPct val="130000"/>
              </a:lnSpc>
              <a:buNone/>
            </a:pPr>
            <a:r>
              <a:rPr lang="el-GR" sz="1600" u="sng" dirty="0" smtClean="0">
                <a:latin typeface="Cambria" pitchFamily="18" charset="0"/>
                <a:cs typeface="Times New Roman" pitchFamily="18" charset="0"/>
              </a:rPr>
              <a:t>Εργαλεία έρευνας</a:t>
            </a:r>
          </a:p>
          <a:p>
            <a:pPr>
              <a:lnSpc>
                <a:spcPct val="140000"/>
              </a:lnSpc>
              <a:buClr>
                <a:schemeClr val="accent2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  </a:t>
            </a:r>
            <a:r>
              <a:rPr lang="el-GR" sz="1600" dirty="0" err="1" smtClean="0">
                <a:latin typeface="Cambria" pitchFamily="18" charset="0"/>
                <a:cs typeface="Times New Roman" pitchFamily="18" charset="0"/>
              </a:rPr>
              <a:t>Ημιδομημένες</a:t>
            </a: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 συνεντεύξεις </a:t>
            </a:r>
          </a:p>
          <a:p>
            <a:pPr>
              <a:lnSpc>
                <a:spcPct val="70000"/>
              </a:lnSpc>
              <a:buNone/>
            </a:pPr>
            <a:r>
              <a:rPr lang="en-US" sz="1600" dirty="0" smtClean="0">
                <a:latin typeface="Cambria" pitchFamily="18" charset="0"/>
                <a:cs typeface="Times New Roman" pitchFamily="18" charset="0"/>
              </a:rPr>
              <a:t>  </a:t>
            </a: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      (πριν και μετά την επίσκεψη στο μουσείο)</a:t>
            </a:r>
          </a:p>
          <a:p>
            <a:pPr>
              <a:lnSpc>
                <a:spcPct val="160000"/>
              </a:lnSpc>
              <a:buClr>
                <a:schemeClr val="accent2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  Παρατήρηση και βιντεοσκόπηση επισκέψεων</a:t>
            </a:r>
          </a:p>
          <a:p>
            <a:pPr>
              <a:lnSpc>
                <a:spcPct val="160000"/>
              </a:lnSpc>
              <a:spcBef>
                <a:spcPts val="0"/>
              </a:spcBef>
              <a:buNone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      </a:t>
            </a:r>
            <a:r>
              <a:rPr lang="en-US" sz="1600" dirty="0" smtClean="0">
                <a:latin typeface="Cambria" pitchFamily="18" charset="0"/>
                <a:cs typeface="Times New Roman" pitchFamily="18" charset="0"/>
              </a:rPr>
              <a:t>  </a:t>
            </a: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 </a:t>
            </a:r>
            <a:endParaRPr lang="en-US" sz="1600" dirty="0" smtClean="0">
              <a:latin typeface="Cambria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  <a:buNone/>
            </a:pPr>
            <a:r>
              <a:rPr lang="el-GR" sz="1600" u="sng" dirty="0" smtClean="0">
                <a:latin typeface="Cambria" pitchFamily="18" charset="0"/>
                <a:cs typeface="Times New Roman" pitchFamily="18" charset="0"/>
              </a:rPr>
              <a:t>Δείγμα</a:t>
            </a:r>
            <a:endParaRPr lang="en-US" sz="1600" u="sng" dirty="0" smtClean="0">
              <a:latin typeface="Cambria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  <a:buNone/>
            </a:pPr>
            <a:r>
              <a:rPr lang="el-GR" sz="1600" dirty="0" smtClean="0">
                <a:latin typeface="Cambria" pitchFamily="18" charset="0"/>
                <a:cs typeface="Times New Roman" pitchFamily="18" charset="0"/>
              </a:rPr>
              <a:t>14 εκπαιδευτικοί υποχρεωτικής εκπαίδευσης (28 συνεντεύξεις)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 descr="Large confetti"/>
          <p:cNvSpPr>
            <a:spLocks noGrp="1" noChangeArrowheads="1"/>
          </p:cNvSpPr>
          <p:nvPr>
            <p:ph type="title" idx="4294967295"/>
          </p:nvPr>
        </p:nvSpPr>
        <p:spPr>
          <a:xfrm>
            <a:off x="1142976" y="428604"/>
            <a:ext cx="7389812" cy="1449388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sz="1900" b="1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l-GR" sz="1800" dirty="0" smtClean="0">
                <a:solidFill>
                  <a:schemeClr val="tx1"/>
                </a:solidFill>
                <a:latin typeface="Cambria" pitchFamily="18" charset="0"/>
              </a:rPr>
              <a:t>Μοντέλο διατύπωσης ερωτήσεων και ανάλυσης δεδομένων</a:t>
            </a:r>
            <a:r>
              <a:rPr lang="el-GR" sz="1800" b="1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l-GR" sz="1800" b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l-GR" sz="180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(Joyce </a:t>
            </a:r>
            <a:r>
              <a:rPr lang="el-GR" sz="1800" i="1" dirty="0" err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et</a:t>
            </a:r>
            <a:r>
              <a:rPr lang="el-GR" sz="180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l-GR" sz="1800" i="1" dirty="0" err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al</a:t>
            </a:r>
            <a:r>
              <a:rPr lang="el-GR" sz="180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., 1992 ; </a:t>
            </a:r>
            <a:r>
              <a:rPr lang="el-GR" sz="1800" i="1" dirty="0" err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Tobin</a:t>
            </a:r>
            <a:r>
              <a:rPr lang="el-GR" sz="180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l-GR" sz="1800" i="1" dirty="0" err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et</a:t>
            </a:r>
            <a:r>
              <a:rPr lang="el-GR" sz="180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l-GR" sz="1800" i="1" dirty="0" err="1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al</a:t>
            </a:r>
            <a:r>
              <a:rPr lang="el-GR" sz="180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., 1994</a:t>
            </a:r>
            <a:r>
              <a:rPr lang="en-US" sz="180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 ; Griffin &amp; Symington, 1997</a:t>
            </a:r>
            <a:r>
              <a:rPr lang="el-GR" sz="1800" i="1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) </a:t>
            </a:r>
            <a:r>
              <a:rPr lang="el-GR" sz="1800" b="1" dirty="0">
                <a:solidFill>
                  <a:srgbClr val="FFC000"/>
                </a:solidFill>
                <a:latin typeface="Cambria" pitchFamily="18" charset="0"/>
              </a:rPr>
              <a:t/>
            </a:r>
            <a:br>
              <a:rPr lang="el-GR" sz="1800" b="1" dirty="0">
                <a:solidFill>
                  <a:srgbClr val="FFC000"/>
                </a:solidFill>
                <a:latin typeface="Cambria" pitchFamily="18" charset="0"/>
              </a:rPr>
            </a:br>
            <a: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el-GR" sz="1900" b="1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l-G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000" i="1" dirty="0">
                <a:latin typeface="Times New Roman" pitchFamily="18" charset="0"/>
                <a:cs typeface="Times New Roman" pitchFamily="18" charset="0"/>
              </a:rPr>
            </a:br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000250"/>
            <a:ext cx="6858000" cy="35004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1900" dirty="0">
                <a:latin typeface="Comic Sans MS" pitchFamily="66" charset="0"/>
              </a:rPr>
              <a:t>                </a:t>
            </a:r>
            <a:endParaRPr lang="el-GR" sz="1600" dirty="0"/>
          </a:p>
          <a:p>
            <a:pPr>
              <a:buFont typeface="Wingdings" pitchFamily="2" charset="2"/>
              <a:buNone/>
            </a:pPr>
            <a:r>
              <a:rPr lang="el-GR" sz="1600" b="1" dirty="0">
                <a:cs typeface="Times New Roman" pitchFamily="18" charset="0"/>
              </a:rPr>
              <a:t>	</a:t>
            </a:r>
            <a:r>
              <a:rPr lang="el-GR" sz="1600" b="1" dirty="0" smtClean="0">
                <a:cs typeface="Times New Roman" pitchFamily="18" charset="0"/>
              </a:rPr>
              <a:t>	                                      	</a:t>
            </a:r>
            <a:r>
              <a:rPr lang="el-GR" sz="1800" dirty="0" smtClean="0">
                <a:latin typeface="Cambria" pitchFamily="18" charset="0"/>
                <a:cs typeface="Times New Roman" pitchFamily="18" charset="0"/>
              </a:rPr>
              <a:t>                          </a:t>
            </a:r>
            <a:r>
              <a:rPr lang="el-GR" sz="1800" dirty="0" smtClean="0">
                <a:latin typeface="Cambria" pitchFamily="18" charset="0"/>
              </a:rPr>
              <a:t>αναζητά</a:t>
            </a:r>
            <a:endParaRPr lang="el-GR" sz="1800" dirty="0">
              <a:latin typeface="Cambria" pitchFamily="18" charset="0"/>
              <a:cs typeface="Times New Roman" pitchFamily="18" charset="0"/>
            </a:endParaRPr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2000232" y="3000372"/>
            <a:ext cx="5072098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1820843" y="3178967"/>
            <a:ext cx="357190" cy="158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Ορθογώνιο"/>
          <p:cNvSpPr/>
          <p:nvPr/>
        </p:nvSpPr>
        <p:spPr>
          <a:xfrm>
            <a:off x="1643042" y="3429000"/>
            <a:ext cx="714380" cy="357190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latin typeface="Calibri" pitchFamily="34" charset="0"/>
              </a:rPr>
              <a:t>Σύνταξη</a:t>
            </a:r>
            <a:endParaRPr lang="el-GR" sz="1200" dirty="0">
              <a:latin typeface="Calibri" pitchFamily="34" charset="0"/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3036083" y="3178967"/>
            <a:ext cx="356396" cy="79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2786050" y="3429000"/>
            <a:ext cx="857256" cy="357190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100" dirty="0" smtClean="0">
                <a:solidFill>
                  <a:sysClr val="windowText" lastClr="000000"/>
                </a:solidFill>
                <a:latin typeface="Calibri" pitchFamily="34" charset="0"/>
              </a:rPr>
              <a:t>Κοινωνικό σύστημα</a:t>
            </a:r>
            <a:endParaRPr lang="el-GR" sz="110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4000496" y="3429000"/>
            <a:ext cx="928694" cy="357190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100" dirty="0" smtClean="0">
                <a:latin typeface="Calibri" pitchFamily="34" charset="0"/>
              </a:rPr>
              <a:t>Σύστημα υποστήριξης</a:t>
            </a:r>
            <a:endParaRPr lang="el-GR" sz="1100" dirty="0">
              <a:latin typeface="Calibri" pitchFamily="34" charset="0"/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5214942" y="3429000"/>
            <a:ext cx="642942" cy="357190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100" dirty="0" smtClean="0">
                <a:latin typeface="Calibri" pitchFamily="34" charset="0"/>
              </a:rPr>
              <a:t>Στόχοι</a:t>
            </a:r>
            <a:endParaRPr lang="el-GR" sz="1100" dirty="0">
              <a:latin typeface="Calibri" pitchFamily="34" charset="0"/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6572264" y="3429000"/>
            <a:ext cx="1071570" cy="357190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100" dirty="0" smtClean="0">
                <a:latin typeface="Calibri" pitchFamily="34" charset="0"/>
              </a:rPr>
              <a:t>Αποτελέσματα</a:t>
            </a:r>
            <a:endParaRPr lang="el-GR" sz="1100" dirty="0">
              <a:latin typeface="Calibri" pitchFamily="34" charset="0"/>
            </a:endParaRPr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2000232" y="4214818"/>
            <a:ext cx="2428892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45 - Ορθογώνιο"/>
          <p:cNvSpPr/>
          <p:nvPr/>
        </p:nvSpPr>
        <p:spPr>
          <a:xfrm>
            <a:off x="1714480" y="4643446"/>
            <a:ext cx="642942" cy="357190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100" dirty="0" smtClean="0">
                <a:latin typeface="Calibri" pitchFamily="34" charset="0"/>
              </a:rPr>
              <a:t>Ρόλοι</a:t>
            </a:r>
            <a:endParaRPr lang="el-GR" sz="1100" dirty="0">
              <a:latin typeface="Calibri" pitchFamily="34" charset="0"/>
            </a:endParaRPr>
          </a:p>
        </p:txBody>
      </p:sp>
      <p:sp>
        <p:nvSpPr>
          <p:cNvPr id="47" name="46 - Ορθογώνιο"/>
          <p:cNvSpPr/>
          <p:nvPr/>
        </p:nvSpPr>
        <p:spPr>
          <a:xfrm>
            <a:off x="2714612" y="4643446"/>
            <a:ext cx="1000132" cy="357190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100" dirty="0" smtClean="0">
                <a:latin typeface="Calibri" pitchFamily="34" charset="0"/>
              </a:rPr>
              <a:t>Αρχές αντίδρασης</a:t>
            </a:r>
            <a:endParaRPr lang="el-GR" sz="1100" dirty="0">
              <a:latin typeface="Calibri" pitchFamily="34" charset="0"/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4000496" y="4643446"/>
            <a:ext cx="857256" cy="357190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100" dirty="0" smtClean="0">
                <a:latin typeface="Calibri" pitchFamily="34" charset="0"/>
              </a:rPr>
              <a:t>Έλεγχος μαθητών</a:t>
            </a:r>
            <a:endParaRPr lang="el-GR" sz="1100" dirty="0">
              <a:latin typeface="Calibri" pitchFamily="34" charset="0"/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5400000">
            <a:off x="4321967" y="3178173"/>
            <a:ext cx="356396" cy="79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 rot="5400000">
            <a:off x="5322893" y="3178173"/>
            <a:ext cx="356396" cy="79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6893735" y="3178967"/>
            <a:ext cx="356396" cy="79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3036877" y="3964785"/>
            <a:ext cx="356396" cy="79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251323" y="4393413"/>
            <a:ext cx="356396" cy="79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 rot="5400000">
            <a:off x="3036877" y="4392619"/>
            <a:ext cx="356396" cy="79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rot="5400000">
            <a:off x="1822431" y="4393413"/>
            <a:ext cx="356396" cy="79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rot="5400000">
            <a:off x="4321967" y="2820983"/>
            <a:ext cx="356396" cy="79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28 - Ορθογώνιο"/>
          <p:cNvSpPr/>
          <p:nvPr/>
        </p:nvSpPr>
        <p:spPr>
          <a:xfrm>
            <a:off x="1000100" y="1285860"/>
            <a:ext cx="8143900" cy="285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32 - Ορθογώνιο"/>
          <p:cNvSpPr/>
          <p:nvPr/>
        </p:nvSpPr>
        <p:spPr>
          <a:xfrm>
            <a:off x="0" y="1285860"/>
            <a:ext cx="928662" cy="28575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00034" y="1387509"/>
            <a:ext cx="81724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latin typeface="Calibri" pitchFamily="34" charset="0"/>
              </a:rPr>
              <a:t>     Άξονες	</a:t>
            </a:r>
            <a:r>
              <a:rPr lang="el-GR" sz="1400" b="1" dirty="0" smtClean="0">
                <a:latin typeface="Calibri" pitchFamily="34" charset="0"/>
              </a:rPr>
              <a:t>           </a:t>
            </a:r>
            <a:r>
              <a:rPr lang="el-GR" sz="1600" b="1" dirty="0" smtClean="0">
                <a:latin typeface="Calibri" pitchFamily="34" charset="0"/>
              </a:rPr>
              <a:t> Περιεχόμενο		                   Ερωτήσεις</a:t>
            </a:r>
            <a:endParaRPr lang="en-US" sz="1600" b="1" dirty="0" smtClean="0">
              <a:latin typeface="Calibri" pitchFamily="34" charset="0"/>
            </a:endParaRPr>
          </a:p>
          <a:p>
            <a:r>
              <a:rPr lang="el-GR" sz="1400" b="1" dirty="0" smtClean="0">
                <a:latin typeface="Calibri" pitchFamily="34" charset="0"/>
              </a:rPr>
              <a:t>     Σύνταξη</a:t>
            </a:r>
            <a:r>
              <a:rPr lang="en-US" sz="1600" b="1" dirty="0" smtClean="0">
                <a:latin typeface="Calibri" pitchFamily="34" charset="0"/>
              </a:rPr>
              <a:t> </a:t>
            </a:r>
            <a:r>
              <a:rPr lang="el-GR" sz="1600" b="1" dirty="0" smtClean="0">
                <a:latin typeface="Calibri" pitchFamily="34" charset="0"/>
              </a:rPr>
              <a:t>	</a:t>
            </a:r>
            <a:r>
              <a:rPr lang="el-GR" dirty="0" smtClean="0">
                <a:latin typeface="Calibri" pitchFamily="34" charset="0"/>
              </a:rPr>
              <a:t>         </a:t>
            </a:r>
            <a:r>
              <a:rPr lang="el-GR" sz="1400" dirty="0" smtClean="0">
                <a:latin typeface="Calibri" pitchFamily="34" charset="0"/>
              </a:rPr>
              <a:t>Πρακτικές πριν την επίσκεψη</a:t>
            </a:r>
            <a:r>
              <a:rPr lang="el-GR" dirty="0" smtClean="0">
                <a:latin typeface="Calibri" pitchFamily="34" charset="0"/>
              </a:rPr>
              <a:t>	                 </a:t>
            </a:r>
            <a:r>
              <a:rPr lang="el-GR" sz="1400" dirty="0" smtClean="0">
                <a:latin typeface="Calibri" pitchFamily="34" charset="0"/>
              </a:rPr>
              <a:t>Κάνατε κάτι στην τάξη πριν την επίσκεψη;</a:t>
            </a:r>
            <a:endParaRPr lang="en-US" sz="1400" dirty="0" smtClean="0">
              <a:latin typeface="Calibri" pitchFamily="34" charset="0"/>
            </a:endParaRPr>
          </a:p>
          <a:p>
            <a:r>
              <a:rPr lang="el-GR" sz="1400" dirty="0" smtClean="0">
                <a:latin typeface="Calibri" pitchFamily="34" charset="0"/>
              </a:rPr>
              <a:t>                                   Πρακτικές κατά την επίσκεψη	                       Σχεδιάσατε δραστηριότητες κατά την</a:t>
            </a:r>
            <a:endParaRPr lang="en-US" sz="1400" dirty="0" smtClean="0">
              <a:latin typeface="Calibri" pitchFamily="34" charset="0"/>
            </a:endParaRPr>
          </a:p>
          <a:p>
            <a:r>
              <a:rPr lang="en-US" sz="1400" dirty="0" smtClean="0">
                <a:latin typeface="Calibri" pitchFamily="34" charset="0"/>
              </a:rPr>
              <a:t>                                                                                                                   </a:t>
            </a:r>
            <a:r>
              <a:rPr lang="el-GR" sz="1400" dirty="0" smtClean="0">
                <a:latin typeface="Calibri" pitchFamily="34" charset="0"/>
              </a:rPr>
              <a:t>επίσκεψη;</a:t>
            </a:r>
            <a:endParaRPr lang="en-US" sz="1400" dirty="0" smtClean="0">
              <a:latin typeface="Calibri" pitchFamily="34" charset="0"/>
            </a:endParaRPr>
          </a:p>
          <a:p>
            <a:r>
              <a:rPr lang="el-GR" sz="1400" dirty="0" smtClean="0">
                <a:latin typeface="Calibri" pitchFamily="34" charset="0"/>
              </a:rPr>
              <a:t>                                   Πρακτικές μετά την επίσκεψη                          Σκοπεύετε να κάνετε κάτι μετά την επίσκεψη</a:t>
            </a:r>
            <a:r>
              <a:rPr lang="el-GR" sz="1200" dirty="0" smtClean="0">
                <a:latin typeface="Calibri" pitchFamily="34" charset="0"/>
              </a:rPr>
              <a:t>;</a:t>
            </a:r>
            <a:endParaRPr lang="en-US" sz="1200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r>
              <a:rPr lang="el-GR" sz="1400" b="1" dirty="0" smtClean="0">
                <a:latin typeface="Calibri" pitchFamily="34" charset="0"/>
              </a:rPr>
              <a:t>     Κοινωνικό</a:t>
            </a:r>
            <a:r>
              <a:rPr lang="el-GR" sz="1600" b="1" dirty="0" smtClean="0">
                <a:latin typeface="Calibri" pitchFamily="34" charset="0"/>
              </a:rPr>
              <a:t>         </a:t>
            </a:r>
            <a:r>
              <a:rPr lang="el-GR" sz="1400" dirty="0" smtClean="0">
                <a:latin typeface="Calibri" pitchFamily="34" charset="0"/>
              </a:rPr>
              <a:t>Ρόλος εκπαιδευτικού</a:t>
            </a:r>
            <a:r>
              <a:rPr lang="el-GR" sz="1600" b="1" dirty="0" smtClean="0">
                <a:latin typeface="Calibri" pitchFamily="34" charset="0"/>
              </a:rPr>
              <a:t>	                   </a:t>
            </a:r>
            <a:r>
              <a:rPr lang="el-GR" sz="1400" dirty="0" smtClean="0">
                <a:latin typeface="Calibri" pitchFamily="34" charset="0"/>
              </a:rPr>
              <a:t>Ποιος θα είναι ο ρόλος σας στο μουσείο;</a:t>
            </a:r>
            <a:endParaRPr lang="en-US" sz="1600" dirty="0" smtClean="0">
              <a:latin typeface="Calibri" pitchFamily="34" charset="0"/>
            </a:endParaRPr>
          </a:p>
          <a:p>
            <a:r>
              <a:rPr lang="el-GR" sz="1400" b="1" dirty="0" smtClean="0">
                <a:latin typeface="Calibri" pitchFamily="34" charset="0"/>
              </a:rPr>
              <a:t>     Σύστημα </a:t>
            </a:r>
            <a:r>
              <a:rPr lang="el-GR" dirty="0" smtClean="0">
                <a:latin typeface="Calibri" pitchFamily="34" charset="0"/>
              </a:rPr>
              <a:t>	         </a:t>
            </a:r>
            <a:r>
              <a:rPr lang="el-GR" sz="1400" dirty="0" smtClean="0">
                <a:latin typeface="Calibri" pitchFamily="34" charset="0"/>
              </a:rPr>
              <a:t>Ρόλος ξεναγού		                      Ποιος θα είναι ο ρόλος του ξεναγού;</a:t>
            </a:r>
            <a:endParaRPr lang="en-US" sz="1400" dirty="0" smtClean="0">
              <a:latin typeface="Calibri" pitchFamily="34" charset="0"/>
            </a:endParaRPr>
          </a:p>
          <a:p>
            <a:r>
              <a:rPr lang="el-GR" sz="1400" dirty="0" smtClean="0">
                <a:latin typeface="Calibri" pitchFamily="34" charset="0"/>
              </a:rPr>
              <a:t>	            Ρόλος μαθητών                                                   Ποιος θα είναι ο ρόλος των μαθητών σας;</a:t>
            </a:r>
          </a:p>
          <a:p>
            <a:r>
              <a:rPr lang="el-GR" dirty="0" smtClean="0">
                <a:latin typeface="Calibri" pitchFamily="34" charset="0"/>
              </a:rPr>
              <a:t>                                                                    </a:t>
            </a:r>
            <a:endParaRPr lang="en-US" sz="1400" dirty="0" smtClean="0">
              <a:latin typeface="Calibri" pitchFamily="34" charset="0"/>
            </a:endParaRPr>
          </a:p>
          <a:p>
            <a:r>
              <a:rPr lang="el-GR" sz="1400" b="1" dirty="0" smtClean="0">
                <a:latin typeface="Calibri" pitchFamily="34" charset="0"/>
              </a:rPr>
              <a:t>     Στόχοι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				                 </a:t>
            </a:r>
            <a:r>
              <a:rPr lang="el-GR" sz="1400" dirty="0" smtClean="0">
                <a:latin typeface="Calibri" pitchFamily="34" charset="0"/>
              </a:rPr>
              <a:t>Ποιοι είναι οι στόχοι σας για την επίσκεψη;</a:t>
            </a:r>
            <a:endParaRPr lang="en-US" sz="1400" dirty="0" smtClean="0">
              <a:latin typeface="Calibri" pitchFamily="34" charset="0"/>
            </a:endParaRPr>
          </a:p>
          <a:p>
            <a:endParaRPr lang="el-GR" dirty="0" smtClean="0">
              <a:latin typeface="Calibri" pitchFamily="34" charset="0"/>
            </a:endParaRPr>
          </a:p>
          <a:p>
            <a:r>
              <a:rPr lang="el-GR" sz="1400" b="1" dirty="0" smtClean="0">
                <a:latin typeface="Calibri" pitchFamily="34" charset="0"/>
              </a:rPr>
              <a:t>     Εκτίμηση</a:t>
            </a:r>
            <a:r>
              <a:rPr lang="el-GR" sz="1600" b="1" dirty="0" smtClean="0">
                <a:latin typeface="Calibri" pitchFamily="34" charset="0"/>
              </a:rPr>
              <a:t>	</a:t>
            </a:r>
            <a:r>
              <a:rPr lang="el-GR" dirty="0" smtClean="0">
                <a:latin typeface="Calibri" pitchFamily="34" charset="0"/>
              </a:rPr>
              <a:t>		                                   </a:t>
            </a:r>
            <a:r>
              <a:rPr lang="el-GR" sz="1400" dirty="0" smtClean="0">
                <a:latin typeface="Calibri" pitchFamily="34" charset="0"/>
              </a:rPr>
              <a:t>Ποια τα αποτελέσματα της επίσκεψης;</a:t>
            </a:r>
            <a:endParaRPr lang="en-US" sz="1400" dirty="0" smtClean="0">
              <a:latin typeface="Calibri" pitchFamily="34" charset="0"/>
            </a:endParaRPr>
          </a:p>
          <a:p>
            <a:r>
              <a:rPr lang="el-GR" sz="1400" b="1" dirty="0" smtClean="0">
                <a:latin typeface="Calibri" pitchFamily="34" charset="0"/>
              </a:rPr>
              <a:t>     αποτελεσμάτων</a:t>
            </a:r>
            <a:endParaRPr lang="en-US" sz="1400" b="1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r>
              <a:rPr lang="el-GR" sz="1400" b="1" dirty="0" smtClean="0">
                <a:latin typeface="Calibri" pitchFamily="34" charset="0"/>
              </a:rPr>
              <a:t>     Σύστημα υποστήριξης   </a:t>
            </a:r>
            <a:r>
              <a:rPr lang="el-GR" sz="1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                                                                   </a:t>
            </a:r>
            <a:r>
              <a:rPr lang="el-GR" sz="1400" dirty="0" smtClean="0">
                <a:latin typeface="Calibri" pitchFamily="34" charset="0"/>
              </a:rPr>
              <a:t>Τι γνωρίζετε για το μουσείο και τα εκθέματα;</a:t>
            </a:r>
            <a:endParaRPr lang="en-US" sz="1400" dirty="0" smtClean="0">
              <a:latin typeface="Calibri" pitchFamily="34" charset="0"/>
            </a:endParaRPr>
          </a:p>
        </p:txBody>
      </p:sp>
      <p:cxnSp>
        <p:nvCxnSpPr>
          <p:cNvPr id="4" name="3 - Ευθεία γραμμή σύνδεσης"/>
          <p:cNvCxnSpPr/>
          <p:nvPr/>
        </p:nvCxnSpPr>
        <p:spPr>
          <a:xfrm>
            <a:off x="714348" y="1714488"/>
            <a:ext cx="8001056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εία γραμμή σύνδεσης"/>
          <p:cNvCxnSpPr/>
          <p:nvPr/>
        </p:nvCxnSpPr>
        <p:spPr>
          <a:xfrm>
            <a:off x="714348" y="1285860"/>
            <a:ext cx="8001056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>
            <a:off x="642910" y="5500702"/>
            <a:ext cx="8001056" cy="158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Ορθογώνιο"/>
          <p:cNvSpPr/>
          <p:nvPr/>
        </p:nvSpPr>
        <p:spPr>
          <a:xfrm>
            <a:off x="1000100" y="785794"/>
            <a:ext cx="8143900" cy="285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0" y="785794"/>
            <a:ext cx="928662" cy="28575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884</TotalTime>
  <Words>1922</Words>
  <Application>Microsoft Office PowerPoint</Application>
  <PresentationFormat>Προβολή στην οθόνη (4:3)</PresentationFormat>
  <Paragraphs>362</Paragraphs>
  <Slides>24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Διάμεσος</vt:lpstr>
      <vt:lpstr>ΠΡΟΓΡΑΜΜΑ ΜΕΤΑΠΤΥΧΙΑΚΩΝ ΣΠΟΥΔΩΝ «ΕΚΠΑΙΔΕΥΣΗ ΣΤΙΣ ΦΥΣΙΚΕΣ ΕΠΙΣΤΗΜΕΣ,  ΠΕΡΙΒΑΛΛΟΝ, ΤΕΧΝΟΛΟΓΙΑ»  ΜΑΘΗΜΑ: Οργάνωση εξωσχολικών επισκέψεων / δράσεων </vt:lpstr>
      <vt:lpstr>Επισκόπηση βιβλιογραφίας</vt:lpstr>
      <vt:lpstr>Πρακτικές εκπαιδευτικών και σχολικές επισκέψεις (field trips)</vt:lpstr>
      <vt:lpstr>Πρακτικές εκπαιδευτικών και οι αντιλήψεις τους</vt:lpstr>
      <vt:lpstr>Ερευνητικά ερωτήματα</vt:lpstr>
      <vt:lpstr>Φυσικό πλαίσιο έρευνας Τεχνικό Μουσείο Θεσ/νίκης (ΤΜΘ)</vt:lpstr>
      <vt:lpstr>Μέθοδος έρευνας</vt:lpstr>
      <vt:lpstr>      Μοντέλο διατύπωσης ερωτήσεων και ανάλυσης δεδομένων  (Joyce et al., 1992 ; Tobin et al., 1994 ; Griffin &amp; Symington, 1997)        </vt:lpstr>
      <vt:lpstr>Διαφάνεια 9</vt:lpstr>
      <vt:lpstr>Σχηματική απεικόνιση ανάλυσης δεδομένων  με τη μέθοδο της Θεμελιωμένης Θεωρίας  (Glaser &amp; Strauss, 1967)  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      Θέματα</vt:lpstr>
      <vt:lpstr>Ανάδειξη μοντέλων αντιλήψεων και πρακτικών  των εκπαιδευτικών στο μουσείο.</vt:lpstr>
      <vt:lpstr>Διαφάνεια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Φλώρινα Νοέμβριος 2013</dc:title>
  <cp:lastModifiedBy>Maria Karnezou</cp:lastModifiedBy>
  <cp:revision>207</cp:revision>
  <dcterms:modified xsi:type="dcterms:W3CDTF">2017-03-07T11:23:17Z</dcterms:modified>
</cp:coreProperties>
</file>