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4" r:id="rId14"/>
    <p:sldId id="275" r:id="rId15"/>
    <p:sldId id="262" r:id="rId16"/>
    <p:sldId id="261" r:id="rId17"/>
    <p:sldId id="263" r:id="rId18"/>
    <p:sldId id="264" r:id="rId19"/>
    <p:sldId id="265" r:id="rId20"/>
    <p:sldId id="266"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94660"/>
  </p:normalViewPr>
  <p:slideViewPr>
    <p:cSldViewPr>
      <p:cViewPr varScale="1">
        <p:scale>
          <a:sx n="88" d="100"/>
          <a:sy n="88" d="100"/>
        </p:scale>
        <p:origin x="-43" y="-19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2469-1F42-441A-8ECD-E79906BAC461}" type="datetimeFigureOut">
              <a:rPr lang="el-GR" smtClean="0"/>
              <a:t>28/10/2016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B004A-66EB-4D4D-8A7A-EBAD2082EBEF}" type="slidenum">
              <a:rPr lang="el-GR" smtClean="0"/>
              <a:t>‹#›</a:t>
            </a:fld>
            <a:endParaRPr lang="el-GR"/>
          </a:p>
        </p:txBody>
      </p:sp>
    </p:spTree>
    <p:extLst>
      <p:ext uri="{BB962C8B-B14F-4D97-AF65-F5344CB8AC3E}">
        <p14:creationId xmlns:p14="http://schemas.microsoft.com/office/powerpoint/2010/main" val="5368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1371600" y="3886200"/>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Θέση ημερομηνίας 3"/>
          <p:cNvSpPr>
            <a:spLocks noGrp="1"/>
          </p:cNvSpPr>
          <p:nvPr>
            <p:ph type="dt" sz="half" idx="10"/>
          </p:nvPr>
        </p:nvSpPr>
        <p:spPr/>
        <p:txBody>
          <a:bodyPr/>
          <a:lstStyle/>
          <a:p>
            <a:fld id="{015CB64E-6737-4DFD-98E3-379F8F0005DB}"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
        <p:nvSpPr>
          <p:cNvPr id="9" name="Title 1"/>
          <p:cNvSpPr txBox="1">
            <a:spLocks/>
          </p:cNvSpPr>
          <p:nvPr userDrawn="1"/>
        </p:nvSpPr>
        <p:spPr bwMode="auto">
          <a:xfrm>
            <a:off x="251519" y="311696"/>
            <a:ext cx="8655755" cy="8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Πανεπιστήμιο Δυτικής Μακεδονίας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Παιδαγωγικό Τμήμα Νηπιαγωγών</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endParaRPr kumimoji="0" lang="el-GR" sz="2600" b="1" i="0" u="none" strike="noStrike" kern="0" cap="none" spc="0" normalizeH="0" baseline="0" noProof="0" dirty="0">
              <a:ln>
                <a:noFill/>
              </a:ln>
              <a:solidFill>
                <a:srgbClr val="000000"/>
              </a:solidFill>
              <a:effectLst/>
              <a:uLnTx/>
              <a:uFillTx/>
              <a:latin typeface="Arial"/>
              <a:ea typeface="ＭＳ Ｐゴシック" charset="-128"/>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44" y="404664"/>
            <a:ext cx="5629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90764" y="6336938"/>
            <a:ext cx="8568952"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eaLnBrk="1" hangingPunct="1"/>
            <a:r>
              <a:rPr lang="el-GR" sz="1200" dirty="0" smtClean="0"/>
              <a:t> </a:t>
            </a:r>
            <a:endParaRPr lang="el-GR" sz="1400" dirty="0" smtClean="0">
              <a:solidFill>
                <a:srgbClr val="000000"/>
              </a:solidFill>
            </a:endParaRPr>
          </a:p>
        </p:txBody>
      </p:sp>
    </p:spTree>
    <p:extLst>
      <p:ext uri="{BB962C8B-B14F-4D97-AF65-F5344CB8AC3E}">
        <p14:creationId xmlns:p14="http://schemas.microsoft.com/office/powerpoint/2010/main" val="404306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2C42B1-B3C0-4C5E-A764-F7BF15999750}"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4673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910A68A-E52B-40E2-AC97-1FE45E071797}"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0466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CC4C466-407A-4A6A-8222-4328B1A82D03}"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7621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D8C1AF9-C5B9-4F03-BB49-46C55890B292}"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42933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6599DC-F6F7-49F4-85C8-69D5D1B07918}"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0063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8D59C52-5454-4E41-8E08-3B1EDEB275BE}" type="datetime1">
              <a:rPr lang="el-GR" smtClean="0"/>
              <a:t>28/10/2016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20316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1"/>
            </a:lvl1p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p>
            <a:fld id="{418A2E75-D3B9-4A55-97AA-4BF2AC101A1C}" type="datetime1">
              <a:rPr lang="el-GR" smtClean="0"/>
              <a:t>28/10/2016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1771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6E1568-E4DD-44EF-9D99-D38ADEED5DFF}" type="datetime1">
              <a:rPr lang="el-GR" smtClean="0"/>
              <a:t>28/10/2016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3639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CDD1FBA-9501-4A04-9E13-40D5BF437177}"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0291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DE308D2-BF7F-4866-BF6E-65A1B56D1499}"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5175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403898"/>
            <a:ext cx="8229600" cy="464137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AD539-5A64-487B-A5B2-B41656749417}" type="datetime1">
              <a:rPr lang="el-GR" smtClean="0"/>
              <a:t>28/10/2016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65ED-FD8C-4697-988C-39E77CBFEA0E}" type="slidenum">
              <a:rPr lang="el-GR" smtClean="0"/>
              <a:t>‹#›</a:t>
            </a:fld>
            <a:endParaRPr lang="el-GR"/>
          </a:p>
        </p:txBody>
      </p:sp>
      <p:sp>
        <p:nvSpPr>
          <p:cNvPr id="7" name="Footer Placeholder 4"/>
          <p:cNvSpPr txBox="1">
            <a:spLocks/>
          </p:cNvSpPr>
          <p:nvPr/>
        </p:nvSpPr>
        <p:spPr>
          <a:xfrm>
            <a:off x="683568" y="6336938"/>
            <a:ext cx="7951698"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l" eaLnBrk="1" hangingPunct="1"/>
            <a:r>
              <a:rPr lang="el-GR" sz="1200" dirty="0" smtClean="0"/>
              <a:t> </a:t>
            </a:r>
            <a:r>
              <a:rPr lang="el-GR" sz="1400" dirty="0" smtClean="0"/>
              <a:t>Πανεπιστήμιο Δυτικής Μακεδονίας</a:t>
            </a:r>
            <a:endParaRPr lang="el-GR" sz="1400" dirty="0" smtClean="0">
              <a:solidFill>
                <a:srgbClr val="000000"/>
              </a:solidFill>
            </a:endParaRPr>
          </a:p>
        </p:txBody>
      </p:sp>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74" y="6309320"/>
            <a:ext cx="425502" cy="43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Ευθεία γραμμή σύνδεσης 8"/>
          <p:cNvCxnSpPr/>
          <p:nvPr/>
        </p:nvCxnSpPr>
        <p:spPr>
          <a:xfrm>
            <a:off x="436726" y="6165304"/>
            <a:ext cx="82397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67544" y="1233248"/>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t>Αρχές Πληροφορικής</a:t>
            </a:r>
            <a:endParaRPr lang="el-GR" dirty="0"/>
          </a:p>
        </p:txBody>
      </p:sp>
      <p:sp>
        <p:nvSpPr>
          <p:cNvPr id="3" name="Υπότιτλος 2"/>
          <p:cNvSpPr>
            <a:spLocks noGrp="1"/>
          </p:cNvSpPr>
          <p:nvPr>
            <p:ph type="subTitle" idx="1"/>
          </p:nvPr>
        </p:nvSpPr>
        <p:spPr/>
        <p:txBody>
          <a:bodyPr>
            <a:normAutofit fontScale="85000" lnSpcReduction="20000"/>
          </a:bodyPr>
          <a:lstStyle/>
          <a:p>
            <a:r>
              <a:rPr lang="el-GR" b="1" dirty="0">
                <a:solidFill>
                  <a:schemeClr val="tx1"/>
                </a:solidFill>
              </a:rPr>
              <a:t>Ενότητα </a:t>
            </a:r>
            <a:r>
              <a:rPr lang="en-US" b="1" dirty="0">
                <a:solidFill>
                  <a:schemeClr val="tx1"/>
                </a:solidFill>
              </a:rPr>
              <a:t># </a:t>
            </a:r>
            <a:r>
              <a:rPr lang="el-GR" b="1" dirty="0" smtClean="0">
                <a:solidFill>
                  <a:schemeClr val="tx1"/>
                </a:solidFill>
              </a:rPr>
              <a:t>6:</a:t>
            </a:r>
            <a:r>
              <a:rPr lang="en-US" dirty="0" smtClean="0">
                <a:solidFill>
                  <a:schemeClr val="tx1"/>
                </a:solidFill>
              </a:rPr>
              <a:t> </a:t>
            </a:r>
            <a:r>
              <a:rPr lang="el-GR" dirty="0" smtClean="0">
                <a:solidFill>
                  <a:schemeClr val="tx1"/>
                </a:solidFill>
              </a:rPr>
              <a:t>Λογισμικό</a:t>
            </a:r>
            <a:endParaRPr lang="en-US" dirty="0">
              <a:solidFill>
                <a:schemeClr val="tx1"/>
              </a:solidFill>
            </a:endParaRPr>
          </a:p>
          <a:p>
            <a:r>
              <a:rPr lang="el-GR" dirty="0" smtClean="0">
                <a:solidFill>
                  <a:schemeClr val="tx1"/>
                </a:solidFill>
              </a:rPr>
              <a:t> </a:t>
            </a:r>
            <a:endParaRPr lang="en-US" dirty="0">
              <a:solidFill>
                <a:schemeClr val="tx1"/>
              </a:solidFill>
            </a:endParaRPr>
          </a:p>
          <a:p>
            <a:r>
              <a:rPr lang="el-GR" dirty="0" smtClean="0">
                <a:solidFill>
                  <a:schemeClr val="tx1"/>
                </a:solidFill>
              </a:rPr>
              <a:t>Θαρρενός Μπράτιτσης</a:t>
            </a:r>
            <a:endParaRPr lang="el-GR" dirty="0">
              <a:solidFill>
                <a:schemeClr val="tx1"/>
              </a:solidFill>
            </a:endParaRPr>
          </a:p>
          <a:p>
            <a:r>
              <a:rPr lang="el-GR" dirty="0" smtClean="0">
                <a:solidFill>
                  <a:schemeClr val="tx1"/>
                </a:solidFill>
              </a:rPr>
              <a:t>Παιδαγωγικό</a:t>
            </a:r>
            <a:r>
              <a:rPr lang="el-GR" dirty="0">
                <a:solidFill>
                  <a:schemeClr val="tx1"/>
                </a:solidFill>
              </a:rPr>
              <a:t> </a:t>
            </a:r>
            <a:r>
              <a:rPr lang="el-GR" dirty="0" smtClean="0">
                <a:solidFill>
                  <a:schemeClr val="tx1"/>
                </a:solidFill>
              </a:rPr>
              <a:t>Τμήμα Νηπιαγωγών</a:t>
            </a:r>
            <a:endParaRPr lang="el-GR" dirty="0">
              <a:solidFill>
                <a:schemeClr val="tx1"/>
              </a:solidFill>
            </a:endParaRPr>
          </a:p>
          <a:p>
            <a:endParaRPr lang="el-GR"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5220456" y="6399909"/>
            <a:ext cx="819136" cy="286595"/>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6084168" y="6237312"/>
            <a:ext cx="2232248" cy="531288"/>
          </a:xfrm>
          <a:prstGeom prst="rect">
            <a:avLst/>
          </a:prstGeom>
          <a:noFill/>
        </p:spPr>
      </p:pic>
    </p:spTree>
    <p:extLst>
      <p:ext uri="{BB962C8B-B14F-4D97-AF65-F5344CB8AC3E}">
        <p14:creationId xmlns:p14="http://schemas.microsoft.com/office/powerpoint/2010/main" val="128708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467544" y="274638"/>
            <a:ext cx="8229600" cy="1143000"/>
          </a:xfrm>
        </p:spPr>
        <p:txBody>
          <a:bodyPr/>
          <a:lstStyle/>
          <a:p>
            <a:r>
              <a:rPr lang="el-GR" altLang="el-GR" dirty="0" smtClean="0"/>
              <a:t>Βασικές έννοιες λογισμικού 1/3</a:t>
            </a:r>
            <a:endParaRPr lang="en-US" altLang="el-GR" dirty="0" smtClean="0"/>
          </a:p>
        </p:txBody>
      </p:sp>
      <p:sp>
        <p:nvSpPr>
          <p:cNvPr id="375811" name="Rectangle 3"/>
          <p:cNvSpPr>
            <a:spLocks noGrp="1" noChangeArrowheads="1"/>
          </p:cNvSpPr>
          <p:nvPr>
            <p:ph type="body" idx="4294967295"/>
          </p:nvPr>
        </p:nvSpPr>
        <p:spPr>
          <a:xfrm>
            <a:off x="467544" y="1403898"/>
            <a:ext cx="8229600" cy="4641379"/>
          </a:xfrm>
        </p:spPr>
        <p:txBody>
          <a:bodyPr>
            <a:normAutofit/>
          </a:bodyPr>
          <a:lstStyle/>
          <a:p>
            <a:pPr marL="609600" indent="-609600">
              <a:lnSpc>
                <a:spcPct val="80000"/>
              </a:lnSpc>
            </a:pPr>
            <a:r>
              <a:rPr lang="el-GR" altLang="el-GR" sz="2400" dirty="0" smtClean="0">
                <a:solidFill>
                  <a:srgbClr val="CC3300"/>
                </a:solidFill>
              </a:rPr>
              <a:t>Πρόγραμμα</a:t>
            </a:r>
            <a:r>
              <a:rPr lang="el-GR" altLang="el-GR" sz="2400" dirty="0" smtClean="0">
                <a:solidFill>
                  <a:srgbClr val="000066"/>
                </a:solidFill>
              </a:rPr>
              <a:t> </a:t>
            </a:r>
            <a:r>
              <a:rPr lang="el-GR" altLang="el-GR" sz="2400" dirty="0" smtClean="0"/>
              <a:t>ονομάζεται το σύνολο των εντολών που χρησιμοποιεί ο υπολογιστής για να εκτελέσει μια συγκεκριμένη εργασία</a:t>
            </a:r>
          </a:p>
          <a:p>
            <a:pPr marL="609600" indent="-609600">
              <a:lnSpc>
                <a:spcPct val="80000"/>
              </a:lnSpc>
            </a:pPr>
            <a:endParaRPr lang="el-GR" altLang="el-GR" sz="2400" dirty="0" smtClean="0"/>
          </a:p>
          <a:p>
            <a:pPr marL="609600" indent="-609600">
              <a:lnSpc>
                <a:spcPct val="80000"/>
              </a:lnSpc>
              <a:buFont typeface="Wingdings" pitchFamily="2" charset="2"/>
              <a:buNone/>
            </a:pPr>
            <a:r>
              <a:rPr lang="el-GR" altLang="el-GR" sz="2400" dirty="0" smtClean="0"/>
              <a:t>Η διαδικασία που ακολουθείται είναι:</a:t>
            </a:r>
          </a:p>
          <a:p>
            <a:pPr marL="609600" indent="-609600">
              <a:lnSpc>
                <a:spcPct val="80000"/>
              </a:lnSpc>
              <a:buFont typeface="Wingdings" pitchFamily="2" charset="2"/>
              <a:buAutoNum type="arabicPeriod"/>
            </a:pPr>
            <a:r>
              <a:rPr lang="el-GR" altLang="el-GR" sz="2400" dirty="0" smtClean="0"/>
              <a:t>Στον υπολογιστή εισάγουμε δεδομένα, αλλά και τον τρόπο διαχείρισης τους  που εκτελείται βάσει προκαθορισμένων υπολογιστικών διαδικασιών. Οι τελευταίες προϋποθέτουν ένα σύνολο εντολών που καταλαβαίνει και εκτελεί ο ηλεκτρονικός υπολογιστής.</a:t>
            </a:r>
          </a:p>
          <a:p>
            <a:pPr marL="609600" indent="-609600">
              <a:lnSpc>
                <a:spcPct val="80000"/>
              </a:lnSpc>
              <a:buFont typeface="Wingdings" pitchFamily="2" charset="2"/>
              <a:buAutoNum type="arabicPeriod"/>
            </a:pPr>
            <a:r>
              <a:rPr lang="el-GR" altLang="el-GR" sz="2400" dirty="0" smtClean="0"/>
              <a:t>Επεξεργασία των δεδομένων από τον υπολογιστή, με βάση τις διαδικασίες</a:t>
            </a:r>
          </a:p>
          <a:p>
            <a:pPr marL="609600" indent="-609600">
              <a:lnSpc>
                <a:spcPct val="80000"/>
              </a:lnSpc>
              <a:buFont typeface="Wingdings" pitchFamily="2" charset="2"/>
              <a:buAutoNum type="arabicPeriod"/>
            </a:pPr>
            <a:r>
              <a:rPr lang="el-GR" altLang="el-GR" sz="2400" dirty="0" smtClean="0"/>
              <a:t>Εξαγωγή αποτελέσματος (προς το χρήστη ή προς ένα άλλο πρόγραμμα ως νέα δεδομένα)</a:t>
            </a:r>
          </a:p>
          <a:p>
            <a:pPr marL="609600" indent="-609600">
              <a:lnSpc>
                <a:spcPct val="80000"/>
              </a:lnSpc>
              <a:buFont typeface="Wingdings" pitchFamily="2" charset="2"/>
              <a:buAutoNum type="arabicPeriod"/>
            </a:pPr>
            <a:endParaRPr lang="en-US" altLang="el-GR" sz="2400" dirty="0" smtClean="0">
              <a:solidFill>
                <a:srgbClr val="000066"/>
              </a:solidFill>
            </a:endParaRPr>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10</a:t>
            </a:fld>
            <a:endParaRPr lang="el-GR" dirty="0"/>
          </a:p>
        </p:txBody>
      </p:sp>
    </p:spTree>
    <p:extLst>
      <p:ext uri="{BB962C8B-B14F-4D97-AF65-F5344CB8AC3E}">
        <p14:creationId xmlns:p14="http://schemas.microsoft.com/office/powerpoint/2010/main" val="18049809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idx="4294967295"/>
          </p:nvPr>
        </p:nvSpPr>
        <p:spPr/>
        <p:txBody>
          <a:bodyPr/>
          <a:lstStyle/>
          <a:p>
            <a:r>
              <a:rPr lang="el-GR" altLang="el-GR" dirty="0" smtClean="0"/>
              <a:t>Βασικές έννοιες λογισμικού 2/3</a:t>
            </a:r>
            <a:endParaRPr lang="en-US" altLang="el-GR" dirty="0" smtClean="0"/>
          </a:p>
        </p:txBody>
      </p:sp>
      <p:sp>
        <p:nvSpPr>
          <p:cNvPr id="376835" name="Rectangle 3"/>
          <p:cNvSpPr>
            <a:spLocks noGrp="1" noChangeArrowheads="1"/>
          </p:cNvSpPr>
          <p:nvPr>
            <p:ph type="body" idx="4294967295"/>
          </p:nvPr>
        </p:nvSpPr>
        <p:spPr/>
        <p:txBody>
          <a:bodyPr>
            <a:normAutofit/>
          </a:bodyPr>
          <a:lstStyle/>
          <a:p>
            <a:pPr eaLnBrk="1" hangingPunct="1">
              <a:lnSpc>
                <a:spcPct val="80000"/>
              </a:lnSpc>
              <a:spcBef>
                <a:spcPct val="50000"/>
              </a:spcBef>
              <a:buClrTx/>
              <a:buSzTx/>
              <a:buFontTx/>
              <a:buNone/>
            </a:pPr>
            <a:r>
              <a:rPr lang="el-GR" altLang="el-GR" sz="2000" b="1" dirty="0" smtClean="0">
                <a:solidFill>
                  <a:srgbClr val="CC3300"/>
                </a:solidFill>
              </a:rPr>
              <a:t>Αλγόριθμος</a:t>
            </a:r>
            <a:r>
              <a:rPr lang="el-GR" altLang="el-GR" sz="2000" b="1" dirty="0" smtClean="0"/>
              <a:t> </a:t>
            </a:r>
            <a:r>
              <a:rPr lang="el-GR" altLang="el-GR" sz="2000" dirty="0" smtClean="0"/>
              <a:t>ονομάζεται ένα σύνολο καθορισμένων μεθόδων των διαδικασιών (βημάτων) που απαιτούνται για την επίλυση προβλημάτων </a:t>
            </a:r>
          </a:p>
          <a:p>
            <a:pPr>
              <a:lnSpc>
                <a:spcPct val="80000"/>
              </a:lnSpc>
            </a:pPr>
            <a:endParaRPr lang="el-GR" altLang="el-GR" sz="2000" dirty="0" smtClean="0"/>
          </a:p>
          <a:p>
            <a:pPr>
              <a:lnSpc>
                <a:spcPct val="80000"/>
              </a:lnSpc>
              <a:buFont typeface="Wingdings" pitchFamily="2" charset="2"/>
              <a:buNone/>
            </a:pPr>
            <a:r>
              <a:rPr lang="el-GR" altLang="el-GR" sz="2000" dirty="0" smtClean="0"/>
              <a:t>Κάθε αλγόριθμος πρέπει να ικανοποιεί τα εξής κριτήρια:</a:t>
            </a:r>
          </a:p>
          <a:p>
            <a:pPr>
              <a:lnSpc>
                <a:spcPct val="80000"/>
              </a:lnSpc>
            </a:pPr>
            <a:r>
              <a:rPr lang="el-GR" altLang="el-GR" sz="2000" dirty="0" smtClean="0">
                <a:solidFill>
                  <a:srgbClr val="000066"/>
                </a:solidFill>
              </a:rPr>
              <a:t>Είσοδος (</a:t>
            </a:r>
            <a:r>
              <a:rPr lang="el-GR" altLang="el-GR" sz="2000" dirty="0" err="1" smtClean="0">
                <a:solidFill>
                  <a:srgbClr val="000066"/>
                </a:solidFill>
              </a:rPr>
              <a:t>input</a:t>
            </a:r>
            <a:r>
              <a:rPr lang="el-GR" altLang="el-GR" sz="2000" dirty="0" smtClean="0">
                <a:solidFill>
                  <a:srgbClr val="000066"/>
                </a:solidFill>
              </a:rPr>
              <a:t>):</a:t>
            </a:r>
            <a:r>
              <a:rPr lang="el-GR" altLang="el-GR" sz="2000" dirty="0" smtClean="0"/>
              <a:t> Καμία, μία ή και περισσότερες τιμές δεδομένων πρέπει να δίνονται ως είσοδοι στον αλγόριθμο.  </a:t>
            </a:r>
          </a:p>
          <a:p>
            <a:pPr>
              <a:lnSpc>
                <a:spcPct val="80000"/>
              </a:lnSpc>
            </a:pPr>
            <a:r>
              <a:rPr lang="el-GR" altLang="el-GR" sz="2000" dirty="0" smtClean="0">
                <a:solidFill>
                  <a:srgbClr val="000066"/>
                </a:solidFill>
              </a:rPr>
              <a:t>Έξοδος (</a:t>
            </a:r>
            <a:r>
              <a:rPr lang="el-GR" altLang="el-GR" sz="2000" dirty="0" err="1" smtClean="0">
                <a:solidFill>
                  <a:srgbClr val="000066"/>
                </a:solidFill>
              </a:rPr>
              <a:t>output</a:t>
            </a:r>
            <a:r>
              <a:rPr lang="el-GR" altLang="el-GR" sz="2000" dirty="0" smtClean="0">
                <a:solidFill>
                  <a:srgbClr val="000066"/>
                </a:solidFill>
              </a:rPr>
              <a:t>):</a:t>
            </a:r>
            <a:r>
              <a:rPr lang="el-GR" altLang="el-GR" sz="2000" dirty="0" smtClean="0"/>
              <a:t> Ο αλγόριθμος πρέπει να δημιουργεί τουλάχιστον μία τιμή δεδομένων ως αποτέλεσμα προς το χρήστη ή προς έναν άλλο αλγόριθμο. </a:t>
            </a:r>
          </a:p>
          <a:p>
            <a:pPr>
              <a:lnSpc>
                <a:spcPct val="80000"/>
              </a:lnSpc>
            </a:pPr>
            <a:r>
              <a:rPr lang="el-GR" altLang="el-GR" sz="2000" dirty="0" err="1" smtClean="0">
                <a:solidFill>
                  <a:srgbClr val="000066"/>
                </a:solidFill>
              </a:rPr>
              <a:t>Καθοριστικότητα</a:t>
            </a:r>
            <a:r>
              <a:rPr lang="el-GR" altLang="el-GR" sz="2000" dirty="0" smtClean="0">
                <a:solidFill>
                  <a:srgbClr val="000066"/>
                </a:solidFill>
              </a:rPr>
              <a:t> (</a:t>
            </a:r>
            <a:r>
              <a:rPr lang="en-US" altLang="el-GR" sz="2000" dirty="0" smtClean="0">
                <a:solidFill>
                  <a:srgbClr val="000066"/>
                </a:solidFill>
              </a:rPr>
              <a:t>definiteness</a:t>
            </a:r>
            <a:r>
              <a:rPr lang="el-GR" altLang="el-GR" sz="2000" dirty="0" smtClean="0">
                <a:solidFill>
                  <a:srgbClr val="000066"/>
                </a:solidFill>
              </a:rPr>
              <a:t>):</a:t>
            </a:r>
            <a:r>
              <a:rPr lang="el-GR" altLang="el-GR" sz="2000" dirty="0" smtClean="0"/>
              <a:t> Κάθε εντολή πρέπει να καθορίζεται χωρίς καμία αμφιβολία για τον τρόπο εκτέλεσης της.  </a:t>
            </a:r>
          </a:p>
          <a:p>
            <a:pPr>
              <a:lnSpc>
                <a:spcPct val="80000"/>
              </a:lnSpc>
            </a:pPr>
            <a:r>
              <a:rPr lang="el-GR" altLang="el-GR" sz="2000" dirty="0" smtClean="0">
                <a:solidFill>
                  <a:srgbClr val="000066"/>
                </a:solidFill>
              </a:rPr>
              <a:t>Περατότητα (</a:t>
            </a:r>
            <a:r>
              <a:rPr lang="el-GR" altLang="el-GR" sz="2000" dirty="0" err="1" smtClean="0">
                <a:solidFill>
                  <a:srgbClr val="000066"/>
                </a:solidFill>
              </a:rPr>
              <a:t>finiteness</a:t>
            </a:r>
            <a:r>
              <a:rPr lang="el-GR" altLang="el-GR" sz="2000" dirty="0" smtClean="0">
                <a:solidFill>
                  <a:srgbClr val="000066"/>
                </a:solidFill>
              </a:rPr>
              <a:t>):</a:t>
            </a:r>
            <a:r>
              <a:rPr lang="el-GR" altLang="el-GR" sz="2000" dirty="0" smtClean="0"/>
              <a:t> Ο αλγόριθμος να τελειώνει μετά από πεπερασμένα βήματα εκτέλεσης των εντολών του.  </a:t>
            </a:r>
          </a:p>
          <a:p>
            <a:pPr>
              <a:lnSpc>
                <a:spcPct val="80000"/>
              </a:lnSpc>
            </a:pPr>
            <a:r>
              <a:rPr lang="el-GR" altLang="el-GR" sz="2000" dirty="0" smtClean="0">
                <a:solidFill>
                  <a:srgbClr val="000066"/>
                </a:solidFill>
              </a:rPr>
              <a:t>Αποτελεσματικότητα (</a:t>
            </a:r>
            <a:r>
              <a:rPr lang="el-GR" altLang="el-GR" sz="2000" dirty="0" err="1" smtClean="0">
                <a:solidFill>
                  <a:srgbClr val="000066"/>
                </a:solidFill>
              </a:rPr>
              <a:t>effectiveness</a:t>
            </a:r>
            <a:r>
              <a:rPr lang="el-GR" altLang="el-GR" sz="2000" dirty="0" smtClean="0">
                <a:solidFill>
                  <a:srgbClr val="000066"/>
                </a:solidFill>
              </a:rPr>
              <a:t>):</a:t>
            </a:r>
            <a:r>
              <a:rPr lang="el-GR" altLang="el-GR" sz="2000" dirty="0" smtClean="0"/>
              <a:t> Κάθε μεμονωμένη εντολή του αλγορίθμου να είναι απλή. Αυτό σημαίνει ότι μια εντολή δεν αρκεί να έχει ορισθεί, αλλά πρέπει να είναι και εκτελέσιμη. </a:t>
            </a:r>
          </a:p>
          <a:p>
            <a:pPr>
              <a:lnSpc>
                <a:spcPct val="80000"/>
              </a:lnSpc>
            </a:pPr>
            <a:endParaRPr lang="en-US" altLang="el-GR" sz="20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11</a:t>
            </a:fld>
            <a:endParaRPr lang="el-GR" dirty="0"/>
          </a:p>
        </p:txBody>
      </p:sp>
    </p:spTree>
    <p:extLst>
      <p:ext uri="{BB962C8B-B14F-4D97-AF65-F5344CB8AC3E}">
        <p14:creationId xmlns:p14="http://schemas.microsoft.com/office/powerpoint/2010/main" val="310293125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3"/>
          <p:cNvSpPr>
            <a:spLocks noGrp="1" noChangeArrowheads="1"/>
          </p:cNvSpPr>
          <p:nvPr>
            <p:ph type="body" idx="4294967295"/>
          </p:nvPr>
        </p:nvSpPr>
        <p:spPr/>
        <p:txBody>
          <a:bodyPr>
            <a:normAutofit/>
          </a:bodyPr>
          <a:lstStyle/>
          <a:p>
            <a:pPr>
              <a:lnSpc>
                <a:spcPct val="80000"/>
              </a:lnSpc>
              <a:buFont typeface="Wingdings" pitchFamily="2" charset="2"/>
              <a:buNone/>
            </a:pPr>
            <a:r>
              <a:rPr lang="el-GR" altLang="el-GR" sz="2400" b="1" dirty="0" smtClean="0">
                <a:solidFill>
                  <a:srgbClr val="CC3300"/>
                </a:solidFill>
              </a:rPr>
              <a:t>Γλώσσα προγραμματισμού </a:t>
            </a:r>
            <a:r>
              <a:rPr lang="el-GR" altLang="el-GR" sz="2400" dirty="0" smtClean="0">
                <a:solidFill>
                  <a:srgbClr val="CC3300"/>
                </a:solidFill>
              </a:rPr>
              <a:t>(πηγαίος κώδικας)</a:t>
            </a:r>
            <a:r>
              <a:rPr lang="el-GR" altLang="el-GR" sz="2400" dirty="0" smtClean="0"/>
              <a:t>  ονομάζεται το μέσον που μας επιτρέπει να δίνουμε εντολές στον Η/Υ.</a:t>
            </a:r>
          </a:p>
          <a:p>
            <a:pPr>
              <a:lnSpc>
                <a:spcPct val="80000"/>
              </a:lnSpc>
              <a:buFont typeface="Wingdings" pitchFamily="2" charset="2"/>
              <a:buNone/>
            </a:pPr>
            <a:r>
              <a:rPr lang="el-GR" altLang="el-GR" sz="2400" dirty="0" smtClean="0"/>
              <a:t>Οι γλώσσες προγραμματισμού διακρίνονται σε δύο γενικές κατηγορίες: </a:t>
            </a:r>
          </a:p>
          <a:p>
            <a:pPr>
              <a:lnSpc>
                <a:spcPct val="80000"/>
              </a:lnSpc>
            </a:pPr>
            <a:r>
              <a:rPr lang="el-GR" altLang="el-GR" sz="2400" dirty="0" smtClean="0"/>
              <a:t>Γλώσσες χαμηλού επιπέδου που προσομοιάζουν στη γλώσσα του υπολογιστή όπως είναι οι: η Γλώσσα Μηχανής, </a:t>
            </a:r>
            <a:r>
              <a:rPr lang="el-GR" altLang="el-GR" sz="2400" dirty="0" err="1" smtClean="0"/>
              <a:t>Assembly</a:t>
            </a:r>
            <a:endParaRPr lang="el-GR" altLang="el-GR" sz="2400" dirty="0" smtClean="0"/>
          </a:p>
          <a:p>
            <a:pPr>
              <a:lnSpc>
                <a:spcPct val="80000"/>
              </a:lnSpc>
            </a:pPr>
            <a:r>
              <a:rPr lang="el-GR" altLang="el-GR" sz="2400" dirty="0" smtClean="0"/>
              <a:t>Γλώσσες υψηλού επιπέδου που προσομοιάζουν στη γλώσσα του ανθρώπου όπως είναι οι : C, COBOL, </a:t>
            </a:r>
            <a:r>
              <a:rPr lang="el-GR" altLang="el-GR" sz="2400" dirty="0" err="1" smtClean="0"/>
              <a:t>Algol</a:t>
            </a:r>
            <a:r>
              <a:rPr lang="el-GR" altLang="el-GR" sz="2400" dirty="0" smtClean="0"/>
              <a:t> κλπ.</a:t>
            </a:r>
          </a:p>
          <a:p>
            <a:pPr>
              <a:lnSpc>
                <a:spcPct val="80000"/>
              </a:lnSpc>
              <a:buFont typeface="Wingdings" pitchFamily="2" charset="2"/>
              <a:buNone/>
            </a:pPr>
            <a:endParaRPr lang="el-GR" altLang="el-GR" sz="2400" dirty="0" smtClean="0"/>
          </a:p>
          <a:p>
            <a:pPr>
              <a:lnSpc>
                <a:spcPct val="80000"/>
              </a:lnSpc>
              <a:buFont typeface="Wingdings" pitchFamily="2" charset="2"/>
              <a:buNone/>
            </a:pPr>
            <a:endParaRPr lang="el-GR" altLang="el-GR" sz="2400" dirty="0" smtClean="0"/>
          </a:p>
          <a:p>
            <a:pPr>
              <a:lnSpc>
                <a:spcPct val="80000"/>
              </a:lnSpc>
              <a:buFont typeface="Wingdings" pitchFamily="2" charset="2"/>
              <a:buNone/>
            </a:pPr>
            <a:r>
              <a:rPr lang="el-GR" altLang="el-GR" sz="2400" dirty="0" smtClean="0"/>
              <a:t>Υπάρχουν κι άλλοι τρόποι κατηγοριοποίησης των γλωσσών προγραμματισμού, με κυριότερο το διαχωρισμό τους σε </a:t>
            </a:r>
            <a:r>
              <a:rPr lang="el-GR" altLang="el-GR" sz="2400" i="1" dirty="0" smtClean="0"/>
              <a:t>γενιές</a:t>
            </a:r>
            <a:r>
              <a:rPr lang="el-GR" altLang="el-GR" sz="2400" dirty="0" smtClean="0"/>
              <a:t>, με βάση τη χρονική περίοδο και την τεχνική προσέγγιση στην ανάπτυξή τους.</a:t>
            </a:r>
            <a:endParaRPr lang="en-US" altLang="el-GR" sz="2400" dirty="0" smtClean="0"/>
          </a:p>
        </p:txBody>
      </p:sp>
      <p:sp>
        <p:nvSpPr>
          <p:cNvPr id="377860" name="Rectangle 4"/>
          <p:cNvSpPr>
            <a:spLocks noGrp="1" noChangeArrowheads="1"/>
          </p:cNvSpPr>
          <p:nvPr>
            <p:ph type="title" idx="4294967295"/>
          </p:nvPr>
        </p:nvSpPr>
        <p:spPr>
          <a:noFill/>
        </p:spPr>
        <p:txBody>
          <a:bodyPr/>
          <a:lstStyle/>
          <a:p>
            <a:r>
              <a:rPr lang="el-GR" altLang="el-GR" dirty="0" smtClean="0"/>
              <a:t>Βασικές έννοιες λογισμικού 3/3</a:t>
            </a:r>
            <a:endParaRPr lang="en-US" altLang="el-GR"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12</a:t>
            </a:fld>
            <a:endParaRPr lang="el-GR" dirty="0"/>
          </a:p>
        </p:txBody>
      </p:sp>
    </p:spTree>
    <p:extLst>
      <p:ext uri="{BB962C8B-B14F-4D97-AF65-F5344CB8AC3E}">
        <p14:creationId xmlns:p14="http://schemas.microsoft.com/office/powerpoint/2010/main" val="307275267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idx="4294967295"/>
          </p:nvPr>
        </p:nvSpPr>
        <p:spPr/>
        <p:txBody>
          <a:bodyPr/>
          <a:lstStyle/>
          <a:p>
            <a:r>
              <a:rPr lang="el-GR" altLang="el-GR" dirty="0" smtClean="0"/>
              <a:t>Λογισμικό Εφαρμογών</a:t>
            </a:r>
            <a:endParaRPr lang="en-US" altLang="el-GR" dirty="0" smtClean="0"/>
          </a:p>
        </p:txBody>
      </p:sp>
      <p:sp>
        <p:nvSpPr>
          <p:cNvPr id="378883" name="Rectangle 3"/>
          <p:cNvSpPr>
            <a:spLocks noGrp="1" noChangeArrowheads="1"/>
          </p:cNvSpPr>
          <p:nvPr>
            <p:ph type="body" idx="4294967295"/>
          </p:nvPr>
        </p:nvSpPr>
        <p:spPr>
          <a:xfrm>
            <a:off x="539553" y="1340768"/>
            <a:ext cx="8064896" cy="4752528"/>
          </a:xfrm>
        </p:spPr>
        <p:txBody>
          <a:bodyPr>
            <a:noAutofit/>
          </a:bodyPr>
          <a:lstStyle/>
          <a:p>
            <a:pPr>
              <a:lnSpc>
                <a:spcPct val="80000"/>
              </a:lnSpc>
              <a:buFont typeface="Wingdings" pitchFamily="2" charset="2"/>
              <a:buNone/>
            </a:pPr>
            <a:r>
              <a:rPr lang="el-GR" altLang="el-GR" sz="1700" dirty="0" smtClean="0"/>
              <a:t>Το </a:t>
            </a:r>
            <a:r>
              <a:rPr lang="el-GR" altLang="el-GR" sz="1700" b="1" dirty="0" smtClean="0">
                <a:solidFill>
                  <a:srgbClr val="CC3300"/>
                </a:solidFill>
              </a:rPr>
              <a:t>Λογισμικό Εφαρμογών</a:t>
            </a:r>
            <a:r>
              <a:rPr lang="el-GR" altLang="el-GR" sz="1700" dirty="0" smtClean="0"/>
              <a:t> είναι ένα σύνολο εξειδικευμένων προγραμμάτων που εκτελούν συγκεκριμένα είδη εργασιών.</a:t>
            </a:r>
          </a:p>
          <a:p>
            <a:pPr>
              <a:lnSpc>
                <a:spcPct val="80000"/>
              </a:lnSpc>
              <a:buFont typeface="Wingdings" pitchFamily="2" charset="2"/>
              <a:buNone/>
            </a:pPr>
            <a:r>
              <a:rPr lang="el-GR" altLang="el-GR" sz="1700" dirty="0" smtClean="0"/>
              <a:t>Με τα προγράμματα αυτά μπορούμε να κάνουμε: Επεξεργασία Κειμένου, Επεξεργασία Εικόνας, ήχου, </a:t>
            </a:r>
            <a:r>
              <a:rPr lang="en-US" altLang="el-GR" sz="1700" dirty="0" smtClean="0"/>
              <a:t>video</a:t>
            </a:r>
            <a:r>
              <a:rPr lang="el-GR" altLang="el-GR" sz="1700" dirty="0" smtClean="0"/>
              <a:t>, Φύλλα Υπολογισμών, Διαχείριση Βάσεων Δεδομένων, Παρουσιάσεις), παιχνίδια, Εγκυκλοπαίδειες, προγράμματα περιήγησης στο διαδίκτυο (</a:t>
            </a:r>
            <a:r>
              <a:rPr lang="el-GR" altLang="el-GR" sz="1700" dirty="0" err="1" smtClean="0"/>
              <a:t>Φυλλομετρητές</a:t>
            </a:r>
            <a:r>
              <a:rPr lang="el-GR" altLang="el-GR" sz="1700" dirty="0" smtClean="0"/>
              <a:t> - </a:t>
            </a:r>
            <a:r>
              <a:rPr lang="en-US" altLang="el-GR" sz="1700" dirty="0" smtClean="0"/>
              <a:t>browsers</a:t>
            </a:r>
            <a:r>
              <a:rPr lang="el-GR" altLang="el-GR" sz="1700" dirty="0" smtClean="0"/>
              <a:t>), Εφαρμογές Ηλεκτρονικού Ταχυδρομείου και άλλα.</a:t>
            </a:r>
          </a:p>
          <a:p>
            <a:pPr>
              <a:lnSpc>
                <a:spcPct val="80000"/>
              </a:lnSpc>
              <a:buFont typeface="Wingdings" pitchFamily="2" charset="2"/>
              <a:buNone/>
            </a:pPr>
            <a:endParaRPr lang="el-GR" altLang="el-GR" sz="1700" dirty="0" smtClean="0"/>
          </a:p>
          <a:p>
            <a:pPr algn="just" eaLnBrk="1" hangingPunct="1">
              <a:lnSpc>
                <a:spcPct val="80000"/>
              </a:lnSpc>
              <a:buFont typeface="Wingdings" pitchFamily="2" charset="2"/>
              <a:buNone/>
            </a:pPr>
            <a:r>
              <a:rPr lang="el-GR" altLang="el-GR" sz="1700" b="1" dirty="0" smtClean="0">
                <a:solidFill>
                  <a:srgbClr val="CC3300"/>
                </a:solidFill>
              </a:rPr>
              <a:t>Λογισμικό ανάπτυξης λογισμικού</a:t>
            </a:r>
            <a:r>
              <a:rPr lang="el-GR" altLang="el-GR" sz="1700" dirty="0" smtClean="0"/>
              <a:t> είναι το λογισμικό που χρησιμοποιείται για τη δημιουργία νέου λογισμικού και εφαρμογών. Αυτό περιλαμβάνει</a:t>
            </a:r>
            <a:endParaRPr lang="en-US" altLang="el-GR" sz="1700" dirty="0" smtClean="0"/>
          </a:p>
          <a:p>
            <a:pPr lvl="1" algn="just" eaLnBrk="1" hangingPunct="1">
              <a:lnSpc>
                <a:spcPct val="80000"/>
              </a:lnSpc>
            </a:pPr>
            <a:r>
              <a:rPr lang="el-GR" altLang="el-GR" sz="1700" dirty="0" smtClean="0"/>
              <a:t>τις γλώσσες προγραμματισμού (</a:t>
            </a:r>
            <a:r>
              <a:rPr lang="en-US" altLang="el-GR" sz="1700" dirty="0" smtClean="0"/>
              <a:t>BASIC</a:t>
            </a:r>
            <a:r>
              <a:rPr lang="el-GR" altLang="el-GR" sz="1700" dirty="0" smtClean="0"/>
              <a:t>, </a:t>
            </a:r>
            <a:r>
              <a:rPr lang="en-US" altLang="el-GR" sz="1700" dirty="0" smtClean="0"/>
              <a:t>C</a:t>
            </a:r>
            <a:r>
              <a:rPr lang="el-GR" altLang="el-GR" sz="1700" dirty="0" smtClean="0"/>
              <a:t>, </a:t>
            </a:r>
            <a:r>
              <a:rPr lang="en-US" altLang="el-GR" sz="1700" dirty="0" smtClean="0"/>
              <a:t>PASCAL</a:t>
            </a:r>
            <a:r>
              <a:rPr lang="el-GR" altLang="el-GR" sz="1700" dirty="0" smtClean="0"/>
              <a:t>, </a:t>
            </a:r>
            <a:r>
              <a:rPr lang="en-US" altLang="el-GR" sz="1700" dirty="0" smtClean="0"/>
              <a:t>PROLOG</a:t>
            </a:r>
            <a:r>
              <a:rPr lang="el-GR" altLang="el-GR" sz="1700" dirty="0" smtClean="0"/>
              <a:t>, </a:t>
            </a:r>
            <a:r>
              <a:rPr lang="en-US" altLang="el-GR" sz="1700" dirty="0" smtClean="0"/>
              <a:t>LISP</a:t>
            </a:r>
            <a:r>
              <a:rPr lang="el-GR" altLang="el-GR" sz="1700" dirty="0" smtClean="0"/>
              <a:t>, </a:t>
            </a:r>
            <a:r>
              <a:rPr lang="en-US" altLang="el-GR" sz="1700" dirty="0" smtClean="0"/>
              <a:t>FORTRAN</a:t>
            </a:r>
            <a:r>
              <a:rPr lang="el-GR" altLang="el-GR" sz="1700" dirty="0" smtClean="0"/>
              <a:t>, </a:t>
            </a:r>
            <a:r>
              <a:rPr lang="en-US" altLang="el-GR" sz="1700" dirty="0" smtClean="0"/>
              <a:t>COBOL</a:t>
            </a:r>
            <a:r>
              <a:rPr lang="el-GR" altLang="el-GR" sz="1700" dirty="0" smtClean="0"/>
              <a:t> </a:t>
            </a:r>
            <a:r>
              <a:rPr lang="el-GR" altLang="el-GR" sz="1700" dirty="0" smtClean="0">
                <a:latin typeface="Calibri"/>
              </a:rPr>
              <a:t>…</a:t>
            </a:r>
            <a:r>
              <a:rPr lang="el-GR" altLang="el-GR" sz="1700" dirty="0" smtClean="0"/>
              <a:t> )</a:t>
            </a:r>
            <a:endParaRPr lang="en-US" altLang="el-GR" sz="1700" dirty="0" smtClean="0"/>
          </a:p>
          <a:p>
            <a:pPr lvl="1" algn="just" eaLnBrk="1" hangingPunct="1">
              <a:lnSpc>
                <a:spcPct val="80000"/>
              </a:lnSpc>
            </a:pPr>
            <a:r>
              <a:rPr lang="el-GR" altLang="el-GR" sz="1700" dirty="0" smtClean="0"/>
              <a:t>αντίστοιχα προγράμματα μετάφρασης και μεταγλώττισής τους στις διάφορες πλατφόρμες υπολογιστών.</a:t>
            </a:r>
          </a:p>
          <a:p>
            <a:pPr>
              <a:lnSpc>
                <a:spcPct val="80000"/>
              </a:lnSpc>
              <a:buFont typeface="Wingdings" pitchFamily="2" charset="2"/>
              <a:buNone/>
            </a:pPr>
            <a:endParaRPr lang="el-GR" altLang="el-GR" sz="1700" dirty="0" smtClean="0"/>
          </a:p>
          <a:p>
            <a:pPr>
              <a:lnSpc>
                <a:spcPct val="80000"/>
              </a:lnSpc>
              <a:buFont typeface="Wingdings" pitchFamily="2" charset="2"/>
              <a:buNone/>
            </a:pPr>
            <a:r>
              <a:rPr lang="el-GR" altLang="el-GR" sz="1700" dirty="0" smtClean="0"/>
              <a:t>Με τον όρο </a:t>
            </a:r>
            <a:r>
              <a:rPr lang="en-US" altLang="el-GR" sz="1700" b="1" dirty="0" err="1" smtClean="0">
                <a:solidFill>
                  <a:srgbClr val="CC3300"/>
                </a:solidFill>
              </a:rPr>
              <a:t>Βοηθητικό</a:t>
            </a:r>
            <a:r>
              <a:rPr lang="en-US" altLang="el-GR" sz="1700" b="1" dirty="0" smtClean="0">
                <a:solidFill>
                  <a:srgbClr val="CC3300"/>
                </a:solidFill>
              </a:rPr>
              <a:t> </a:t>
            </a:r>
            <a:r>
              <a:rPr lang="en-US" altLang="el-GR" sz="1700" b="1" dirty="0" err="1" smtClean="0">
                <a:solidFill>
                  <a:srgbClr val="CC3300"/>
                </a:solidFill>
              </a:rPr>
              <a:t>Λογισμικό</a:t>
            </a:r>
            <a:r>
              <a:rPr lang="en-US" altLang="el-GR" sz="1700" b="1" dirty="0" smtClean="0">
                <a:solidFill>
                  <a:srgbClr val="CC3300"/>
                </a:solidFill>
              </a:rPr>
              <a:t> (Utilities)</a:t>
            </a:r>
            <a:r>
              <a:rPr lang="el-GR" altLang="el-GR" sz="1700" b="1" dirty="0" smtClean="0">
                <a:solidFill>
                  <a:srgbClr val="CC3300"/>
                </a:solidFill>
              </a:rPr>
              <a:t> </a:t>
            </a:r>
            <a:r>
              <a:rPr lang="el-GR" altLang="el-GR" sz="1700" dirty="0" smtClean="0"/>
              <a:t>περιγράφονται  προγράμματα – εργαλεία που υποβοηθούν τη γενικότερη λειτουργία του ηλεκτρονικού υπολογιστή και επεκτείνουν τις δυνατότητες του λειτουργικού συστήματος. Αρκετά από αυτά συχνά ενσωματώνονται στις επόμενες εκδόσεις του λειτουργικού συστήματος. Τα προγράμματα αυτά κάνουν ελέγχους, συμπιέζουν αρχεία, δημιουργούν αντίγραφα ασφαλείας και εκτελούν ορισμένες εργασίες ταχύτερα και αποτελεσματικότερα</a:t>
            </a:r>
            <a:r>
              <a:rPr lang="el-GR" altLang="el-GR" sz="1700" dirty="0" smtClean="0"/>
              <a:t>.</a:t>
            </a:r>
            <a:endParaRPr lang="en-US" altLang="el-GR" sz="17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13</a:t>
            </a:fld>
            <a:endParaRPr lang="el-GR" dirty="0"/>
          </a:p>
        </p:txBody>
      </p:sp>
    </p:spTree>
    <p:extLst>
      <p:ext uri="{BB962C8B-B14F-4D97-AF65-F5344CB8AC3E}">
        <p14:creationId xmlns:p14="http://schemas.microsoft.com/office/powerpoint/2010/main" val="374225779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idx="4294967295"/>
          </p:nvPr>
        </p:nvSpPr>
        <p:spPr/>
        <p:txBody>
          <a:bodyPr>
            <a:normAutofit fontScale="90000"/>
          </a:bodyPr>
          <a:lstStyle/>
          <a:p>
            <a:r>
              <a:rPr lang="en-US" altLang="el-GR" dirty="0" smtClean="0"/>
              <a:t>Κα</a:t>
            </a:r>
            <a:r>
              <a:rPr lang="en-US" altLang="el-GR" dirty="0" err="1" smtClean="0"/>
              <a:t>τηγορίες</a:t>
            </a:r>
            <a:r>
              <a:rPr lang="en-US" altLang="el-GR" dirty="0" smtClean="0"/>
              <a:t> </a:t>
            </a:r>
            <a:r>
              <a:rPr lang="en-US" altLang="el-GR" dirty="0" err="1" smtClean="0"/>
              <a:t>Λογισμικού</a:t>
            </a:r>
            <a:r>
              <a:rPr lang="en-US" altLang="el-GR" dirty="0" smtClean="0"/>
              <a:t> </a:t>
            </a:r>
            <a:r>
              <a:rPr lang="en-US" altLang="el-GR" dirty="0" err="1" smtClean="0"/>
              <a:t>Εφ</a:t>
            </a:r>
            <a:r>
              <a:rPr lang="en-US" altLang="el-GR" dirty="0" smtClean="0"/>
              <a:t>αρμογών </a:t>
            </a:r>
          </a:p>
        </p:txBody>
      </p:sp>
      <p:sp>
        <p:nvSpPr>
          <p:cNvPr id="379907" name="Rectangle 3"/>
          <p:cNvSpPr>
            <a:spLocks noGrp="1" noChangeArrowheads="1"/>
          </p:cNvSpPr>
          <p:nvPr>
            <p:ph type="body" idx="4294967295"/>
          </p:nvPr>
        </p:nvSpPr>
        <p:spPr>
          <a:xfrm>
            <a:off x="539552" y="1412874"/>
            <a:ext cx="8155632" cy="4608413"/>
          </a:xfrm>
        </p:spPr>
        <p:txBody>
          <a:bodyPr>
            <a:normAutofit/>
          </a:bodyPr>
          <a:lstStyle/>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Προγράμματα Εφαρμογών</a:t>
            </a:r>
            <a:r>
              <a:rPr lang="el-GR" altLang="el-GR" sz="1600" dirty="0" smtClean="0">
                <a:solidFill>
                  <a:srgbClr val="CC3300"/>
                </a:solidFill>
              </a:rPr>
              <a:t>.</a:t>
            </a:r>
            <a:r>
              <a:rPr lang="el-GR" altLang="el-GR" sz="1600" dirty="0" smtClean="0"/>
              <a:t> Αυτά τα προγράμματα καλύπτουν συγκεκριμένες ανάγκες επεξεργασίας πληροφοριών και παραγγέλνονται σε ειδικά γραφεία ανάπτυξης λογισμικού (</a:t>
            </a:r>
            <a:r>
              <a:rPr lang="el-GR" altLang="el-GR" sz="1600" dirty="0" err="1" smtClean="0"/>
              <a:t>software</a:t>
            </a:r>
            <a:r>
              <a:rPr lang="el-GR" altLang="el-GR" sz="1600" dirty="0" smtClean="0"/>
              <a:t> </a:t>
            </a:r>
            <a:r>
              <a:rPr lang="el-GR" altLang="el-GR" sz="1600" dirty="0" err="1" smtClean="0"/>
              <a:t>houses</a:t>
            </a:r>
            <a:r>
              <a:rPr lang="el-GR" altLang="el-GR" sz="1600" dirty="0" smtClean="0"/>
              <a:t>). π.χ. τα προγράμματα με τα οποία λειτουργεί μια τράπεζα. </a:t>
            </a:r>
          </a:p>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Πακέτα Εφαρμογών</a:t>
            </a:r>
            <a:r>
              <a:rPr lang="el-GR" altLang="el-GR" sz="1600" dirty="0" smtClean="0">
                <a:solidFill>
                  <a:srgbClr val="CC3300"/>
                </a:solidFill>
              </a:rPr>
              <a:t>.</a:t>
            </a:r>
            <a:r>
              <a:rPr lang="el-GR" altLang="el-GR" sz="1600" dirty="0" smtClean="0"/>
              <a:t> Είναι ένα σύνολο από διάφορα προγράμματα που σα στόχο έχουν να καλύψουν κάποιες εργασίες στο χώρο των επιχειρήσεων, όπως η γενική λογιστική, η μισθοδοσία κ.τ.λ. Το χαρακτηριστικό των πακέτων εφαρμογών είναι η δυνατότητα παραμετροποίησης που παρέχουν. </a:t>
            </a:r>
          </a:p>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Λογισμικό γενικής χρήσης.</a:t>
            </a:r>
            <a:r>
              <a:rPr lang="el-GR" altLang="el-GR" sz="1600" dirty="0" smtClean="0"/>
              <a:t> Εδώ ανήκουν πολλά προγράμματα που στοχεύουν στην αυτοματοποίηση των περισσότερων λειτουργιών του γραφείου μιας επιχείρησης (π.χ. δημιουργία και επεξεργασία κειμένου, πινάκων, παρουσιάσεων, βάσεων δεδομένων, διαχείριση αρχείων κτλ.). </a:t>
            </a:r>
          </a:p>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Πακέτα Επιτραπέζιων Εκδόσεων (</a:t>
            </a:r>
            <a:r>
              <a:rPr lang="el-GR" altLang="el-GR" sz="1600" b="1" dirty="0" err="1" smtClean="0">
                <a:solidFill>
                  <a:srgbClr val="CC3300"/>
                </a:solidFill>
              </a:rPr>
              <a:t>Desk</a:t>
            </a:r>
            <a:r>
              <a:rPr lang="el-GR" altLang="el-GR" sz="1600" b="1" dirty="0" smtClean="0">
                <a:solidFill>
                  <a:srgbClr val="CC3300"/>
                </a:solidFill>
              </a:rPr>
              <a:t> </a:t>
            </a:r>
            <a:r>
              <a:rPr lang="el-GR" altLang="el-GR" sz="1600" b="1" dirty="0" err="1" smtClean="0">
                <a:solidFill>
                  <a:srgbClr val="CC3300"/>
                </a:solidFill>
              </a:rPr>
              <a:t>Top</a:t>
            </a:r>
            <a:r>
              <a:rPr lang="el-GR" altLang="el-GR" sz="1600" b="1" dirty="0" smtClean="0">
                <a:solidFill>
                  <a:srgbClr val="CC3300"/>
                </a:solidFill>
              </a:rPr>
              <a:t> </a:t>
            </a:r>
            <a:r>
              <a:rPr lang="el-GR" altLang="el-GR" sz="1600" b="1" dirty="0" err="1" smtClean="0">
                <a:solidFill>
                  <a:srgbClr val="CC3300"/>
                </a:solidFill>
              </a:rPr>
              <a:t>Publishing</a:t>
            </a:r>
            <a:r>
              <a:rPr lang="el-GR" altLang="el-GR" sz="1600" b="1" dirty="0" smtClean="0">
                <a:solidFill>
                  <a:srgbClr val="CC3300"/>
                </a:solidFill>
              </a:rPr>
              <a:t>).</a:t>
            </a:r>
            <a:r>
              <a:rPr lang="el-GR" altLang="el-GR" sz="1600" dirty="0" smtClean="0"/>
              <a:t> Είναι προγράμματα που καλύπτουν όλο το φάσμα των εργασιών των εκδόσεων, από δημιουργία και επεξεργασία εικόνας και γραφικών έως και ηλεκτρονική επεξεργασία σελίδας όπου ενσωματώνονται όλα τα στοιχεία μιας σελίδας προς έκδοση (κείμενα, εικόνες και γραφικά). </a:t>
            </a:r>
          </a:p>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Λογισμικό επικοινωνιών.</a:t>
            </a:r>
            <a:r>
              <a:rPr lang="el-GR" altLang="el-GR" sz="1600" dirty="0" smtClean="0"/>
              <a:t> Αυτά τα προγράμματα επιτρέπουν την επικοινωνία μεταξύ δύο ή και περισσότερων υπολογιστών που βρίσκονται στον ίδιο ή σε διαφορετικό χώρο (Internet).</a:t>
            </a:r>
          </a:p>
          <a:p>
            <a:pPr>
              <a:lnSpc>
                <a:spcPct val="80000"/>
              </a:lnSpc>
              <a:buFont typeface="Wingdings" pitchFamily="2" charset="2"/>
              <a:buNone/>
            </a:pPr>
            <a:endParaRPr lang="el-GR" altLang="el-GR" sz="1600" dirty="0" smtClean="0"/>
          </a:p>
          <a:p>
            <a:pPr>
              <a:lnSpc>
                <a:spcPct val="80000"/>
              </a:lnSpc>
              <a:buFont typeface="Wingdings" pitchFamily="2" charset="2"/>
              <a:buNone/>
            </a:pPr>
            <a:r>
              <a:rPr lang="el-GR" altLang="el-GR" sz="1600" dirty="0" smtClean="0"/>
              <a:t>Υπάρχουν πολλοί ακόμα τρόποι κατηγοριοποίησης του λογισμικού εφαρμογών</a:t>
            </a:r>
            <a:endParaRPr lang="en-US" altLang="el-GR" sz="16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14</a:t>
            </a:fld>
            <a:endParaRPr lang="el-GR" dirty="0"/>
          </a:p>
        </p:txBody>
      </p:sp>
    </p:spTree>
    <p:extLst>
      <p:ext uri="{BB962C8B-B14F-4D97-AF65-F5344CB8AC3E}">
        <p14:creationId xmlns:p14="http://schemas.microsoft.com/office/powerpoint/2010/main" val="402979456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Οδηγίες (</a:t>
            </a:r>
            <a:r>
              <a:rPr lang="en-US" dirty="0"/>
              <a:t>1</a:t>
            </a:r>
            <a:r>
              <a:rPr lang="el-GR" dirty="0"/>
              <a:t> από 4)</a:t>
            </a:r>
          </a:p>
        </p:txBody>
      </p:sp>
      <p:sp>
        <p:nvSpPr>
          <p:cNvPr id="6" name="Θέση περιεχομένου 5"/>
          <p:cNvSpPr>
            <a:spLocks noGrp="1"/>
          </p:cNvSpPr>
          <p:nvPr>
            <p:ph sz="half" idx="1"/>
          </p:nvPr>
        </p:nvSpPr>
        <p:spPr/>
        <p:txBody>
          <a:bodyPr/>
          <a:lstStyle/>
          <a:p>
            <a:r>
              <a:rPr lang="el-GR" sz="2400" dirty="0"/>
              <a:t>Το πρότυπο παρουσίασης (</a:t>
            </a:r>
            <a:r>
              <a:rPr lang="en-US" sz="2400" dirty="0"/>
              <a:t>template</a:t>
            </a:r>
            <a:r>
              <a:rPr lang="el-GR" sz="2400" dirty="0"/>
              <a:t>)</a:t>
            </a:r>
            <a:r>
              <a:rPr lang="en-US" sz="2400" dirty="0"/>
              <a:t> </a:t>
            </a:r>
            <a:r>
              <a:rPr lang="el-GR" sz="2400" dirty="0"/>
              <a:t>περιέχει συγκεκριμένες διατάξεις διαφανειών. Προτιμήστε μια από τις 9 προκαθορισμένες διατάξεις.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15</a:t>
            </a:fld>
            <a:endParaRPr lang="el-GR" dirty="0"/>
          </a:p>
        </p:txBody>
      </p:sp>
      <p:pic>
        <p:nvPicPr>
          <p:cNvPr id="10" name="Θέση περιεχομένου 5" descr="Εικόνα με τις 9 διαφορετικές διατάξεις διαφανειών.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864" y="2348880"/>
            <a:ext cx="4038600" cy="2813329"/>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682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(2 </a:t>
            </a:r>
            <a:r>
              <a:rPr lang="el-GR" dirty="0"/>
              <a:t>από 4)</a:t>
            </a:r>
          </a:p>
        </p:txBody>
      </p:sp>
      <p:sp>
        <p:nvSpPr>
          <p:cNvPr id="3" name="Θέση περιεχομένου 2"/>
          <p:cNvSpPr>
            <a:spLocks noGrp="1"/>
          </p:cNvSpPr>
          <p:nvPr>
            <p:ph idx="1"/>
          </p:nvPr>
        </p:nvSpPr>
        <p:spPr/>
        <p:txBody>
          <a:bodyPr>
            <a:normAutofit fontScale="70000" lnSpcReduction="20000"/>
          </a:bodyPr>
          <a:lstStyle/>
          <a:p>
            <a:pPr marL="514350" indent="-514350">
              <a:buFont typeface="+mj-lt"/>
              <a:buAutoNum type="arabicPeriod" startAt="2"/>
            </a:pPr>
            <a:r>
              <a:rPr lang="el-GR" sz="3400" dirty="0"/>
              <a:t>Κάθε διαφάνεια πρέπει να έχει τίτλο που να είναι μοναδικός.</a:t>
            </a:r>
          </a:p>
          <a:p>
            <a:pPr marL="514350" indent="-514350">
              <a:buFont typeface="+mj-lt"/>
              <a:buAutoNum type="arabicPeriod" startAt="2"/>
            </a:pPr>
            <a:r>
              <a:rPr lang="el-GR" sz="3400" dirty="0"/>
              <a:t>Ο τίτλος διαφάνειας είναι </a:t>
            </a:r>
            <a:r>
              <a:rPr lang="en-US" sz="3400" b="1" dirty="0"/>
              <a:t>bold</a:t>
            </a:r>
            <a:r>
              <a:rPr lang="en-US" sz="3400" dirty="0"/>
              <a:t> </a:t>
            </a:r>
            <a:r>
              <a:rPr lang="el-GR" sz="3400" dirty="0"/>
              <a:t>44</a:t>
            </a:r>
            <a:r>
              <a:rPr lang="en-US" sz="3400" dirty="0" err="1"/>
              <a:t>pt</a:t>
            </a:r>
            <a:r>
              <a:rPr lang="en-US" sz="3400" dirty="0"/>
              <a:t> </a:t>
            </a:r>
            <a:r>
              <a:rPr lang="el-GR" sz="3400" dirty="0"/>
              <a:t>και δεν πρέπει να ξεπερνάει τις 2 γραμμές. (Στις 2 γραμμές το μέγεθος γραμματοσειράς προσαρμόζεται αυτόματα από το πρόγραμμα σε </a:t>
            </a:r>
            <a:r>
              <a:rPr lang="en-US" sz="3400" dirty="0"/>
              <a:t>40pt).</a:t>
            </a:r>
          </a:p>
          <a:p>
            <a:pPr marL="514350" indent="-514350">
              <a:buFont typeface="+mj-lt"/>
              <a:buAutoNum type="arabicPeriod" startAt="2"/>
            </a:pPr>
            <a:r>
              <a:rPr lang="el-GR" sz="3400" dirty="0"/>
              <a:t>Χρησιμοποιήστε τα ορισμένα μεγέθη γραμματοσειρών για το κείμενο: 32</a:t>
            </a:r>
            <a:r>
              <a:rPr lang="en-US" sz="3400" dirty="0" err="1"/>
              <a:t>pt</a:t>
            </a:r>
            <a:r>
              <a:rPr lang="el-GR" sz="3400" dirty="0"/>
              <a:t> για το πρώτο επίπεδο, 28</a:t>
            </a:r>
            <a:r>
              <a:rPr lang="en-US" sz="3400" dirty="0" err="1"/>
              <a:t>pt</a:t>
            </a:r>
            <a:r>
              <a:rPr lang="en-US" sz="3400" dirty="0"/>
              <a:t> </a:t>
            </a:r>
            <a:r>
              <a:rPr lang="el-GR" sz="3400" dirty="0"/>
              <a:t>για το δεύτερο, 24</a:t>
            </a:r>
            <a:r>
              <a:rPr lang="en-US" sz="3400" dirty="0" err="1"/>
              <a:t>pt</a:t>
            </a:r>
            <a:r>
              <a:rPr lang="en-US" sz="3400" dirty="0"/>
              <a:t> </a:t>
            </a:r>
            <a:r>
              <a:rPr lang="el-GR" sz="3400" dirty="0"/>
              <a:t>για το τρίτο, 22</a:t>
            </a:r>
            <a:r>
              <a:rPr lang="en-US" sz="3400" dirty="0" err="1"/>
              <a:t>pt</a:t>
            </a:r>
            <a:r>
              <a:rPr lang="el-GR" sz="3400" dirty="0"/>
              <a:t> για το τέταρτο και 20</a:t>
            </a:r>
            <a:r>
              <a:rPr lang="en-US" sz="3400" dirty="0" err="1"/>
              <a:t>pt</a:t>
            </a:r>
            <a:r>
              <a:rPr lang="el-GR" sz="3400" dirty="0"/>
              <a:t> για το πέμπτο. Μη χρησιμοποιείτε προσαρμοσμένο μέγεθος μικρότερο από 20</a:t>
            </a:r>
            <a:r>
              <a:rPr lang="en-US" sz="3400" dirty="0" err="1"/>
              <a:t>pt</a:t>
            </a:r>
            <a:r>
              <a:rPr lang="el-GR" sz="3400" dirty="0"/>
              <a:t>.</a:t>
            </a:r>
            <a:endParaRPr lang="en-US" sz="3400" dirty="0"/>
          </a:p>
          <a:p>
            <a:pPr marL="514350" indent="-514350">
              <a:buFont typeface="+mj-lt"/>
              <a:buAutoNum type="arabicPeriod" startAt="2"/>
            </a:pPr>
            <a:r>
              <a:rPr lang="el-GR" sz="3400" dirty="0"/>
              <a:t>Επιλέξτε γραμματοσειρές που είναι εύκολο να διαβαστούν και συναντώνται συχνά στα έγγραφα (π.χ. τύπου </a:t>
            </a:r>
            <a:r>
              <a:rPr lang="el-GR" sz="3400" dirty="0" err="1"/>
              <a:t>Sans</a:t>
            </a:r>
            <a:r>
              <a:rPr lang="el-GR" sz="3400" dirty="0"/>
              <a:t> </a:t>
            </a:r>
            <a:r>
              <a:rPr lang="el-GR" sz="3400" dirty="0" err="1"/>
              <a:t>Serif</a:t>
            </a:r>
            <a:r>
              <a:rPr lang="el-GR" sz="3400" dirty="0"/>
              <a:t>), όπως για παράδειγμα οι </a:t>
            </a:r>
            <a:r>
              <a:rPr lang="en-US" sz="3400" dirty="0"/>
              <a:t>Arial</a:t>
            </a:r>
            <a:r>
              <a:rPr lang="el-GR" sz="3400" dirty="0"/>
              <a:t>, </a:t>
            </a:r>
            <a:r>
              <a:rPr lang="en-US" sz="3400" dirty="0"/>
              <a:t>Verdana</a:t>
            </a:r>
            <a:r>
              <a:rPr lang="el-GR" sz="3400" dirty="0"/>
              <a:t>, </a:t>
            </a:r>
            <a:r>
              <a:rPr lang="en-US" sz="3400" dirty="0"/>
              <a:t>Tahoma, Calibri</a:t>
            </a:r>
            <a:r>
              <a:rPr lang="el-GR" sz="3400" dirty="0"/>
              <a:t>.</a:t>
            </a:r>
            <a:endParaRPr lang="en-US" sz="34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16</a:t>
            </a:fld>
            <a:endParaRPr lang="el-GR"/>
          </a:p>
        </p:txBody>
      </p:sp>
    </p:spTree>
    <p:extLst>
      <p:ext uri="{BB962C8B-B14F-4D97-AF65-F5344CB8AC3E}">
        <p14:creationId xmlns:p14="http://schemas.microsoft.com/office/powerpoint/2010/main" val="298690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(3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6"/>
            </a:pPr>
            <a:r>
              <a:rPr lang="el-GR" sz="2600" b="1" dirty="0"/>
              <a:t>Μην </a:t>
            </a:r>
            <a:r>
              <a:rPr lang="el-GR" sz="2600" dirty="0"/>
              <a:t>αλλοιώνετε</a:t>
            </a:r>
            <a:r>
              <a:rPr lang="el-GR" sz="2600" b="1" dirty="0"/>
              <a:t> </a:t>
            </a:r>
            <a:r>
              <a:rPr lang="el-GR" sz="2600" dirty="0"/>
              <a:t>τα πλαίσια του τίτλου και του κειμένου ως προς το μέγεθος και τη θέση τους.</a:t>
            </a:r>
          </a:p>
          <a:p>
            <a:pPr marL="514350" indent="-514350">
              <a:buFont typeface="+mj-lt"/>
              <a:buAutoNum type="arabicPeriod" startAt="6"/>
            </a:pPr>
            <a:r>
              <a:rPr lang="el-GR" sz="2600" dirty="0"/>
              <a:t>Μη χρησιμοποιείται αλλαγή χρώματος για επισήμανση λέξεων. Συνίσταται η χρήση </a:t>
            </a:r>
            <a:r>
              <a:rPr lang="en-US" sz="2600" b="1" dirty="0"/>
              <a:t>bold</a:t>
            </a:r>
            <a:r>
              <a:rPr lang="en-US" sz="2600" dirty="0"/>
              <a:t>.</a:t>
            </a:r>
            <a:endParaRPr lang="el-GR" sz="2600" dirty="0"/>
          </a:p>
          <a:p>
            <a:pPr marL="514350" indent="-514350">
              <a:buFont typeface="+mj-lt"/>
              <a:buAutoNum type="arabicPeriod" startAt="6"/>
            </a:pPr>
            <a:r>
              <a:rPr lang="el-GR" sz="2600" dirty="0"/>
              <a:t>Συνίσταται να χρησιμοποιείται  </a:t>
            </a:r>
            <a:r>
              <a:rPr lang="el-GR" sz="2600" b="1" dirty="0"/>
              <a:t>1</a:t>
            </a:r>
            <a:r>
              <a:rPr lang="el-GR" sz="2600" dirty="0"/>
              <a:t> σχήμα, γράφημα, εικόνα, φωτογραφία ανά διαφάνεια</a:t>
            </a:r>
            <a:r>
              <a:rPr lang="en-US" sz="2600" dirty="0"/>
              <a:t>.</a:t>
            </a:r>
            <a:r>
              <a:rPr lang="el-GR" sz="2600" dirty="0"/>
              <a:t> Συνίσταται να χρησιμοποιούνται μόνο όσα σχήματα χρειάζονται για να αποδώσουν την απαιτούμενη πληροφορία και όχι για «διακόσμηση».</a:t>
            </a:r>
          </a:p>
          <a:p>
            <a:pPr marL="514350" indent="-514350">
              <a:buFont typeface="+mj-lt"/>
              <a:buAutoNum type="arabicPeriod" startAt="6"/>
            </a:pPr>
            <a:r>
              <a:rPr lang="el-GR" sz="2600" dirty="0"/>
              <a:t>Συνίσταται να χρησιμοποιούνται μέχρι 6 </a:t>
            </a:r>
            <a:r>
              <a:rPr lang="en-US" sz="2600" dirty="0"/>
              <a:t>bullets </a:t>
            </a:r>
            <a:r>
              <a:rPr lang="el-GR" sz="2600" dirty="0"/>
              <a:t>ανά διαφάνεια. Διαφάνειες που περιέχουν μεγάλη ποσότητα πληροφορίας καλό είναι να αναλύονται σε επιμέρους διαφάνειες.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17</a:t>
            </a:fld>
            <a:endParaRPr lang="el-GR"/>
          </a:p>
        </p:txBody>
      </p:sp>
    </p:spTree>
    <p:extLst>
      <p:ext uri="{BB962C8B-B14F-4D97-AF65-F5344CB8AC3E}">
        <p14:creationId xmlns:p14="http://schemas.microsoft.com/office/powerpoint/2010/main" val="3220899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(4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10"/>
            </a:pPr>
            <a:r>
              <a:rPr lang="el-GR" sz="2600" dirty="0"/>
              <a:t>Μην χρησιμοποιείτε εικόνες πίσω από γράμματα ως φόντο ούτε χρωματιστά πλαίσια. Για πλαίσια προτιμήστε μαύρο περίγραμμα τουλάχιστον 2</a:t>
            </a:r>
            <a:r>
              <a:rPr lang="en-US" sz="2600" dirty="0"/>
              <a:t>pt.</a:t>
            </a:r>
            <a:endParaRPr lang="el-GR" sz="2600" dirty="0"/>
          </a:p>
          <a:p>
            <a:pPr marL="514350" indent="-514350">
              <a:buFont typeface="+mj-lt"/>
              <a:buAutoNum type="arabicPeriod" startAt="10"/>
            </a:pPr>
            <a:r>
              <a:rPr lang="el-GR" sz="2600" dirty="0"/>
              <a:t>Μην χρησιμοποιείτε σκιά στα γράμματα</a:t>
            </a:r>
            <a:r>
              <a:rPr lang="en-US" sz="2600" dirty="0"/>
              <a:t>.</a:t>
            </a:r>
            <a:r>
              <a:rPr lang="el-GR" sz="2600" dirty="0"/>
              <a:t> </a:t>
            </a:r>
          </a:p>
          <a:p>
            <a:pPr marL="514350" indent="-514350">
              <a:buFont typeface="+mj-lt"/>
              <a:buAutoNum type="arabicPeriod" startAt="10"/>
            </a:pPr>
            <a:r>
              <a:rPr lang="el-GR" sz="2600" dirty="0"/>
              <a:t>Μην στοιχίζετε το κείμενο σε πλήρη στοίχιση (</a:t>
            </a:r>
            <a:r>
              <a:rPr lang="en-US" sz="2600" dirty="0"/>
              <a:t>justify</a:t>
            </a:r>
            <a:r>
              <a:rPr lang="el-GR" sz="2600" dirty="0"/>
              <a:t>)</a:t>
            </a:r>
            <a:r>
              <a:rPr lang="en-US" sz="2600" dirty="0"/>
              <a:t>.</a:t>
            </a:r>
            <a:endParaRPr lang="el-GR" sz="2600" dirty="0"/>
          </a:p>
          <a:p>
            <a:pPr marL="514350" indent="-514350">
              <a:buFont typeface="+mj-lt"/>
              <a:buAutoNum type="arabicPeriod" startAt="10"/>
            </a:pPr>
            <a:r>
              <a:rPr lang="el-GR" sz="2600" dirty="0"/>
              <a:t>Οι υπερσυνδέσεις να συνοδεύονται από αντιπροσωπευτικό κείμενο.</a:t>
            </a:r>
          </a:p>
          <a:p>
            <a:pPr marL="514350" indent="-514350">
              <a:buFont typeface="+mj-lt"/>
              <a:buAutoNum type="arabicPeriod" startAt="10"/>
            </a:pPr>
            <a:r>
              <a:rPr lang="el-GR" sz="2600" dirty="0"/>
              <a:t>Να είναι ενεργοποιημένος ο αυτόματος ορθογραφικός έλεγχος.</a:t>
            </a:r>
          </a:p>
          <a:p>
            <a:pPr marL="514350" indent="-514350">
              <a:buFont typeface="+mj-lt"/>
              <a:buAutoNum type="arabicPeriod" startAt="10"/>
            </a:pPr>
            <a:r>
              <a:rPr lang="el-GR" sz="2600" dirty="0"/>
              <a:t>Κατά την παρουσίαση, η μετάβαση μεταξύ διαφανειών να γίνεται με τον προκαθορισμένο τρόπο (</a:t>
            </a:r>
            <a:r>
              <a:rPr lang="en-US" sz="2600" dirty="0"/>
              <a:t>enter, </a:t>
            </a:r>
            <a:r>
              <a:rPr lang="el-GR" sz="2600" dirty="0"/>
              <a:t>βέλος, κλικ) και χωρίς όριο χρόνου.</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18</a:t>
            </a:fld>
            <a:endParaRPr lang="el-GR"/>
          </a:p>
        </p:txBody>
      </p:sp>
    </p:spTree>
    <p:extLst>
      <p:ext uri="{BB962C8B-B14F-4D97-AF65-F5344CB8AC3E}">
        <p14:creationId xmlns:p14="http://schemas.microsoft.com/office/powerpoint/2010/main" val="2565954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Οδηγίες Προσβασιμότητας</a:t>
            </a:r>
          </a:p>
        </p:txBody>
      </p:sp>
      <p:sp>
        <p:nvSpPr>
          <p:cNvPr id="3" name="Θέση περιεχομένου 2"/>
          <p:cNvSpPr>
            <a:spLocks noGrp="1"/>
          </p:cNvSpPr>
          <p:nvPr>
            <p:ph idx="1"/>
          </p:nvPr>
        </p:nvSpPr>
        <p:spPr/>
        <p:txBody>
          <a:bodyPr>
            <a:normAutofit fontScale="92500" lnSpcReduction="10000"/>
          </a:bodyPr>
          <a:lstStyle/>
          <a:p>
            <a:r>
              <a:rPr lang="el-GR" sz="2800" dirty="0"/>
              <a:t>Όλα τα αντικείμενα (π</a:t>
            </a:r>
            <a:r>
              <a:rPr lang="en-US" sz="2800" dirty="0"/>
              <a:t>.</a:t>
            </a:r>
            <a:r>
              <a:rPr lang="el-GR" sz="2800" dirty="0"/>
              <a:t>χ</a:t>
            </a:r>
            <a:r>
              <a:rPr lang="en-US" sz="2800" dirty="0"/>
              <a:t>.</a:t>
            </a:r>
            <a:r>
              <a:rPr lang="el-GR" sz="2800" dirty="0"/>
              <a:t> εικόνες, φωτογραφίες, σχήματα, γραφικά) πρέπει να συνοδεύονται από εναλλακτικό κείμενο περιγραφής τους. </a:t>
            </a:r>
          </a:p>
          <a:p>
            <a:r>
              <a:rPr lang="el-GR" sz="2800" dirty="0"/>
              <a:t>Διασφαλίστε ότι η σειρά αυτόματης ανάγνωσης σε κάθε διαφάνεια είναι λογική: η μετατροπή κειμένου σε ομιλία «διαβάζει» τον τίτλο, τα κείμενα και τα εναλλακτικά κείμενα των αντικειμένων με τη σειρά που έχουν εισαχθεί και όχι με τη σειρά που εμφανίζονται στη διαφάνεια. </a:t>
            </a:r>
          </a:p>
          <a:p>
            <a:r>
              <a:rPr lang="el-GR" sz="2800" dirty="0"/>
              <a:t>Ελέγξτε την ορατότητα για χρήστες με αχρωματοψία.</a:t>
            </a:r>
          </a:p>
          <a:p>
            <a:r>
              <a:rPr lang="el-GR" sz="2800" dirty="0"/>
              <a:t>Ακολουθείστε τις ειδικές οδηγίες για επιστημονικά σύμβολα, ηχητικά αρχεία και </a:t>
            </a:r>
            <a:r>
              <a:rPr lang="en-US" sz="2800" dirty="0"/>
              <a:t>video clips. </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19</a:t>
            </a:fld>
            <a:endParaRPr lang="el-GR"/>
          </a:p>
        </p:txBody>
      </p:sp>
    </p:spTree>
    <p:extLst>
      <p:ext uri="{BB962C8B-B14F-4D97-AF65-F5344CB8AC3E}">
        <p14:creationId xmlns:p14="http://schemas.microsoft.com/office/powerpoint/2010/main" val="1382145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Άδειες Χρήσης</a:t>
            </a:r>
          </a:p>
        </p:txBody>
      </p:sp>
      <p:sp>
        <p:nvSpPr>
          <p:cNvPr id="3" name="Θέση περιεχομένου 2"/>
          <p:cNvSpPr>
            <a:spLocks noGrp="1"/>
          </p:cNvSpPr>
          <p:nvPr>
            <p:ph idx="1"/>
          </p:nvPr>
        </p:nvSpPr>
        <p:spPr/>
        <p:txBody>
          <a:bodyPr/>
          <a:lstStyle/>
          <a:p>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r>
              <a:rPr lang="el-GR" sz="2800" dirty="0"/>
              <a:t>Για εκπαιδευτικό υλικό, όπως εικόνες, που υπόκειται σε άλλου τύπου άδειας χρήσης, η άδεια χρήσης αναφέρεται ρητώς.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a:t>
            </a:fld>
            <a:endParaRPr lang="el-GR"/>
          </a:p>
        </p:txBody>
      </p:sp>
      <p:pic>
        <p:nvPicPr>
          <p:cNvPr id="5" name="7 - Εικόνα" descr="Λογότυπο για Άδειες χρήσης Creative Commons BY-NC-ND"/>
          <p:cNvPicPr>
            <a:picLocks noChangeAspect="1"/>
          </p:cNvPicPr>
          <p:nvPr/>
        </p:nvPicPr>
        <p:blipFill>
          <a:blip r:embed="rId2" cstate="print"/>
          <a:stretch>
            <a:fillRect/>
          </a:stretch>
        </p:blipFill>
        <p:spPr>
          <a:xfrm>
            <a:off x="3782403" y="5035847"/>
            <a:ext cx="1581685" cy="553393"/>
          </a:xfrm>
          <a:prstGeom prst="rect">
            <a:avLst/>
          </a:prstGeom>
        </p:spPr>
      </p:pic>
    </p:spTree>
    <p:extLst>
      <p:ext uri="{BB962C8B-B14F-4D97-AF65-F5344CB8AC3E}">
        <p14:creationId xmlns:p14="http://schemas.microsoft.com/office/powerpoint/2010/main" val="922867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722313" y="2492896"/>
            <a:ext cx="7772400" cy="1500187"/>
          </a:xfrm>
        </p:spPr>
        <p:txBody>
          <a:bodyPr anchor="ctr" anchorCtr="0">
            <a:normAutofit/>
          </a:bodyPr>
          <a:lstStyle/>
          <a:p>
            <a:pPr algn="ctr"/>
            <a:r>
              <a:rPr lang="el-GR" sz="4000" dirty="0" smtClean="0">
                <a:solidFill>
                  <a:schemeClr val="tx1"/>
                </a:solidFill>
              </a:rPr>
              <a:t>Τέλος ενότητας</a:t>
            </a:r>
            <a:endParaRPr lang="el-GR" sz="4000" dirty="0">
              <a:solidFill>
                <a:schemeClr val="tx1"/>
              </a:solidFill>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20</a:t>
            </a:fld>
            <a:endParaRPr lang="el-GR"/>
          </a:p>
        </p:txBody>
      </p:sp>
      <p:pic>
        <p:nvPicPr>
          <p:cNvPr id="9" name="7 - Εικόνα" descr="Λογότυπο για Άδειες χρήσης Creative Commons"/>
          <p:cNvPicPr>
            <a:picLocks noChangeAspect="1"/>
          </p:cNvPicPr>
          <p:nvPr/>
        </p:nvPicPr>
        <p:blipFill>
          <a:blip r:embed="rId2" cstate="print"/>
          <a:stretch>
            <a:fillRect/>
          </a:stretch>
        </p:blipFill>
        <p:spPr>
          <a:xfrm>
            <a:off x="2080877" y="5251871"/>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157192"/>
            <a:ext cx="3240360" cy="771224"/>
          </a:xfrm>
          <a:prstGeom prst="rect">
            <a:avLst/>
          </a:prstGeom>
          <a:noFill/>
        </p:spPr>
      </p:pic>
    </p:spTree>
    <p:extLst>
      <p:ext uri="{BB962C8B-B14F-4D97-AF65-F5344CB8AC3E}">
        <p14:creationId xmlns:p14="http://schemas.microsoft.com/office/powerpoint/2010/main" val="3330456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a:t>
            </a:r>
          </a:p>
        </p:txBody>
      </p:sp>
      <p:sp>
        <p:nvSpPr>
          <p:cNvPr id="3" name="Θέση περιεχομένου 2"/>
          <p:cNvSpPr>
            <a:spLocks noGrp="1"/>
          </p:cNvSpPr>
          <p:nvPr>
            <p:ph idx="1"/>
          </p:nvPr>
        </p:nvSpPr>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a:t>
            </a:fld>
            <a:endParaRPr lang="el-G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2259534" y="4955500"/>
            <a:ext cx="4608512" cy="1096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19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ενότητας</a:t>
            </a:r>
          </a:p>
        </p:txBody>
      </p:sp>
      <p:sp>
        <p:nvSpPr>
          <p:cNvPr id="3" name="Θέση περιεχομένου 2"/>
          <p:cNvSpPr>
            <a:spLocks noGrp="1"/>
          </p:cNvSpPr>
          <p:nvPr>
            <p:ph idx="1"/>
          </p:nvPr>
        </p:nvSpPr>
        <p:spPr/>
        <p:txBody>
          <a:bodyPr>
            <a:normAutofit/>
          </a:bodyPr>
          <a:lstStyle/>
          <a:p>
            <a:r>
              <a:rPr lang="el-GR" dirty="0" smtClean="0"/>
              <a:t>Η ενότητα αυτή </a:t>
            </a:r>
            <a:r>
              <a:rPr lang="el-GR" dirty="0" smtClean="0"/>
              <a:t>συνεχίζει τη μελέτη της δομής του υπολογιστικού συστήματος, εστιάζοντας αυτή τη φορά στο λογισμικό, τα είδη του και τη χρησιμότητά του. </a:t>
            </a:r>
            <a:r>
              <a:rPr lang="el-GR" dirty="0" smtClean="0"/>
              <a:t>Στόχος είναι να κατανοήσει ο φοιτητής τη χρησιμότητα της κάθε επιμέρους συσκευής, να μάθει τη σωστή ορολογία και να είναι σε θέση να αναγνωρίζει πιθανές βλάβες.</a:t>
            </a:r>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4</a:t>
            </a:fld>
            <a:endParaRPr lang="el-GR"/>
          </a:p>
        </p:txBody>
      </p:sp>
    </p:spTree>
    <p:extLst>
      <p:ext uri="{BB962C8B-B14F-4D97-AF65-F5344CB8AC3E}">
        <p14:creationId xmlns:p14="http://schemas.microsoft.com/office/powerpoint/2010/main" val="222933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ενότητας</a:t>
            </a:r>
          </a:p>
        </p:txBody>
      </p:sp>
      <p:sp>
        <p:nvSpPr>
          <p:cNvPr id="3" name="Θέση περιεχομένου 2"/>
          <p:cNvSpPr>
            <a:spLocks noGrp="1"/>
          </p:cNvSpPr>
          <p:nvPr>
            <p:ph idx="1"/>
          </p:nvPr>
        </p:nvSpPr>
        <p:spPr/>
        <p:txBody>
          <a:bodyPr>
            <a:normAutofit/>
          </a:bodyPr>
          <a:lstStyle/>
          <a:p>
            <a:pPr>
              <a:defRPr/>
            </a:pPr>
            <a:r>
              <a:rPr lang="el-GR" dirty="0" smtClean="0">
                <a:effectLst>
                  <a:outerShdw blurRad="38100" dist="38100" dir="2700000" algn="tl">
                    <a:srgbClr val="FFFFFF"/>
                  </a:outerShdw>
                </a:effectLst>
              </a:rPr>
              <a:t>Λογισμικό</a:t>
            </a:r>
          </a:p>
          <a:p>
            <a:pPr>
              <a:defRPr/>
            </a:pPr>
            <a:r>
              <a:rPr lang="el-GR" dirty="0" smtClean="0">
                <a:effectLst>
                  <a:outerShdw blurRad="38100" dist="38100" dir="2700000" algn="tl">
                    <a:srgbClr val="FFFFFF"/>
                  </a:outerShdw>
                </a:effectLst>
              </a:rPr>
              <a:t>Κατηγορίες λογισμικού</a:t>
            </a:r>
          </a:p>
          <a:p>
            <a:pPr>
              <a:defRPr/>
            </a:pPr>
            <a:r>
              <a:rPr lang="el-GR" dirty="0" smtClean="0">
                <a:effectLst>
                  <a:outerShdw blurRad="38100" dist="38100" dir="2700000" algn="tl">
                    <a:srgbClr val="FFFFFF"/>
                  </a:outerShdw>
                </a:effectLst>
              </a:rPr>
              <a:t>Λειτουργικά συστήματα</a:t>
            </a:r>
          </a:p>
          <a:p>
            <a:pPr>
              <a:defRPr/>
            </a:pPr>
            <a:r>
              <a:rPr lang="el-GR" dirty="0" smtClean="0">
                <a:effectLst>
                  <a:outerShdw blurRad="38100" dist="38100" dir="2700000" algn="tl">
                    <a:srgbClr val="FFFFFF"/>
                  </a:outerShdw>
                </a:effectLst>
              </a:rPr>
              <a:t>Λογισμικό εφαρμογών</a:t>
            </a:r>
            <a:endParaRPr lang="en-US" dirty="0">
              <a:effectLst>
                <a:outerShdw blurRad="38100" dist="38100" dir="2700000" algn="tl">
                  <a:srgbClr val="FFFFFF"/>
                </a:outerShdw>
              </a:effectLst>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5</a:t>
            </a:fld>
            <a:endParaRPr lang="el-GR" dirty="0"/>
          </a:p>
        </p:txBody>
      </p:sp>
    </p:spTree>
    <p:extLst>
      <p:ext uri="{BB962C8B-B14F-4D97-AF65-F5344CB8AC3E}">
        <p14:creationId xmlns:p14="http://schemas.microsoft.com/office/powerpoint/2010/main" val="20825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p:txBody>
          <a:bodyPr/>
          <a:lstStyle/>
          <a:p>
            <a:r>
              <a:rPr lang="el-GR" altLang="el-GR" dirty="0" smtClean="0"/>
              <a:t>Ορισμός - Κατηγορίες</a:t>
            </a:r>
            <a:endParaRPr lang="en-US" altLang="el-GR" dirty="0" smtClean="0"/>
          </a:p>
        </p:txBody>
      </p:sp>
      <p:sp>
        <p:nvSpPr>
          <p:cNvPr id="371715" name="Rectangle 3"/>
          <p:cNvSpPr>
            <a:spLocks noGrp="1" noChangeArrowheads="1"/>
          </p:cNvSpPr>
          <p:nvPr>
            <p:ph type="body" idx="4294967295"/>
          </p:nvPr>
        </p:nvSpPr>
        <p:spPr>
          <a:xfrm>
            <a:off x="467544" y="1341438"/>
            <a:ext cx="8154615" cy="4679850"/>
          </a:xfrm>
        </p:spPr>
        <p:txBody>
          <a:bodyPr/>
          <a:lstStyle/>
          <a:p>
            <a:pPr>
              <a:lnSpc>
                <a:spcPct val="80000"/>
              </a:lnSpc>
              <a:buFont typeface="Wingdings" pitchFamily="2" charset="2"/>
              <a:buNone/>
            </a:pPr>
            <a:r>
              <a:rPr lang="el-GR" altLang="el-GR" sz="1800" dirty="0" smtClean="0"/>
              <a:t>Το λογισμικό του υπολογιστή αποτελείται από τα απαραίτητα προγράμματα που δίνουν τις κατάλληλες εντολές, για να εργάζεται το υλικό του μέρος. Το λογισμικό είτε παρέχει κατευθείαν εντολές στο μηχανικό μέρος του ηλεκτρονικού υπολογιστή με σκοπό να κατευθύνει τις λειτουργίες του είτε εισάγεται σε ένα άλλο τμήμα του λογισμικού.  </a:t>
            </a:r>
          </a:p>
          <a:p>
            <a:pPr>
              <a:lnSpc>
                <a:spcPct val="80000"/>
              </a:lnSpc>
              <a:buFont typeface="Wingdings" pitchFamily="2" charset="2"/>
              <a:buNone/>
            </a:pPr>
            <a:r>
              <a:rPr lang="el-GR" altLang="el-GR" sz="1800" dirty="0" smtClean="0"/>
              <a:t>Υπάρχουν 2 βασικές κατηγορίες:</a:t>
            </a:r>
          </a:p>
          <a:p>
            <a:pPr>
              <a:lnSpc>
                <a:spcPct val="80000"/>
              </a:lnSpc>
            </a:pPr>
            <a:r>
              <a:rPr lang="el-GR" altLang="el-GR" sz="1800" dirty="0" smtClean="0"/>
              <a:t>το </a:t>
            </a:r>
            <a:r>
              <a:rPr lang="el-GR" altLang="el-GR" sz="1800" b="1" dirty="0" smtClean="0">
                <a:solidFill>
                  <a:srgbClr val="CC3300"/>
                </a:solidFill>
              </a:rPr>
              <a:t>λογισμικό συστήματος (Λειτουργικό Σύστημα - </a:t>
            </a:r>
            <a:r>
              <a:rPr lang="el-GR" altLang="el-GR" sz="1800" b="1" dirty="0" err="1" smtClean="0">
                <a:solidFill>
                  <a:srgbClr val="CC3300"/>
                </a:solidFill>
              </a:rPr>
              <a:t>Operating</a:t>
            </a:r>
            <a:r>
              <a:rPr lang="el-GR" altLang="el-GR" sz="1800" b="1" dirty="0" smtClean="0">
                <a:solidFill>
                  <a:srgbClr val="CC3300"/>
                </a:solidFill>
              </a:rPr>
              <a:t> </a:t>
            </a:r>
            <a:r>
              <a:rPr lang="el-GR" altLang="el-GR" sz="1800" b="1" dirty="0" err="1" smtClean="0">
                <a:solidFill>
                  <a:srgbClr val="CC3300"/>
                </a:solidFill>
              </a:rPr>
              <a:t>System</a:t>
            </a:r>
            <a:r>
              <a:rPr lang="el-GR" altLang="el-GR" sz="1800" b="1" dirty="0" smtClean="0">
                <a:solidFill>
                  <a:srgbClr val="CC3300"/>
                </a:solidFill>
              </a:rPr>
              <a:t>) </a:t>
            </a:r>
            <a:r>
              <a:rPr lang="el-GR" altLang="el-GR" sz="1800" dirty="0" smtClean="0"/>
              <a:t>: παρέχει τις βασικές μη εντεταλμένου έργου ειδικές λειτουργίες. (), είναι ένα σύνολο προγραμμάτων που  ελέγχουν και συντονίζουν τους πόρους και γενικά τις λειτουργίες του υπολογιστή. Τα προγράμματα αυτά λειτουργούν  ως σύνδεση μεταξύ του  υλικού του υπολογιστή και των εφαρμογών. Το Λειτουργικό Σύστημα είναι η  βάση του Λογισμικού και ελέγχει τη συνολική δραστηριότητα του υπολογιστή. Γνωστά λειτουργικά συστήματα είναι: Windows </a:t>
            </a:r>
            <a:r>
              <a:rPr lang="el-GR" altLang="el-GR" sz="1800" dirty="0" err="1" smtClean="0"/>
              <a:t>Linux</a:t>
            </a:r>
            <a:r>
              <a:rPr lang="el-GR" altLang="el-GR" sz="1800" dirty="0" smtClean="0"/>
              <a:t>, </a:t>
            </a:r>
            <a:r>
              <a:rPr lang="el-GR" altLang="el-GR" sz="1800" dirty="0" err="1" smtClean="0"/>
              <a:t>Unix</a:t>
            </a:r>
            <a:r>
              <a:rPr lang="el-GR" altLang="el-GR" sz="1800" dirty="0" smtClean="0"/>
              <a:t>, </a:t>
            </a:r>
            <a:r>
              <a:rPr lang="el-GR" altLang="el-GR" sz="1800" dirty="0" err="1" smtClean="0"/>
              <a:t>MacOS</a:t>
            </a:r>
            <a:r>
              <a:rPr lang="el-GR" altLang="el-GR" sz="1800" dirty="0" smtClean="0"/>
              <a:t>, </a:t>
            </a:r>
            <a:r>
              <a:rPr lang="el-GR" altLang="el-GR" sz="1800" dirty="0" err="1" smtClean="0"/>
              <a:t>Solaris</a:t>
            </a:r>
            <a:r>
              <a:rPr lang="el-GR" altLang="el-GR" sz="1800" dirty="0" smtClean="0"/>
              <a:t>.</a:t>
            </a:r>
          </a:p>
          <a:p>
            <a:pPr>
              <a:lnSpc>
                <a:spcPct val="80000"/>
              </a:lnSpc>
            </a:pPr>
            <a:r>
              <a:rPr lang="el-GR" altLang="el-GR" sz="1800" dirty="0" smtClean="0"/>
              <a:t>το </a:t>
            </a:r>
            <a:r>
              <a:rPr lang="el-GR" altLang="el-GR" sz="1800" b="1" dirty="0" smtClean="0">
                <a:solidFill>
                  <a:srgbClr val="CC3300"/>
                </a:solidFill>
              </a:rPr>
              <a:t>λογισμικό εφαρμογών </a:t>
            </a:r>
            <a:r>
              <a:rPr lang="el-GR" altLang="ko-KR" sz="1800" b="1" dirty="0" smtClean="0">
                <a:solidFill>
                  <a:srgbClr val="CC3300"/>
                </a:solidFill>
              </a:rPr>
              <a:t>(</a:t>
            </a:r>
            <a:r>
              <a:rPr lang="en-US" altLang="ko-KR" sz="1800" b="1" dirty="0" smtClean="0">
                <a:solidFill>
                  <a:srgbClr val="CC3300"/>
                </a:solidFill>
                <a:ea typeface="굴림" charset="-127"/>
              </a:rPr>
              <a:t>Application Software)</a:t>
            </a:r>
            <a:r>
              <a:rPr lang="el-GR" altLang="ko-KR" sz="1800" dirty="0" smtClean="0"/>
              <a:t> </a:t>
            </a:r>
            <a:r>
              <a:rPr lang="el-GR" altLang="el-GR" sz="1800" dirty="0" smtClean="0"/>
              <a:t>:</a:t>
            </a:r>
            <a:r>
              <a:rPr lang="el-GR" altLang="el-GR" sz="1800" b="1" dirty="0" smtClean="0">
                <a:solidFill>
                  <a:srgbClr val="CC3300"/>
                </a:solidFill>
              </a:rPr>
              <a:t> </a:t>
            </a:r>
            <a:r>
              <a:rPr lang="el-GR" altLang="el-GR" sz="1800" dirty="0" smtClean="0"/>
              <a:t>χρησιμοποιείται από τους χρήστες για την εκτέλεση συγκεκριμένων έργων ή εργασιών, όπως εκτέλεση διαφόρων υπολογισμών,  Προγραμματισμός,  Δημιουργία και επεξεργασία: Κειμένου, Εικόνας, Γραφικών, Ήχου, κλπ </a:t>
            </a:r>
            <a:endParaRPr lang="en-US" altLang="el-GR" sz="20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6</a:t>
            </a:fld>
            <a:endParaRPr lang="el-GR" dirty="0"/>
          </a:p>
        </p:txBody>
      </p:sp>
    </p:spTree>
    <p:extLst>
      <p:ext uri="{BB962C8B-B14F-4D97-AF65-F5344CB8AC3E}">
        <p14:creationId xmlns:p14="http://schemas.microsoft.com/office/powerpoint/2010/main" val="211318914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Θέση περιεχομένου 2"/>
          <p:cNvSpPr>
            <a:spLocks noGrp="1"/>
          </p:cNvSpPr>
          <p:nvPr>
            <p:ph idx="1"/>
          </p:nvPr>
        </p:nvSpPr>
        <p:spPr>
          <a:xfrm>
            <a:off x="457200" y="1403898"/>
            <a:ext cx="8229600" cy="4641379"/>
          </a:xfrm>
        </p:spPr>
        <p:txBody>
          <a:bodyPr>
            <a:normAutofit/>
          </a:bodyPr>
          <a:lstStyle/>
          <a:p>
            <a:pPr>
              <a:defRPr/>
            </a:pPr>
            <a:endParaRPr lang="en-US" dirty="0">
              <a:effectLst>
                <a:outerShdw blurRad="38100" dist="38100" dir="2700000" algn="tl">
                  <a:srgbClr val="FFFFFF"/>
                </a:outerShdw>
              </a:effectLst>
            </a:endParaRPr>
          </a:p>
        </p:txBody>
      </p:sp>
      <p:sp>
        <p:nvSpPr>
          <p:cNvPr id="372738" name="Rectangle 2"/>
          <p:cNvSpPr>
            <a:spLocks noGrp="1" noChangeArrowheads="1"/>
          </p:cNvSpPr>
          <p:nvPr>
            <p:ph type="title" idx="4294967295"/>
          </p:nvPr>
        </p:nvSpPr>
        <p:spPr/>
        <p:txBody>
          <a:bodyPr/>
          <a:lstStyle/>
          <a:p>
            <a:r>
              <a:rPr lang="el-GR" altLang="el-GR" dirty="0" smtClean="0"/>
              <a:t>Λειτουργικό σύστημα</a:t>
            </a:r>
            <a:endParaRPr lang="en-US" altLang="el-GR" dirty="0" smtClean="0"/>
          </a:p>
        </p:txBody>
      </p:sp>
      <p:sp>
        <p:nvSpPr>
          <p:cNvPr id="365570" name="AutoShape 2"/>
          <p:cNvSpPr>
            <a:spLocks noChangeArrowheads="1"/>
          </p:cNvSpPr>
          <p:nvPr/>
        </p:nvSpPr>
        <p:spPr bwMode="gray">
          <a:xfrm rot="-2345791">
            <a:off x="4932164" y="2416175"/>
            <a:ext cx="792163" cy="288925"/>
          </a:xfrm>
          <a:prstGeom prst="rightArrow">
            <a:avLst>
              <a:gd name="adj1" fmla="val 35167"/>
              <a:gd name="adj2" fmla="val 111028"/>
            </a:avLst>
          </a:prstGeom>
          <a:gradFill rotWithShape="1">
            <a:gsLst>
              <a:gs pos="0">
                <a:schemeClr val="tx1">
                  <a:gamma/>
                  <a:tint val="0"/>
                  <a:invGamma/>
                </a:schemeClr>
              </a:gs>
              <a:gs pos="100000">
                <a:schemeClr val="tx1"/>
              </a:gs>
            </a:gsLst>
            <a:lin ang="0" scaled="1"/>
          </a:gradFill>
          <a:ln w="0" algn="ctr">
            <a:noFill/>
            <a:miter lim="800000"/>
            <a:headEnd/>
            <a:tailEnd/>
          </a:ln>
          <a:effectLst/>
        </p:spPr>
        <p:txBody>
          <a:bodyPr wrap="none" anchor="ctr"/>
          <a:lstStyle/>
          <a:p>
            <a:pPr>
              <a:defRPr/>
            </a:pPr>
            <a:endParaRPr lang="el-GR"/>
          </a:p>
        </p:txBody>
      </p:sp>
      <p:sp>
        <p:nvSpPr>
          <p:cNvPr id="365571" name="AutoShape 3"/>
          <p:cNvSpPr>
            <a:spLocks noChangeArrowheads="1"/>
          </p:cNvSpPr>
          <p:nvPr/>
        </p:nvSpPr>
        <p:spPr bwMode="gray">
          <a:xfrm rot="2851765">
            <a:off x="4932958" y="4287044"/>
            <a:ext cx="792163" cy="288925"/>
          </a:xfrm>
          <a:prstGeom prst="rightArrow">
            <a:avLst>
              <a:gd name="adj1" fmla="val 35167"/>
              <a:gd name="adj2" fmla="val 111029"/>
            </a:avLst>
          </a:prstGeom>
          <a:gradFill rotWithShape="1">
            <a:gsLst>
              <a:gs pos="0">
                <a:srgbClr val="FFFFFF"/>
              </a:gs>
              <a:gs pos="100000">
                <a:schemeClr val="tx1"/>
              </a:gs>
            </a:gsLst>
            <a:lin ang="0" scaled="1"/>
          </a:gradFill>
          <a:ln>
            <a:noFill/>
          </a:ln>
          <a:extLst>
            <a:ext uri="{91240B29-F687-4F45-9708-019B960494DF}">
              <a14:hiddenLine xmlns:a14="http://schemas.microsoft.com/office/drawing/2010/main" w="0" algn="ctr">
                <a:solidFill>
                  <a:srgbClr val="000000"/>
                </a:solidFill>
                <a:miter lim="800000"/>
                <a:headEnd/>
                <a:tailEnd/>
              </a14:hiddenLine>
            </a:ext>
          </a:extLst>
        </p:spPr>
        <p:txBody>
          <a:bodyPr rot="10800000" vert="eaVert" wrap="none" anchor="ctr"/>
          <a:lstStyle/>
          <a:p>
            <a:pPr>
              <a:defRPr/>
            </a:pPr>
            <a:endParaRPr lang="el-GR"/>
          </a:p>
        </p:txBody>
      </p:sp>
      <p:sp>
        <p:nvSpPr>
          <p:cNvPr id="365572" name="AutoShape 4"/>
          <p:cNvSpPr>
            <a:spLocks noChangeArrowheads="1"/>
          </p:cNvSpPr>
          <p:nvPr/>
        </p:nvSpPr>
        <p:spPr bwMode="gray">
          <a:xfrm rot="-7953105">
            <a:off x="3456583" y="2451894"/>
            <a:ext cx="792163" cy="288925"/>
          </a:xfrm>
          <a:prstGeom prst="rightArrow">
            <a:avLst>
              <a:gd name="adj1" fmla="val 35167"/>
              <a:gd name="adj2" fmla="val 111029"/>
            </a:avLst>
          </a:prstGeom>
          <a:gradFill rotWithShape="1">
            <a:gsLst>
              <a:gs pos="0">
                <a:srgbClr val="FFFFFF"/>
              </a:gs>
              <a:gs pos="100000">
                <a:schemeClr val="tx1"/>
              </a:gs>
            </a:gsLst>
            <a:lin ang="0" scaled="1"/>
          </a:gradFill>
          <a:ln>
            <a:noFill/>
          </a:ln>
          <a:extLst>
            <a:ext uri="{91240B29-F687-4F45-9708-019B960494DF}">
              <a14:hiddenLine xmlns:a14="http://schemas.microsoft.com/office/drawing/2010/main" w="0" algn="ctr">
                <a:solidFill>
                  <a:srgbClr val="000000"/>
                </a:solidFill>
                <a:miter lim="800000"/>
                <a:headEnd/>
                <a:tailEnd/>
              </a14:hiddenLine>
            </a:ext>
          </a:extLst>
        </p:spPr>
        <p:txBody>
          <a:bodyPr vert="eaVert" wrap="none" anchor="ctr"/>
          <a:lstStyle/>
          <a:p>
            <a:pPr>
              <a:defRPr/>
            </a:pPr>
            <a:endParaRPr lang="el-GR"/>
          </a:p>
        </p:txBody>
      </p:sp>
      <p:sp>
        <p:nvSpPr>
          <p:cNvPr id="365573" name="AutoShape 5"/>
          <p:cNvSpPr>
            <a:spLocks noChangeArrowheads="1"/>
          </p:cNvSpPr>
          <p:nvPr/>
        </p:nvSpPr>
        <p:spPr bwMode="gray">
          <a:xfrm rot="7687744">
            <a:off x="3528020" y="4394994"/>
            <a:ext cx="792163" cy="288925"/>
          </a:xfrm>
          <a:prstGeom prst="rightArrow">
            <a:avLst>
              <a:gd name="adj1" fmla="val 35167"/>
              <a:gd name="adj2" fmla="val 111029"/>
            </a:avLst>
          </a:prstGeom>
          <a:gradFill rotWithShape="1">
            <a:gsLst>
              <a:gs pos="0">
                <a:srgbClr val="FFFFFF"/>
              </a:gs>
              <a:gs pos="100000">
                <a:schemeClr val="tx1"/>
              </a:gs>
            </a:gsLst>
            <a:lin ang="0" scaled="1"/>
          </a:gradFill>
          <a:ln>
            <a:noFill/>
          </a:ln>
          <a:extLst>
            <a:ext uri="{91240B29-F687-4F45-9708-019B960494DF}">
              <a14:hiddenLine xmlns:a14="http://schemas.microsoft.com/office/drawing/2010/main" w="0" algn="ctr">
                <a:solidFill>
                  <a:srgbClr val="000000"/>
                </a:solidFill>
                <a:miter lim="800000"/>
                <a:headEnd/>
                <a:tailEnd/>
              </a14:hiddenLine>
            </a:ext>
          </a:extLst>
        </p:spPr>
        <p:txBody>
          <a:bodyPr rot="10800000" vert="eaVert" wrap="none" anchor="ctr"/>
          <a:lstStyle/>
          <a:p>
            <a:pPr>
              <a:defRPr/>
            </a:pPr>
            <a:endParaRPr lang="el-GR"/>
          </a:p>
        </p:txBody>
      </p:sp>
      <p:sp>
        <p:nvSpPr>
          <p:cNvPr id="365574" name="AutoShape 6"/>
          <p:cNvSpPr>
            <a:spLocks noChangeArrowheads="1"/>
          </p:cNvSpPr>
          <p:nvPr/>
        </p:nvSpPr>
        <p:spPr bwMode="gray">
          <a:xfrm>
            <a:off x="5363964" y="3351213"/>
            <a:ext cx="792163" cy="288925"/>
          </a:xfrm>
          <a:prstGeom prst="rightArrow">
            <a:avLst>
              <a:gd name="adj1" fmla="val 35167"/>
              <a:gd name="adj2" fmla="val 111028"/>
            </a:avLst>
          </a:prstGeom>
          <a:gradFill rotWithShape="1">
            <a:gsLst>
              <a:gs pos="0">
                <a:schemeClr val="tx1">
                  <a:gamma/>
                  <a:tint val="0"/>
                  <a:invGamma/>
                </a:schemeClr>
              </a:gs>
              <a:gs pos="100000">
                <a:schemeClr val="tx1"/>
              </a:gs>
            </a:gsLst>
            <a:lin ang="0" scaled="1"/>
          </a:gradFill>
          <a:ln w="0" algn="ctr">
            <a:noFill/>
            <a:miter lim="800000"/>
            <a:headEnd/>
            <a:tailEnd/>
          </a:ln>
          <a:effectLst/>
        </p:spPr>
        <p:txBody>
          <a:bodyPr wrap="none" anchor="ctr"/>
          <a:lstStyle/>
          <a:p>
            <a:pPr>
              <a:defRPr/>
            </a:pPr>
            <a:endParaRPr lang="el-GR"/>
          </a:p>
        </p:txBody>
      </p:sp>
      <p:sp>
        <p:nvSpPr>
          <p:cNvPr id="365575" name="AutoShape 7"/>
          <p:cNvSpPr>
            <a:spLocks noChangeArrowheads="1"/>
          </p:cNvSpPr>
          <p:nvPr/>
        </p:nvSpPr>
        <p:spPr bwMode="gray">
          <a:xfrm rot="10800000">
            <a:off x="2987477" y="3386138"/>
            <a:ext cx="863600" cy="288925"/>
          </a:xfrm>
          <a:prstGeom prst="rightArrow">
            <a:avLst>
              <a:gd name="adj1" fmla="val 35167"/>
              <a:gd name="adj2" fmla="val 121041"/>
            </a:avLst>
          </a:prstGeom>
          <a:gradFill rotWithShape="1">
            <a:gsLst>
              <a:gs pos="0">
                <a:srgbClr val="FFFFFF"/>
              </a:gs>
              <a:gs pos="100000">
                <a:schemeClr val="tx1"/>
              </a:gs>
            </a:gsLst>
            <a:lin ang="0" scaled="1"/>
          </a:gradFill>
          <a:ln>
            <a:noFill/>
          </a:ln>
          <a:extLst>
            <a:ext uri="{91240B29-F687-4F45-9708-019B960494DF}">
              <a14:hiddenLine xmlns:a14="http://schemas.microsoft.com/office/drawing/2010/main" w="0" algn="ctr">
                <a:solidFill>
                  <a:srgbClr val="000000"/>
                </a:solidFill>
                <a:miter lim="800000"/>
                <a:headEnd/>
                <a:tailEnd/>
              </a14:hiddenLine>
            </a:ext>
          </a:extLst>
        </p:spPr>
        <p:txBody>
          <a:bodyPr rot="10800000" wrap="none" anchor="ctr"/>
          <a:lstStyle/>
          <a:p>
            <a:pPr>
              <a:defRPr/>
            </a:pPr>
            <a:endParaRPr lang="el-GR"/>
          </a:p>
        </p:txBody>
      </p:sp>
      <p:sp>
        <p:nvSpPr>
          <p:cNvPr id="372747" name="Oval 8"/>
          <p:cNvSpPr>
            <a:spLocks noChangeArrowheads="1"/>
          </p:cNvSpPr>
          <p:nvPr/>
        </p:nvSpPr>
        <p:spPr bwMode="gray">
          <a:xfrm>
            <a:off x="2700139" y="3236913"/>
            <a:ext cx="3741738" cy="519112"/>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eaLnBrk="1" hangingPunct="1"/>
            <a:endParaRPr lang="el-GR" altLang="el-GR"/>
          </a:p>
        </p:txBody>
      </p:sp>
      <p:sp>
        <p:nvSpPr>
          <p:cNvPr id="372748" name="Text Box 9"/>
          <p:cNvSpPr txBox="1">
            <a:spLocks noChangeArrowheads="1"/>
          </p:cNvSpPr>
          <p:nvPr/>
        </p:nvSpPr>
        <p:spPr bwMode="gray">
          <a:xfrm>
            <a:off x="539552" y="3063875"/>
            <a:ext cx="2016125" cy="1558925"/>
          </a:xfrm>
          <a:prstGeom prst="rect">
            <a:avLst/>
          </a:prstGeom>
          <a:noFill/>
          <a:ln>
            <a:noFill/>
          </a:ln>
          <a:effectLst>
            <a:prstShdw prst="shdw12" dist="76200" dir="108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ctr" eaLnBrk="1" hangingPunct="1"/>
            <a:r>
              <a:rPr lang="el-GR" altLang="ko-KR" sz="1600">
                <a:effectLst>
                  <a:outerShdw blurRad="38100" dist="38100" dir="2700000" algn="tl">
                    <a:srgbClr val="FFFFFF"/>
                  </a:outerShdw>
                </a:effectLst>
              </a:rPr>
              <a:t>Επικουρεί στις Λειτουργίες Εφαρμογών που είναι  κοινές  και χρησιμοποιούνται συχνά</a:t>
            </a:r>
          </a:p>
        </p:txBody>
      </p:sp>
      <p:sp>
        <p:nvSpPr>
          <p:cNvPr id="372749" name="Text Box 10"/>
          <p:cNvSpPr txBox="1">
            <a:spLocks noChangeArrowheads="1"/>
          </p:cNvSpPr>
          <p:nvPr/>
        </p:nvSpPr>
        <p:spPr bwMode="gray">
          <a:xfrm>
            <a:off x="6227564" y="1628775"/>
            <a:ext cx="2162175" cy="825500"/>
          </a:xfrm>
          <a:prstGeom prst="rect">
            <a:avLst/>
          </a:prstGeom>
          <a:noFill/>
          <a:ln>
            <a:noFill/>
          </a:ln>
          <a:effectLst>
            <a:prstShdw prst="shdw12" dist="76200" dir="108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r>
              <a:rPr lang="el-GR" altLang="ko-KR" sz="1600">
                <a:effectLst>
                  <a:outerShdw blurRad="38100" dist="38100" dir="2700000" algn="tl">
                    <a:srgbClr val="FFFFFF"/>
                  </a:outerShdw>
                </a:effectLst>
              </a:rPr>
              <a:t>Συντελεί στη Διαχείριση των</a:t>
            </a:r>
            <a:r>
              <a:rPr lang="en-US" altLang="ko-KR" sz="1600">
                <a:effectLst>
                  <a:outerShdw blurRad="38100" dist="38100" dir="2700000" algn="tl">
                    <a:srgbClr val="FFFFFF"/>
                  </a:outerShdw>
                </a:effectLst>
                <a:ea typeface="굴림" charset="-127"/>
              </a:rPr>
              <a:t> </a:t>
            </a:r>
            <a:endParaRPr lang="el-GR" altLang="ko-KR" sz="1600">
              <a:effectLst>
                <a:outerShdw blurRad="38100" dist="38100" dir="2700000" algn="tl">
                  <a:srgbClr val="FFFFFF"/>
                </a:outerShdw>
              </a:effectLst>
            </a:endParaRPr>
          </a:p>
          <a:p>
            <a:pPr algn="l" eaLnBrk="1" hangingPunct="1"/>
            <a:r>
              <a:rPr lang="el-GR" altLang="ko-KR" sz="1600">
                <a:effectLst>
                  <a:outerShdw blurRad="38100" dist="38100" dir="2700000" algn="tl">
                    <a:srgbClr val="FFFFFF"/>
                  </a:outerShdw>
                </a:effectLst>
              </a:rPr>
              <a:t>Υπολογιστικών Πόρων</a:t>
            </a:r>
            <a:endParaRPr lang="en-US" altLang="ko-KR" sz="1600">
              <a:effectLst>
                <a:outerShdw blurRad="38100" dist="38100" dir="2700000" algn="tl">
                  <a:srgbClr val="FFFFFF"/>
                </a:outerShdw>
              </a:effectLst>
              <a:ea typeface="굴림" charset="-127"/>
            </a:endParaRPr>
          </a:p>
        </p:txBody>
      </p:sp>
      <p:sp>
        <p:nvSpPr>
          <p:cNvPr id="372750" name="Text Box 11"/>
          <p:cNvSpPr txBox="1">
            <a:spLocks noChangeArrowheads="1"/>
          </p:cNvSpPr>
          <p:nvPr/>
        </p:nvSpPr>
        <p:spPr bwMode="gray">
          <a:xfrm>
            <a:off x="5867202" y="5059363"/>
            <a:ext cx="2378075" cy="825500"/>
          </a:xfrm>
          <a:prstGeom prst="rect">
            <a:avLst/>
          </a:prstGeom>
          <a:noFill/>
          <a:ln>
            <a:noFill/>
          </a:ln>
          <a:effectLst>
            <a:prstShdw prst="shdw12" dist="76200" dir="108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r>
              <a:rPr lang="el-GR" altLang="ko-KR" sz="1600">
                <a:effectLst>
                  <a:outerShdw blurRad="38100" dist="38100" dir="2700000" algn="tl">
                    <a:srgbClr val="FFFFFF"/>
                  </a:outerShdw>
                </a:effectLst>
              </a:rPr>
              <a:t>Συντελεί στην</a:t>
            </a:r>
          </a:p>
          <a:p>
            <a:pPr algn="l" eaLnBrk="1" hangingPunct="1"/>
            <a:r>
              <a:rPr lang="el-GR" altLang="ko-KR" sz="1600">
                <a:effectLst>
                  <a:outerShdw blurRad="38100" dist="38100" dir="2700000" algn="tl">
                    <a:srgbClr val="FFFFFF"/>
                  </a:outerShdw>
                </a:effectLst>
              </a:rPr>
              <a:t>Εκτέλεση Προγραμμάτων </a:t>
            </a:r>
          </a:p>
          <a:p>
            <a:pPr algn="l" eaLnBrk="1" hangingPunct="1"/>
            <a:r>
              <a:rPr lang="el-GR" altLang="ko-KR" sz="1600">
                <a:effectLst>
                  <a:outerShdw blurRad="38100" dist="38100" dir="2700000" algn="tl">
                    <a:srgbClr val="FFFFFF"/>
                  </a:outerShdw>
                </a:effectLst>
              </a:rPr>
              <a:t>Εφαρμογών</a:t>
            </a:r>
            <a:endParaRPr lang="en-US" altLang="ko-KR" sz="1600">
              <a:effectLst>
                <a:outerShdw blurRad="38100" dist="38100" dir="2700000" algn="tl">
                  <a:srgbClr val="FFFFFF"/>
                </a:outerShdw>
              </a:effectLst>
              <a:ea typeface="굴림" charset="-127"/>
            </a:endParaRPr>
          </a:p>
        </p:txBody>
      </p:sp>
      <p:sp>
        <p:nvSpPr>
          <p:cNvPr id="372751" name="Text Box 12"/>
          <p:cNvSpPr txBox="1">
            <a:spLocks noChangeArrowheads="1"/>
          </p:cNvSpPr>
          <p:nvPr/>
        </p:nvSpPr>
        <p:spPr bwMode="gray">
          <a:xfrm>
            <a:off x="6732389" y="3314700"/>
            <a:ext cx="1657350" cy="825500"/>
          </a:xfrm>
          <a:prstGeom prst="rect">
            <a:avLst/>
          </a:prstGeom>
          <a:noFill/>
          <a:ln>
            <a:noFill/>
          </a:ln>
          <a:effectLst>
            <a:prstShdw prst="shdw12" dist="76200" dir="108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r>
              <a:rPr lang="el-GR" altLang="ko-KR" sz="1600">
                <a:effectLst>
                  <a:outerShdw blurRad="38100" dist="38100" dir="2700000" algn="tl">
                    <a:srgbClr val="FFFFFF"/>
                  </a:outerShdw>
                </a:effectLst>
              </a:rPr>
              <a:t>Ελέγχει τη λειτουργία </a:t>
            </a:r>
          </a:p>
          <a:p>
            <a:pPr algn="l" eaLnBrk="1" hangingPunct="1"/>
            <a:r>
              <a:rPr lang="el-GR" altLang="ko-KR" sz="1600">
                <a:effectLst>
                  <a:outerShdw blurRad="38100" dist="38100" dir="2700000" algn="tl">
                    <a:srgbClr val="FFFFFF"/>
                  </a:outerShdw>
                </a:effectLst>
              </a:rPr>
              <a:t>του υπολογιστή </a:t>
            </a:r>
            <a:endParaRPr lang="en-US" altLang="ko-KR" sz="1600">
              <a:effectLst>
                <a:outerShdw blurRad="38100" dist="38100" dir="2700000" algn="tl">
                  <a:srgbClr val="FFFFFF"/>
                </a:outerShdw>
              </a:effectLst>
              <a:ea typeface="굴림" charset="-127"/>
            </a:endParaRPr>
          </a:p>
        </p:txBody>
      </p:sp>
      <p:sp>
        <p:nvSpPr>
          <p:cNvPr id="372752" name="Text Box 13"/>
          <p:cNvSpPr txBox="1">
            <a:spLocks noChangeArrowheads="1"/>
          </p:cNvSpPr>
          <p:nvPr/>
        </p:nvSpPr>
        <p:spPr bwMode="gray">
          <a:xfrm>
            <a:off x="1187252" y="5184775"/>
            <a:ext cx="2624137" cy="825500"/>
          </a:xfrm>
          <a:prstGeom prst="rect">
            <a:avLst/>
          </a:prstGeom>
          <a:noFill/>
          <a:ln>
            <a:noFill/>
          </a:ln>
          <a:effectLst>
            <a:prstShdw prst="shdw12" dist="76200" dir="108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r>
              <a:rPr lang="el-GR" altLang="ko-KR" sz="1600">
                <a:effectLst>
                  <a:outerShdw blurRad="38100" dist="38100" dir="2700000" algn="tl">
                    <a:srgbClr val="FFFFFF"/>
                  </a:outerShdw>
                </a:effectLst>
              </a:rPr>
              <a:t>Συντελεί στην καλύτερη </a:t>
            </a:r>
          </a:p>
          <a:p>
            <a:pPr algn="l" eaLnBrk="1" hangingPunct="1"/>
            <a:r>
              <a:rPr lang="el-GR" altLang="ko-KR" sz="1600">
                <a:effectLst>
                  <a:outerShdw blurRad="38100" dist="38100" dir="2700000" algn="tl">
                    <a:srgbClr val="FFFFFF"/>
                  </a:outerShdw>
                </a:effectLst>
              </a:rPr>
              <a:t>δυνατή επικοινωνία του </a:t>
            </a:r>
          </a:p>
          <a:p>
            <a:pPr algn="l" eaLnBrk="1" hangingPunct="1"/>
            <a:r>
              <a:rPr lang="el-GR" altLang="ko-KR" sz="1600">
                <a:effectLst>
                  <a:outerShdw blurRad="38100" dist="38100" dir="2700000" algn="tl">
                    <a:srgbClr val="FFFFFF"/>
                  </a:outerShdw>
                </a:effectLst>
              </a:rPr>
              <a:t>υπολογιστή με τον άνθρωπο</a:t>
            </a:r>
            <a:endParaRPr lang="en-US" altLang="ko-KR" sz="1600">
              <a:effectLst>
                <a:outerShdw blurRad="38100" dist="38100" dir="2700000" algn="tl">
                  <a:srgbClr val="FFFFFF"/>
                </a:outerShdw>
              </a:effectLst>
              <a:ea typeface="굴림" charset="-127"/>
            </a:endParaRPr>
          </a:p>
        </p:txBody>
      </p:sp>
      <p:sp>
        <p:nvSpPr>
          <p:cNvPr id="372753" name="Text Box 14"/>
          <p:cNvSpPr txBox="1">
            <a:spLocks noChangeArrowheads="1"/>
          </p:cNvSpPr>
          <p:nvPr/>
        </p:nvSpPr>
        <p:spPr bwMode="gray">
          <a:xfrm>
            <a:off x="1952427" y="1868488"/>
            <a:ext cx="1058862" cy="581025"/>
          </a:xfrm>
          <a:prstGeom prst="rect">
            <a:avLst/>
          </a:prstGeom>
          <a:noFill/>
          <a:ln>
            <a:noFill/>
          </a:ln>
          <a:effectLst>
            <a:prstShdw prst="shdw12" dist="76200" dir="108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ctr"/>
            <a:r>
              <a:rPr lang="el-GR" altLang="ko-KR" sz="1600">
                <a:effectLst>
                  <a:outerShdw blurRad="38100" dist="38100" dir="2700000" algn="tl">
                    <a:srgbClr val="FFFFFF"/>
                  </a:outerShdw>
                </a:effectLst>
              </a:rPr>
              <a:t>Είναι </a:t>
            </a:r>
          </a:p>
          <a:p>
            <a:pPr algn="ctr"/>
            <a:r>
              <a:rPr lang="el-GR" altLang="ko-KR" sz="1600">
                <a:effectLst>
                  <a:outerShdw blurRad="38100" dist="38100" dir="2700000" algn="tl">
                    <a:srgbClr val="FFFFFF"/>
                  </a:outerShdw>
                </a:effectLst>
              </a:rPr>
              <a:t>Λογισμικό</a:t>
            </a:r>
            <a:endParaRPr lang="en-US" altLang="ko-KR" sz="1600">
              <a:effectLst>
                <a:outerShdw blurRad="38100" dist="38100" dir="2700000" algn="tl">
                  <a:srgbClr val="FFFFFF"/>
                </a:outerShdw>
              </a:effectLst>
              <a:ea typeface="굴림" charset="-127"/>
            </a:endParaRPr>
          </a:p>
        </p:txBody>
      </p:sp>
      <p:sp>
        <p:nvSpPr>
          <p:cNvPr id="372754" name="Text Box 15"/>
          <p:cNvSpPr txBox="1">
            <a:spLocks noChangeArrowheads="1"/>
          </p:cNvSpPr>
          <p:nvPr/>
        </p:nvSpPr>
        <p:spPr bwMode="gray">
          <a:xfrm>
            <a:off x="4066977" y="3279775"/>
            <a:ext cx="1017587" cy="579438"/>
          </a:xfrm>
          <a:prstGeom prst="rect">
            <a:avLst/>
          </a:prstGeom>
          <a:noFill/>
          <a:ln>
            <a:noFill/>
          </a:ln>
          <a:effectLst>
            <a:prstShdw prst="shdw12" dist="76200" dir="108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ctr"/>
            <a:r>
              <a:rPr lang="en-US" altLang="ko-KR" sz="3200">
                <a:solidFill>
                  <a:srgbClr val="FFFFFF"/>
                </a:solidFill>
                <a:latin typeface="Arial" charset="0"/>
                <a:ea typeface="굴림" charset="-127"/>
              </a:rPr>
              <a:t>Title</a:t>
            </a:r>
          </a:p>
        </p:txBody>
      </p:sp>
      <p:sp>
        <p:nvSpPr>
          <p:cNvPr id="365584" name="Oval 16"/>
          <p:cNvSpPr>
            <a:spLocks noChangeArrowheads="1"/>
          </p:cNvSpPr>
          <p:nvPr/>
        </p:nvSpPr>
        <p:spPr bwMode="gray">
          <a:xfrm>
            <a:off x="2555677" y="3360738"/>
            <a:ext cx="358775" cy="360362"/>
          </a:xfrm>
          <a:prstGeom prst="ellipse">
            <a:avLst/>
          </a:prstGeom>
          <a:gradFill rotWithShape="1">
            <a:gsLst>
              <a:gs pos="0">
                <a:schemeClr val="accent1"/>
              </a:gs>
              <a:gs pos="100000">
                <a:schemeClr val="accent1">
                  <a:gamma/>
                  <a:shade val="54510"/>
                  <a:invGamma/>
                </a:schemeClr>
              </a:gs>
            </a:gsLst>
            <a:path path="shape">
              <a:fillToRect l="50000" t="50000" r="50000" b="50000"/>
            </a:path>
          </a:gradFill>
          <a:ln w="0" algn="ctr">
            <a:noFill/>
            <a:round/>
            <a:headEnd/>
            <a:tailEnd/>
          </a:ln>
          <a:effectLst/>
        </p:spPr>
        <p:txBody>
          <a:bodyPr wrap="none" anchor="ctr"/>
          <a:lstStyle/>
          <a:p>
            <a:pPr>
              <a:defRPr/>
            </a:pPr>
            <a:endParaRPr lang="el-GR"/>
          </a:p>
        </p:txBody>
      </p:sp>
      <p:sp>
        <p:nvSpPr>
          <p:cNvPr id="372756" name="Oval 17"/>
          <p:cNvSpPr>
            <a:spLocks noChangeArrowheads="1"/>
          </p:cNvSpPr>
          <p:nvPr/>
        </p:nvSpPr>
        <p:spPr bwMode="gray">
          <a:xfrm>
            <a:off x="3131939" y="1839913"/>
            <a:ext cx="358775" cy="360362"/>
          </a:xfrm>
          <a:prstGeom prst="ellipse">
            <a:avLst/>
          </a:prstGeom>
          <a:gradFill rotWithShape="1">
            <a:gsLst>
              <a:gs pos="0">
                <a:srgbClr val="764700"/>
              </a:gs>
              <a:gs pos="50000">
                <a:srgbClr val="FF9900"/>
              </a:gs>
              <a:gs pos="100000">
                <a:srgbClr val="764700"/>
              </a:gs>
            </a:gsLst>
            <a:lin ang="5400000" scaled="1"/>
          </a:gradFill>
          <a:ln>
            <a:noFill/>
          </a:ln>
          <a:extLst>
            <a:ext uri="{91240B29-F687-4F45-9708-019B960494DF}">
              <a14:hiddenLine xmlns:a14="http://schemas.microsoft.com/office/drawing/2010/main" w="0" algn="ctr">
                <a:solidFill>
                  <a:srgbClr val="000000"/>
                </a:solidFill>
                <a:round/>
                <a:headEnd/>
                <a:tailEnd/>
              </a14:hiddenLine>
            </a:ext>
          </a:extLst>
        </p:spPr>
        <p:txBody>
          <a:bodyPr wrap="none" anchor="ct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eaLnBrk="1" hangingPunct="1"/>
            <a:endParaRPr lang="el-GR" altLang="el-GR"/>
          </a:p>
        </p:txBody>
      </p:sp>
      <p:sp>
        <p:nvSpPr>
          <p:cNvPr id="365586" name="Oval 18"/>
          <p:cNvSpPr>
            <a:spLocks noChangeArrowheads="1"/>
          </p:cNvSpPr>
          <p:nvPr/>
        </p:nvSpPr>
        <p:spPr bwMode="gray">
          <a:xfrm>
            <a:off x="5651302" y="1911350"/>
            <a:ext cx="358775" cy="360363"/>
          </a:xfrm>
          <a:prstGeom prst="ellipse">
            <a:avLst/>
          </a:prstGeom>
          <a:gradFill rotWithShape="1">
            <a:gsLst>
              <a:gs pos="0">
                <a:schemeClr val="accent1"/>
              </a:gs>
              <a:gs pos="100000">
                <a:schemeClr val="accent1">
                  <a:gamma/>
                  <a:shade val="54510"/>
                  <a:invGamma/>
                </a:schemeClr>
              </a:gs>
            </a:gsLst>
            <a:path path="shape">
              <a:fillToRect l="50000" t="50000" r="50000" b="50000"/>
            </a:path>
          </a:gradFill>
          <a:ln w="0" algn="ctr">
            <a:noFill/>
            <a:round/>
            <a:headEnd/>
            <a:tailEnd/>
          </a:ln>
          <a:effectLst/>
        </p:spPr>
        <p:txBody>
          <a:bodyPr wrap="none" anchor="ctr"/>
          <a:lstStyle/>
          <a:p>
            <a:pPr>
              <a:defRPr/>
            </a:pPr>
            <a:endParaRPr lang="el-GR"/>
          </a:p>
        </p:txBody>
      </p:sp>
      <p:sp>
        <p:nvSpPr>
          <p:cNvPr id="365587" name="Oval 19"/>
          <p:cNvSpPr>
            <a:spLocks noChangeArrowheads="1"/>
          </p:cNvSpPr>
          <p:nvPr/>
        </p:nvSpPr>
        <p:spPr bwMode="gray">
          <a:xfrm>
            <a:off x="6300589" y="3279775"/>
            <a:ext cx="358775" cy="360363"/>
          </a:xfrm>
          <a:prstGeom prst="ellipse">
            <a:avLst/>
          </a:prstGeom>
          <a:gradFill rotWithShape="1">
            <a:gsLst>
              <a:gs pos="0">
                <a:schemeClr val="accent1"/>
              </a:gs>
              <a:gs pos="100000">
                <a:schemeClr val="accent1">
                  <a:gamma/>
                  <a:shade val="54510"/>
                  <a:invGamma/>
                </a:schemeClr>
              </a:gs>
            </a:gsLst>
            <a:path path="shape">
              <a:fillToRect l="50000" t="50000" r="50000" b="50000"/>
            </a:path>
          </a:gradFill>
          <a:ln w="0" algn="ctr">
            <a:noFill/>
            <a:round/>
            <a:headEnd/>
            <a:tailEnd/>
          </a:ln>
          <a:effectLst/>
        </p:spPr>
        <p:txBody>
          <a:bodyPr wrap="none" anchor="ctr"/>
          <a:lstStyle/>
          <a:p>
            <a:pPr>
              <a:defRPr/>
            </a:pPr>
            <a:endParaRPr lang="el-GR"/>
          </a:p>
        </p:txBody>
      </p:sp>
      <p:sp>
        <p:nvSpPr>
          <p:cNvPr id="365588" name="Oval 20"/>
          <p:cNvSpPr>
            <a:spLocks noChangeArrowheads="1"/>
          </p:cNvSpPr>
          <p:nvPr/>
        </p:nvSpPr>
        <p:spPr bwMode="gray">
          <a:xfrm>
            <a:off x="5579864" y="4719638"/>
            <a:ext cx="358775" cy="360362"/>
          </a:xfrm>
          <a:prstGeom prst="ellipse">
            <a:avLst/>
          </a:prstGeom>
          <a:gradFill rotWithShape="1">
            <a:gsLst>
              <a:gs pos="0">
                <a:schemeClr val="accent1"/>
              </a:gs>
              <a:gs pos="100000">
                <a:schemeClr val="accent1">
                  <a:gamma/>
                  <a:shade val="54510"/>
                  <a:invGamma/>
                </a:schemeClr>
              </a:gs>
            </a:gsLst>
            <a:path path="shape">
              <a:fillToRect l="50000" t="50000" r="50000" b="50000"/>
            </a:path>
          </a:gradFill>
          <a:ln w="0" algn="ctr">
            <a:noFill/>
            <a:round/>
            <a:headEnd/>
            <a:tailEnd/>
          </a:ln>
          <a:effectLst/>
        </p:spPr>
        <p:txBody>
          <a:bodyPr wrap="none" anchor="ctr"/>
          <a:lstStyle/>
          <a:p>
            <a:pPr>
              <a:defRPr/>
            </a:pPr>
            <a:endParaRPr lang="el-GR"/>
          </a:p>
        </p:txBody>
      </p:sp>
      <p:sp>
        <p:nvSpPr>
          <p:cNvPr id="365589" name="Oval 21"/>
          <p:cNvSpPr>
            <a:spLocks noChangeArrowheads="1"/>
          </p:cNvSpPr>
          <p:nvPr/>
        </p:nvSpPr>
        <p:spPr bwMode="gray">
          <a:xfrm>
            <a:off x="3347839" y="4864100"/>
            <a:ext cx="358775" cy="360363"/>
          </a:xfrm>
          <a:prstGeom prst="ellipse">
            <a:avLst/>
          </a:prstGeom>
          <a:gradFill rotWithShape="1">
            <a:gsLst>
              <a:gs pos="0">
                <a:schemeClr val="accent1"/>
              </a:gs>
              <a:gs pos="100000">
                <a:schemeClr val="accent1">
                  <a:gamma/>
                  <a:shade val="54510"/>
                  <a:invGamma/>
                </a:schemeClr>
              </a:gs>
            </a:gsLst>
            <a:path path="shape">
              <a:fillToRect l="50000" t="50000" r="50000" b="50000"/>
            </a:path>
          </a:gradFill>
          <a:ln w="0" algn="ctr">
            <a:noFill/>
            <a:round/>
            <a:headEnd/>
            <a:tailEnd/>
          </a:ln>
          <a:effectLst/>
        </p:spPr>
        <p:txBody>
          <a:bodyPr wrap="none" anchor="ctr"/>
          <a:lstStyle/>
          <a:p>
            <a:pPr>
              <a:defRPr/>
            </a:pPr>
            <a:endParaRPr lang="el-GR"/>
          </a:p>
        </p:txBody>
      </p:sp>
      <p:grpSp>
        <p:nvGrpSpPr>
          <p:cNvPr id="372761" name="Group 22"/>
          <p:cNvGrpSpPr>
            <a:grpSpLocks/>
          </p:cNvGrpSpPr>
          <p:nvPr/>
        </p:nvGrpSpPr>
        <p:grpSpPr bwMode="auto">
          <a:xfrm>
            <a:off x="3628827" y="3290888"/>
            <a:ext cx="1816100" cy="481012"/>
            <a:chOff x="2298" y="2146"/>
            <a:chExt cx="1300" cy="344"/>
          </a:xfrm>
        </p:grpSpPr>
        <p:sp>
          <p:nvSpPr>
            <p:cNvPr id="365591" name="Oval 23"/>
            <p:cNvSpPr>
              <a:spLocks noChangeArrowheads="1"/>
            </p:cNvSpPr>
            <p:nvPr/>
          </p:nvSpPr>
          <p:spPr bwMode="gray">
            <a:xfrm>
              <a:off x="3365" y="2146"/>
              <a:ext cx="132" cy="34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el-GR"/>
            </a:p>
          </p:txBody>
        </p:sp>
        <p:sp>
          <p:nvSpPr>
            <p:cNvPr id="365592" name="Oval 24"/>
            <p:cNvSpPr>
              <a:spLocks noChangeArrowheads="1"/>
            </p:cNvSpPr>
            <p:nvPr/>
          </p:nvSpPr>
          <p:spPr bwMode="gray">
            <a:xfrm>
              <a:off x="3365" y="2146"/>
              <a:ext cx="132" cy="344"/>
            </a:xfrm>
            <a:prstGeom prst="ellipse">
              <a:avLst/>
            </a:prstGeom>
            <a:gradFill rotWithShape="1">
              <a:gsLst>
                <a:gs pos="0">
                  <a:schemeClr val="accent1">
                    <a:gamma/>
                    <a:shade val="0"/>
                    <a:invGamma/>
                  </a:schemeClr>
                </a:gs>
                <a:gs pos="100000">
                  <a:schemeClr val="accent1"/>
                </a:gs>
              </a:gsLst>
              <a:lin ang="2700000" scaled="1"/>
            </a:gradFill>
            <a:ln w="38100" algn="ctr">
              <a:noFill/>
              <a:round/>
              <a:headEnd/>
              <a:tailEnd/>
            </a:ln>
            <a:effectLst/>
          </p:spPr>
          <p:txBody>
            <a:bodyPr wrap="none" anchor="ctr">
              <a:spAutoFit/>
            </a:bodyPr>
            <a:lstStyle/>
            <a:p>
              <a:pPr>
                <a:defRPr/>
              </a:pPr>
              <a:endParaRPr lang="el-GR"/>
            </a:p>
          </p:txBody>
        </p:sp>
        <p:sp>
          <p:nvSpPr>
            <p:cNvPr id="365593" name="Oval 25"/>
            <p:cNvSpPr>
              <a:spLocks noChangeArrowheads="1"/>
            </p:cNvSpPr>
            <p:nvPr/>
          </p:nvSpPr>
          <p:spPr bwMode="gray">
            <a:xfrm>
              <a:off x="2298" y="2146"/>
              <a:ext cx="1300" cy="34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el-GR"/>
            </a:p>
          </p:txBody>
        </p:sp>
        <p:sp>
          <p:nvSpPr>
            <p:cNvPr id="365594" name="Oval 26"/>
            <p:cNvSpPr>
              <a:spLocks noChangeArrowheads="1"/>
            </p:cNvSpPr>
            <p:nvPr/>
          </p:nvSpPr>
          <p:spPr bwMode="gray">
            <a:xfrm>
              <a:off x="2298" y="2146"/>
              <a:ext cx="1300" cy="344"/>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l-GR"/>
            </a:p>
          </p:txBody>
        </p:sp>
        <p:sp>
          <p:nvSpPr>
            <p:cNvPr id="365595" name="Oval 27"/>
            <p:cNvSpPr>
              <a:spLocks noChangeArrowheads="1"/>
            </p:cNvSpPr>
            <p:nvPr/>
          </p:nvSpPr>
          <p:spPr bwMode="gray">
            <a:xfrm>
              <a:off x="2363" y="2146"/>
              <a:ext cx="1170" cy="344"/>
            </a:xfrm>
            <a:prstGeom prst="ellipse">
              <a:avLst/>
            </a:prstGeom>
            <a:gradFill rotWithShape="1">
              <a:gsLst>
                <a:gs pos="0">
                  <a:schemeClr val="accent1">
                    <a:gamma/>
                    <a:shade val="46275"/>
                    <a:invGamma/>
                  </a:schemeClr>
                </a:gs>
                <a:gs pos="100000">
                  <a:schemeClr val="accent1"/>
                </a:gs>
              </a:gsLst>
              <a:lin ang="5400000" scaled="1"/>
            </a:gradFill>
            <a:ln w="38100" algn="ctr">
              <a:noFill/>
              <a:round/>
              <a:headEnd/>
              <a:tailEnd/>
            </a:ln>
            <a:effectLst/>
          </p:spPr>
          <p:txBody>
            <a:bodyPr anchor="ctr">
              <a:spAutoFit/>
            </a:bodyPr>
            <a:lstStyle/>
            <a:p>
              <a:pPr>
                <a:defRPr/>
              </a:pPr>
              <a:endParaRPr lang="el-GR"/>
            </a:p>
          </p:txBody>
        </p:sp>
      </p:grpSp>
      <p:sp>
        <p:nvSpPr>
          <p:cNvPr id="372767" name="Text Box 28"/>
          <p:cNvSpPr txBox="1">
            <a:spLocks noChangeArrowheads="1"/>
          </p:cNvSpPr>
          <p:nvPr/>
        </p:nvSpPr>
        <p:spPr bwMode="gray">
          <a:xfrm>
            <a:off x="3851077" y="3279775"/>
            <a:ext cx="143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ctr" eaLnBrk="1" hangingPunct="1"/>
            <a:r>
              <a:rPr lang="el-GR" altLang="ko-KR" b="0">
                <a:solidFill>
                  <a:srgbClr val="FFFFFF"/>
                </a:solidFill>
                <a:latin typeface="Arial" charset="0"/>
              </a:rPr>
              <a:t>Λειτουργικό </a:t>
            </a:r>
          </a:p>
          <a:p>
            <a:pPr algn="ctr" eaLnBrk="1" hangingPunct="1"/>
            <a:r>
              <a:rPr lang="el-GR" altLang="ko-KR" b="0">
                <a:solidFill>
                  <a:srgbClr val="FFFFFF"/>
                </a:solidFill>
                <a:latin typeface="Arial" charset="0"/>
              </a:rPr>
              <a:t>Σύστημα</a:t>
            </a:r>
            <a:endParaRPr lang="en-US" altLang="ko-KR" b="0">
              <a:solidFill>
                <a:srgbClr val="FFFFFF"/>
              </a:solidFill>
              <a:latin typeface="Arial" charset="0"/>
              <a:ea typeface="굴림" charset="-127"/>
            </a:endParaRPr>
          </a:p>
        </p:txBody>
      </p:sp>
      <p:sp>
        <p:nvSpPr>
          <p:cNvPr id="365608" name="Oval 40"/>
          <p:cNvSpPr>
            <a:spLocks noChangeArrowheads="1"/>
          </p:cNvSpPr>
          <p:nvPr/>
        </p:nvSpPr>
        <p:spPr bwMode="gray">
          <a:xfrm>
            <a:off x="3131939" y="1839913"/>
            <a:ext cx="358775" cy="360362"/>
          </a:xfrm>
          <a:prstGeom prst="ellipse">
            <a:avLst/>
          </a:prstGeom>
          <a:gradFill rotWithShape="1">
            <a:gsLst>
              <a:gs pos="0">
                <a:schemeClr val="accent1"/>
              </a:gs>
              <a:gs pos="100000">
                <a:schemeClr val="accent1">
                  <a:gamma/>
                  <a:shade val="54510"/>
                  <a:invGamma/>
                </a:schemeClr>
              </a:gs>
            </a:gsLst>
            <a:path path="shape">
              <a:fillToRect l="50000" t="50000" r="50000" b="50000"/>
            </a:path>
          </a:gradFill>
          <a:ln w="0" algn="ctr">
            <a:noFill/>
            <a:round/>
            <a:headEnd/>
            <a:tailEnd/>
          </a:ln>
          <a:effectLst/>
        </p:spPr>
        <p:txBody>
          <a:bodyPr wrap="none" anchor="ctr"/>
          <a:lstStyle/>
          <a:p>
            <a:pPr>
              <a:defRPr/>
            </a:pPr>
            <a:endParaRPr lang="el-GR"/>
          </a:p>
        </p:txBody>
      </p:sp>
      <p:sp>
        <p:nvSpPr>
          <p:cNvPr id="32"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7</a:t>
            </a:fld>
            <a:endParaRPr lang="el-GR" dirty="0"/>
          </a:p>
        </p:txBody>
      </p:sp>
    </p:spTree>
    <p:extLst>
      <p:ext uri="{BB962C8B-B14F-4D97-AF65-F5344CB8AC3E}">
        <p14:creationId xmlns:p14="http://schemas.microsoft.com/office/powerpoint/2010/main" val="332222344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457200" y="1403898"/>
            <a:ext cx="8229600" cy="4641379"/>
          </a:xfrm>
        </p:spPr>
        <p:txBody>
          <a:bodyPr>
            <a:normAutofit/>
          </a:bodyPr>
          <a:lstStyle/>
          <a:p>
            <a:pPr>
              <a:lnSpc>
                <a:spcPct val="80000"/>
              </a:lnSpc>
            </a:pPr>
            <a:endParaRPr lang="el-GR" altLang="el-GR" sz="1800" dirty="0">
              <a:effectLst>
                <a:outerShdw blurRad="38100" dist="38100" dir="2700000" algn="tl">
                  <a:srgbClr val="FFFFFF"/>
                </a:outerShdw>
              </a:effectLst>
            </a:endParaRPr>
          </a:p>
          <a:p>
            <a:pPr>
              <a:lnSpc>
                <a:spcPct val="80000"/>
              </a:lnSpc>
            </a:pPr>
            <a:r>
              <a:rPr lang="el-GR" altLang="el-GR" sz="1800" dirty="0">
                <a:effectLst>
                  <a:outerShdw blurRad="38100" dist="38100" dir="2700000" algn="tl">
                    <a:srgbClr val="FFFFFF"/>
                  </a:outerShdw>
                </a:effectLst>
                <a:latin typeface="Calibri" pitchFamily="34" charset="0"/>
              </a:rPr>
              <a:t>Το Λειτουργικό Σύστημα συντελεί στον προγραμματισμός ενός Η/Υ σε επίπεδα</a:t>
            </a:r>
            <a:r>
              <a:rPr lang="en-US" altLang="el-GR" sz="1800" dirty="0">
                <a:effectLst>
                  <a:outerShdw blurRad="38100" dist="38100" dir="2700000" algn="tl">
                    <a:srgbClr val="FFFFFF"/>
                  </a:outerShdw>
                </a:effectLst>
                <a:latin typeface="Calibri" pitchFamily="34" charset="0"/>
              </a:rPr>
              <a:t> </a:t>
            </a:r>
            <a:r>
              <a:rPr lang="el-GR" altLang="el-GR" sz="1800" dirty="0">
                <a:effectLst>
                  <a:outerShdw blurRad="38100" dist="38100" dir="2700000" algn="tl">
                    <a:srgbClr val="FFFFFF"/>
                  </a:outerShdw>
                </a:effectLst>
                <a:latin typeface="Calibri" pitchFamily="34" charset="0"/>
              </a:rPr>
              <a:t>όπως:</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Υλικό </a:t>
            </a:r>
            <a:r>
              <a:rPr lang="el-GR" altLang="el-GR" sz="1600" i="1" dirty="0">
                <a:effectLst>
                  <a:outerShdw blurRad="38100" dist="38100" dir="2700000" algn="tl">
                    <a:srgbClr val="FFFFFF"/>
                  </a:outerShdw>
                </a:effectLst>
                <a:latin typeface="Calibri" pitchFamily="34" charset="0"/>
              </a:rPr>
              <a:t>(</a:t>
            </a:r>
            <a:r>
              <a:rPr lang="en-US" altLang="el-GR" sz="1600" i="1" dirty="0">
                <a:effectLst>
                  <a:outerShdw blurRad="38100" dist="38100" dir="2700000" algn="tl">
                    <a:srgbClr val="FFFFFF"/>
                  </a:outerShdw>
                </a:effectLst>
                <a:latin typeface="Calibri" pitchFamily="34" charset="0"/>
              </a:rPr>
              <a:t>hardware)</a:t>
            </a:r>
            <a:endParaRPr lang="el-GR" altLang="el-GR" sz="1600" i="1" dirty="0">
              <a:effectLst>
                <a:outerShdw blurRad="38100" dist="38100" dir="2700000" algn="tl">
                  <a:srgbClr val="FFFFFF"/>
                </a:outerShdw>
              </a:effectLst>
              <a:latin typeface="Calibri" pitchFamily="34" charset="0"/>
            </a:endParaRPr>
          </a:p>
          <a:p>
            <a:pPr lvl="1">
              <a:lnSpc>
                <a:spcPct val="80000"/>
              </a:lnSpc>
              <a:buFont typeface="Wingdings" pitchFamily="2" charset="2"/>
              <a:buChar char="§"/>
            </a:pPr>
            <a:r>
              <a:rPr lang="el-GR" altLang="el-GR" sz="1600" dirty="0" err="1">
                <a:effectLst>
                  <a:outerShdw blurRad="38100" dist="38100" dir="2700000" algn="tl">
                    <a:srgbClr val="FFFFFF"/>
                  </a:outerShdw>
                </a:effectLst>
                <a:latin typeface="Calibri" pitchFamily="34" charset="0"/>
              </a:rPr>
              <a:t>Μικροπρόγραμμα</a:t>
            </a:r>
            <a:r>
              <a:rPr lang="el-GR" altLang="el-GR" sz="1600" dirty="0">
                <a:effectLst>
                  <a:outerShdw blurRad="38100" dist="38100" dir="2700000" algn="tl">
                    <a:srgbClr val="FFFFFF"/>
                  </a:outerShdw>
                </a:effectLst>
                <a:latin typeface="Calibri" pitchFamily="34" charset="0"/>
              </a:rPr>
              <a:t> (</a:t>
            </a:r>
            <a:r>
              <a:rPr lang="el-GR" altLang="el-GR" sz="1600" i="1" dirty="0" err="1">
                <a:effectLst>
                  <a:outerShdw blurRad="38100" dist="38100" dir="2700000" algn="tl">
                    <a:srgbClr val="FFFFFF"/>
                  </a:outerShdw>
                </a:effectLst>
                <a:latin typeface="Calibri" pitchFamily="34" charset="0"/>
              </a:rPr>
              <a:t>microcode</a:t>
            </a:r>
            <a:r>
              <a:rPr lang="el-GR" altLang="el-GR" sz="1600" dirty="0">
                <a:effectLst>
                  <a:outerShdw blurRad="38100" dist="38100" dir="2700000" algn="tl">
                    <a:srgbClr val="FFFFFF"/>
                  </a:outerShdw>
                </a:effectLst>
                <a:latin typeface="Calibri" pitchFamily="34" charset="0"/>
              </a:rPr>
              <a:t>) </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Γλώσσα μηχανής </a:t>
            </a:r>
            <a:r>
              <a:rPr lang="en-US" altLang="el-GR" sz="1600" i="1" dirty="0">
                <a:effectLst>
                  <a:outerShdw blurRad="38100" dist="38100" dir="2700000" algn="tl">
                    <a:srgbClr val="FFFFFF"/>
                  </a:outerShdw>
                </a:effectLst>
                <a:latin typeface="Calibri" pitchFamily="34" charset="0"/>
              </a:rPr>
              <a:t>(machine language)</a:t>
            </a:r>
            <a:endParaRPr lang="el-GR" altLang="el-GR" sz="1600" i="1" dirty="0">
              <a:effectLst>
                <a:outerShdw blurRad="38100" dist="38100" dir="2700000" algn="tl">
                  <a:srgbClr val="FFFFFF"/>
                </a:outerShdw>
              </a:effectLst>
              <a:latin typeface="Calibri" pitchFamily="34" charset="0"/>
            </a:endParaRP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Λειτουργικό σύστημα (</a:t>
            </a:r>
            <a:r>
              <a:rPr lang="el-GR" altLang="el-GR" sz="1600" i="1" dirty="0" err="1">
                <a:effectLst>
                  <a:outerShdw blurRad="38100" dist="38100" dir="2700000" algn="tl">
                    <a:srgbClr val="FFFFFF"/>
                  </a:outerShdw>
                </a:effectLst>
                <a:latin typeface="Calibri" pitchFamily="34" charset="0"/>
              </a:rPr>
              <a:t>operating</a:t>
            </a:r>
            <a:r>
              <a:rPr lang="el-GR" altLang="el-GR" sz="1600" i="1" dirty="0">
                <a:effectLst>
                  <a:outerShdw blurRad="38100" dist="38100" dir="2700000" algn="tl">
                    <a:srgbClr val="FFFFFF"/>
                  </a:outerShdw>
                </a:effectLst>
                <a:latin typeface="Calibri" pitchFamily="34" charset="0"/>
              </a:rPr>
              <a:t> </a:t>
            </a:r>
            <a:r>
              <a:rPr lang="el-GR" altLang="el-GR" sz="1600" i="1" dirty="0" err="1">
                <a:effectLst>
                  <a:outerShdw blurRad="38100" dist="38100" dir="2700000" algn="tl">
                    <a:srgbClr val="FFFFFF"/>
                  </a:outerShdw>
                </a:effectLst>
                <a:latin typeface="Calibri" pitchFamily="34" charset="0"/>
              </a:rPr>
              <a:t>system</a:t>
            </a:r>
            <a:r>
              <a:rPr lang="el-GR" altLang="el-GR" sz="1600" dirty="0">
                <a:effectLst>
                  <a:outerShdw blurRad="38100" dist="38100" dir="2700000" algn="tl">
                    <a:srgbClr val="FFFFFF"/>
                  </a:outerShdw>
                </a:effectLst>
                <a:latin typeface="Calibri" pitchFamily="34" charset="0"/>
              </a:rPr>
              <a:t>) </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Προγράμματα εφαρμογών (</a:t>
            </a:r>
            <a:r>
              <a:rPr lang="el-GR" altLang="el-GR" sz="1600" i="1" dirty="0" err="1">
                <a:effectLst>
                  <a:outerShdw blurRad="38100" dist="38100" dir="2700000" algn="tl">
                    <a:srgbClr val="FFFFFF"/>
                  </a:outerShdw>
                </a:effectLst>
                <a:latin typeface="Calibri" pitchFamily="34" charset="0"/>
              </a:rPr>
              <a:t>application</a:t>
            </a:r>
            <a:r>
              <a:rPr lang="el-GR" altLang="el-GR" sz="1600" i="1" dirty="0">
                <a:effectLst>
                  <a:outerShdw blurRad="38100" dist="38100" dir="2700000" algn="tl">
                    <a:srgbClr val="FFFFFF"/>
                  </a:outerShdw>
                </a:effectLst>
                <a:latin typeface="Calibri" pitchFamily="34" charset="0"/>
              </a:rPr>
              <a:t> </a:t>
            </a:r>
            <a:r>
              <a:rPr lang="el-GR" altLang="el-GR" sz="1600" i="1" dirty="0" err="1">
                <a:effectLst>
                  <a:outerShdw blurRad="38100" dist="38100" dir="2700000" algn="tl">
                    <a:srgbClr val="FFFFFF"/>
                  </a:outerShdw>
                </a:effectLst>
                <a:latin typeface="Calibri" pitchFamily="34" charset="0"/>
              </a:rPr>
              <a:t>programs</a:t>
            </a:r>
            <a:r>
              <a:rPr lang="el-GR" altLang="el-GR" sz="1600" dirty="0">
                <a:effectLst>
                  <a:outerShdw blurRad="38100" dist="38100" dir="2700000" algn="tl">
                    <a:srgbClr val="FFFFFF"/>
                  </a:outerShdw>
                </a:effectLst>
                <a:latin typeface="Calibri" pitchFamily="34" charset="0"/>
              </a:rPr>
              <a:t>) </a:t>
            </a:r>
          </a:p>
          <a:p>
            <a:pPr lvl="1">
              <a:lnSpc>
                <a:spcPct val="80000"/>
              </a:lnSpc>
            </a:pPr>
            <a:endParaRPr lang="el-GR" altLang="el-GR" sz="1600" dirty="0">
              <a:effectLst>
                <a:outerShdw blurRad="38100" dist="38100" dir="2700000" algn="tl">
                  <a:srgbClr val="FFFFFF"/>
                </a:outerShdw>
              </a:effectLst>
              <a:latin typeface="Calibri" pitchFamily="34" charset="0"/>
            </a:endParaRPr>
          </a:p>
          <a:p>
            <a:pPr>
              <a:lnSpc>
                <a:spcPct val="80000"/>
              </a:lnSpc>
            </a:pPr>
            <a:r>
              <a:rPr lang="el-GR" altLang="el-GR" sz="1800" dirty="0">
                <a:effectLst>
                  <a:outerShdw blurRad="38100" dist="38100" dir="2700000" algn="tl">
                    <a:srgbClr val="FFFFFF"/>
                  </a:outerShdw>
                </a:effectLst>
                <a:latin typeface="Calibri" pitchFamily="34" charset="0"/>
              </a:rPr>
              <a:t>Το λειτουργικό σύστημα ως εκτεταμένη μηχανή (</a:t>
            </a:r>
            <a:r>
              <a:rPr lang="el-GR" altLang="el-GR" sz="1800" i="1" dirty="0" err="1">
                <a:effectLst>
                  <a:outerShdw blurRad="38100" dist="38100" dir="2700000" algn="tl">
                    <a:srgbClr val="FFFFFF"/>
                  </a:outerShdw>
                </a:effectLst>
                <a:latin typeface="Calibri" pitchFamily="34" charset="0"/>
              </a:rPr>
              <a:t>extended</a:t>
            </a:r>
            <a:r>
              <a:rPr lang="el-GR" altLang="el-GR" sz="1800" i="1" dirty="0">
                <a:effectLst>
                  <a:outerShdw blurRad="38100" dist="38100" dir="2700000" algn="tl">
                    <a:srgbClr val="FFFFFF"/>
                  </a:outerShdw>
                </a:effectLst>
                <a:latin typeface="Calibri" pitchFamily="34" charset="0"/>
              </a:rPr>
              <a:t> </a:t>
            </a:r>
            <a:r>
              <a:rPr lang="el-GR" altLang="el-GR" sz="1800" i="1" dirty="0" err="1">
                <a:effectLst>
                  <a:outerShdw blurRad="38100" dist="38100" dir="2700000" algn="tl">
                    <a:srgbClr val="FFFFFF"/>
                  </a:outerShdw>
                </a:effectLst>
                <a:latin typeface="Calibri" pitchFamily="34" charset="0"/>
              </a:rPr>
              <a:t>machine</a:t>
            </a:r>
            <a:r>
              <a:rPr lang="el-GR" altLang="el-GR" sz="1800" dirty="0">
                <a:effectLst>
                  <a:outerShdw blurRad="38100" dist="38100" dir="2700000" algn="tl">
                    <a:srgbClr val="FFFFFF"/>
                  </a:outerShdw>
                </a:effectLst>
                <a:latin typeface="Calibri" pitchFamily="34" charset="0"/>
              </a:rPr>
              <a:t>) </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Απομονώνει τον προγραμματιστή από την πολυπλοκότητα του υπολογιστή </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Διευκολύνει τη </a:t>
            </a:r>
            <a:r>
              <a:rPr lang="el-GR" altLang="el-GR" sz="1600" dirty="0" err="1">
                <a:effectLst>
                  <a:outerShdw blurRad="38100" dist="38100" dir="2700000" algn="tl">
                    <a:srgbClr val="FFFFFF"/>
                  </a:outerShdw>
                </a:effectLst>
                <a:latin typeface="Calibri" pitchFamily="34" charset="0"/>
              </a:rPr>
              <a:t>μεταφερσιμότητα</a:t>
            </a:r>
            <a:r>
              <a:rPr lang="el-GR" altLang="el-GR" sz="1600" dirty="0">
                <a:effectLst>
                  <a:outerShdw blurRad="38100" dist="38100" dir="2700000" algn="tl">
                    <a:srgbClr val="FFFFFF"/>
                  </a:outerShdw>
                </a:effectLst>
                <a:latin typeface="Calibri" pitchFamily="34" charset="0"/>
              </a:rPr>
              <a:t> (</a:t>
            </a:r>
            <a:r>
              <a:rPr lang="el-GR" altLang="el-GR" sz="1600" i="1" dirty="0" err="1">
                <a:effectLst>
                  <a:outerShdw blurRad="38100" dist="38100" dir="2700000" algn="tl">
                    <a:srgbClr val="FFFFFF"/>
                  </a:outerShdw>
                </a:effectLst>
                <a:latin typeface="Calibri" pitchFamily="34" charset="0"/>
              </a:rPr>
              <a:t>portability</a:t>
            </a:r>
            <a:r>
              <a:rPr lang="el-GR" altLang="el-GR" sz="1600" dirty="0">
                <a:effectLst>
                  <a:outerShdw blurRad="38100" dist="38100" dir="2700000" algn="tl">
                    <a:srgbClr val="FFFFFF"/>
                  </a:outerShdw>
                </a:effectLst>
                <a:latin typeface="Calibri" pitchFamily="34" charset="0"/>
              </a:rPr>
              <a:t>) των εφαρμογών. </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Παρουσιάζει στις εφαρμογές ιδεατό (</a:t>
            </a:r>
            <a:r>
              <a:rPr lang="el-GR" altLang="el-GR" sz="1600" i="1" dirty="0" err="1">
                <a:effectLst>
                  <a:outerShdw blurRad="38100" dist="38100" dir="2700000" algn="tl">
                    <a:srgbClr val="FFFFFF"/>
                  </a:outerShdw>
                </a:effectLst>
                <a:latin typeface="Calibri" pitchFamily="34" charset="0"/>
              </a:rPr>
              <a:t>virtual</a:t>
            </a:r>
            <a:r>
              <a:rPr lang="el-GR" altLang="el-GR" sz="1600" dirty="0">
                <a:effectLst>
                  <a:outerShdw blurRad="38100" dist="38100" dir="2700000" algn="tl">
                    <a:srgbClr val="FFFFFF"/>
                  </a:outerShdw>
                </a:effectLst>
                <a:latin typeface="Calibri" pitchFamily="34" charset="0"/>
              </a:rPr>
              <a:t>) υλικό </a:t>
            </a:r>
          </a:p>
          <a:p>
            <a:pPr lvl="1">
              <a:lnSpc>
                <a:spcPct val="80000"/>
              </a:lnSpc>
            </a:pPr>
            <a:endParaRPr lang="el-GR" altLang="el-GR" sz="1600" dirty="0">
              <a:effectLst>
                <a:outerShdw blurRad="38100" dist="38100" dir="2700000" algn="tl">
                  <a:srgbClr val="FFFFFF"/>
                </a:outerShdw>
              </a:effectLst>
              <a:latin typeface="Calibri" pitchFamily="34" charset="0"/>
            </a:endParaRPr>
          </a:p>
          <a:p>
            <a:pPr>
              <a:lnSpc>
                <a:spcPct val="80000"/>
              </a:lnSpc>
            </a:pPr>
            <a:r>
              <a:rPr lang="el-GR" altLang="el-GR" sz="1800" dirty="0">
                <a:effectLst>
                  <a:outerShdw blurRad="38100" dist="38100" dir="2700000" algn="tl">
                    <a:srgbClr val="FFFFFF"/>
                  </a:outerShdw>
                </a:effectLst>
                <a:latin typeface="Calibri" pitchFamily="34" charset="0"/>
              </a:rPr>
              <a:t>Το λειτουργικό σύστημα ως διαχειριστής πόρων </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Επιτρέπει τον </a:t>
            </a:r>
            <a:r>
              <a:rPr lang="el-GR" altLang="el-GR" sz="1600" dirty="0" err="1">
                <a:effectLst>
                  <a:outerShdw blurRad="38100" dist="38100" dir="2700000" algn="tl">
                    <a:srgbClr val="FFFFFF"/>
                  </a:outerShdw>
                </a:effectLst>
                <a:latin typeface="Calibri" pitchFamily="34" charset="0"/>
              </a:rPr>
              <a:t>πολυπρογραμματισμό</a:t>
            </a:r>
            <a:r>
              <a:rPr lang="el-GR" altLang="el-GR" sz="1600" dirty="0">
                <a:effectLst>
                  <a:outerShdw blurRad="38100" dist="38100" dir="2700000" algn="tl">
                    <a:srgbClr val="FFFFFF"/>
                  </a:outerShdw>
                </a:effectLst>
                <a:latin typeface="Calibri" pitchFamily="34" charset="0"/>
              </a:rPr>
              <a:t> </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Επιτρέπει τη χρήση από πολλούς χρήστες </a:t>
            </a:r>
          </a:p>
          <a:p>
            <a:pPr lvl="1">
              <a:lnSpc>
                <a:spcPct val="80000"/>
              </a:lnSpc>
              <a:buFont typeface="Wingdings" pitchFamily="2" charset="2"/>
              <a:buChar char="§"/>
            </a:pPr>
            <a:r>
              <a:rPr lang="el-GR" altLang="el-GR" sz="1600" dirty="0">
                <a:effectLst>
                  <a:outerShdw blurRad="38100" dist="38100" dir="2700000" algn="tl">
                    <a:srgbClr val="FFFFFF"/>
                  </a:outerShdw>
                </a:effectLst>
                <a:latin typeface="Calibri" pitchFamily="34" charset="0"/>
              </a:rPr>
              <a:t>Επιβάλλει πολιτικές διαχείρισης και ασφάλειας </a:t>
            </a:r>
          </a:p>
          <a:p>
            <a:pPr>
              <a:lnSpc>
                <a:spcPct val="80000"/>
              </a:lnSpc>
            </a:pPr>
            <a:endParaRPr lang="el-GR" altLang="el-GR" sz="1800" dirty="0">
              <a:effectLst>
                <a:outerShdw blurRad="38100" dist="38100" dir="2700000" algn="tl">
                  <a:srgbClr val="FFFFFF"/>
                </a:outerShdw>
              </a:effectLst>
              <a:latin typeface="Calibri" pitchFamily="34" charset="0"/>
            </a:endParaRPr>
          </a:p>
          <a:p>
            <a:pPr>
              <a:defRPr/>
            </a:pPr>
            <a:endParaRPr lang="en-US" dirty="0">
              <a:effectLst>
                <a:outerShdw blurRad="38100" dist="38100" dir="2700000" algn="tl">
                  <a:srgbClr val="FFFFFF"/>
                </a:outerShdw>
              </a:effectLst>
            </a:endParaRPr>
          </a:p>
        </p:txBody>
      </p:sp>
      <p:sp>
        <p:nvSpPr>
          <p:cNvPr id="373762" name="Rectangle 2"/>
          <p:cNvSpPr>
            <a:spLocks noGrp="1" noChangeArrowheads="1"/>
          </p:cNvSpPr>
          <p:nvPr>
            <p:ph type="title" idx="4294967295"/>
          </p:nvPr>
        </p:nvSpPr>
        <p:spPr/>
        <p:txBody>
          <a:bodyPr>
            <a:normAutofit/>
          </a:bodyPr>
          <a:lstStyle/>
          <a:p>
            <a:r>
              <a:rPr lang="el-GR" altLang="el-GR" sz="3600" dirty="0" smtClean="0"/>
              <a:t>Ο ρόλος του Λειτουργικού Συστήματος</a:t>
            </a:r>
            <a:endParaRPr lang="en-US" altLang="el-GR" sz="3600" dirty="0" smtClean="0"/>
          </a:p>
        </p:txBody>
      </p:sp>
      <p:sp>
        <p:nvSpPr>
          <p:cNvPr id="5"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8</a:t>
            </a:fld>
            <a:endParaRPr lang="el-GR" dirty="0"/>
          </a:p>
        </p:txBody>
      </p:sp>
    </p:spTree>
    <p:extLst>
      <p:ext uri="{BB962C8B-B14F-4D97-AF65-F5344CB8AC3E}">
        <p14:creationId xmlns:p14="http://schemas.microsoft.com/office/powerpoint/2010/main" val="189804387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Θέση περιεχομένου 2"/>
          <p:cNvSpPr>
            <a:spLocks noGrp="1"/>
          </p:cNvSpPr>
          <p:nvPr>
            <p:ph idx="1"/>
          </p:nvPr>
        </p:nvSpPr>
        <p:spPr>
          <a:xfrm>
            <a:off x="457200" y="1403898"/>
            <a:ext cx="8229600" cy="4641379"/>
          </a:xfrm>
        </p:spPr>
        <p:txBody>
          <a:bodyPr>
            <a:normAutofit/>
          </a:bodyPr>
          <a:lstStyle/>
          <a:p>
            <a:pPr>
              <a:defRPr/>
            </a:pPr>
            <a:endParaRPr lang="en-US" dirty="0">
              <a:effectLst>
                <a:outerShdw blurRad="38100" dist="38100" dir="2700000" algn="tl">
                  <a:srgbClr val="FFFFFF"/>
                </a:outerShdw>
              </a:effectLst>
            </a:endParaRPr>
          </a:p>
        </p:txBody>
      </p:sp>
      <p:sp>
        <p:nvSpPr>
          <p:cNvPr id="374786" name="Rectangle 2"/>
          <p:cNvSpPr>
            <a:spLocks noGrp="1" noChangeArrowheads="1"/>
          </p:cNvSpPr>
          <p:nvPr>
            <p:ph type="title" idx="4294967295"/>
          </p:nvPr>
        </p:nvSpPr>
        <p:spPr/>
        <p:txBody>
          <a:bodyPr>
            <a:normAutofit fontScale="90000"/>
          </a:bodyPr>
          <a:lstStyle/>
          <a:p>
            <a:r>
              <a:rPr lang="en-US" altLang="el-GR" dirty="0" err="1" smtClean="0"/>
              <a:t>Λειτουργί</a:t>
            </a:r>
            <a:r>
              <a:rPr lang="en-US" altLang="el-GR" dirty="0" smtClean="0"/>
              <a:t>α Λειτουργικού Συστήματος</a:t>
            </a:r>
          </a:p>
        </p:txBody>
      </p:sp>
      <p:sp>
        <p:nvSpPr>
          <p:cNvPr id="672846" name="AutoShape 78"/>
          <p:cNvSpPr>
            <a:spLocks noChangeArrowheads="1"/>
          </p:cNvSpPr>
          <p:nvPr/>
        </p:nvSpPr>
        <p:spPr bwMode="auto">
          <a:xfrm>
            <a:off x="3337421" y="4219575"/>
            <a:ext cx="5113338" cy="1439863"/>
          </a:xfrm>
          <a:prstGeom prst="roundRect">
            <a:avLst>
              <a:gd name="adj" fmla="val 16667"/>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round/>
            <a:headEnd/>
            <a:tailEnd/>
          </a:ln>
          <a:effectLst/>
        </p:spPr>
        <p:txBody>
          <a:bodyPr wrap="none" anchor="ctr"/>
          <a:lstStyle/>
          <a:p>
            <a:pPr>
              <a:defRPr/>
            </a:pPr>
            <a:endParaRPr lang="el-GR"/>
          </a:p>
        </p:txBody>
      </p:sp>
      <p:grpSp>
        <p:nvGrpSpPr>
          <p:cNvPr id="374789" name="Group 92"/>
          <p:cNvGrpSpPr>
            <a:grpSpLocks/>
          </p:cNvGrpSpPr>
          <p:nvPr/>
        </p:nvGrpSpPr>
        <p:grpSpPr bwMode="auto">
          <a:xfrm>
            <a:off x="3697784" y="2347913"/>
            <a:ext cx="3889375" cy="504825"/>
            <a:chOff x="2064" y="1888"/>
            <a:chExt cx="2450" cy="318"/>
          </a:xfrm>
        </p:grpSpPr>
        <p:sp>
          <p:nvSpPr>
            <p:cNvPr id="672847" name="AutoShape 79"/>
            <p:cNvSpPr>
              <a:spLocks noChangeArrowheads="1"/>
            </p:cNvSpPr>
            <p:nvPr/>
          </p:nvSpPr>
          <p:spPr bwMode="auto">
            <a:xfrm rot="5400000">
              <a:off x="1996" y="1956"/>
              <a:ext cx="317" cy="182"/>
            </a:xfrm>
            <a:prstGeom prst="chevron">
              <a:avLst>
                <a:gd name="adj" fmla="val 43544"/>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sp>
          <p:nvSpPr>
            <p:cNvPr id="672856" name="AutoShape 88"/>
            <p:cNvSpPr>
              <a:spLocks noChangeArrowheads="1"/>
            </p:cNvSpPr>
            <p:nvPr/>
          </p:nvSpPr>
          <p:spPr bwMode="auto">
            <a:xfrm rot="5400000">
              <a:off x="2631" y="1956"/>
              <a:ext cx="317" cy="182"/>
            </a:xfrm>
            <a:prstGeom prst="chevron">
              <a:avLst>
                <a:gd name="adj" fmla="val 43544"/>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sp>
          <p:nvSpPr>
            <p:cNvPr id="672857" name="AutoShape 89"/>
            <p:cNvSpPr>
              <a:spLocks noChangeArrowheads="1"/>
            </p:cNvSpPr>
            <p:nvPr/>
          </p:nvSpPr>
          <p:spPr bwMode="auto">
            <a:xfrm rot="5400000">
              <a:off x="3220" y="1956"/>
              <a:ext cx="317" cy="182"/>
            </a:xfrm>
            <a:prstGeom prst="chevron">
              <a:avLst>
                <a:gd name="adj" fmla="val 43544"/>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sp>
          <p:nvSpPr>
            <p:cNvPr id="672858" name="AutoShape 90"/>
            <p:cNvSpPr>
              <a:spLocks noChangeArrowheads="1"/>
            </p:cNvSpPr>
            <p:nvPr/>
          </p:nvSpPr>
          <p:spPr bwMode="auto">
            <a:xfrm rot="5400000">
              <a:off x="4264" y="1956"/>
              <a:ext cx="317" cy="182"/>
            </a:xfrm>
            <a:prstGeom prst="chevron">
              <a:avLst>
                <a:gd name="adj" fmla="val 43544"/>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sp>
          <p:nvSpPr>
            <p:cNvPr id="672859" name="AutoShape 91"/>
            <p:cNvSpPr>
              <a:spLocks noChangeArrowheads="1"/>
            </p:cNvSpPr>
            <p:nvPr/>
          </p:nvSpPr>
          <p:spPr bwMode="auto">
            <a:xfrm rot="5400000">
              <a:off x="3719" y="1956"/>
              <a:ext cx="318" cy="182"/>
            </a:xfrm>
            <a:prstGeom prst="chevron">
              <a:avLst>
                <a:gd name="adj" fmla="val 43681"/>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grpSp>
      <p:sp>
        <p:nvSpPr>
          <p:cNvPr id="672843" name="AutoShape 75"/>
          <p:cNvSpPr>
            <a:spLocks noChangeArrowheads="1"/>
          </p:cNvSpPr>
          <p:nvPr/>
        </p:nvSpPr>
        <p:spPr bwMode="gray">
          <a:xfrm>
            <a:off x="2977059" y="1916113"/>
            <a:ext cx="5410200" cy="533400"/>
          </a:xfrm>
          <a:prstGeom prst="roundRect">
            <a:avLst>
              <a:gd name="adj" fmla="val 2559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38100">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r>
              <a:rPr lang="el-GR" sz="2400">
                <a:solidFill>
                  <a:schemeClr val="bg1"/>
                </a:solidFill>
                <a:latin typeface="Arial" pitchFamily="34" charset="0"/>
              </a:rPr>
              <a:t>Εφαρμογή</a:t>
            </a:r>
            <a:r>
              <a:rPr lang="en-US" sz="2400" b="0">
                <a:solidFill>
                  <a:schemeClr val="bg1"/>
                </a:solidFill>
                <a:latin typeface="Arial" pitchFamily="34" charset="0"/>
              </a:rPr>
              <a:t> </a:t>
            </a:r>
          </a:p>
        </p:txBody>
      </p:sp>
      <p:grpSp>
        <p:nvGrpSpPr>
          <p:cNvPr id="374796" name="Group 93"/>
          <p:cNvGrpSpPr>
            <a:grpSpLocks/>
          </p:cNvGrpSpPr>
          <p:nvPr/>
        </p:nvGrpSpPr>
        <p:grpSpPr bwMode="auto">
          <a:xfrm>
            <a:off x="3697784" y="3284538"/>
            <a:ext cx="3889375" cy="504825"/>
            <a:chOff x="2064" y="1888"/>
            <a:chExt cx="2450" cy="318"/>
          </a:xfrm>
        </p:grpSpPr>
        <p:sp>
          <p:nvSpPr>
            <p:cNvPr id="672862" name="AutoShape 94"/>
            <p:cNvSpPr>
              <a:spLocks noChangeArrowheads="1"/>
            </p:cNvSpPr>
            <p:nvPr/>
          </p:nvSpPr>
          <p:spPr bwMode="auto">
            <a:xfrm rot="5400000">
              <a:off x="1996" y="1956"/>
              <a:ext cx="317" cy="182"/>
            </a:xfrm>
            <a:prstGeom prst="chevron">
              <a:avLst>
                <a:gd name="adj" fmla="val 43544"/>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sp>
          <p:nvSpPr>
            <p:cNvPr id="672863" name="AutoShape 95"/>
            <p:cNvSpPr>
              <a:spLocks noChangeArrowheads="1"/>
            </p:cNvSpPr>
            <p:nvPr/>
          </p:nvSpPr>
          <p:spPr bwMode="auto">
            <a:xfrm rot="5400000">
              <a:off x="2631" y="1956"/>
              <a:ext cx="317" cy="182"/>
            </a:xfrm>
            <a:prstGeom prst="chevron">
              <a:avLst>
                <a:gd name="adj" fmla="val 43544"/>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sp>
          <p:nvSpPr>
            <p:cNvPr id="672864" name="AutoShape 96"/>
            <p:cNvSpPr>
              <a:spLocks noChangeArrowheads="1"/>
            </p:cNvSpPr>
            <p:nvPr/>
          </p:nvSpPr>
          <p:spPr bwMode="auto">
            <a:xfrm rot="5400000">
              <a:off x="3220" y="1956"/>
              <a:ext cx="317" cy="182"/>
            </a:xfrm>
            <a:prstGeom prst="chevron">
              <a:avLst>
                <a:gd name="adj" fmla="val 43544"/>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sp>
          <p:nvSpPr>
            <p:cNvPr id="672865" name="AutoShape 97"/>
            <p:cNvSpPr>
              <a:spLocks noChangeArrowheads="1"/>
            </p:cNvSpPr>
            <p:nvPr/>
          </p:nvSpPr>
          <p:spPr bwMode="auto">
            <a:xfrm rot="5400000">
              <a:off x="4264" y="1956"/>
              <a:ext cx="317" cy="182"/>
            </a:xfrm>
            <a:prstGeom prst="chevron">
              <a:avLst>
                <a:gd name="adj" fmla="val 43544"/>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sp>
          <p:nvSpPr>
            <p:cNvPr id="672866" name="AutoShape 98"/>
            <p:cNvSpPr>
              <a:spLocks noChangeArrowheads="1"/>
            </p:cNvSpPr>
            <p:nvPr/>
          </p:nvSpPr>
          <p:spPr bwMode="auto">
            <a:xfrm rot="5400000">
              <a:off x="3719" y="1956"/>
              <a:ext cx="318" cy="182"/>
            </a:xfrm>
            <a:prstGeom prst="chevron">
              <a:avLst>
                <a:gd name="adj" fmla="val 43681"/>
              </a:avLst>
            </a:prstGeom>
            <a:gradFill rotWithShape="1">
              <a:gsLst>
                <a:gs pos="0">
                  <a:schemeClr val="folHlink"/>
                </a:gs>
                <a:gs pos="100000">
                  <a:srgbClr val="A6A6A6"/>
                </a:gs>
              </a:gsLst>
              <a:lin ang="2700000" scaled="1"/>
            </a:gradFill>
            <a:ln w="9525">
              <a:solidFill>
                <a:schemeClr val="tx1"/>
              </a:solidFill>
              <a:miter lim="800000"/>
              <a:headEnd/>
              <a:tailEnd/>
            </a:ln>
          </p:spPr>
          <p:txBody>
            <a:bodyPr rot="10800000" vert="eaVert" wrap="none" anchor="ctr"/>
            <a:lstStyle/>
            <a:p>
              <a:pPr>
                <a:defRPr/>
              </a:pPr>
              <a:endParaRPr lang="el-GR"/>
            </a:p>
          </p:txBody>
        </p:sp>
      </p:grpSp>
      <p:sp>
        <p:nvSpPr>
          <p:cNvPr id="672844" name="AutoShape 76"/>
          <p:cNvSpPr>
            <a:spLocks noChangeArrowheads="1"/>
          </p:cNvSpPr>
          <p:nvPr/>
        </p:nvSpPr>
        <p:spPr bwMode="gray">
          <a:xfrm>
            <a:off x="3048496" y="2851150"/>
            <a:ext cx="5410200" cy="533400"/>
          </a:xfrm>
          <a:prstGeom prst="roundRect">
            <a:avLst>
              <a:gd name="adj" fmla="val 21431"/>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r>
              <a:rPr lang="el-GR" sz="2400">
                <a:solidFill>
                  <a:schemeClr val="bg1"/>
                </a:solidFill>
                <a:latin typeface="Arial" pitchFamily="34" charset="0"/>
              </a:rPr>
              <a:t>Λειτουργικό Σύστημα</a:t>
            </a:r>
            <a:r>
              <a:rPr lang="en-US" sz="2400" b="0">
                <a:solidFill>
                  <a:schemeClr val="bg1"/>
                </a:solidFill>
                <a:latin typeface="Arial" pitchFamily="34" charset="0"/>
              </a:rPr>
              <a:t> </a:t>
            </a:r>
          </a:p>
        </p:txBody>
      </p:sp>
      <p:sp>
        <p:nvSpPr>
          <p:cNvPr id="672845" name="AutoShape 77"/>
          <p:cNvSpPr>
            <a:spLocks noChangeArrowheads="1"/>
          </p:cNvSpPr>
          <p:nvPr/>
        </p:nvSpPr>
        <p:spPr bwMode="gray">
          <a:xfrm>
            <a:off x="3121521" y="3787775"/>
            <a:ext cx="5410200" cy="533400"/>
          </a:xfrm>
          <a:prstGeom prst="roundRect">
            <a:avLst>
              <a:gd name="adj" fmla="val 2529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38100">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r>
              <a:rPr lang="el-GR" sz="2400">
                <a:solidFill>
                  <a:schemeClr val="tx2"/>
                </a:solidFill>
                <a:effectLst>
                  <a:outerShdw blurRad="38100" dist="38100" dir="2700000" algn="tl">
                    <a:srgbClr val="000000"/>
                  </a:outerShdw>
                </a:effectLst>
                <a:latin typeface="Arial" pitchFamily="34" charset="0"/>
              </a:rPr>
              <a:t>Υλικό</a:t>
            </a:r>
            <a:r>
              <a:rPr lang="el-GR" sz="2400">
                <a:solidFill>
                  <a:schemeClr val="tx2"/>
                </a:solidFill>
                <a:latin typeface="Arial" pitchFamily="34" charset="0"/>
              </a:rPr>
              <a:t> </a:t>
            </a:r>
            <a:r>
              <a:rPr lang="el-GR" sz="2400">
                <a:solidFill>
                  <a:schemeClr val="tx2"/>
                </a:solidFill>
                <a:effectLst>
                  <a:outerShdw blurRad="38100" dist="38100" dir="2700000" algn="tl">
                    <a:srgbClr val="000000"/>
                  </a:outerShdw>
                </a:effectLst>
                <a:latin typeface="Arial" pitchFamily="34" charset="0"/>
              </a:rPr>
              <a:t>Υπολογιστή (</a:t>
            </a:r>
            <a:r>
              <a:rPr lang="en-US" sz="2400">
                <a:solidFill>
                  <a:schemeClr val="tx2"/>
                </a:solidFill>
                <a:effectLst>
                  <a:outerShdw blurRad="38100" dist="38100" dir="2700000" algn="tl">
                    <a:srgbClr val="000000"/>
                  </a:outerShdw>
                </a:effectLst>
                <a:latin typeface="Arial" pitchFamily="34" charset="0"/>
              </a:rPr>
              <a:t>hardware)</a:t>
            </a:r>
            <a:r>
              <a:rPr lang="en-US" sz="2400" b="0">
                <a:solidFill>
                  <a:schemeClr val="bg1"/>
                </a:solidFill>
                <a:latin typeface="Arial" pitchFamily="34" charset="0"/>
              </a:rPr>
              <a:t> </a:t>
            </a:r>
          </a:p>
        </p:txBody>
      </p:sp>
      <p:pic>
        <p:nvPicPr>
          <p:cNvPr id="374804" name="Picture 99" descr="j04315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296" y="4364038"/>
            <a:ext cx="7381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805" name="Picture 100" descr="j0432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459" y="436403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806" name="Picture 103" descr="MCj043388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646" y="4364038"/>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807" name="Picture 105" descr="MCj039694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1246" y="4579938"/>
            <a:ext cx="14398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808" name="Picture 1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5571" y="4579938"/>
            <a:ext cx="7191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2877" name="Text Box 109"/>
          <p:cNvSpPr txBox="1">
            <a:spLocks noChangeArrowheads="1"/>
          </p:cNvSpPr>
          <p:nvPr/>
        </p:nvSpPr>
        <p:spPr bwMode="auto">
          <a:xfrm>
            <a:off x="3408859" y="5084763"/>
            <a:ext cx="4968875" cy="304800"/>
          </a:xfrm>
          <a:prstGeom prst="rect">
            <a:avLst/>
          </a:prstGeom>
          <a:noFill/>
          <a:ln w="9525">
            <a:noFill/>
            <a:miter lim="800000"/>
            <a:headEnd/>
            <a:tailEnd/>
          </a:ln>
          <a:effectLst/>
        </p:spPr>
        <p:txBody>
          <a:bodyPr>
            <a:spAutoFit/>
          </a:bodyPr>
          <a:lstStyle/>
          <a:p>
            <a:pPr algn="l">
              <a:spcBef>
                <a:spcPct val="50000"/>
              </a:spcBef>
              <a:defRPr/>
            </a:pPr>
            <a:r>
              <a:rPr lang="el-GR" sz="1400">
                <a:solidFill>
                  <a:schemeClr val="tx2"/>
                </a:solidFill>
                <a:effectLst>
                  <a:outerShdw blurRad="38100" dist="38100" dir="2700000" algn="tl">
                    <a:srgbClr val="C0C0C0"/>
                  </a:outerShdw>
                </a:effectLst>
              </a:rPr>
              <a:t>οθόνη    </a:t>
            </a:r>
            <a:r>
              <a:rPr lang="en-US" sz="1400">
                <a:solidFill>
                  <a:schemeClr val="tx2"/>
                </a:solidFill>
                <a:effectLst>
                  <a:outerShdw blurRad="38100" dist="38100" dir="2700000" algn="tl">
                    <a:srgbClr val="C0C0C0"/>
                  </a:outerShdw>
                </a:effectLst>
              </a:rPr>
              <a:t>  </a:t>
            </a:r>
            <a:r>
              <a:rPr lang="el-GR" sz="1400">
                <a:solidFill>
                  <a:schemeClr val="tx2"/>
                </a:solidFill>
                <a:effectLst>
                  <a:outerShdw blurRad="38100" dist="38100" dir="2700000" algn="tl">
                    <a:srgbClr val="C0C0C0"/>
                  </a:outerShdw>
                </a:effectLst>
              </a:rPr>
              <a:t>εκτυπωτής </a:t>
            </a:r>
            <a:r>
              <a:rPr lang="en-US" sz="1400">
                <a:solidFill>
                  <a:schemeClr val="tx2"/>
                </a:solidFill>
                <a:effectLst>
                  <a:outerShdw blurRad="38100" dist="38100" dir="2700000" algn="tl">
                    <a:srgbClr val="C0C0C0"/>
                  </a:outerShdw>
                </a:effectLst>
              </a:rPr>
              <a:t>      </a:t>
            </a:r>
            <a:r>
              <a:rPr lang="el-GR" sz="1400">
                <a:solidFill>
                  <a:schemeClr val="tx2"/>
                </a:solidFill>
                <a:effectLst>
                  <a:outerShdw blurRad="38100" dist="38100" dir="2700000" algn="tl">
                    <a:srgbClr val="C0C0C0"/>
                  </a:outerShdw>
                </a:effectLst>
              </a:rPr>
              <a:t>οδηγοί </a:t>
            </a:r>
            <a:r>
              <a:rPr lang="en-US" sz="1400">
                <a:solidFill>
                  <a:schemeClr val="tx2"/>
                </a:solidFill>
                <a:effectLst>
                  <a:outerShdw blurRad="38100" dist="38100" dir="2700000" algn="tl">
                    <a:srgbClr val="C0C0C0"/>
                  </a:outerShdw>
                </a:effectLst>
              </a:rPr>
              <a:t>          </a:t>
            </a:r>
            <a:r>
              <a:rPr lang="el-GR" sz="1400">
                <a:solidFill>
                  <a:schemeClr val="tx2"/>
                </a:solidFill>
                <a:effectLst>
                  <a:outerShdw blurRad="38100" dist="38100" dir="2700000" algn="tl">
                    <a:srgbClr val="C0C0C0"/>
                  </a:outerShdw>
                </a:effectLst>
              </a:rPr>
              <a:t>πληκτρολόγιο </a:t>
            </a:r>
            <a:r>
              <a:rPr lang="en-US" sz="1400">
                <a:solidFill>
                  <a:schemeClr val="tx2"/>
                </a:solidFill>
                <a:effectLst>
                  <a:outerShdw blurRad="38100" dist="38100" dir="2700000" algn="tl">
                    <a:srgbClr val="C0C0C0"/>
                  </a:outerShdw>
                </a:effectLst>
              </a:rPr>
              <a:t>            RAM</a:t>
            </a:r>
            <a:r>
              <a:rPr lang="el-GR" sz="1400">
                <a:solidFill>
                  <a:schemeClr val="folHlink"/>
                </a:solidFill>
                <a:effectLst>
                  <a:outerShdw blurRad="38100" dist="38100" dir="2700000" algn="tl">
                    <a:srgbClr val="C0C0C0"/>
                  </a:outerShdw>
                </a:effectLst>
              </a:rPr>
              <a:t> </a:t>
            </a:r>
          </a:p>
        </p:txBody>
      </p:sp>
      <p:sp>
        <p:nvSpPr>
          <p:cNvPr id="672878" name="Text Box 110"/>
          <p:cNvSpPr txBox="1">
            <a:spLocks noChangeArrowheads="1"/>
          </p:cNvSpPr>
          <p:nvPr/>
        </p:nvSpPr>
        <p:spPr bwMode="auto">
          <a:xfrm>
            <a:off x="4777284" y="5300663"/>
            <a:ext cx="2016125" cy="304800"/>
          </a:xfrm>
          <a:prstGeom prst="rect">
            <a:avLst/>
          </a:prstGeom>
          <a:noFill/>
          <a:ln w="9525">
            <a:noFill/>
            <a:miter lim="800000"/>
            <a:headEnd/>
            <a:tailEnd/>
          </a:ln>
          <a:effectLst/>
        </p:spPr>
        <p:txBody>
          <a:bodyPr>
            <a:spAutoFit/>
          </a:bodyPr>
          <a:lstStyle/>
          <a:p>
            <a:pPr algn="l">
              <a:spcBef>
                <a:spcPct val="50000"/>
              </a:spcBef>
              <a:defRPr/>
            </a:pPr>
            <a:r>
              <a:rPr lang="el-GR" sz="1400">
                <a:solidFill>
                  <a:schemeClr val="tx2"/>
                </a:solidFill>
                <a:effectLst>
                  <a:outerShdw blurRad="38100" dist="38100" dir="2700000" algn="tl">
                    <a:srgbClr val="C0C0C0"/>
                  </a:outerShdw>
                </a:effectLst>
              </a:rPr>
              <a:t>δισκετών - δίσκων</a:t>
            </a:r>
          </a:p>
        </p:txBody>
      </p:sp>
      <p:grpSp>
        <p:nvGrpSpPr>
          <p:cNvPr id="374811" name="Group 113"/>
          <p:cNvGrpSpPr>
            <a:grpSpLocks/>
          </p:cNvGrpSpPr>
          <p:nvPr/>
        </p:nvGrpSpPr>
        <p:grpSpPr bwMode="auto">
          <a:xfrm rot="-156404">
            <a:off x="2257921" y="1987550"/>
            <a:ext cx="719138" cy="504825"/>
            <a:chOff x="3424" y="1480"/>
            <a:chExt cx="453" cy="318"/>
          </a:xfrm>
        </p:grpSpPr>
        <p:sp>
          <p:nvSpPr>
            <p:cNvPr id="672882" name="AutoShape 114"/>
            <p:cNvSpPr>
              <a:spLocks noChangeArrowheads="1"/>
            </p:cNvSpPr>
            <p:nvPr/>
          </p:nvSpPr>
          <p:spPr bwMode="auto">
            <a:xfrm>
              <a:off x="3694" y="1479"/>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pPr>
                <a:defRPr/>
              </a:pPr>
              <a:endParaRPr lang="el-GR"/>
            </a:p>
          </p:txBody>
        </p:sp>
        <p:sp>
          <p:nvSpPr>
            <p:cNvPr id="672883" name="AutoShape 115"/>
            <p:cNvSpPr>
              <a:spLocks noChangeArrowheads="1"/>
            </p:cNvSpPr>
            <p:nvPr/>
          </p:nvSpPr>
          <p:spPr bwMode="auto">
            <a:xfrm>
              <a:off x="3559" y="1480"/>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pPr>
                <a:defRPr/>
              </a:pPr>
              <a:endParaRPr lang="el-GR"/>
            </a:p>
          </p:txBody>
        </p:sp>
        <p:sp>
          <p:nvSpPr>
            <p:cNvPr id="672884" name="AutoShape 116"/>
            <p:cNvSpPr>
              <a:spLocks noChangeArrowheads="1"/>
            </p:cNvSpPr>
            <p:nvPr/>
          </p:nvSpPr>
          <p:spPr bwMode="auto">
            <a:xfrm>
              <a:off x="3424" y="1480"/>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pPr>
                <a:defRPr/>
              </a:pPr>
              <a:endParaRPr lang="el-GR"/>
            </a:p>
          </p:txBody>
        </p:sp>
      </p:grpSp>
      <p:pic>
        <p:nvPicPr>
          <p:cNvPr id="374815" name="Picture 117" descr="MCj043394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36364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816" name="Text Box 112"/>
          <p:cNvSpPr txBox="1">
            <a:spLocks noChangeArrowheads="1"/>
          </p:cNvSpPr>
          <p:nvPr/>
        </p:nvSpPr>
        <p:spPr bwMode="auto">
          <a:xfrm>
            <a:off x="827584" y="3068638"/>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ctr" eaLnBrk="1" hangingPunct="1">
              <a:spcBef>
                <a:spcPct val="50000"/>
              </a:spcBef>
            </a:pPr>
            <a:r>
              <a:rPr lang="el-GR" altLang="el-GR">
                <a:effectLst>
                  <a:outerShdw blurRad="38100" dist="38100" dir="2700000" algn="tl">
                    <a:srgbClr val="FFFFFF"/>
                  </a:outerShdw>
                </a:effectLst>
                <a:latin typeface="Arial" charset="0"/>
              </a:rPr>
              <a:t>Χρήστης</a:t>
            </a:r>
          </a:p>
        </p:txBody>
      </p:sp>
      <p:sp>
        <p:nvSpPr>
          <p:cNvPr id="33"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9</a:t>
            </a:fld>
            <a:endParaRPr lang="el-GR" dirty="0"/>
          </a:p>
        </p:txBody>
      </p:sp>
    </p:spTree>
    <p:extLst>
      <p:ext uri="{BB962C8B-B14F-4D97-AF65-F5344CB8AC3E}">
        <p14:creationId xmlns:p14="http://schemas.microsoft.com/office/powerpoint/2010/main" val="54663661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P NHPIA">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TotalTime>
  <Words>1573</Words>
  <Application>Microsoft Office PowerPoint</Application>
  <PresentationFormat>On-screen Show (4:3)</PresentationFormat>
  <Paragraphs>151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TEMP NHPIA</vt:lpstr>
      <vt:lpstr>Αρχές Πληροφορικής</vt:lpstr>
      <vt:lpstr>Άδειες Χρήσης</vt:lpstr>
      <vt:lpstr>Χρηματοδότηση</vt:lpstr>
      <vt:lpstr>Σκοποί  ενότητας</vt:lpstr>
      <vt:lpstr>Περιεχόμενα ενότητας</vt:lpstr>
      <vt:lpstr>Ορισμός - Κατηγορίες</vt:lpstr>
      <vt:lpstr>Λειτουργικό σύστημα</vt:lpstr>
      <vt:lpstr>Ο ρόλος του Λειτουργικού Συστήματος</vt:lpstr>
      <vt:lpstr>Λειτουργία Λειτουργικού Συστήματος</vt:lpstr>
      <vt:lpstr>Βασικές έννοιες λογισμικού 1/3</vt:lpstr>
      <vt:lpstr>Βασικές έννοιες λογισμικού 2/3</vt:lpstr>
      <vt:lpstr>Βασικές έννοιες λογισμικού 3/3</vt:lpstr>
      <vt:lpstr>Λογισμικό Εφαρμογών</vt:lpstr>
      <vt:lpstr>Κατηγορίες Λογισμικού Εφαρμογών </vt:lpstr>
      <vt:lpstr>Οδηγίες (1 από 4)</vt:lpstr>
      <vt:lpstr>Οδηγίες (2 από 4)</vt:lpstr>
      <vt:lpstr>Οδηγίες (3 από 4)</vt:lpstr>
      <vt:lpstr>Οδηγίες (4 από 4)</vt:lpstr>
      <vt:lpstr>Βασικές Οδηγίες Προσβασιμότητας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Katerina</dc:creator>
  <cp:lastModifiedBy>akis</cp:lastModifiedBy>
  <cp:revision>38</cp:revision>
  <dcterms:created xsi:type="dcterms:W3CDTF">2012-11-26T09:41:26Z</dcterms:created>
  <dcterms:modified xsi:type="dcterms:W3CDTF">2016-10-28T17:54:03Z</dcterms:modified>
</cp:coreProperties>
</file>