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  <p:sldId id="277" r:id="rId21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76C692-AEAA-4F7D-A5EF-61769749C2F5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0C0B57-009B-4F76-A35D-AEE685351A34}" type="datetime1">
              <a:rPr lang="el-GR" smtClean="0"/>
              <a:t>10/4/2024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E12C43-C883-4243-8F7D-645286853301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4B83EF-C2FC-4A1F-987F-53A66D1AE207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Θέση ημερομηνίας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D6136-12AE-4E19-8925-EF40DAC0AF83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D4927-68EC-45B9-B469-9E10DCA69DB7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2E910-AADE-45D9-A640-17196DBD2712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92BBD4-9697-48AD-BFB2-D2D0A54F2121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1" y="2179122"/>
            <a:ext cx="5194769" cy="629553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16039" y="2179692"/>
            <a:ext cx="5194770" cy="624574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DEA530-6B28-48D8-957D-031E600D8914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1D6DE-9E7C-4ED9-830D-C54B3460963C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71BA8B-F464-4626-A060-C6D074348B75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736F0FCE-C9DC-41B0-9A21-F14EE10328C1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6DC88D-9E16-47E8-8D05-1036C30D995D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41A424A-BADA-41AE-BA32-4A2A620E2F50}" type="datetime1">
              <a:rPr lang="el-GR" smtClean="0"/>
              <a:t>10/4/2024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Ορθογώνιο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Ορθογώνιο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en-US" dirty="0" err="1"/>
              <a:t>Mysql</a:t>
            </a:r>
            <a:r>
              <a:rPr lang="en-US" dirty="0"/>
              <a:t> querying data</a:t>
            </a:r>
            <a:endParaRPr lang="el" dirty="0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606373"/>
            <a:ext cx="11685871" cy="914517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aggregate functions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COUNT, MAX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SUM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AVG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performs a calculation on multiple values and returns a single value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05" y="1737892"/>
            <a:ext cx="11270243" cy="622753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επιστρέφει τη μέγιστη τιμή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4AEB2-A541-8F3C-143C-48911C190306}"/>
              </a:ext>
            </a:extLst>
          </p:cNvPr>
          <p:cNvSpPr txBox="1"/>
          <p:nvPr/>
        </p:nvSpPr>
        <p:spPr>
          <a:xfrm>
            <a:off x="635954" y="2511829"/>
            <a:ext cx="566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MAX(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buyPrice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highest_price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products;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FF93E49-674D-E039-7785-08C49AA3C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05" y="2511829"/>
            <a:ext cx="1867967" cy="697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BB226-8304-90DC-EC87-A0A9AB6EDB27}"/>
              </a:ext>
            </a:extLst>
          </p:cNvPr>
          <p:cNvSpPr txBox="1"/>
          <p:nvPr/>
        </p:nvSpPr>
        <p:spPr>
          <a:xfrm>
            <a:off x="374361" y="3618168"/>
            <a:ext cx="116970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33200"/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Αναζητώ την υψηλότερη τιμή των προϊόντων </a:t>
            </a:r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κάθε 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γραμμή παραγωγής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productLine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852AA-75AF-661B-67B4-A64D000F13FF}"/>
              </a:ext>
            </a:extLst>
          </p:cNvPr>
          <p:cNvSpPr txBox="1"/>
          <p:nvPr/>
        </p:nvSpPr>
        <p:spPr>
          <a:xfrm>
            <a:off x="635954" y="4457923"/>
            <a:ext cx="566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productLine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MAX(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buyPrice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 products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BY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productLine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BY MAX(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buyPrice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DESC;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Εικόνα 12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7EACF966-CAB0-0959-6A7A-7D1696C74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34037"/>
            <a:ext cx="3173282" cy="19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606373"/>
            <a:ext cx="11685871" cy="914517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joins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linking data between one or more tables based on the values of the common column between the tables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61" y="1710451"/>
            <a:ext cx="5210989" cy="622753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INNER, LEFT, RIGHT, CROSS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Εικόνα 10" descr="Εικόνα που περιέχει κύκλος, χώρος, αστρονομία&#10;&#10;Περιγραφή που δημιουργήθηκε αυτόματα">
            <a:extLst>
              <a:ext uri="{FF2B5EF4-FFF2-40B4-BE49-F238E27FC236}">
                <a16:creationId xmlns:a16="http://schemas.microsoft.com/office/drawing/2014/main" id="{54E85CB5-80AB-51DF-F1E1-DA44E4812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9" y="2579676"/>
            <a:ext cx="2655809" cy="1816529"/>
          </a:xfrm>
          <a:prstGeom prst="rect">
            <a:avLst/>
          </a:prstGeom>
        </p:spPr>
      </p:pic>
      <p:pic>
        <p:nvPicPr>
          <p:cNvPr id="14" name="Εικόνα 13" descr="Εικόνα που περιέχει κύκλος, γραφικά, πολυχρωμί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F31E730-83F6-D0AB-EB60-54AC14A28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78" y="2522765"/>
            <a:ext cx="2655809" cy="1816529"/>
          </a:xfrm>
          <a:prstGeom prst="rect">
            <a:avLst/>
          </a:prstGeom>
        </p:spPr>
      </p:pic>
      <p:pic>
        <p:nvPicPr>
          <p:cNvPr id="16" name="Εικόνα 15" descr="Εικόνα που περιέχει κύκλος, γραφικά, πολυχρωμί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EA89CF7-E2A9-93A9-4236-0619A2EB0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0" y="4584290"/>
            <a:ext cx="2655809" cy="1816529"/>
          </a:xfrm>
          <a:prstGeom prst="rect">
            <a:avLst/>
          </a:prstGeom>
        </p:spPr>
      </p:pic>
      <p:pic>
        <p:nvPicPr>
          <p:cNvPr id="18" name="Εικόνα 17" descr="Εικόνα που περιέχει κύκλος, γραφικά, γραμματοσειρά, πολυχρωμία&#10;&#10;Περιγραφή που δημιουργήθηκε αυτόματα">
            <a:extLst>
              <a:ext uri="{FF2B5EF4-FFF2-40B4-BE49-F238E27FC236}">
                <a16:creationId xmlns:a16="http://schemas.microsoft.com/office/drawing/2014/main" id="{1B2B4622-5F5B-8ECC-6451-9FDF72579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91" y="4584290"/>
            <a:ext cx="2655809" cy="18165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BC7CB3-B180-8625-A735-09FE2E0D8012}"/>
              </a:ext>
            </a:extLst>
          </p:cNvPr>
          <p:cNvSpPr txBox="1"/>
          <p:nvPr/>
        </p:nvSpPr>
        <p:spPr>
          <a:xfrm>
            <a:off x="6503436" y="1680933"/>
            <a:ext cx="58114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INNER JOIN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   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productCode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  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productName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  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textDescription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  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INNER JOIN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productlines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t2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t1.productline = t2.productline;</a:t>
            </a:r>
          </a:p>
        </p:txBody>
      </p:sp>
      <p:pic>
        <p:nvPicPr>
          <p:cNvPr id="23" name="Εικόνα 22" descr="Εικόνα που περιέχει κείμενο, κατάλογος, στιγμιότυπο οθόνης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E62C5989-10D9-D4B4-219D-1D7F687A85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>
          <a:xfrm>
            <a:off x="6829715" y="3241223"/>
            <a:ext cx="4633362" cy="34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4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606373"/>
            <a:ext cx="11685871" cy="914517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joins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linking data between one or more tables based on the values of the common column between the tables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4C338-C792-8415-0718-520C545C4630}"/>
              </a:ext>
            </a:extLst>
          </p:cNvPr>
          <p:cNvSpPr txBox="1"/>
          <p:nvPr/>
        </p:nvSpPr>
        <p:spPr>
          <a:xfrm>
            <a:off x="374361" y="1723605"/>
            <a:ext cx="7642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LEFT JOIN</a:t>
            </a:r>
          </a:p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Να προβάλλετε τα στοιχεία όλων των πελατών και τα στοιχεία των παραγγελιών του (αν έχουν κάνει)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6" descr="Εικόνα που περιέχει κείμενο, κατάλογος, στιγμιότυπο οθόνης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F70F922-0729-AE2E-0375-A3C6332ED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9" y="1851977"/>
            <a:ext cx="3749365" cy="4267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154E5C-D701-7637-074C-5B1F3F72474F}"/>
              </a:ext>
            </a:extLst>
          </p:cNvPr>
          <p:cNvSpPr txBox="1"/>
          <p:nvPr/>
        </p:nvSpPr>
        <p:spPr>
          <a:xfrm>
            <a:off x="442988" y="3429000"/>
            <a:ext cx="75049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c.customerNumber,c.customerName,o.orderNumber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o.status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customers c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LEFT JOIN customerproduct1.orders o on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c.customerNumber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o.customerNumber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BY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c.customerNumber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10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494401"/>
            <a:ext cx="11685871" cy="662590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create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creates a new table in a database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54E5C-D701-7637-074C-5B1F3F72474F}"/>
              </a:ext>
            </a:extLst>
          </p:cNvPr>
          <p:cNvSpPr txBox="1"/>
          <p:nvPr/>
        </p:nvSpPr>
        <p:spPr>
          <a:xfrm>
            <a:off x="4674639" y="979599"/>
            <a:ext cx="7287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όνομα του πίνακα που θέλουμε να δημιουργήσουμε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column1, column2, etc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ονόματα των στηλών του πίνακα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datatype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τύποι των δεδομένων κάθε στήλης πχ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INT, VARCHAR, DATE,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κτλ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Προαιρετικά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πχ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NULL, UNIQUE, PRIMARY KEY, and FOREIGN KEY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AFEA51B-F925-91A8-7697-C2A07D1DD342}"/>
              </a:ext>
            </a:extLst>
          </p:cNvPr>
          <p:cNvSpPr/>
          <p:nvPr/>
        </p:nvSpPr>
        <p:spPr>
          <a:xfrm>
            <a:off x="374361" y="1152543"/>
            <a:ext cx="4300276" cy="2397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TABLE [IF NOT EXISTS]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column1 datatype constraints,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column2 datatype constraints,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...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ENGINE=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storage_engine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72F1E-C95E-A1D9-DFC8-2D9EA000923C}"/>
              </a:ext>
            </a:extLst>
          </p:cNvPr>
          <p:cNvSpPr txBox="1"/>
          <p:nvPr/>
        </p:nvSpPr>
        <p:spPr>
          <a:xfrm>
            <a:off x="90197" y="4124895"/>
            <a:ext cx="6590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δημιουργήσουμε πίνακα με όνομα που ήδη υπάρχει, θα προκύψει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error.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Γι’ αυτό χρησιμοποιούμε το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NOT EXISTS.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MySQL,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πίνακας έχει ένα μηχανισμό αποθήκευσης πχ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InnoDB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MyISAM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επιλογή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ορίζει το μηχανισμό αποθήκευσης του πίνακα.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94123-7059-C6C4-D184-5612212F38FE}"/>
              </a:ext>
            </a:extLst>
          </p:cNvPr>
          <p:cNvSpPr txBox="1"/>
          <p:nvPr/>
        </p:nvSpPr>
        <p:spPr>
          <a:xfrm>
            <a:off x="7128589" y="4096902"/>
            <a:ext cx="4441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TABLE tasks (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id INT PRIMARY KEY,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title VARCHAR(255) NOT NULL,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start_date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DATE,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due_date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DATE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286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441076"/>
            <a:ext cx="11685871" cy="662590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insert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or more rows into a table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54E5C-D701-7637-074C-5B1F3F72474F}"/>
              </a:ext>
            </a:extLst>
          </p:cNvPr>
          <p:cNvSpPr txBox="1"/>
          <p:nvPr/>
        </p:nvSpPr>
        <p:spPr>
          <a:xfrm>
            <a:off x="7648206" y="1175420"/>
            <a:ext cx="3948505" cy="452431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Πρώτα ορίζουμε το όνομα του πίνακα (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)και μέσα στην παρένθεση τη λίστα των </a:t>
            </a: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στηλών</a:t>
            </a: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οποία θα γίνει η εισαγωγή χωρισμένες με κόμμα.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το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keyword VALUES</a:t>
            </a: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τοποθετούμε τη λίστα των </a:t>
            </a: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τιμών</a:t>
            </a: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 θέλουμε να εισάγουμε, μέσα σε παρένθεση και χωρισμένες με κόμμα.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AFEA51B-F925-91A8-7697-C2A07D1DD342}"/>
              </a:ext>
            </a:extLst>
          </p:cNvPr>
          <p:cNvSpPr/>
          <p:nvPr/>
        </p:nvSpPr>
        <p:spPr>
          <a:xfrm>
            <a:off x="374361" y="979588"/>
            <a:ext cx="4906766" cy="23083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 INTO table(column1, column2,...) </a:t>
            </a: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 </a:t>
            </a: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(value1, value2,...), </a:t>
            </a: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(value1, value2,...), </a:t>
            </a: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...</a:t>
            </a: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(value1, value2,...);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72F1E-C95E-A1D9-DFC8-2D9EA000923C}"/>
              </a:ext>
            </a:extLst>
          </p:cNvPr>
          <p:cNvSpPr txBox="1"/>
          <p:nvPr/>
        </p:nvSpPr>
        <p:spPr>
          <a:xfrm>
            <a:off x="139440" y="3231117"/>
            <a:ext cx="775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1: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 INTO tasks(title,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start_date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due_date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 ('Insert date into table', '2018-01-09', '2018-09-15’);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FE11C-F47E-5E3F-1F48-53E787457C3C}"/>
              </a:ext>
            </a:extLst>
          </p:cNvPr>
          <p:cNvSpPr txBox="1"/>
          <p:nvPr/>
        </p:nvSpPr>
        <p:spPr>
          <a:xfrm>
            <a:off x="102116" y="4416327"/>
            <a:ext cx="7103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2: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 INTO projects(name,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start_date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end_date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('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NeuroSynthIQ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', '2023-12-01', '2024-12-31'),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('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QuantumMind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Explorer', '2023-05-15', '2024-12-20'),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('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SentientBot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Assistant', '2023-05-15','2024-10-20');</a:t>
            </a:r>
          </a:p>
        </p:txBody>
      </p:sp>
    </p:spTree>
    <p:extLst>
      <p:ext uri="{BB962C8B-B14F-4D97-AF65-F5344CB8AC3E}">
        <p14:creationId xmlns:p14="http://schemas.microsoft.com/office/powerpoint/2010/main" val="34154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441076"/>
            <a:ext cx="11685871" cy="662590"/>
          </a:xfrm>
        </p:spPr>
        <p:txBody>
          <a:bodyPr rtlCol="0" anchor="t">
            <a:normAutofit fontScale="90000"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update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updates data in a table. changes the values in one or more columns of a single row or multiple rows.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54E5C-D701-7637-074C-5B1F3F72474F}"/>
              </a:ext>
            </a:extLst>
          </p:cNvPr>
          <p:cNvSpPr txBox="1"/>
          <p:nvPr/>
        </p:nvSpPr>
        <p:spPr>
          <a:xfrm>
            <a:off x="83976" y="4074699"/>
            <a:ext cx="1197625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το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ορίζουμε το όνομα του πίνακα του οποίου τα δεδομένα θέλουμε να ανανεώσουμε.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το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ορίζουμε ποιες στήλες θέλουμε να ανανεώσουμε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column_name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στην ισότητα τις νέες τιμές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expr1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Για να ανανεώσουμε περισσότερες στήλες χρησιμοποιούμε κόμμα.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το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WHERE,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δεν είναι υποχρεωτικό, ορίζουμε την συνθήκη σύμφωνα με την οποία θα γίνει η ανανέωση. 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AFEA51B-F925-91A8-7697-C2A07D1DD342}"/>
              </a:ext>
            </a:extLst>
          </p:cNvPr>
          <p:cNvSpPr/>
          <p:nvPr/>
        </p:nvSpPr>
        <p:spPr>
          <a:xfrm>
            <a:off x="374361" y="1324822"/>
            <a:ext cx="5233337" cy="2677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[LOW_PRIORITY] [IGNORE]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column_name1 = expr1,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column_name2 = expr2,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...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[WHERE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condition];</a:t>
            </a: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FE11C-F47E-5E3F-1F48-53E787457C3C}"/>
              </a:ext>
            </a:extLst>
          </p:cNvPr>
          <p:cNvSpPr txBox="1"/>
          <p:nvPr/>
        </p:nvSpPr>
        <p:spPr>
          <a:xfrm>
            <a:off x="5737806" y="1175887"/>
            <a:ext cx="5654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employees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'Hill',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email = 'mary.hill@classicmodelcars.com'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employeeNumber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1056;</a:t>
            </a:r>
          </a:p>
        </p:txBody>
      </p:sp>
    </p:spTree>
    <p:extLst>
      <p:ext uri="{BB962C8B-B14F-4D97-AF65-F5344CB8AC3E}">
        <p14:creationId xmlns:p14="http://schemas.microsoft.com/office/powerpoint/2010/main" val="24753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441076"/>
            <a:ext cx="11685871" cy="662590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DELETE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deleteS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rows from a table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number of deleted rows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54E5C-D701-7637-074C-5B1F3F72474F}"/>
              </a:ext>
            </a:extLst>
          </p:cNvPr>
          <p:cNvSpPr txBox="1"/>
          <p:nvPr/>
        </p:nvSpPr>
        <p:spPr>
          <a:xfrm>
            <a:off x="4562669" y="1723205"/>
            <a:ext cx="762819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το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keyword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ορίζουμε το όνομα του πίνακα από τον οποίο θα διαγράψουμε δεδομένα.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το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ορίζουμε τη συνθήκη που καθορίζει ποιες γραμμές θα διαγραφούν.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προαιρετικό, αν δεν χρησιμοποιηθεί τότε διαγράφονται όλες οι γραμμές του πίνακα.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AFEA51B-F925-91A8-7697-C2A07D1DD342}"/>
              </a:ext>
            </a:extLst>
          </p:cNvPr>
          <p:cNvSpPr/>
          <p:nvPr/>
        </p:nvSpPr>
        <p:spPr>
          <a:xfrm>
            <a:off x="262394" y="1637411"/>
            <a:ext cx="3703115" cy="9798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DELETE FROM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condition;</a:t>
            </a: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FE11C-F47E-5E3F-1F48-53E787457C3C}"/>
              </a:ext>
            </a:extLst>
          </p:cNvPr>
          <p:cNvSpPr txBox="1"/>
          <p:nvPr/>
        </p:nvSpPr>
        <p:spPr>
          <a:xfrm>
            <a:off x="160896" y="2746870"/>
            <a:ext cx="44017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DELETE FROM contacts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last_name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'Smith’;</a:t>
            </a: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Query OK, 6 rows affected (0.01 sec)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2654C-1B95-523F-F41A-505FABB62015}"/>
              </a:ext>
            </a:extLst>
          </p:cNvPr>
          <p:cNvSpPr txBox="1"/>
          <p:nvPr/>
        </p:nvSpPr>
        <p:spPr>
          <a:xfrm>
            <a:off x="160896" y="5134795"/>
            <a:ext cx="1203110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Όταν θέλουμε να διαγράψουμε όλες τις γραμμές ενός πίνακα και δεν γνωρίζουμε τον αριθμό τους , χρησιμοποιούμε το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TRUNCATE TABLE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καλύτερη απόδοση.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TRUNCATE [TABLE]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441076"/>
            <a:ext cx="11685871" cy="809226"/>
          </a:xfrm>
        </p:spPr>
        <p:txBody>
          <a:bodyPr rtlCol="0" anchor="t">
            <a:normAutofit fontScale="90000"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DELETE CASCADE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deletes data from child tables automatically when you delete the data from the parent table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54E5C-D701-7637-074C-5B1F3F72474F}"/>
              </a:ext>
            </a:extLst>
          </p:cNvPr>
          <p:cNvSpPr txBox="1"/>
          <p:nvPr/>
        </p:nvSpPr>
        <p:spPr>
          <a:xfrm>
            <a:off x="6531429" y="2779029"/>
            <a:ext cx="552880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DELETE CASCADE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επιτρέπει τη διαγραφή δεδομένων από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πίνακες όταν διαγράφουμε δεδομένα από τον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πίνακα.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κάθε κτίριο έχει ένα ή περισσότερα δωμάτια. Επιπλέον κάθε δωμάτιο ανήκει σε ένα μόνο κτίριο. Το δωμάτιο δεν μπορεί να υπάρχει χωρίς κτίριο.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(1:N)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BC85C9D-E353-FAAF-0611-81C0AA5C54AB}"/>
              </a:ext>
            </a:extLst>
          </p:cNvPr>
          <p:cNvSpPr/>
          <p:nvPr/>
        </p:nvSpPr>
        <p:spPr>
          <a:xfrm>
            <a:off x="290386" y="1324821"/>
            <a:ext cx="6241043" cy="542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TABLE buildings (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building_no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 PRIMARY KEY AUTO_INCREMENT,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building_name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VARCHAR(255) NOT NULL,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address VARCHAR(255) NOT NULL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TABLE rooms (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room_no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 PRIMARY KEY AUTO_INCREMENT,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room_name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VARCHAR(255) NOT NULL,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building_no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 NOT NULL,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FOREIGN KEY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building_no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REFERENCES buildings (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building_no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DELETE CASCADE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DELETE FROM buildings 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building_no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2;</a:t>
            </a:r>
            <a:endParaRPr lang="el-GR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Εικόνα 11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0D33F7DF-9D97-098B-CFF9-804BC5F86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47" y="1016635"/>
            <a:ext cx="5718352" cy="15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441076"/>
            <a:ext cx="11685871" cy="662590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SELECT INTO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stores the result set of a query in one or more variables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AFEA51B-F925-91A8-7697-C2A07D1DD342}"/>
              </a:ext>
            </a:extLst>
          </p:cNvPr>
          <p:cNvSpPr/>
          <p:nvPr/>
        </p:nvSpPr>
        <p:spPr>
          <a:xfrm>
            <a:off x="374361" y="2020078"/>
            <a:ext cx="2910014" cy="28178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c1, c2, c3, ...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@v1, @v2, @v3,...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condition;</a:t>
            </a: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FE11C-F47E-5E3F-1F48-53E787457C3C}"/>
              </a:ext>
            </a:extLst>
          </p:cNvPr>
          <p:cNvSpPr txBox="1"/>
          <p:nvPr/>
        </p:nvSpPr>
        <p:spPr>
          <a:xfrm>
            <a:off x="8549116" y="1103666"/>
            <a:ext cx="31701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city, country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@city, @country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customers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customerNumber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103;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@city, @country;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Output: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+--------+----------+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@city  | @country |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+--------+----------+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Nantes | France   |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+--------+----------+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row in set (0.00 sec)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2654C-1B95-523F-F41A-505FABB62015}"/>
              </a:ext>
            </a:extLst>
          </p:cNvPr>
          <p:cNvSpPr txBox="1"/>
          <p:nvPr/>
        </p:nvSpPr>
        <p:spPr>
          <a:xfrm>
            <a:off x="3284375" y="2274838"/>
            <a:ext cx="460564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c1, c2,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c3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οι στήλες που θέλουμε να αποθηκεύσουμε σε μεταβλητές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@v1, @v2,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@v3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οι μεταβλητές που αποθηκεύουν τις τιμές των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c1, c2,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c3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92" y="693003"/>
            <a:ext cx="11685871" cy="809226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Statement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executes a block of SQL code based on a specified condition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BC85C9D-E353-FAAF-0611-81C0AA5C54AB}"/>
              </a:ext>
            </a:extLst>
          </p:cNvPr>
          <p:cNvSpPr/>
          <p:nvPr/>
        </p:nvSpPr>
        <p:spPr>
          <a:xfrm>
            <a:off x="654282" y="1928774"/>
            <a:ext cx="10654420" cy="4441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δήλωση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3 μορφές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IF...THEN : 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εξετάζει μία συνθήκη και εκτελεί ένα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κώδικα αν αυτή είναι αληθής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IF...THEN...ELSE : 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εξετάζει μία συνθήκη και εκτελεί ένα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κώδικα αν αυτή είναι αληθής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διαφορετικά εκτελεί τον κώδικα που βρίσκεται μετά το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IF...THEN...ELSEIF...ELSE statement: 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εξετάζει πολλαπλές συνθήκες και εκτελεί το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el-G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κώδικα της συνθήκης που είναι αληθής. Αν όλες οι συνθήκες είναι ψευδείς, τότε εκτελείται ο κώδικας που βρίσκεται στο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ELSE. </a:t>
            </a:r>
            <a:endParaRPr lang="el-GR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5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3460"/>
          </a:xfrm>
        </p:spPr>
        <p:txBody>
          <a:bodyPr rtlCol="0" anchor="t"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SELECT FROM statement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220" y="1637521"/>
            <a:ext cx="8089641" cy="214837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SELECT: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Ορίζονται μία ή περισσότερες στήλες ενός πίνακα που θέλω να επιλέξω. Αν είναι πολλές τις χωρίζω με κόμμα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(,). 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όνομα του πίνακα από τον οποίο θέλω να επιλέξω δεδομένα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EC3FE5-E182-5AA2-B466-966925A95CA7}"/>
              </a:ext>
            </a:extLst>
          </p:cNvPr>
          <p:cNvSpPr/>
          <p:nvPr/>
        </p:nvSpPr>
        <p:spPr>
          <a:xfrm>
            <a:off x="581192" y="1503394"/>
            <a:ext cx="3132393" cy="2148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select_list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30AE9-13C8-9D2A-C3BA-BC13C9E42264}"/>
              </a:ext>
            </a:extLst>
          </p:cNvPr>
          <p:cNvSpPr txBox="1"/>
          <p:nvPr/>
        </p:nvSpPr>
        <p:spPr>
          <a:xfrm>
            <a:off x="1062136" y="4711457"/>
            <a:ext cx="530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jobTitle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employees;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3F93D-3E17-452F-F55B-80D5ACE4FD6E}"/>
              </a:ext>
            </a:extLst>
          </p:cNvPr>
          <p:cNvSpPr txBox="1"/>
          <p:nvPr/>
        </p:nvSpPr>
        <p:spPr>
          <a:xfrm>
            <a:off x="6578081" y="4711456"/>
            <a:ext cx="399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employees;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3A7EB-DAB7-FDC8-2F6E-3BE135ED3CAD}"/>
              </a:ext>
            </a:extLst>
          </p:cNvPr>
          <p:cNvSpPr txBox="1"/>
          <p:nvPr/>
        </p:nvSpPr>
        <p:spPr>
          <a:xfrm>
            <a:off x="5015203" y="4157458"/>
            <a:ext cx="25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Παραδείγματα: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525054"/>
            <a:ext cx="11685871" cy="659933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Statement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executes a block of SQL code based on a specified condition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54E5C-D701-7637-074C-5B1F3F72474F}"/>
              </a:ext>
            </a:extLst>
          </p:cNvPr>
          <p:cNvSpPr txBox="1"/>
          <p:nvPr/>
        </p:nvSpPr>
        <p:spPr>
          <a:xfrm>
            <a:off x="482078" y="1408922"/>
            <a:ext cx="5528803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PROCEDURE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GetCustomerLevel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pCustomerNumber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INT,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OUT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pCustomerLevel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VARCHAR(20))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DECLARE credit DECIMAL(10,2) DEFAULT 0;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SELECT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creditLimit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INTO credit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FROM customers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WHERE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customerNumber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pCustomerNumber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IF credit &gt; 50000 THEN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SET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pCustomerLevel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'PLATINUM';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END IF;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BC85C9D-E353-FAAF-0611-81C0AA5C54AB}"/>
              </a:ext>
            </a:extLst>
          </p:cNvPr>
          <p:cNvSpPr/>
          <p:nvPr/>
        </p:nvSpPr>
        <p:spPr>
          <a:xfrm>
            <a:off x="6344816" y="1624099"/>
            <a:ext cx="5346444" cy="495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stored procedure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GetCustomerLevel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δέχεται 2 παραμέτρους: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pCustomerNumber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pCustomerLevel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Πρώτα, επιλέγουμε το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creditLimit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το αποθηκεύουμε σε μία τοπική μεταβλητή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credit.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 συνέχεια, θέτουμε στην παράμετρο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pCustomerLevel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την τιμή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PLATINUM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το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limit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 πελάτη είναι μεγαλύτερο από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50,000.</a:t>
            </a:r>
            <a:endParaRPr lang="el-G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74" y="564615"/>
            <a:ext cx="11029616" cy="874717"/>
          </a:xfrm>
        </p:spPr>
        <p:txBody>
          <a:bodyPr rtlCol="0" anchor="t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WHERE clause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filter rows from the result set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338" y="1307057"/>
            <a:ext cx="7483151" cy="253715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search_condition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συνδυασμός μιας ή περισσότερων εκφράσεων με χρήση λογικών συντελεστών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AND, OR and NOT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δήλωση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θα περιλαμβάνονται όλες οι εγγραφές που θα πληρούν τις προϋποθέσεις που ορίστηκαν στο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search_condition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EC3FE5-E182-5AA2-B466-966925A95CA7}"/>
              </a:ext>
            </a:extLst>
          </p:cNvPr>
          <p:cNvSpPr/>
          <p:nvPr/>
        </p:nvSpPr>
        <p:spPr>
          <a:xfrm>
            <a:off x="374363" y="1451960"/>
            <a:ext cx="4177420" cy="16491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select_list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search_condition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30AE9-13C8-9D2A-C3BA-BC13C9E42264}"/>
              </a:ext>
            </a:extLst>
          </p:cNvPr>
          <p:cNvSpPr txBox="1"/>
          <p:nvPr/>
        </p:nvSpPr>
        <p:spPr>
          <a:xfrm>
            <a:off x="4665306" y="3957837"/>
            <a:ext cx="6951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Αναζητώ τα στοιχεία των πελατών που η χώρα τους είναι η Αμερική και το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creditLimit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μεγαλύτερο του 81000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Εικόνα 7" descr="Εικόνα που περιέχει κείμενο, στιγμιότυπο οθόνης, κατάλογος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2278BCF1-8C68-14F0-1D0D-6458B979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" y="3587620"/>
            <a:ext cx="4211498" cy="3270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86903E-2756-93A1-EAAF-96253D78DED7}"/>
              </a:ext>
            </a:extLst>
          </p:cNvPr>
          <p:cNvSpPr txBox="1"/>
          <p:nvPr/>
        </p:nvSpPr>
        <p:spPr>
          <a:xfrm>
            <a:off x="4665306" y="5271796"/>
            <a:ext cx="73711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customerNumber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customerName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country, state,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creditLimit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customers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country=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creditLimit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&gt;81000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5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641453"/>
          </a:xfrm>
        </p:spPr>
        <p:txBody>
          <a:bodyPr rtlCol="0" anchor="t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order by clause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 the rows in a result set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608" y="1484344"/>
            <a:ext cx="7483151" cy="15696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Αρχικά ταξινομούνται οι τιμές της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column1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σε αύξουσα σειρά και στη συνέχεια οι τιμές του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column2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φθίνουσα σειρά.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EC3FE5-E182-5AA2-B466-966925A95CA7}"/>
              </a:ext>
            </a:extLst>
          </p:cNvPr>
          <p:cNvSpPr/>
          <p:nvPr/>
        </p:nvSpPr>
        <p:spPr>
          <a:xfrm>
            <a:off x="374363" y="1484344"/>
            <a:ext cx="3171270" cy="2233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select_list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BY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column1 [ASC|DESC],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column2 [ASC|DESC],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...;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30AE9-13C8-9D2A-C3BA-BC13C9E42264}"/>
              </a:ext>
            </a:extLst>
          </p:cNvPr>
          <p:cNvSpPr txBox="1"/>
          <p:nvPr/>
        </p:nvSpPr>
        <p:spPr>
          <a:xfrm>
            <a:off x="289040" y="4158872"/>
            <a:ext cx="6494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customerNumber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country,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creditLimit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customers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country='USA'AND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creditLimit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&gt;81000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BY state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creditLimit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DESC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 descr="Εικόνα που περιέχει κείμενο, στιγμιότυπο οθόνης, κατάλογος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8737DA23-105F-B393-E440-1D2382F3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56" y="2938785"/>
            <a:ext cx="5119604" cy="39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8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2" y="606374"/>
            <a:ext cx="11029616" cy="604130"/>
          </a:xfrm>
        </p:spPr>
        <p:txBody>
          <a:bodyPr rtlCol="0" anchor="t">
            <a:normAutofit fontScale="90000"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select distinct clause 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 duplicate rows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38" y="1425356"/>
            <a:ext cx="4131474" cy="2904161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στο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ορίσουμε μία στήλη, τότε το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DISTINCT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θα επιστρέψει τις μοναδικές τιμές της.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Όμως αν ορίσουμε 2 ή περισσότερες, το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DISTINCT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θα επιστρέψει τις μοναδικές τιμές του συνδυασμού των στηλών.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EC3FE5-E182-5AA2-B466-966925A95CA7}"/>
              </a:ext>
            </a:extLst>
          </p:cNvPr>
          <p:cNvSpPr/>
          <p:nvPr/>
        </p:nvSpPr>
        <p:spPr>
          <a:xfrm>
            <a:off x="374362" y="1306287"/>
            <a:ext cx="3255245" cy="30232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DISTINCT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select_list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search_condition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BY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sort_expression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30AE9-13C8-9D2A-C3BA-BC13C9E42264}"/>
              </a:ext>
            </a:extLst>
          </p:cNvPr>
          <p:cNvSpPr txBox="1"/>
          <p:nvPr/>
        </p:nvSpPr>
        <p:spPr>
          <a:xfrm>
            <a:off x="374362" y="4582217"/>
            <a:ext cx="4198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DISTINCT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country, state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customers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state is not NULL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BY country, state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Εικόνα 8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D76E5992-EDF5-18EB-1D2C-651C398F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2" y="1670884"/>
            <a:ext cx="1729890" cy="5108580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EE3947C-38D9-4663-EA5A-C527FB5C6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93" y="2930683"/>
            <a:ext cx="2095140" cy="38487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C7C950-875B-7260-CB20-BD232C0BF595}"/>
              </a:ext>
            </a:extLst>
          </p:cNvPr>
          <p:cNvSpPr txBox="1"/>
          <p:nvPr/>
        </p:nvSpPr>
        <p:spPr>
          <a:xfrm>
            <a:off x="8136293" y="1323285"/>
            <a:ext cx="192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DISTINCT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06E8C-8AEF-10FD-B878-324FF11F4D17}"/>
              </a:ext>
            </a:extLst>
          </p:cNvPr>
          <p:cNvSpPr txBox="1"/>
          <p:nvPr/>
        </p:nvSpPr>
        <p:spPr>
          <a:xfrm>
            <a:off x="10258738" y="2448570"/>
            <a:ext cx="172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DISTINCT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606374"/>
            <a:ext cx="11685871" cy="604130"/>
          </a:xfrm>
        </p:spPr>
        <p:txBody>
          <a:bodyPr rtlCol="0" anchor="t">
            <a:normAutofit fontScale="90000"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LIKE operator- 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whether a string contains a specified pattern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92" y="3429000"/>
            <a:ext cx="10366309" cy="2793808"/>
          </a:xfrm>
        </p:spPr>
        <p:txBody>
          <a:bodyPr anchor="t">
            <a:normAutofit fontScale="92500" lnSpcReduction="10000"/>
          </a:bodyPr>
          <a:lstStyle/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η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expression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ταιριάζει με το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pattern,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τελεστής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επιστρέφει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Διαφορετικά επιστρέφει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 </a:t>
            </a:r>
            <a:endParaRPr lang="el-G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Δύο είναι οι βασικοί χαρακτήρες που χρησιμοποιούνται στο σχηματισμό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patterns.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ποσοστό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κάτω παύλα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ποσοστό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% )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οποιοδήποτε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string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0 ή περισσότερους χαρακτήρες.</a:t>
            </a:r>
          </a:p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κάτω παύλα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_ )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οποιονδήποτε 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έναν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μοναδικό χαρακτήρα. </a:t>
            </a:r>
          </a:p>
          <a:p>
            <a:pPr marL="0" indent="0">
              <a:buNone/>
            </a:pP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EC3FE5-E182-5AA2-B466-966925A95CA7}"/>
              </a:ext>
            </a:extLst>
          </p:cNvPr>
          <p:cNvSpPr/>
          <p:nvPr/>
        </p:nvSpPr>
        <p:spPr>
          <a:xfrm>
            <a:off x="2660361" y="1994425"/>
            <a:ext cx="6623597" cy="6183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expression LIKE pattern ESCAPE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escape_character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0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D30AE9-13C8-9D2A-C3BA-BC13C9E42264}"/>
              </a:ext>
            </a:extLst>
          </p:cNvPr>
          <p:cNvSpPr txBox="1"/>
          <p:nvPr/>
        </p:nvSpPr>
        <p:spPr>
          <a:xfrm>
            <a:off x="51778" y="842850"/>
            <a:ext cx="41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customers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 's%'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78CAE9EC-AE00-A60A-03A9-6BC0705BC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27" y="613344"/>
            <a:ext cx="3040489" cy="3441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039AB-4316-3F7B-E367-B1CF6566F78F}"/>
              </a:ext>
            </a:extLst>
          </p:cNvPr>
          <p:cNvSpPr txBox="1"/>
          <p:nvPr/>
        </p:nvSpPr>
        <p:spPr>
          <a:xfrm>
            <a:off x="66451" y="4479474"/>
            <a:ext cx="444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customers </a:t>
            </a:r>
          </a:p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WHEREcustomerName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 '%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Εικόνα 14" descr="Εικόνα που περιέχει κείμενο, γραμματοσειρά, στιγμιότυπο οθόνης, απόδειξη&#10;&#10;Περιγραφή που δημιουργήθηκε αυτόματα">
            <a:extLst>
              <a:ext uri="{FF2B5EF4-FFF2-40B4-BE49-F238E27FC236}">
                <a16:creationId xmlns:a16="http://schemas.microsoft.com/office/drawing/2014/main" id="{82903F86-FA72-4A86-A9D3-609CBCE29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" b="8601"/>
          <a:stretch/>
        </p:blipFill>
        <p:spPr>
          <a:xfrm>
            <a:off x="4239852" y="4146577"/>
            <a:ext cx="2322755" cy="1884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E23377-1C85-03D1-24DB-DB1441D5E005}"/>
              </a:ext>
            </a:extLst>
          </p:cNvPr>
          <p:cNvSpPr txBox="1"/>
          <p:nvPr/>
        </p:nvSpPr>
        <p:spPr>
          <a:xfrm>
            <a:off x="6854122" y="2055832"/>
            <a:ext cx="5337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customerName,contactfirstname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customers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contactfirstname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like ‘Je__'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Εικόνα 11" descr="Εικόνα που περιέχει κείμενο, γραμματοσειρά, στιγμιότυπο οθόνης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AF95CD0E-E1ED-7BC4-8EF3-9EFE2C7A7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76" y="3546913"/>
            <a:ext cx="4371369" cy="10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606374"/>
            <a:ext cx="11685871" cy="604130"/>
          </a:xfrm>
        </p:spPr>
        <p:txBody>
          <a:bodyPr rtlCol="0" anchor="t">
            <a:normAutofit fontScale="90000"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group by -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rows into groups based on the values of columns or expressions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994" y="1436916"/>
            <a:ext cx="6232851" cy="2724537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GROUP BY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ομαδοποιεί τις γραμμές ενός πίνακα με βάση δοθέντων τιμών ή εκφράσεων. </a:t>
            </a:r>
          </a:p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Επιστρέφει μία γραμμή από κάθε ομάδα μειώνοντας τον αριθμό των γραμμών των αποτελεσμάτων</a:t>
            </a:r>
          </a:p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πράξη χρησιμοποιείται κυρίως με τις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aggregate functions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όπως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SUM, AVG, MAX, MIN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</a:t>
            </a:r>
            <a:endParaRPr lang="el-G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EC3FE5-E182-5AA2-B466-966925A95CA7}"/>
              </a:ext>
            </a:extLst>
          </p:cNvPr>
          <p:cNvSpPr/>
          <p:nvPr/>
        </p:nvSpPr>
        <p:spPr>
          <a:xfrm>
            <a:off x="374361" y="1306288"/>
            <a:ext cx="5233337" cy="26312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c1, c2,...,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aggregate_function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(ci)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conditions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BY c1 , c2,...,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3B466-0B28-62FC-B89B-FD038D2EF19D}"/>
              </a:ext>
            </a:extLst>
          </p:cNvPr>
          <p:cNvSpPr txBox="1"/>
          <p:nvPr/>
        </p:nvSpPr>
        <p:spPr>
          <a:xfrm>
            <a:off x="3040582" y="4636254"/>
            <a:ext cx="3176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  status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  orders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BY   status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Εικόνα 11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C4DEBD1-35A4-D339-8596-52498FF5D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67" y="4387865"/>
            <a:ext cx="1749765" cy="23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1" y="606373"/>
            <a:ext cx="11685871" cy="914517"/>
          </a:xfrm>
        </p:spPr>
        <p:txBody>
          <a:bodyPr rtlCol="0" anchor="t">
            <a:normAutofit/>
          </a:bodyPr>
          <a:lstStyle/>
          <a:p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aggregate functions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COUNT, MAX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SUM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AVG</a:t>
            </a: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performs a calculation on multiple values and returns a single value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31EEAF-EBB3-D0F3-64C1-906824F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05" y="1737892"/>
            <a:ext cx="11270243" cy="149983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επιστρέφει το πλήθος των τιμών ενός πίνακα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r>
              <a:rPr lang="el-G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</a:p>
          <a:p>
            <a:pPr marL="324000" lvl="1" indent="0">
              <a:buNone/>
            </a:pP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Αναζητώ τον αριθμό των προϊόντων που παράγονται </a:t>
            </a:r>
            <a:r>
              <a:rPr lang="el-G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κάθε </a:t>
            </a: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γραμμή παραγωγής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productLine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4AEB2-A541-8F3C-143C-48911C190306}"/>
              </a:ext>
            </a:extLst>
          </p:cNvPr>
          <p:cNvSpPr txBox="1"/>
          <p:nvPr/>
        </p:nvSpPr>
        <p:spPr>
          <a:xfrm>
            <a:off x="1373073" y="3951515"/>
            <a:ext cx="4711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productLine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COUNT(*)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   products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BY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productLine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BY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productLine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Εικόνα 10" descr="Εικόνα που περιέχει κείμενο, γραμματοσειρά, στιγμιότυπο οθόνης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3F00B40-C009-AC80-4868-74F76A6C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6" y="3834883"/>
            <a:ext cx="2900012" cy="21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12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03_TF33552983" id="{71E33055-78ED-409A-99D6-72186EF4661B}" vid="{DD3F9B86-7D97-4C59-B572-1430573913D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{DCD2C34E-3333-4798-8A7E-12CF809A1BCE}tf33552983_win32</Template>
  <TotalTime>1078</TotalTime>
  <Words>1989</Words>
  <Application>Microsoft Office PowerPoint</Application>
  <PresentationFormat>Ευρεία οθόνη</PresentationFormat>
  <Paragraphs>260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Franklin Gothic Book</vt:lpstr>
      <vt:lpstr>Franklin Gothic Demi</vt:lpstr>
      <vt:lpstr>Wingdings</vt:lpstr>
      <vt:lpstr>Wingdings 2</vt:lpstr>
      <vt:lpstr>DividendVTI</vt:lpstr>
      <vt:lpstr>Mysql querying data</vt:lpstr>
      <vt:lpstr>MySQL SELECT FROM statement</vt:lpstr>
      <vt:lpstr>MySQL WHERE clause - filter rows from the result set</vt:lpstr>
      <vt:lpstr>MySQL order by clause - sort the rows in a result set</vt:lpstr>
      <vt:lpstr>MySQL select distinct clause - remove duplicate rows</vt:lpstr>
      <vt:lpstr>MySQL LIKE operator- test whether a string contains a specified pattern</vt:lpstr>
      <vt:lpstr>Παρουσίαση του PowerPoint</vt:lpstr>
      <vt:lpstr>MySQL group by - group rows into groups based on the values of columns or expressions</vt:lpstr>
      <vt:lpstr>MySQL aggregate functions (COUNT, MAX, MIN, SUM, AVG) performs a calculation on multiple values and returns a single value</vt:lpstr>
      <vt:lpstr>MySQL aggregate functions (COUNT, MAX, MIN, SUM, AVG) performs a calculation on multiple values and returns a single value</vt:lpstr>
      <vt:lpstr>MySQL joins linking data between one or more tables based on the values of the common column between the tables</vt:lpstr>
      <vt:lpstr>MySQL joins linking data between one or more tables based on the values of the common column between the tables</vt:lpstr>
      <vt:lpstr>MySQL create creates a new table in a database</vt:lpstr>
      <vt:lpstr>MySQL insert insertS one or more rows into a table</vt:lpstr>
      <vt:lpstr>MySQL update updates data in a table. changes the values in one or more columns of a single row or multiple rows.</vt:lpstr>
      <vt:lpstr>MySQL DELETE deleteS rows from a table and returnS the number of deleted rows</vt:lpstr>
      <vt:lpstr>MySQL ON DELETE CASCADE deletes data from child tables automatically when you delete the data from the parent table</vt:lpstr>
      <vt:lpstr>MySQL SELECT INTO stores the result set of a query in one or more variables</vt:lpstr>
      <vt:lpstr>MySQL IF Statement executes a block of SQL code based on a specified condition</vt:lpstr>
      <vt:lpstr>MySQL IF Statement executes a block of SQL code based on a specified condition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 querying data</dc:title>
  <dc:creator>ELISSAVET PEKRIDOU</dc:creator>
  <cp:lastModifiedBy>ELISSAVET PEKRIDOU</cp:lastModifiedBy>
  <cp:revision>12</cp:revision>
  <dcterms:created xsi:type="dcterms:W3CDTF">2024-03-26T09:47:56Z</dcterms:created>
  <dcterms:modified xsi:type="dcterms:W3CDTF">2024-04-10T11:00:06Z</dcterms:modified>
</cp:coreProperties>
</file>