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10B57-A8F7-482F-892E-DD529260006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5C6CC32A-3C2A-4EFA-8878-730028E70A01}">
      <dgm:prSet phldrT="[Κείμενο]"/>
      <dgm:spPr/>
      <dgm:t>
        <a:bodyPr/>
        <a:lstStyle/>
        <a:p>
          <a:r>
            <a:rPr lang="el-GR" dirty="0" smtClean="0"/>
            <a:t>Έκθεση</a:t>
          </a:r>
          <a:endParaRPr lang="el-GR" dirty="0"/>
        </a:p>
      </dgm:t>
    </dgm:pt>
    <dgm:pt modelId="{9A0FA6DB-7914-4A36-9CEA-810542DE12A6}" type="parTrans" cxnId="{B9ED804C-8F77-4C3C-83D2-A2E10C8A61D3}">
      <dgm:prSet/>
      <dgm:spPr/>
      <dgm:t>
        <a:bodyPr/>
        <a:lstStyle/>
        <a:p>
          <a:endParaRPr lang="el-GR"/>
        </a:p>
      </dgm:t>
    </dgm:pt>
    <dgm:pt modelId="{1AB62060-4AAE-420C-8ABC-3768B61F9C8D}" type="sibTrans" cxnId="{B9ED804C-8F77-4C3C-83D2-A2E10C8A61D3}">
      <dgm:prSet/>
      <dgm:spPr/>
      <dgm:t>
        <a:bodyPr/>
        <a:lstStyle/>
        <a:p>
          <a:endParaRPr lang="el-GR"/>
        </a:p>
      </dgm:t>
    </dgm:pt>
    <dgm:pt modelId="{BBC6A494-65AC-4C14-9D12-DF33EBA0FFCC}">
      <dgm:prSet phldrT="[Κείμενο]"/>
      <dgm:spPr/>
      <dgm:t>
        <a:bodyPr/>
        <a:lstStyle/>
        <a:p>
          <a:r>
            <a:rPr lang="el-GR" dirty="0" smtClean="0"/>
            <a:t>Προσοχή</a:t>
          </a:r>
          <a:endParaRPr lang="el-GR" dirty="0"/>
        </a:p>
      </dgm:t>
    </dgm:pt>
    <dgm:pt modelId="{8F937C9E-146E-4A94-947B-43D676582721}" type="parTrans" cxnId="{30353F2D-B35C-461F-9DE2-6CAB5BE03AC9}">
      <dgm:prSet/>
      <dgm:spPr/>
      <dgm:t>
        <a:bodyPr/>
        <a:lstStyle/>
        <a:p>
          <a:endParaRPr lang="el-GR"/>
        </a:p>
      </dgm:t>
    </dgm:pt>
    <dgm:pt modelId="{64DAA495-EC4F-4793-8988-1493A25F0EE7}" type="sibTrans" cxnId="{30353F2D-B35C-461F-9DE2-6CAB5BE03AC9}">
      <dgm:prSet/>
      <dgm:spPr/>
      <dgm:t>
        <a:bodyPr/>
        <a:lstStyle/>
        <a:p>
          <a:endParaRPr lang="el-GR"/>
        </a:p>
      </dgm:t>
    </dgm:pt>
    <dgm:pt modelId="{EEADF86E-100C-44A0-A905-6D20AC93DFA6}">
      <dgm:prSet phldrT="[Κείμενο]"/>
      <dgm:spPr/>
      <dgm:t>
        <a:bodyPr/>
        <a:lstStyle/>
        <a:p>
          <a:r>
            <a:rPr lang="el-GR" dirty="0" smtClean="0"/>
            <a:t>Κατανόηση</a:t>
          </a:r>
          <a:endParaRPr lang="el-GR" dirty="0"/>
        </a:p>
      </dgm:t>
    </dgm:pt>
    <dgm:pt modelId="{714D66DD-B500-4BFE-876F-A107A2F3010B}" type="parTrans" cxnId="{F9C2F546-2C52-4EB4-880D-4BAC39D96444}">
      <dgm:prSet/>
      <dgm:spPr/>
      <dgm:t>
        <a:bodyPr/>
        <a:lstStyle/>
        <a:p>
          <a:endParaRPr lang="el-GR"/>
        </a:p>
      </dgm:t>
    </dgm:pt>
    <dgm:pt modelId="{8DAD854C-2545-4C09-846B-7FB0F973B7B8}" type="sibTrans" cxnId="{F9C2F546-2C52-4EB4-880D-4BAC39D96444}">
      <dgm:prSet/>
      <dgm:spPr/>
      <dgm:t>
        <a:bodyPr/>
        <a:lstStyle/>
        <a:p>
          <a:endParaRPr lang="el-GR"/>
        </a:p>
      </dgm:t>
    </dgm:pt>
    <dgm:pt modelId="{D450C101-6956-44AF-94F8-26A7F3029A8E}" type="pres">
      <dgm:prSet presAssocID="{3B710B57-A8F7-482F-892E-DD5292600064}" presName="Name0" presStyleCnt="0">
        <dgm:presLayoutVars>
          <dgm:dir/>
          <dgm:resizeHandles val="exact"/>
        </dgm:presLayoutVars>
      </dgm:prSet>
      <dgm:spPr/>
    </dgm:pt>
    <dgm:pt modelId="{5BE1A48B-7458-496B-800A-B7723DE90752}" type="pres">
      <dgm:prSet presAssocID="{5C6CC32A-3C2A-4EFA-8878-730028E70A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0485E3-1A31-4C1F-84B1-C52AE6DD55C0}" type="pres">
      <dgm:prSet presAssocID="{1AB62060-4AAE-420C-8ABC-3768B61F9C8D}" presName="sibTrans" presStyleLbl="sibTrans2D1" presStyleIdx="0" presStyleCnt="2"/>
      <dgm:spPr/>
      <dgm:t>
        <a:bodyPr/>
        <a:lstStyle/>
        <a:p>
          <a:endParaRPr lang="el-GR"/>
        </a:p>
      </dgm:t>
    </dgm:pt>
    <dgm:pt modelId="{7B22CE27-50AA-454C-B3EC-68C469BC5A7D}" type="pres">
      <dgm:prSet presAssocID="{1AB62060-4AAE-420C-8ABC-3768B61F9C8D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B16F3D59-E949-4433-AF8A-FF265886C4EC}" type="pres">
      <dgm:prSet presAssocID="{BBC6A494-65AC-4C14-9D12-DF33EBA0FF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2C570C-4E1B-4B58-9A6A-9E997003E6F2}" type="pres">
      <dgm:prSet presAssocID="{64DAA495-EC4F-4793-8988-1493A25F0EE7}" presName="sibTrans" presStyleLbl="sibTrans2D1" presStyleIdx="1" presStyleCnt="2"/>
      <dgm:spPr/>
      <dgm:t>
        <a:bodyPr/>
        <a:lstStyle/>
        <a:p>
          <a:endParaRPr lang="el-GR"/>
        </a:p>
      </dgm:t>
    </dgm:pt>
    <dgm:pt modelId="{EA3EFA3E-0615-47AD-87F4-9FC89073CB25}" type="pres">
      <dgm:prSet presAssocID="{64DAA495-EC4F-4793-8988-1493A25F0EE7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A569659F-017B-49B6-8F07-D66F136E212A}" type="pres">
      <dgm:prSet presAssocID="{EEADF86E-100C-44A0-A905-6D20AC93DF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C9B779B-173E-425D-BB04-C76C329F6841}" type="presOf" srcId="{64DAA495-EC4F-4793-8988-1493A25F0EE7}" destId="{EA3EFA3E-0615-47AD-87F4-9FC89073CB25}" srcOrd="1" destOrd="0" presId="urn:microsoft.com/office/officeart/2005/8/layout/process1"/>
    <dgm:cxn modelId="{52B650EA-A066-4E95-917F-EA51E2B9CB22}" type="presOf" srcId="{3B710B57-A8F7-482F-892E-DD5292600064}" destId="{D450C101-6956-44AF-94F8-26A7F3029A8E}" srcOrd="0" destOrd="0" presId="urn:microsoft.com/office/officeart/2005/8/layout/process1"/>
    <dgm:cxn modelId="{F9C2F546-2C52-4EB4-880D-4BAC39D96444}" srcId="{3B710B57-A8F7-482F-892E-DD5292600064}" destId="{EEADF86E-100C-44A0-A905-6D20AC93DFA6}" srcOrd="2" destOrd="0" parTransId="{714D66DD-B500-4BFE-876F-A107A2F3010B}" sibTransId="{8DAD854C-2545-4C09-846B-7FB0F973B7B8}"/>
    <dgm:cxn modelId="{30353F2D-B35C-461F-9DE2-6CAB5BE03AC9}" srcId="{3B710B57-A8F7-482F-892E-DD5292600064}" destId="{BBC6A494-65AC-4C14-9D12-DF33EBA0FFCC}" srcOrd="1" destOrd="0" parTransId="{8F937C9E-146E-4A94-947B-43D676582721}" sibTransId="{64DAA495-EC4F-4793-8988-1493A25F0EE7}"/>
    <dgm:cxn modelId="{66105B69-72D9-4599-9A78-784DC5AF983D}" type="presOf" srcId="{1AB62060-4AAE-420C-8ABC-3768B61F9C8D}" destId="{D10485E3-1A31-4C1F-84B1-C52AE6DD55C0}" srcOrd="0" destOrd="0" presId="urn:microsoft.com/office/officeart/2005/8/layout/process1"/>
    <dgm:cxn modelId="{1F28DDB3-2227-4677-AE40-015371D24C0E}" type="presOf" srcId="{BBC6A494-65AC-4C14-9D12-DF33EBA0FFCC}" destId="{B16F3D59-E949-4433-AF8A-FF265886C4EC}" srcOrd="0" destOrd="0" presId="urn:microsoft.com/office/officeart/2005/8/layout/process1"/>
    <dgm:cxn modelId="{5CC74838-22B4-4414-B6A0-9C3A6E93BF53}" type="presOf" srcId="{EEADF86E-100C-44A0-A905-6D20AC93DFA6}" destId="{A569659F-017B-49B6-8F07-D66F136E212A}" srcOrd="0" destOrd="0" presId="urn:microsoft.com/office/officeart/2005/8/layout/process1"/>
    <dgm:cxn modelId="{6CA9C34D-2EE0-464A-A8D3-D833D61B164E}" type="presOf" srcId="{1AB62060-4AAE-420C-8ABC-3768B61F9C8D}" destId="{7B22CE27-50AA-454C-B3EC-68C469BC5A7D}" srcOrd="1" destOrd="0" presId="urn:microsoft.com/office/officeart/2005/8/layout/process1"/>
    <dgm:cxn modelId="{04E98274-F6C7-4B31-80B8-954715729BFC}" type="presOf" srcId="{64DAA495-EC4F-4793-8988-1493A25F0EE7}" destId="{162C570C-4E1B-4B58-9A6A-9E997003E6F2}" srcOrd="0" destOrd="0" presId="urn:microsoft.com/office/officeart/2005/8/layout/process1"/>
    <dgm:cxn modelId="{B9ED804C-8F77-4C3C-83D2-A2E10C8A61D3}" srcId="{3B710B57-A8F7-482F-892E-DD5292600064}" destId="{5C6CC32A-3C2A-4EFA-8878-730028E70A01}" srcOrd="0" destOrd="0" parTransId="{9A0FA6DB-7914-4A36-9CEA-810542DE12A6}" sibTransId="{1AB62060-4AAE-420C-8ABC-3768B61F9C8D}"/>
    <dgm:cxn modelId="{8C72BA84-951E-42A5-A961-48944894E6D6}" type="presOf" srcId="{5C6CC32A-3C2A-4EFA-8878-730028E70A01}" destId="{5BE1A48B-7458-496B-800A-B7723DE90752}" srcOrd="0" destOrd="0" presId="urn:microsoft.com/office/officeart/2005/8/layout/process1"/>
    <dgm:cxn modelId="{501D8D01-66BD-4FE8-B1A8-1F088ABD2125}" type="presParOf" srcId="{D450C101-6956-44AF-94F8-26A7F3029A8E}" destId="{5BE1A48B-7458-496B-800A-B7723DE90752}" srcOrd="0" destOrd="0" presId="urn:microsoft.com/office/officeart/2005/8/layout/process1"/>
    <dgm:cxn modelId="{35381E43-638B-435F-BB87-C4B794AFEF60}" type="presParOf" srcId="{D450C101-6956-44AF-94F8-26A7F3029A8E}" destId="{D10485E3-1A31-4C1F-84B1-C52AE6DD55C0}" srcOrd="1" destOrd="0" presId="urn:microsoft.com/office/officeart/2005/8/layout/process1"/>
    <dgm:cxn modelId="{2D09C19C-CB7D-43D6-B74C-96E6216C86D5}" type="presParOf" srcId="{D10485E3-1A31-4C1F-84B1-C52AE6DD55C0}" destId="{7B22CE27-50AA-454C-B3EC-68C469BC5A7D}" srcOrd="0" destOrd="0" presId="urn:microsoft.com/office/officeart/2005/8/layout/process1"/>
    <dgm:cxn modelId="{C468A449-F95A-4119-8612-B6AE84CBCFB6}" type="presParOf" srcId="{D450C101-6956-44AF-94F8-26A7F3029A8E}" destId="{B16F3D59-E949-4433-AF8A-FF265886C4EC}" srcOrd="2" destOrd="0" presId="urn:microsoft.com/office/officeart/2005/8/layout/process1"/>
    <dgm:cxn modelId="{D8106239-8127-41AF-AB24-9A809F686F62}" type="presParOf" srcId="{D450C101-6956-44AF-94F8-26A7F3029A8E}" destId="{162C570C-4E1B-4B58-9A6A-9E997003E6F2}" srcOrd="3" destOrd="0" presId="urn:microsoft.com/office/officeart/2005/8/layout/process1"/>
    <dgm:cxn modelId="{608F5A3F-F0BE-4319-8417-D62DDB58665B}" type="presParOf" srcId="{162C570C-4E1B-4B58-9A6A-9E997003E6F2}" destId="{EA3EFA3E-0615-47AD-87F4-9FC89073CB25}" srcOrd="0" destOrd="0" presId="urn:microsoft.com/office/officeart/2005/8/layout/process1"/>
    <dgm:cxn modelId="{745C846B-2252-4054-9B2F-0A0721A79957}" type="presParOf" srcId="{D450C101-6956-44AF-94F8-26A7F3029A8E}" destId="{A569659F-017B-49B6-8F07-D66F136E21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E1A48B-7458-496B-800A-B7723DE90752}">
      <dsp:nvSpPr>
        <dsp:cNvPr id="0" name=""/>
        <dsp:cNvSpPr/>
      </dsp:nvSpPr>
      <dsp:spPr>
        <a:xfrm>
          <a:off x="6265" y="0"/>
          <a:ext cx="1872700" cy="1008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Έκθεση</a:t>
          </a:r>
          <a:endParaRPr lang="el-GR" sz="2500" kern="1200" dirty="0"/>
        </a:p>
      </dsp:txBody>
      <dsp:txXfrm>
        <a:off x="6265" y="0"/>
        <a:ext cx="1872700" cy="1008112"/>
      </dsp:txXfrm>
    </dsp:sp>
    <dsp:sp modelId="{D10485E3-1A31-4C1F-84B1-C52AE6DD55C0}">
      <dsp:nvSpPr>
        <dsp:cNvPr id="0" name=""/>
        <dsp:cNvSpPr/>
      </dsp:nvSpPr>
      <dsp:spPr>
        <a:xfrm>
          <a:off x="2066235" y="271841"/>
          <a:ext cx="397012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066235" y="271841"/>
        <a:ext cx="397012" cy="464429"/>
      </dsp:txXfrm>
    </dsp:sp>
    <dsp:sp modelId="{B16F3D59-E949-4433-AF8A-FF265886C4EC}">
      <dsp:nvSpPr>
        <dsp:cNvPr id="0" name=""/>
        <dsp:cNvSpPr/>
      </dsp:nvSpPr>
      <dsp:spPr>
        <a:xfrm>
          <a:off x="2628045" y="0"/>
          <a:ext cx="1872700" cy="1008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Προσοχή</a:t>
          </a:r>
          <a:endParaRPr lang="el-GR" sz="2500" kern="1200" dirty="0"/>
        </a:p>
      </dsp:txBody>
      <dsp:txXfrm>
        <a:off x="2628045" y="0"/>
        <a:ext cx="1872700" cy="1008112"/>
      </dsp:txXfrm>
    </dsp:sp>
    <dsp:sp modelId="{162C570C-4E1B-4B58-9A6A-9E997003E6F2}">
      <dsp:nvSpPr>
        <dsp:cNvPr id="0" name=""/>
        <dsp:cNvSpPr/>
      </dsp:nvSpPr>
      <dsp:spPr>
        <a:xfrm>
          <a:off x="4688016" y="271841"/>
          <a:ext cx="397012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688016" y="271841"/>
        <a:ext cx="397012" cy="464429"/>
      </dsp:txXfrm>
    </dsp:sp>
    <dsp:sp modelId="{A569659F-017B-49B6-8F07-D66F136E212A}">
      <dsp:nvSpPr>
        <dsp:cNvPr id="0" name=""/>
        <dsp:cNvSpPr/>
      </dsp:nvSpPr>
      <dsp:spPr>
        <a:xfrm>
          <a:off x="5249826" y="0"/>
          <a:ext cx="1872700" cy="10081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Κατανόηση</a:t>
          </a:r>
          <a:endParaRPr lang="el-GR" sz="2500" kern="1200" dirty="0"/>
        </a:p>
      </dsp:txBody>
      <dsp:txXfrm>
        <a:off x="5249826" y="0"/>
        <a:ext cx="1872700" cy="100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4234-49E6-4C23-88BA-DCF337EA8C6E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9C4-74C7-41AF-994B-9A27E0CA0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9C4-74C7-41AF-994B-9A27E0CA0FF9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D33C-736A-48A7-A63F-4301E77F79F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35431-E5C0-4FC0-B30F-417FDE4249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ED3A-CF9C-485D-AAFB-4175C6BDC5D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AF2F2-1C38-4B84-A155-7411EB6B0A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33A3-AF4E-4B5D-9BFB-105AB9F28D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3ED58-80D3-4A0E-9B41-514777696A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EBE0-C4C8-491D-B42C-3EE3277605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CABD8-C91A-4BC6-924D-5B96E619AD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89C1-BE45-4CB1-B2F8-EA92CA6468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2BCB1-86B0-48AB-94AE-0CF415F312E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E5D29-132D-4B9A-9AF1-54DC4530D6C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2AAF41-BFB8-4E25-8D8F-7EAC0EA17E7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.tvadsongs.com/player.php?song=Salem_Cigarettes_-_You_Can_Take_Salem_Out_Of_The_Count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076056" y="2060848"/>
            <a:ext cx="3925887" cy="647700"/>
          </a:xfrm>
        </p:spPr>
        <p:txBody>
          <a:bodyPr/>
          <a:lstStyle/>
          <a:p>
            <a:pPr algn="l"/>
            <a:r>
              <a:rPr lang="el-GR" sz="3200" b="1" dirty="0" smtClean="0">
                <a:solidFill>
                  <a:schemeClr val="bg1"/>
                </a:solidFill>
              </a:rPr>
              <a:t>Αντίληψη Καταναλωτή και Στρατηγική ΜΚΤ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5148263" y="5661025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b="1" dirty="0" smtClean="0">
                <a:solidFill>
                  <a:schemeClr val="bg1"/>
                </a:solidFill>
              </a:rPr>
              <a:t>Διάλεξη 2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Μνήμη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κατανόηση της μνήμης είναι απαραίτητη για το σχεδιασμό εκείνων των στρατηγικών ΜΚΤ που ελαχιστοποιούν τη λησμοσύνη.</a:t>
            </a:r>
          </a:p>
          <a:p>
            <a:r>
              <a:rPr lang="el-GR" sz="2800" dirty="0" smtClean="0"/>
              <a:t>Υποσυστήματα Μνήμης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3 - TextBox"/>
          <p:cNvSpPr txBox="1"/>
          <p:nvPr/>
        </p:nvSpPr>
        <p:spPr>
          <a:xfrm>
            <a:off x="1547664" y="3645024"/>
            <a:ext cx="1656184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Σύντομη Οπτική (Εικονική) Αποθήκευση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5496" y="3933056"/>
            <a:ext cx="10801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Εισροές</a:t>
            </a:r>
            <a:endParaRPr lang="el-GR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1115616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572000" y="3717032"/>
            <a:ext cx="158417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Βραχυ</a:t>
            </a:r>
            <a:r>
              <a:rPr lang="el-GR" dirty="0" smtClean="0"/>
              <a:t>-</a:t>
            </a:r>
            <a:r>
              <a:rPr lang="el-GR" dirty="0" err="1" smtClean="0"/>
              <a:t>πρόθεσμη</a:t>
            </a:r>
            <a:r>
              <a:rPr lang="el-GR" dirty="0" smtClean="0"/>
              <a:t> μνήμη</a:t>
            </a:r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275856" y="41490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3131840" y="364502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Κωδικοποίηση</a:t>
            </a:r>
            <a:endParaRPr lang="el-GR" sz="1400" dirty="0"/>
          </a:p>
        </p:txBody>
      </p:sp>
      <p:sp>
        <p:nvSpPr>
          <p:cNvPr id="29" name="28 - TextBox"/>
          <p:cNvSpPr txBox="1"/>
          <p:nvPr/>
        </p:nvSpPr>
        <p:spPr>
          <a:xfrm>
            <a:off x="7668344" y="3729806"/>
            <a:ext cx="140364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Μακρο</a:t>
            </a:r>
            <a:r>
              <a:rPr lang="el-GR" dirty="0" smtClean="0"/>
              <a:t>-</a:t>
            </a:r>
          </a:p>
          <a:p>
            <a:pPr algn="ctr"/>
            <a:r>
              <a:rPr lang="el-GR" dirty="0" err="1" smtClean="0"/>
              <a:t>Πρόθεσμη</a:t>
            </a:r>
            <a:endParaRPr lang="el-GR" dirty="0" smtClean="0"/>
          </a:p>
          <a:p>
            <a:pPr algn="ctr"/>
            <a:r>
              <a:rPr lang="el-GR" dirty="0" smtClean="0"/>
              <a:t> μνήμη</a:t>
            </a:r>
            <a:endParaRPr lang="el-GR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6300192" y="414908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6156176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Κωδικοποίηση</a:t>
            </a:r>
            <a:endParaRPr lang="el-GR" sz="1400" dirty="0"/>
          </a:p>
        </p:txBody>
      </p:sp>
      <p:sp>
        <p:nvSpPr>
          <p:cNvPr id="40" name="39 - TextBox"/>
          <p:cNvSpPr txBox="1"/>
          <p:nvPr/>
        </p:nvSpPr>
        <p:spPr>
          <a:xfrm>
            <a:off x="6084168" y="5661248"/>
            <a:ext cx="15841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Ανάκληση</a:t>
            </a:r>
            <a:endParaRPr lang="el-GR" dirty="0"/>
          </a:p>
        </p:txBody>
      </p:sp>
      <p:cxnSp>
        <p:nvCxnSpPr>
          <p:cNvPr id="41" name="40 - Ευθύγραμμο βέλος σύνδεσης"/>
          <p:cNvCxnSpPr/>
          <p:nvPr/>
        </p:nvCxnSpPr>
        <p:spPr>
          <a:xfrm>
            <a:off x="5220072" y="4725144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flipH="1">
            <a:off x="7164288" y="4725144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44 - TextBox"/>
          <p:cNvSpPr txBox="1"/>
          <p:nvPr/>
        </p:nvSpPr>
        <p:spPr>
          <a:xfrm>
            <a:off x="3923928" y="508518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Αποκωδικοποίηση</a:t>
            </a:r>
            <a:endParaRPr lang="el-GR" sz="1400" dirty="0"/>
          </a:p>
        </p:txBody>
      </p:sp>
      <p:sp>
        <p:nvSpPr>
          <p:cNvPr id="46" name="45 - TextBox"/>
          <p:cNvSpPr txBox="1"/>
          <p:nvPr/>
        </p:nvSpPr>
        <p:spPr>
          <a:xfrm>
            <a:off x="7524328" y="5157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Αποκωδικοποίηση</a:t>
            </a:r>
            <a:endParaRPr lang="el-G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Υποσυστήματα Μνήμης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r>
              <a:rPr lang="el-GR" sz="2400" dirty="0" smtClean="0"/>
              <a:t>Σύστημα αποθήκευσης αισθητηρίων πληροφοριών. </a:t>
            </a:r>
          </a:p>
          <a:p>
            <a:pPr lvl="1"/>
            <a:r>
              <a:rPr lang="el-GR" sz="2400" dirty="0" smtClean="0"/>
              <a:t>Διαρκεί λίγα δευτερόλεπτα. </a:t>
            </a:r>
          </a:p>
          <a:p>
            <a:r>
              <a:rPr lang="el-GR" sz="2400" dirty="0" smtClean="0"/>
              <a:t>Βραχυπρόθεσμο σύστημα μνήμης</a:t>
            </a:r>
          </a:p>
          <a:p>
            <a:pPr lvl="1"/>
            <a:r>
              <a:rPr lang="el-GR" sz="2400" dirty="0" smtClean="0"/>
              <a:t>Πολύ περιορισμένη δυνατότητα αποθήκευσης.</a:t>
            </a:r>
          </a:p>
          <a:p>
            <a:pPr lvl="1"/>
            <a:r>
              <a:rPr lang="el-GR" sz="2400" dirty="0" smtClean="0"/>
              <a:t>Προσωρινή – σύντομη αποθήκευση 7 με 2 στοιχείων.</a:t>
            </a:r>
          </a:p>
          <a:p>
            <a:pPr lvl="1"/>
            <a:r>
              <a:rPr lang="el-GR" sz="2400" dirty="0" smtClean="0"/>
              <a:t>Η </a:t>
            </a:r>
            <a:r>
              <a:rPr lang="el-GR" sz="2400" dirty="0" err="1" smtClean="0"/>
              <a:t>τεμάχιση</a:t>
            </a:r>
            <a:r>
              <a:rPr lang="el-GR" sz="2400" dirty="0" smtClean="0"/>
              <a:t> είναι μια μέθοδος κωδικοποίησης πληροφοριών με την οργάνωσή τους σε σειρά μικρότερων ομάδων τεμαχίων.</a:t>
            </a:r>
          </a:p>
          <a:p>
            <a:pPr lvl="1"/>
            <a:r>
              <a:rPr lang="el-GR" sz="2400" dirty="0" smtClean="0"/>
              <a:t>Ομαδοποίηση τηλεφωνικών αριθμών.</a:t>
            </a:r>
          </a:p>
          <a:p>
            <a:pPr lvl="1"/>
            <a:r>
              <a:rPr lang="el-GR" sz="2400" dirty="0" smtClean="0"/>
              <a:t>Απλοποιείται η διαδικασία διατήρησης πληροφοριών στη μνήμη.</a:t>
            </a:r>
          </a:p>
          <a:p>
            <a:pPr lvl="1"/>
            <a:r>
              <a:rPr lang="el-GR" sz="2400" dirty="0" smtClean="0"/>
              <a:t>Σκεφτείτε το 11 8 80</a:t>
            </a: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Υποσυστήματα Μνήμης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Μακροπρόθεσμο σύστημα μνήμης</a:t>
            </a:r>
          </a:p>
          <a:p>
            <a:pPr lvl="1"/>
            <a:r>
              <a:rPr lang="el-GR" dirty="0" smtClean="0"/>
              <a:t>Δεν κρατά όλες τις πληροφορίες αλλά καταγράφει μόνο εκείνες που το ενδιαφέρουν περισσότερο ή του έχουν κάνει τη μεγαλύτερη εντύπωση.</a:t>
            </a:r>
          </a:p>
          <a:p>
            <a:pPr lvl="1"/>
            <a:r>
              <a:rPr lang="el-GR" dirty="0" smtClean="0"/>
              <a:t>Αποθηκεύονται μόνιμα οι πληροφορίες για μελλοντική χρήση.</a:t>
            </a:r>
          </a:p>
          <a:p>
            <a:pPr lvl="1"/>
            <a:r>
              <a:rPr lang="el-GR" dirty="0" smtClean="0"/>
              <a:t>2 τύποι μνήμης: </a:t>
            </a:r>
            <a:r>
              <a:rPr lang="el-GR" i="1" dirty="0" smtClean="0"/>
              <a:t>αυτοβιογραφική</a:t>
            </a:r>
            <a:r>
              <a:rPr lang="el-GR" dirty="0" smtClean="0"/>
              <a:t> και η </a:t>
            </a:r>
            <a:r>
              <a:rPr lang="el-GR" i="1" dirty="0" smtClean="0"/>
              <a:t>σημαντική</a:t>
            </a:r>
            <a:r>
              <a:rPr lang="el-GR" dirty="0" smtClean="0"/>
              <a:t> μνήμη.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Αυτοβιογραφική μνήμη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l-GR" dirty="0" smtClean="0"/>
              <a:t>Γνώσεις που έχουμε σχετικά με τον εαυτό και το παρελθόν μας.</a:t>
            </a:r>
          </a:p>
          <a:p>
            <a:r>
              <a:rPr lang="el-GR" dirty="0" smtClean="0"/>
              <a:t>Αισθήματα και αισθήσεις που έχουμε συνδέσει με εμπειρίες.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Σημαντική Μνήμη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Σημαντική ως προς τις έννοιες που αφορά.</a:t>
            </a:r>
          </a:p>
          <a:p>
            <a:r>
              <a:rPr lang="el-GR" sz="2800" dirty="0" smtClean="0"/>
              <a:t>Γνώση που διατηρούμε γύρω από διάφορες οντότητες οι οποίες δε συνδέονται με γεγονότα ή εμπειρίες μας</a:t>
            </a:r>
          </a:p>
          <a:p>
            <a:r>
              <a:rPr lang="el-GR" sz="2800" dirty="0" smtClean="0"/>
              <a:t>Γνώση που έχουμε για τον κόσμο.</a:t>
            </a:r>
          </a:p>
          <a:p>
            <a:r>
              <a:rPr lang="el-GR" sz="2800" dirty="0" smtClean="0"/>
              <a:t>Για παράδειγμα η μνήμη που έχουμε για την οντότητα άλογο περιλαμβάνει τις γνώσεις μας γύρω από τα άλογα και όχι από ένα συγκεκριμένο άλογο.</a:t>
            </a:r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Για ποιο λόγο ενδιαφέρει η μνήμη έναν </a:t>
            </a:r>
            <a:r>
              <a:rPr lang="el-GR" dirty="0" err="1" smtClean="0">
                <a:solidFill>
                  <a:schemeClr val="bg1"/>
                </a:solidFill>
              </a:rPr>
              <a:t>μαρκετίστα</a:t>
            </a:r>
            <a:r>
              <a:rPr lang="el-GR" dirty="0" smtClean="0">
                <a:solidFill>
                  <a:schemeClr val="bg1"/>
                </a:solidFill>
              </a:rPr>
              <a:t>;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Πρέπει να γνωρίζει:</a:t>
            </a:r>
          </a:p>
          <a:p>
            <a:pPr lvl="1"/>
            <a:r>
              <a:rPr lang="el-GR" dirty="0" smtClean="0"/>
              <a:t>Πόσες φορές πρέπει να προβληθεί ένα μήνυμα;</a:t>
            </a:r>
          </a:p>
          <a:p>
            <a:pPr lvl="1"/>
            <a:r>
              <a:rPr lang="el-GR" dirty="0" smtClean="0"/>
              <a:t>Ποιος είναι ο καλύτερος ρυθμός προβολής/επανάληψης;</a:t>
            </a:r>
          </a:p>
          <a:p>
            <a:r>
              <a:rPr lang="el-GR" dirty="0" smtClean="0"/>
              <a:t>Ώστε το μήνυμα να αποθηκευθεί στην μακροπρόθεσμη μνήμη και να είναι διαθέσιμο για ανάκληση αργότερα;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Αίσθηση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Άμεση ανταπόκριση των αισθητηρίων οργάνων σε απλά ερεθίσματα.</a:t>
            </a:r>
          </a:p>
          <a:p>
            <a:r>
              <a:rPr lang="el-GR" sz="2800" dirty="0" smtClean="0"/>
              <a:t>Η αίσθηση εξαρτάται από τη διαφοροποίηση των εισροών – ερεθισμάτων.</a:t>
            </a:r>
          </a:p>
          <a:p>
            <a:r>
              <a:rPr lang="el-GR" sz="2800" dirty="0" smtClean="0"/>
              <a:t>Για παράδειγμα, μια διαφήμιση μόνο σε ένα διαφημιστικό διάλειμμα θα προσεχθεί.</a:t>
            </a:r>
          </a:p>
          <a:p>
            <a:r>
              <a:rPr lang="el-GR" sz="2800" dirty="0" smtClean="0"/>
              <a:t>Μια ασπρόμαυρη διαφήμιση σε ένα περιοδικό με τετράχρωμες διαφημίσεις επίσης θα επηρεάσει περισσότερο.</a:t>
            </a:r>
            <a:endParaRPr lang="el-G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Απόλυτο &amp; Τελικό Κατώφλι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Απόλυτο κατώφλι</a:t>
            </a:r>
            <a:r>
              <a:rPr lang="el-GR" dirty="0" smtClean="0"/>
              <a:t>: ελάχιστη τιμή ερεθίσματος στην οποία το ερέθισμα μπορεί να προσεχθεί συνειδητά.</a:t>
            </a:r>
          </a:p>
          <a:p>
            <a:pPr lvl="1"/>
            <a:r>
              <a:rPr lang="el-GR" dirty="0" smtClean="0"/>
              <a:t>Σχεδιασμός προϊόντων.</a:t>
            </a:r>
          </a:p>
          <a:p>
            <a:pPr lvl="1"/>
            <a:endParaRPr lang="el-GR" dirty="0" smtClean="0"/>
          </a:p>
          <a:p>
            <a:r>
              <a:rPr lang="el-GR" u="sng" dirty="0" smtClean="0"/>
              <a:t>Τελικό κατώφλι</a:t>
            </a:r>
            <a:r>
              <a:rPr lang="el-GR" dirty="0" smtClean="0"/>
              <a:t>: Μέγιστη τιμή ερεθίσματος στην οποία το ερέθισμα μπορεί να προσεχθεί συνειδητά.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Κατώφλια και Σχεδιασμός Προϊόντων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el-GR" dirty="0" smtClean="0"/>
              <a:t>Παράδειγμα οι βρεφικές κρέμες.</a:t>
            </a:r>
          </a:p>
          <a:p>
            <a:pPr lvl="1"/>
            <a:r>
              <a:rPr lang="el-GR" sz="2000" dirty="0" smtClean="0"/>
              <a:t>Οι μικροί καταναλωτές έχουν μικρή ευαισθησία στις γεύσεις.</a:t>
            </a:r>
          </a:p>
          <a:p>
            <a:pPr lvl="1"/>
            <a:r>
              <a:rPr lang="el-GR" sz="2000" dirty="0" smtClean="0"/>
              <a:t>Παλαιότερα, οι παραγωγοί βρεφικών τροφών αλάτιζαν και γλύκαιναν τις τροφές για να περάσουν τα τεστ των γονέων. </a:t>
            </a:r>
          </a:p>
          <a:p>
            <a:pPr lvl="1"/>
            <a:r>
              <a:rPr lang="el-GR" sz="2000" dirty="0" smtClean="0"/>
              <a:t>Η εταιρεία όμως </a:t>
            </a:r>
            <a:r>
              <a:rPr lang="en-US" sz="2000" dirty="0" smtClean="0"/>
              <a:t>Beechnut </a:t>
            </a:r>
            <a:r>
              <a:rPr lang="el-GR" sz="2000" dirty="0" smtClean="0"/>
              <a:t>γνωρίζοντας τα μειονεκτήματα υγείας άρχισαν να προσφέρουν πολλές τροφές χωρίς γεύσεις.</a:t>
            </a:r>
          </a:p>
          <a:p>
            <a:pPr lvl="1"/>
            <a:r>
              <a:rPr lang="el-GR" sz="2000" dirty="0" smtClean="0"/>
              <a:t>Παράλληλα με πληροφοριακή προβολή ενημέρωνε τους γονείς ότι, τα παιδιά δεν έχουν τέτοιες γευστικές ευαισθησίες.</a:t>
            </a:r>
            <a:endParaRPr lang="el-GR" sz="2000" dirty="0"/>
          </a:p>
        </p:txBody>
      </p:sp>
      <p:pic>
        <p:nvPicPr>
          <p:cNvPr id="2050" name="Picture 2" descr="http://allbiomarket.gr/Images/Category/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581128"/>
            <a:ext cx="550545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Κατώφλια και Τμηματοποίηση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Καταναλωτές μπύρας:</a:t>
            </a:r>
          </a:p>
          <a:p>
            <a:pPr lvl="1"/>
            <a:r>
              <a:rPr lang="el-GR" sz="2400" dirty="0" smtClean="0"/>
              <a:t>Άτομα που μπορούν να διακρίνουν διαφορές στις γεύσεις και τους απασχολεί η γεύση.</a:t>
            </a:r>
          </a:p>
          <a:p>
            <a:pPr lvl="1"/>
            <a:r>
              <a:rPr lang="el-GR" sz="2400" dirty="0" smtClean="0"/>
              <a:t>Άτομα που μπορούν να διακρίνουν διαφορές στις γεύσεις αλλά τους απασχολεί η τιμή.</a:t>
            </a:r>
          </a:p>
          <a:p>
            <a:pPr lvl="1"/>
            <a:r>
              <a:rPr lang="el-GR" sz="2400" dirty="0" smtClean="0"/>
              <a:t>Άτομα που δεν έχουν τη δυνατότητα να διακρίνουν διαφορές στις μπύρες.</a:t>
            </a:r>
          </a:p>
          <a:p>
            <a:pPr lvl="1">
              <a:buNone/>
            </a:pPr>
            <a:endParaRPr lang="el-GR" dirty="0"/>
          </a:p>
        </p:txBody>
      </p:sp>
      <p:pic>
        <p:nvPicPr>
          <p:cNvPr id="1026" name="Picture 2" descr="http://latitudenews.wpengine.netdna-cdn.com/wp-content/uploads/2013/06/BE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81129"/>
            <a:ext cx="363836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Αντίληψη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dirty="0" smtClean="0"/>
              <a:t>Διαδικασία που ακολουθούν τα άτομα όταν δέχονται ερεθίσματα από το εσωτερικό ή εξωτερικό περιβάλλον και εξάγουν κάποιο νόημα από αυτά.</a:t>
            </a:r>
          </a:p>
          <a:p>
            <a:pPr>
              <a:buNone/>
            </a:pPr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Σημαντικό ρόλο παίζουν οι αισθήσεις του ατόμου που ενεργοποιούνται μετά την έκθεση στο ερέθισμα και ξεκινά να λειτουργεί ο μηχανισμός επεξεργασίας πληροφοριών </a:t>
            </a: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899592" y="3068960"/>
          <a:ext cx="712879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Διαφορικό Κατώφλι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ελάχιστη διαφορά που μπορεί  να διαπιστωθεί ανάμεσα σε δυο ερεθίσματα.</a:t>
            </a:r>
          </a:p>
          <a:p>
            <a:r>
              <a:rPr lang="el-GR" dirty="0" smtClean="0"/>
              <a:t>Ονομάζεται Μόλις Αξιοσημείωτη Διαφορά (</a:t>
            </a:r>
            <a:r>
              <a:rPr lang="el-GR" dirty="0" err="1" smtClean="0"/>
              <a:t>μ.α.δ</a:t>
            </a:r>
            <a:r>
              <a:rPr lang="el-GR" dirty="0" smtClean="0"/>
              <a:t>.)</a:t>
            </a:r>
          </a:p>
          <a:p>
            <a:r>
              <a:rPr lang="el-GR" dirty="0" smtClean="0"/>
              <a:t>Οι καταναλωτές έχουν περιορισμένη ευαισθησία στο να προσέχουν διαφορές μεταξύ διαφορετικών τιμών κάποιου ερεθίσματος.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Παραδείγματα Εφαρμογής της </a:t>
            </a:r>
            <a:r>
              <a:rPr lang="el-GR" dirty="0" err="1" smtClean="0">
                <a:solidFill>
                  <a:schemeClr val="bg1"/>
                </a:solidFill>
              </a:rPr>
              <a:t>μ.α.δ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700808"/>
          <a:ext cx="9144000" cy="51571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/>
                <a:gridCol w="6096000"/>
              </a:tblGrid>
              <a:tr h="656370">
                <a:tc rowSpan="2"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Τιμολόγηση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Όταν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ανεβάζουμε τιμή προσπαθούμε να κινηθούμε κάτω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7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Όταν μειώνουμε τιμή προσπαθούμε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να κινηθούμε πάνω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7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Προώθηση πωλήσεων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Οι εκπτώσεις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πρέπει να είναι μεγαλύτερες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70">
                <a:tc rowSpan="2"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Προϊόν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Οι μειώσεις στο μέγεθος ενός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προϊόντος ή τροφίμου πρέπει να είναι μικρότερες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671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Όταν στη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συσκευασία αναγράφεται η λέξη ‘Νέο’ πρέπει να σιγουρευτούμε ότι, η αλλαγή ξεπερνάει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671">
                <a:tc rowSpan="2"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Συσκευασία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Προκειμένου να εκσυγχρονίσουμε το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στυλ και το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logo 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της συσκευασίας πρέπει να κινηθούμε κάτω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7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Αν θέλουμε να αλλάξουμε την εικόνα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 οι αλλαγές πρέπει να είναι μεγαλύτερες από τη </a:t>
                      </a:r>
                      <a:r>
                        <a:rPr lang="el-GR" b="1" baseline="0" dirty="0" err="1" smtClean="0">
                          <a:solidFill>
                            <a:schemeClr val="tx1"/>
                          </a:solidFill>
                        </a:rPr>
                        <a:t>μ.α.δ</a:t>
                      </a:r>
                      <a:r>
                        <a:rPr lang="el-GR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Παραδείγματα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img.scoop.it/KDcROQ3KNJr4e79DIlZmTTl72eJkfbmt4t8yenImKBVvK0kTmF0xjctABnaLJIm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448175" cy="3724276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096344" cy="391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Παραδείγματα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84321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Υποσυνείδητη Αντίληψη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l-GR" sz="2000" dirty="0" smtClean="0"/>
              <a:t>Αντίληψη ενός ερεθίσματος κάτω του συνειδητού επιπέδου.</a:t>
            </a:r>
          </a:p>
          <a:p>
            <a:r>
              <a:rPr lang="el-GR" sz="2000" dirty="0" smtClean="0"/>
              <a:t>Το επίπεδο αυτό ονομάζεται </a:t>
            </a:r>
            <a:r>
              <a:rPr lang="en-US" sz="2000" dirty="0" err="1" smtClean="0"/>
              <a:t>limen</a:t>
            </a:r>
            <a:r>
              <a:rPr lang="en-US" sz="2000" dirty="0" smtClean="0"/>
              <a:t>.</a:t>
            </a:r>
          </a:p>
          <a:p>
            <a:r>
              <a:rPr lang="el-GR" sz="2000" dirty="0" smtClean="0"/>
              <a:t>Μπορούν οι άνθρωποι να αντιλαμβάνονται ερεθίσματα δίχως να γνωρίζουν συνειδητά την ύπαρξη των ερεθισμάτων αυτών;</a:t>
            </a:r>
          </a:p>
          <a:p>
            <a:r>
              <a:rPr lang="el-GR" sz="2000" dirty="0" smtClean="0"/>
              <a:t>Αποτελεσματικότητα της «κάτω του </a:t>
            </a:r>
            <a:r>
              <a:rPr lang="en-US" sz="2000" dirty="0" err="1" smtClean="0"/>
              <a:t>limen</a:t>
            </a:r>
            <a:r>
              <a:rPr lang="en-US" sz="2000" dirty="0" smtClean="0"/>
              <a:t> </a:t>
            </a:r>
            <a:r>
              <a:rPr lang="el-GR" sz="2000" dirty="0" smtClean="0"/>
              <a:t>διαφήμισης» </a:t>
            </a:r>
            <a:r>
              <a:rPr lang="en-US" sz="2000" dirty="0" smtClean="0"/>
              <a:t>(Subliminal advertising/</a:t>
            </a:r>
            <a:r>
              <a:rPr lang="el-GR" sz="2000" dirty="0" smtClean="0"/>
              <a:t>υποσυνείδητη διαφήμιση)</a:t>
            </a:r>
          </a:p>
          <a:p>
            <a:r>
              <a:rPr lang="el-GR" sz="2000" dirty="0" smtClean="0"/>
              <a:t>1957 ο ερευνητής </a:t>
            </a:r>
            <a:r>
              <a:rPr lang="en-US" sz="2000" dirty="0" smtClean="0"/>
              <a:t>James </a:t>
            </a:r>
            <a:r>
              <a:rPr lang="en-US" sz="2000" dirty="0" err="1" smtClean="0"/>
              <a:t>Vicary</a:t>
            </a:r>
            <a:r>
              <a:rPr lang="en-US" sz="2000" dirty="0" smtClean="0"/>
              <a:t> </a:t>
            </a:r>
            <a:r>
              <a:rPr lang="el-GR" sz="2000" dirty="0" smtClean="0"/>
              <a:t>διεξήγαγε ένα πείραμα σε έναν κινηματογράφο στο </a:t>
            </a:r>
            <a:r>
              <a:rPr lang="en-US" sz="2000" dirty="0" smtClean="0"/>
              <a:t>New Jersey.</a:t>
            </a:r>
          </a:p>
          <a:p>
            <a:r>
              <a:rPr lang="el-GR" sz="2000" dirty="0" smtClean="0"/>
              <a:t>«Τρώτε </a:t>
            </a:r>
            <a:r>
              <a:rPr lang="el-GR" sz="2000" dirty="0" err="1" smtClean="0"/>
              <a:t>ποπ</a:t>
            </a:r>
            <a:r>
              <a:rPr lang="el-GR" sz="2000" dirty="0" smtClean="0"/>
              <a:t> </a:t>
            </a:r>
            <a:r>
              <a:rPr lang="el-GR" sz="2000" dirty="0" err="1" smtClean="0"/>
              <a:t>κόρν</a:t>
            </a:r>
            <a:r>
              <a:rPr lang="el-GR" sz="2000" dirty="0" smtClean="0"/>
              <a:t>» και «Πίνετε </a:t>
            </a:r>
            <a:r>
              <a:rPr lang="en-US" sz="2000" dirty="0" smtClean="0"/>
              <a:t>Coca Cola</a:t>
            </a:r>
            <a:r>
              <a:rPr lang="el-GR" sz="2000" dirty="0" smtClean="0"/>
              <a:t>» εμφανιζόταν για 5 λεπτά στη διάρκεια της ταινίας με ταχύτητα 1/3.000 </a:t>
            </a:r>
            <a:r>
              <a:rPr lang="el-GR" sz="2000" dirty="0" err="1" smtClean="0"/>
              <a:t>δευτ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Ο χρόνος έκθεσης ήταν τόσο σύντομος που οι θεατές δε γνώριζαν ότι, είχαν δει τα μηνύματα.</a:t>
            </a:r>
          </a:p>
          <a:p>
            <a:r>
              <a:rPr lang="el-GR" sz="2000" dirty="0" smtClean="0"/>
              <a:t>Τα αποτελέσματα ήταν θεαματικά. 58% αύξηση των </a:t>
            </a:r>
            <a:r>
              <a:rPr lang="el-GR" sz="2000" dirty="0" err="1" smtClean="0"/>
              <a:t>ποπ</a:t>
            </a:r>
            <a:r>
              <a:rPr lang="el-GR" sz="2000" dirty="0" smtClean="0"/>
              <a:t> </a:t>
            </a:r>
            <a:r>
              <a:rPr lang="el-GR" sz="2000" dirty="0" err="1" smtClean="0"/>
              <a:t>κόρν</a:t>
            </a:r>
            <a:r>
              <a:rPr lang="el-GR" sz="2000" dirty="0" smtClean="0"/>
              <a:t> και 18% της </a:t>
            </a:r>
            <a:r>
              <a:rPr lang="en-US" sz="2000" dirty="0" smtClean="0"/>
              <a:t>Coca Cola </a:t>
            </a:r>
            <a:r>
              <a:rPr lang="el-GR" sz="2000" dirty="0" smtClean="0"/>
              <a:t>για τους έξι μήνες που κράτησε το πείραμα.</a:t>
            </a:r>
            <a:endParaRPr lang="el-GR" sz="2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Υποσυνείδητη Αντίληψη</a:t>
            </a:r>
            <a:endParaRPr lang="el-GR" dirty="0"/>
          </a:p>
        </p:txBody>
      </p:sp>
      <p:pic>
        <p:nvPicPr>
          <p:cNvPr id="38914" name="Picture 2" descr="http://static2.businessinsider.com/image/4ddd090d49e2aee87d0f0000-1190-625/the-shocking-drink-and-incredible-coke-history-of-subliminal-adverti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810000" cy="2857500"/>
          </a:xfrm>
          <a:prstGeom prst="rect">
            <a:avLst/>
          </a:prstGeom>
          <a:noFill/>
        </p:spPr>
      </p:pic>
      <p:pic>
        <p:nvPicPr>
          <p:cNvPr id="38916" name="Picture 4" descr="http://hannahdwyeras.weebly.com/uploads/1/8/3/1/18318023/272290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62344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Υποσυνείδητη διαφήμιση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Χρήση κρυφών μηνυμάτων με την ενσωμάτωση ένθετων (</a:t>
            </a:r>
            <a:r>
              <a:rPr lang="en-US" sz="2800" dirty="0" smtClean="0"/>
              <a:t>embeds), </a:t>
            </a:r>
            <a:r>
              <a:rPr lang="el-GR" sz="2800" dirty="0" smtClean="0"/>
              <a:t>ανάρμοστων στοιχείων (</a:t>
            </a:r>
            <a:r>
              <a:rPr lang="en-US" sz="2800" dirty="0" smtClean="0"/>
              <a:t>incongruities) </a:t>
            </a:r>
            <a:r>
              <a:rPr lang="el-GR" sz="2800" dirty="0" smtClean="0"/>
              <a:t>και </a:t>
            </a:r>
            <a:r>
              <a:rPr lang="el-GR" sz="2800" dirty="0" err="1" smtClean="0"/>
              <a:t>υπαινικτικότητας</a:t>
            </a:r>
            <a:r>
              <a:rPr lang="el-GR" sz="2800" dirty="0" smtClean="0"/>
              <a:t> (</a:t>
            </a:r>
            <a:r>
              <a:rPr lang="en-US" sz="2800" dirty="0" smtClean="0"/>
              <a:t>suggestiveness).</a:t>
            </a:r>
          </a:p>
          <a:p>
            <a:r>
              <a:rPr lang="el-GR" sz="2800" dirty="0" smtClean="0"/>
              <a:t>Ένθετα: εικόνες και λέξεις που είναι κρυφές ή καμουφλαρισμένες.</a:t>
            </a:r>
          </a:p>
          <a:p>
            <a:r>
              <a:rPr lang="el-GR" sz="2800" dirty="0" smtClean="0"/>
              <a:t>¾ των καταναλωτών πιστεύουν πως οι διαφημιστές εξακολουθούν να χρησιμοποιούν υποσυνείδητες διαφημίσεις.  </a:t>
            </a:r>
          </a:p>
          <a:p>
            <a:r>
              <a:rPr lang="el-GR" sz="2800" dirty="0" smtClean="0"/>
              <a:t>Μέχρι και σήμερα όμως δεν έχει επιβεβαιωθεί η επίδραση αυτού του είδους </a:t>
            </a:r>
            <a:r>
              <a:rPr lang="el-GR" sz="2800" smtClean="0"/>
              <a:t>της διαφήμισης.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Υποσυνείδητη διαφήμιση</a:t>
            </a:r>
            <a:endParaRPr lang="el-G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8161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4.bp.blogspot.com/-7LqxwdqBP68/UVjXfBD7XNI/AAAAAAAACVI/StKIV6H3qjY/s1600/GILBEY%27S+AD+%28USE+THIS+ONE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427984" cy="527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Αντίληψη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Οι αντιληπτικοί δέκτες του καταναλωτή βομβαρδίζονται από ένα σχεδόν απεριόριστο αριθμό ερεθισμάτων.</a:t>
            </a:r>
          </a:p>
          <a:p>
            <a:endParaRPr lang="el-GR" sz="2000" dirty="0" smtClean="0"/>
          </a:p>
          <a:p>
            <a:r>
              <a:rPr lang="el-GR" sz="2000" dirty="0" smtClean="0"/>
              <a:t>Το ποια ερεθίσματα επιλέγονται εξαρτάται από:</a:t>
            </a:r>
          </a:p>
          <a:p>
            <a:pPr lvl="1"/>
            <a:r>
              <a:rPr lang="el-GR" sz="2000" dirty="0" smtClean="0"/>
              <a:t>Φύση ερεθίσματος (η αντίθεση προκαλεί προσοχή)</a:t>
            </a:r>
          </a:p>
          <a:p>
            <a:pPr lvl="1"/>
            <a:r>
              <a:rPr lang="el-GR" sz="2000" dirty="0" smtClean="0"/>
              <a:t>Προηγούμενη εμπειρία (μη αναμενόμενο προκαλεί προσοχή)</a:t>
            </a:r>
          </a:p>
          <a:p>
            <a:pPr lvl="1"/>
            <a:r>
              <a:rPr lang="el-GR" sz="2000" dirty="0" smtClean="0"/>
              <a:t>Κίνητρα καταναλωτή (προσοχή σε εκείνα τα κίνητρα που σχετίζονται με ανάγκες)</a:t>
            </a:r>
          </a:p>
          <a:p>
            <a:pPr lvl="1">
              <a:buNone/>
            </a:pPr>
            <a:endParaRPr lang="el-GR" sz="2000" dirty="0" smtClean="0"/>
          </a:p>
          <a:p>
            <a:r>
              <a:rPr lang="el-GR" sz="2000" dirty="0" smtClean="0"/>
              <a:t>Στο στάδιο της κατανόησης ο καταναλωτής χρησιμοποιεί τις εμπειρίες και τη μνήμη του.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b="1" u="sng" dirty="0" smtClean="0"/>
              <a:t>Επιλεκτική αντίληψη </a:t>
            </a:r>
            <a:r>
              <a:rPr lang="el-GR" sz="2000" dirty="0" smtClean="0"/>
              <a:t>καθώς οι καταναλωτές αντιλαμβάνονται επιλεκτικά τα ερεθίσματα που τους ενδιαφέρουν.</a:t>
            </a:r>
          </a:p>
          <a:p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Λειτουργίες επιλεκτικής αντίληψης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l-GR" sz="2800" b="1" u="sng" dirty="0" smtClean="0"/>
              <a:t>Αντιληπτική επαγρύπνηση: </a:t>
            </a:r>
            <a:r>
              <a:rPr lang="el-GR" sz="2800" dirty="0" smtClean="0"/>
              <a:t>οι καταναλωτές θα επιλέξουν εκείνες τις πληροφορίες που είναι περισσότερο σχετικές με τις ανάγκες τους και τις απαραίτητες για την αξιολόγηση των μαρκών.</a:t>
            </a:r>
          </a:p>
          <a:p>
            <a:endParaRPr lang="el-GR" sz="2800" dirty="0" smtClean="0"/>
          </a:p>
          <a:p>
            <a:r>
              <a:rPr lang="el-GR" sz="2800" b="1" u="sng" dirty="0" smtClean="0"/>
              <a:t>Αντιληπτική άμυνα: </a:t>
            </a:r>
            <a:r>
              <a:rPr lang="el-GR" sz="2800" dirty="0" smtClean="0"/>
              <a:t>οι καταναλωτές διαστρέφουν πληροφορίες ώστε να συμφωνούν με τα πιστεύω και τις στάσεις τους. (προστατεύεται το άτομο από απειλητικά και αντιφατικά ερεθίσματα)</a:t>
            </a:r>
            <a:endParaRPr lang="el-GR" sz="2800" b="1" u="sng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Αντιληπτική Οργάνωση – Κατηγοριοποίηση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l-GR" dirty="0" smtClean="0"/>
              <a:t>Οι καταναλωτές οργανώνουν τα ερεθίσματα ΜΚΤ.</a:t>
            </a:r>
          </a:p>
          <a:p>
            <a:pPr lvl="1"/>
            <a:r>
              <a:rPr lang="el-GR" b="1" u="sng" dirty="0" smtClean="0"/>
              <a:t>Κατηγοριοποίηση</a:t>
            </a:r>
            <a:r>
              <a:rPr lang="el-GR" dirty="0" smtClean="0"/>
              <a:t>: τάση να τοποθετούμε πληροφορίες σε λογικές κατηγορίες. </a:t>
            </a:r>
          </a:p>
          <a:p>
            <a:pPr lvl="1">
              <a:buNone/>
            </a:pPr>
            <a:endParaRPr lang="el-GR" dirty="0" smtClean="0"/>
          </a:p>
          <a:p>
            <a:pPr lvl="2"/>
            <a:r>
              <a:rPr lang="el-GR" dirty="0" smtClean="0"/>
              <a:t>Η κατηγοριοποίηση γίνεται με βάση επίπεδο (μεγάλο, μέτριο, μικρό), τη σχέση (ονόματα μαρκών) ή τη γενίκευση (γενικεύουμε με βάση κάτι γνωστό).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Αντιληπτική Οργάνωση - Ολοκλήρωση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Μέρος της ψυχολογίας </a:t>
            </a:r>
            <a:r>
              <a:rPr lang="en-US" dirty="0" smtClean="0"/>
              <a:t>gestalt.</a:t>
            </a:r>
          </a:p>
          <a:p>
            <a:pPr lvl="1"/>
            <a:r>
              <a:rPr lang="el-GR" dirty="0" smtClean="0"/>
              <a:t>Ψυχολογικοί μηχανισμοί που δημιουργούν ολοκληρωμένα σχέδια, συνολικούς σχηματισμούς από αρχικά ασύνδετα μεταξύ τους στοιχεία.</a:t>
            </a:r>
          </a:p>
          <a:p>
            <a:pPr lvl="1"/>
            <a:r>
              <a:rPr lang="el-GR" dirty="0" smtClean="0"/>
              <a:t>Οργάνωση αντιλήψεων βάσει σχέσης μορφής και βάσης (</a:t>
            </a:r>
            <a:r>
              <a:rPr lang="en-US" dirty="0" smtClean="0"/>
              <a:t>figure – background)</a:t>
            </a:r>
          </a:p>
          <a:p>
            <a:pPr lvl="2"/>
            <a:r>
              <a:rPr lang="el-GR" dirty="0" smtClean="0"/>
              <a:t>Η μορφή είναι συμπαγής και βρίσκεται στο προσκήνιο.</a:t>
            </a:r>
          </a:p>
          <a:p>
            <a:pPr lvl="2"/>
            <a:r>
              <a:rPr lang="el-GR" dirty="0" smtClean="0"/>
              <a:t>Η βάση βρίσκεται στο παρασκήνιο είναι απροσδιόριστη, θολή και συνεχής.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Αντιληπτική Οργάνωση - Ολοκλήρωση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2.bp.blogspot.com/-D7bWAViSJTE/UjBq1foCh_I/AAAAAAAABSE/E327m0cke6A/s1600/RubinGest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352800" cy="3743325"/>
          </a:xfrm>
          <a:prstGeom prst="rect">
            <a:avLst/>
          </a:prstGeom>
          <a:noFill/>
        </p:spPr>
      </p:pic>
      <p:pic>
        <p:nvPicPr>
          <p:cNvPr id="1028" name="Picture 4" descr="https://s-media-cache-ak0.pinimg.com/originals/bd/ab/4a/bdab4ab185ec94c49ba8b0ec9361fdf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345962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Αντιληπτική Οργάνωση - Ολοκλήρωση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525963"/>
          </a:xfrm>
        </p:spPr>
        <p:txBody>
          <a:bodyPr/>
          <a:lstStyle/>
          <a:p>
            <a:r>
              <a:rPr lang="el-GR" sz="2000" b="1" u="sng" dirty="0" smtClean="0"/>
              <a:t>Ομαδοποίηση</a:t>
            </a:r>
            <a:r>
              <a:rPr lang="el-GR" sz="2000" dirty="0" smtClean="0"/>
              <a:t>: τα άτομα έχουν την τάση να ομαδοποιούν αυτόματα τα ερεθίσματα και να διαμορφώνουν μια ολοκληρωμένη εικόνα.</a:t>
            </a:r>
          </a:p>
          <a:p>
            <a:endParaRPr lang="el-GR" sz="2000" dirty="0" smtClean="0"/>
          </a:p>
          <a:p>
            <a:pPr lvl="1"/>
            <a:r>
              <a:rPr lang="el-GR" sz="2000" dirty="0" smtClean="0"/>
              <a:t>Δεν ασχολούνται με ξεχωριστά στοιχεία αλλά ομάδες στοιχείων</a:t>
            </a:r>
          </a:p>
          <a:p>
            <a:pPr lvl="1"/>
            <a:r>
              <a:rPr lang="el-GR" sz="2000" dirty="0" smtClean="0"/>
              <a:t>Παράδειγμα: 210 9876543 </a:t>
            </a:r>
            <a:r>
              <a:rPr lang="el-GR" sz="2000" dirty="0" smtClean="0">
                <a:sym typeface="Wingdings" pitchFamily="2" charset="2"/>
              </a:rPr>
              <a:t> 210-985-6543</a:t>
            </a:r>
          </a:p>
          <a:p>
            <a:pPr lvl="1"/>
            <a:endParaRPr lang="el-GR" sz="2000" dirty="0" smtClean="0"/>
          </a:p>
          <a:p>
            <a:r>
              <a:rPr lang="el-GR" sz="2000" b="1" u="sng" dirty="0" smtClean="0"/>
              <a:t>Κλείσιμο</a:t>
            </a:r>
            <a:r>
              <a:rPr lang="el-GR" sz="2000" dirty="0" smtClean="0"/>
              <a:t>: οργάνωση αντιλήψεων ώστε να σχηματίζεται μια ολοκληρωμένη εικόνα. </a:t>
            </a:r>
          </a:p>
          <a:p>
            <a:pPr lvl="1"/>
            <a:r>
              <a:rPr lang="el-GR" sz="2000" dirty="0" smtClean="0"/>
              <a:t>Τάση τα άτομα να συμπληρώνουν τα κομμάτια που λείπουν από κάποια εικόνα. </a:t>
            </a:r>
          </a:p>
        </p:txBody>
      </p:sp>
      <p:pic>
        <p:nvPicPr>
          <p:cNvPr id="22532" name="Picture 4" descr="http://art.nmu.edu/groups/cognates/wiki/f8d09/images/3ae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119835"/>
            <a:ext cx="333375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Παραδείγματα  - Κλείσιμο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Παρουσίαση ενός ελλιπούς διαφημιστικού μηνύματος που πρέπει να συμπληρώσει ο καταναλωτής.</a:t>
            </a:r>
          </a:p>
          <a:p>
            <a:r>
              <a:rPr lang="el-GR" dirty="0" smtClean="0"/>
              <a:t>Η ενέργεια συμπλήρωσης αυξάνει την ανάμειξη του καταναλωτή με το μήνυμα.</a:t>
            </a:r>
          </a:p>
          <a:p>
            <a:r>
              <a:rPr lang="en-US" dirty="0" smtClean="0"/>
              <a:t>Salem advertising</a:t>
            </a:r>
          </a:p>
          <a:p>
            <a:pPr lvl="1"/>
            <a:r>
              <a:rPr lang="en-US" dirty="0" smtClean="0">
                <a:hlinkClick r:id="rId2"/>
              </a:rPr>
              <a:t>http://m.tvadsongs.com/player.php?song=Salem_Cigarettes_-_You_Can_Take_Salem_Out_Of_The_Country</a:t>
            </a:r>
            <a:endParaRPr lang="en-US" dirty="0" smtClean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1212</Words>
  <Application>Microsoft Office PowerPoint</Application>
  <PresentationFormat>Προβολή στην οθόνη (4:3)</PresentationFormat>
  <Paragraphs>150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Diseño predeterminado</vt:lpstr>
      <vt:lpstr>Αντίληψη Καταναλωτή και Στρατηγική ΜΚΤ</vt:lpstr>
      <vt:lpstr>Αντίληψη</vt:lpstr>
      <vt:lpstr>Αντίληψη</vt:lpstr>
      <vt:lpstr>Λειτουργίες επιλεκτικής αντίληψης</vt:lpstr>
      <vt:lpstr>Αντιληπτική Οργάνωση – Κατηγοριοποίηση </vt:lpstr>
      <vt:lpstr>Αντιληπτική Οργάνωση - Ολοκλήρωση</vt:lpstr>
      <vt:lpstr>Αντιληπτική Οργάνωση - Ολοκλήρωση</vt:lpstr>
      <vt:lpstr>Αντιληπτική Οργάνωση - Ολοκλήρωση</vt:lpstr>
      <vt:lpstr>Παραδείγματα  - Κλείσιμο</vt:lpstr>
      <vt:lpstr>Μνήμη</vt:lpstr>
      <vt:lpstr>Υποσυστήματα Μνήμης</vt:lpstr>
      <vt:lpstr>Υποσυστήματα Μνήμης</vt:lpstr>
      <vt:lpstr>Αυτοβιογραφική μνήμη</vt:lpstr>
      <vt:lpstr>Σημαντική Μνήμη</vt:lpstr>
      <vt:lpstr>Για ποιο λόγο ενδιαφέρει η μνήμη έναν μαρκετίστα;</vt:lpstr>
      <vt:lpstr>Αίσθηση </vt:lpstr>
      <vt:lpstr>Απόλυτο &amp; Τελικό Κατώφλι</vt:lpstr>
      <vt:lpstr>Κατώφλια και Σχεδιασμός Προϊόντων</vt:lpstr>
      <vt:lpstr>Κατώφλια και Τμηματοποίηση</vt:lpstr>
      <vt:lpstr>Διαφορικό Κατώφλι</vt:lpstr>
      <vt:lpstr>Παραδείγματα Εφαρμογής της μ.α.δ.</vt:lpstr>
      <vt:lpstr>Παραδείγματα</vt:lpstr>
      <vt:lpstr>Παραδείγματα</vt:lpstr>
      <vt:lpstr>Υποσυνείδητη Αντίληψη</vt:lpstr>
      <vt:lpstr>Υποσυνείδητη Αντίληψη</vt:lpstr>
      <vt:lpstr>Υποσυνείδητη διαφήμιση</vt:lpstr>
      <vt:lpstr>Υποσυνείδητη διαφήμιση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Amalia</cp:lastModifiedBy>
  <cp:revision>893</cp:revision>
  <dcterms:created xsi:type="dcterms:W3CDTF">2010-05-23T14:28:12Z</dcterms:created>
  <dcterms:modified xsi:type="dcterms:W3CDTF">2016-03-16T19:48:32Z</dcterms:modified>
</cp:coreProperties>
</file>