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1"/>
  </p:sldMasterIdLst>
  <p:notesMasterIdLst>
    <p:notesMasterId r:id="rId27"/>
  </p:notesMasterIdLst>
  <p:handoutMasterIdLst>
    <p:handoutMasterId r:id="rId28"/>
  </p:handoutMasterIdLst>
  <p:sldIdLst>
    <p:sldId id="282" r:id="rId2"/>
    <p:sldId id="281" r:id="rId3"/>
    <p:sldId id="283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4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5FA5"/>
    <a:srgbClr val="F57024"/>
    <a:srgbClr val="F50C24"/>
    <a:srgbClr val="AF3D92"/>
    <a:srgbClr val="C74C2D"/>
    <a:srgbClr val="4D92BC"/>
    <a:srgbClr val="6A733D"/>
    <a:srgbClr val="4E6273"/>
    <a:srgbClr val="E3E709"/>
    <a:srgbClr val="BE2A4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25" autoAdjust="0"/>
    <p:restoredTop sz="93900" autoAdjust="0"/>
  </p:normalViewPr>
  <p:slideViewPr>
    <p:cSldViewPr snapToGrid="0">
      <p:cViewPr varScale="1">
        <p:scale>
          <a:sx n="68" d="100"/>
          <a:sy n="68" d="100"/>
        </p:scale>
        <p:origin x="-1332" y="-108"/>
      </p:cViewPr>
      <p:guideLst>
        <p:guide orient="horz" pos="2160"/>
        <p:guide orient="horz" pos="4032"/>
        <p:guide pos="2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CAE23-4D2E-2F4E-8AF9-A93C6DBEAC74}" type="datetimeFigureOut">
              <a:rPr lang="en-US" smtClean="0"/>
              <a:pPr/>
              <a:t>8/16/2019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44CFC-8BF9-2C4E-9289-81FEC5A72F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93750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116663-B372-3E48-9F73-B21AA219DBD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964977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FE69F1-2C49-8541-A1A5-EFBA37142D8A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690367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73219F-7F94-C74C-A5AF-6E117F02B773}" type="slidenum">
              <a:rPr lang="en-US" sz="1200"/>
              <a:pPr/>
              <a:t>11</a:t>
            </a:fld>
            <a:endParaRPr lang="en-US" sz="1200" dirty="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5715F52-BAB9-9344-997B-33CA31FE1022}" type="slidenum">
              <a:rPr lang="en-US" sz="1200"/>
              <a:pPr/>
              <a:t>12</a:t>
            </a:fld>
            <a:endParaRPr lang="en-US" sz="1200" dirty="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19F527-03EA-E84C-8D20-FBA7B0BB3744}" type="slidenum">
              <a:rPr lang="en-US" sz="1200"/>
              <a:pPr/>
              <a:t>13</a:t>
            </a:fld>
            <a:endParaRPr lang="en-US" sz="1200" dirty="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60BA652-16CE-B140-9FBA-71C1A57A72B7}" type="slidenum">
              <a:rPr lang="en-US" sz="1200"/>
              <a:pPr/>
              <a:t>14</a:t>
            </a:fld>
            <a:endParaRPr lang="en-US" sz="1200" dirty="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1DE0500-3944-8A40-8B3F-81EA305E9635}" type="slidenum">
              <a:rPr lang="en-US" sz="1200"/>
              <a:pPr/>
              <a:t>15</a:t>
            </a:fld>
            <a:endParaRPr lang="en-US" sz="1200" dirty="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1DBB11A-9380-F84D-819F-9BA8439E3F1B}" type="slidenum">
              <a:rPr lang="en-US" sz="1200"/>
              <a:pPr/>
              <a:t>16</a:t>
            </a:fld>
            <a:endParaRPr lang="en-US" sz="1200" dirty="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02B3D7E-E046-254F-89F0-67BD07ADC83C}" type="slidenum">
              <a:rPr lang="en-US" sz="1200"/>
              <a:pPr/>
              <a:t>17</a:t>
            </a:fld>
            <a:endParaRPr lang="en-US" sz="1200" dirty="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86DB20-CE6F-904A-9C1D-1047C17574BE}" type="slidenum">
              <a:rPr lang="en-US" sz="1200"/>
              <a:pPr/>
              <a:t>18</a:t>
            </a:fld>
            <a:endParaRPr lang="en-US" sz="1200" dirty="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F98A7BF-91DD-D94B-AAA8-32487BCCF3AA}" type="slidenum">
              <a:rPr lang="en-US" sz="1200"/>
              <a:pPr/>
              <a:t>19</a:t>
            </a:fld>
            <a:endParaRPr lang="en-US" sz="1200" dirty="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86B5EFD-9E49-2847-985A-BE2F431B5F11}" type="slidenum">
              <a:rPr lang="en-US" sz="1200"/>
              <a:pPr/>
              <a:t>20</a:t>
            </a:fld>
            <a:endParaRPr lang="en-US" sz="1200" dirty="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A3524A6-8913-4F4E-9CCF-D6F8033CB60B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05685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591F72F-511B-2543-BB96-CF6391E38496}" type="slidenum">
              <a:rPr lang="en-US" sz="1200"/>
              <a:pPr/>
              <a:t>21</a:t>
            </a:fld>
            <a:endParaRPr lang="en-US" sz="1200" dirty="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DCF78FF-E15D-E543-90E1-78AF8A87A190}" type="slidenum">
              <a:rPr lang="en-US" sz="1200"/>
              <a:pPr/>
              <a:t>22</a:t>
            </a:fld>
            <a:endParaRPr lang="en-US" sz="1200" dirty="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DCFF50E-B62D-B44B-A6BE-868AB1ABD39D}" type="slidenum">
              <a:rPr lang="en-US" sz="1200"/>
              <a:pPr/>
              <a:t>23</a:t>
            </a:fld>
            <a:endParaRPr lang="en-US" sz="1200" dirty="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CB98BB3-D73C-9B48-B313-BEFCD72CDF34}" type="slidenum">
              <a:rPr lang="en-US" sz="1200"/>
              <a:pPr/>
              <a:t>24</a:t>
            </a:fld>
            <a:endParaRPr lang="en-US" sz="1200" dirty="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E1D3598-BF69-5640-AA39-240F0E1604DF}" type="slidenum">
              <a:rPr lang="en-US" sz="1200"/>
              <a:pPr/>
              <a:t>4</a:t>
            </a:fld>
            <a:endParaRPr lang="en-US" sz="1200" dirty="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6F9AD20-6F59-DE40-9CB1-4A5FA44C2F8B}" type="slidenum">
              <a:rPr lang="en-US" sz="1200"/>
              <a:pPr/>
              <a:t>5</a:t>
            </a:fld>
            <a:endParaRPr lang="en-US" sz="1200" dirty="0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4D28FDA-8E6B-2B45-965A-2E7FE94F7EED}" type="slidenum">
              <a:rPr lang="en-US" sz="1200"/>
              <a:pPr/>
              <a:t>6</a:t>
            </a:fld>
            <a:endParaRPr lang="en-US" sz="1200" dirty="0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110FF20-FFE5-D744-89B3-45621C6C6CF7}" type="slidenum">
              <a:rPr lang="en-US" sz="1200"/>
              <a:pPr/>
              <a:t>7</a:t>
            </a:fld>
            <a:endParaRPr lang="en-US" sz="1200" dirty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23B322E-393E-ED4F-935E-F92E08A9161C}" type="slidenum">
              <a:rPr lang="en-US" sz="1200"/>
              <a:pPr/>
              <a:t>8</a:t>
            </a:fld>
            <a:endParaRPr lang="en-US" sz="1200" dirty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3C8CD27-0BD6-7A4F-A17A-211967E38463}" type="slidenum">
              <a:rPr lang="en-US" sz="1200"/>
              <a:pPr/>
              <a:t>9</a:t>
            </a:fld>
            <a:endParaRPr lang="en-US" sz="1200" dirty="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7CBF36A-3748-7F40-8FCA-A06F76BD9A0E}" type="slidenum">
              <a:rPr lang="en-US" sz="1200"/>
              <a:pPr/>
              <a:t>10</a:t>
            </a:fld>
            <a:endParaRPr lang="en-US" sz="1200" dirty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06773-CBE6-48FC-8F05-2B94F9F67157}" type="datetimeFigureOut">
              <a:rPr lang="el-GR" smtClean="0"/>
              <a:pPr/>
              <a:t>16/8/2019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2016 Pearson Education, Inc.</a:t>
            </a:r>
            <a:endParaRPr lang="en-GB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7D9F1-C9AB-4B44-9D40-85C8937D64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06773-CBE6-48FC-8F05-2B94F9F67157}" type="datetimeFigureOut">
              <a:rPr lang="el-GR" smtClean="0"/>
              <a:pPr/>
              <a:t>16/8/2019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2016 Pearson Education, Inc.</a:t>
            </a:r>
            <a:endParaRPr lang="en-GB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7D9F1-C9AB-4B44-9D40-85C8937D64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06773-CBE6-48FC-8F05-2B94F9F67157}" type="datetimeFigureOut">
              <a:rPr lang="el-GR" smtClean="0"/>
              <a:pPr/>
              <a:t>16/8/2019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2016 Pearson Education, Inc.</a:t>
            </a:r>
            <a:endParaRPr lang="en-GB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7D9F1-C9AB-4B44-9D40-85C8937D64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06773-CBE6-48FC-8F05-2B94F9F67157}" type="datetimeFigureOut">
              <a:rPr lang="el-GR" smtClean="0"/>
              <a:pPr/>
              <a:t>16/8/2019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2016 Pearson Education, Inc.</a:t>
            </a:r>
            <a:endParaRPr lang="en-GB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7D9F1-C9AB-4B44-9D40-85C8937D64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06773-CBE6-48FC-8F05-2B94F9F67157}" type="datetimeFigureOut">
              <a:rPr lang="el-GR" smtClean="0"/>
              <a:pPr/>
              <a:t>16/8/2019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2016 Pearson Education, Inc.</a:t>
            </a:r>
            <a:endParaRPr lang="en-GB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7D9F1-C9AB-4B44-9D40-85C8937D64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06773-CBE6-48FC-8F05-2B94F9F67157}" type="datetimeFigureOut">
              <a:rPr lang="el-GR" smtClean="0"/>
              <a:pPr/>
              <a:t>16/8/2019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2016 Pearson Education, Inc.</a:t>
            </a:r>
            <a:endParaRPr lang="en-GB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7D9F1-C9AB-4B44-9D40-85C8937D64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06773-CBE6-48FC-8F05-2B94F9F67157}" type="datetimeFigureOut">
              <a:rPr lang="el-GR" smtClean="0"/>
              <a:pPr/>
              <a:t>16/8/2019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2016 Pearson Education, Inc.</a:t>
            </a:r>
            <a:endParaRPr lang="en-GB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7D9F1-C9AB-4B44-9D40-85C8937D64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06773-CBE6-48FC-8F05-2B94F9F67157}" type="datetimeFigureOut">
              <a:rPr lang="el-GR" smtClean="0"/>
              <a:pPr/>
              <a:t>16/8/2019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2016 Pearson Education, Inc.</a:t>
            </a:r>
            <a:endParaRPr lang="en-GB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7D9F1-C9AB-4B44-9D40-85C8937D64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06773-CBE6-48FC-8F05-2B94F9F67157}" type="datetimeFigureOut">
              <a:rPr lang="el-GR" smtClean="0"/>
              <a:pPr/>
              <a:t>16/8/2019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2016 Pearson Education, Inc.</a:t>
            </a:r>
            <a:endParaRPr lang="en-GB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7D9F1-C9AB-4B44-9D40-85C8937D64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06773-CBE6-48FC-8F05-2B94F9F67157}" type="datetimeFigureOut">
              <a:rPr lang="el-GR" smtClean="0"/>
              <a:pPr/>
              <a:t>16/8/2019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2016 Pearson Education, Inc.</a:t>
            </a:r>
            <a:endParaRPr lang="en-GB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7D9F1-C9AB-4B44-9D40-85C8937D64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06773-CBE6-48FC-8F05-2B94F9F67157}" type="datetimeFigureOut">
              <a:rPr lang="el-GR" smtClean="0"/>
              <a:pPr/>
              <a:t>16/8/2019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2016 Pearson Education, Inc.</a:t>
            </a:r>
            <a:endParaRPr lang="en-GB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7D9F1-C9AB-4B44-9D40-85C8937D64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06773-CBE6-48FC-8F05-2B94F9F67157}" type="datetimeFigureOut">
              <a:rPr lang="el-GR" smtClean="0"/>
              <a:pPr/>
              <a:t>16/8/2019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© 2016 Pearson Education, Inc.</a:t>
            </a:r>
            <a:endParaRPr lang="en-GB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7D9F1-C9AB-4B44-9D40-85C8937D64B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xmlns="" id="{966B3739-74C3-4F28-A167-1AA4CDBCF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000" y="1081841"/>
            <a:ext cx="3517712" cy="4860000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3D3B9E79-418C-4DBB-A16E-F10C917E5D8C}"/>
              </a:ext>
            </a:extLst>
          </p:cNvPr>
          <p:cNvSpPr txBox="1">
            <a:spLocks noChangeArrowheads="1"/>
          </p:cNvSpPr>
          <p:nvPr/>
        </p:nvSpPr>
        <p:spPr>
          <a:xfrm>
            <a:off x="4533900" y="2047874"/>
            <a:ext cx="4441825" cy="23336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l-GR" sz="2900" dirty="0">
                <a:solidFill>
                  <a:srgbClr val="002060"/>
                </a:solidFill>
              </a:rPr>
              <a:t>Richard Wolfson</a:t>
            </a:r>
            <a:endParaRPr lang="el-GR" altLang="el-GR" sz="2900" dirty="0">
              <a:solidFill>
                <a:srgbClr val="002060"/>
              </a:solidFill>
            </a:endParaRPr>
          </a:p>
          <a:p>
            <a:pPr algn="ctr"/>
            <a:r>
              <a:rPr lang="en-US" altLang="el-GR" sz="2900" dirty="0">
                <a:solidFill>
                  <a:srgbClr val="002060"/>
                </a:solidFill>
              </a:rPr>
              <a:t> </a:t>
            </a:r>
            <a:r>
              <a:rPr lang="en-US" altLang="el-GR" sz="3900" dirty="0">
                <a:solidFill>
                  <a:srgbClr val="002060"/>
                </a:solidFill>
              </a:rPr>
              <a:t/>
            </a:r>
            <a:br>
              <a:rPr lang="en-US" altLang="el-GR" sz="3900" dirty="0">
                <a:solidFill>
                  <a:srgbClr val="002060"/>
                </a:solidFill>
              </a:rPr>
            </a:br>
            <a:r>
              <a:rPr lang="el-GR" altLang="el-GR" sz="4000" dirty="0">
                <a:solidFill>
                  <a:srgbClr val="002060"/>
                </a:solidFill>
              </a:rPr>
              <a:t>ΘΕΜΕΛΙΩΔΗΣ ΠΑΝΕΠΙΣΤΗΜΙΑΚΗ ΦΥΣΙΚΗ </a:t>
            </a:r>
            <a:endParaRPr lang="en-US" altLang="el-GR" sz="3900" b="1" dirty="0">
              <a:solidFill>
                <a:schemeClr val="bg1"/>
              </a:solidFill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xmlns="" id="{571C1617-A855-4020-85DD-ECB37DD7A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635" y="5941841"/>
            <a:ext cx="1969179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7736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4000" dirty="0" smtClean="0"/>
              <a:t>Κύματα σε χορδή</a:t>
            </a:r>
            <a:endParaRPr lang="en-US" sz="4000" dirty="0"/>
          </a:p>
        </p:txBody>
      </p:sp>
      <p:sp>
        <p:nvSpPr>
          <p:cNvPr id="2048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36987" y="1225821"/>
            <a:ext cx="7362581" cy="5106987"/>
          </a:xfrm>
        </p:spPr>
        <p:txBody>
          <a:bodyPr/>
          <a:lstStyle/>
          <a:p>
            <a:r>
              <a:rPr lang="el-GR" sz="2400" dirty="0" smtClean="0"/>
              <a:t>Σε χορδές</a:t>
            </a:r>
            <a:r>
              <a:rPr lang="en-US" sz="2400" dirty="0" smtClean="0"/>
              <a:t>, </a:t>
            </a:r>
            <a:r>
              <a:rPr lang="el-GR" sz="2400" dirty="0" smtClean="0"/>
              <a:t>νήματα</a:t>
            </a:r>
            <a:r>
              <a:rPr lang="en-US" sz="2400" dirty="0" smtClean="0"/>
              <a:t>, </a:t>
            </a:r>
            <a:r>
              <a:rPr lang="el-GR" sz="2400" dirty="0" smtClean="0"/>
              <a:t>επιμήκη ελατήρια</a:t>
            </a:r>
            <a:r>
              <a:rPr lang="en-US" sz="2400" dirty="0" smtClean="0"/>
              <a:t>, </a:t>
            </a:r>
            <a:br>
              <a:rPr lang="en-US" sz="2400" dirty="0" smtClean="0"/>
            </a:br>
            <a:r>
              <a:rPr lang="el-GR" sz="2400" dirty="0" smtClean="0"/>
              <a:t>καλώδια</a:t>
            </a:r>
            <a:r>
              <a:rPr lang="en-US" sz="2400" dirty="0" smtClean="0"/>
              <a:t>, </a:t>
            </a:r>
            <a:r>
              <a:rPr lang="el-GR" sz="2400" dirty="0" smtClean="0"/>
              <a:t>σύρματα</a:t>
            </a:r>
            <a:r>
              <a:rPr lang="en-US" sz="2400" dirty="0" smtClean="0"/>
              <a:t> </a:t>
            </a:r>
            <a:r>
              <a:rPr lang="el-GR" sz="2400" dirty="0" smtClean="0"/>
              <a:t>κ.λπ.</a:t>
            </a:r>
            <a:r>
              <a:rPr lang="en-US" sz="2400" dirty="0" smtClean="0"/>
              <a:t>, </a:t>
            </a:r>
            <a:r>
              <a:rPr lang="el-GR" sz="2400" dirty="0" smtClean="0"/>
              <a:t>η τάση</a:t>
            </a:r>
            <a:r>
              <a:rPr lang="en-US" sz="2400" dirty="0" smtClean="0"/>
              <a:t> </a:t>
            </a:r>
            <a:r>
              <a:rPr lang="el-GR" sz="2400" dirty="0" smtClean="0"/>
              <a:t>παρέχει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l-GR" sz="2400" dirty="0" smtClean="0"/>
              <a:t>τη δύναμη επαναφοράς που</a:t>
            </a:r>
            <a:r>
              <a:rPr lang="en-US" sz="2400" dirty="0" smtClean="0"/>
              <a:t> </a:t>
            </a:r>
            <a:r>
              <a:rPr lang="el-GR" sz="2400" dirty="0" smtClean="0"/>
              <a:t> βοηθά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l-GR" sz="2400" dirty="0" smtClean="0"/>
              <a:t>τη διάδοση</a:t>
            </a:r>
            <a:r>
              <a:rPr lang="en-US" sz="2400" dirty="0" smtClean="0"/>
              <a:t> </a:t>
            </a:r>
            <a:r>
              <a:rPr lang="el-GR" sz="2400" dirty="0" smtClean="0"/>
              <a:t>των</a:t>
            </a:r>
            <a:r>
              <a:rPr lang="en-US" sz="2400" dirty="0" smtClean="0"/>
              <a:t> </a:t>
            </a:r>
            <a:r>
              <a:rPr lang="el-GR" sz="2400" dirty="0" smtClean="0"/>
              <a:t>εγκάρσιων κυμάτων</a:t>
            </a:r>
            <a:endParaRPr lang="en-US" sz="2400" dirty="0" smtClean="0"/>
          </a:p>
          <a:p>
            <a:r>
              <a:rPr lang="el-GR" sz="2400" dirty="0" smtClean="0"/>
              <a:t>Ο δεύτερος νόμος του Νεύτωνα δίνει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l-GR" sz="2400" dirty="0" smtClean="0"/>
              <a:t>όπου</a:t>
            </a:r>
            <a:r>
              <a:rPr lang="en-US" sz="2400" dirty="0" smtClean="0"/>
              <a:t> </a:t>
            </a:r>
            <a:r>
              <a:rPr lang="en-US" sz="2400" i="1" dirty="0" smtClean="0"/>
              <a:t>F</a:t>
            </a:r>
            <a:r>
              <a:rPr lang="en-US" sz="2400" dirty="0" smtClean="0"/>
              <a:t> </a:t>
            </a:r>
            <a:r>
              <a:rPr lang="el-GR" sz="2400" dirty="0" smtClean="0"/>
              <a:t>είναι η τάση και</a:t>
            </a:r>
            <a:r>
              <a:rPr lang="en-US" sz="2400" dirty="0" smtClean="0"/>
              <a:t> </a:t>
            </a:r>
            <a:r>
              <a:rPr lang="en-US" sz="2400" i="1" dirty="0" smtClean="0"/>
              <a:t>μ</a:t>
            </a:r>
            <a:r>
              <a:rPr lang="el-GR" sz="2400" i="1" dirty="0" smtClean="0"/>
              <a:t> </a:t>
            </a:r>
            <a:r>
              <a:rPr lang="el-GR" sz="2400" dirty="0" smtClean="0"/>
              <a:t>η μάζα ανά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l-GR" sz="2400" dirty="0" smtClean="0"/>
              <a:t>μονάδα μήκους</a:t>
            </a:r>
            <a:endParaRPr lang="en-US" sz="2400" dirty="0" smtClean="0"/>
          </a:p>
          <a:p>
            <a:r>
              <a:rPr lang="el-GR" sz="2400" dirty="0" smtClean="0"/>
              <a:t>Η ταχύτητα ενός τέτοιου κύματος είναι</a:t>
            </a:r>
            <a:endParaRPr lang="en-US" sz="2400" dirty="0"/>
          </a:p>
        </p:txBody>
      </p:sp>
      <p:graphicFrame>
        <p:nvGraphicFramePr>
          <p:cNvPr id="20486" name="Object 1"/>
          <p:cNvGraphicFramePr>
            <a:graphicFrameLocks noChangeAspect="1"/>
          </p:cNvGraphicFramePr>
          <p:nvPr/>
        </p:nvGraphicFramePr>
        <p:xfrm>
          <a:off x="5283200" y="4051300"/>
          <a:ext cx="165100" cy="266700"/>
        </p:xfrm>
        <a:graphic>
          <a:graphicData uri="http://schemas.openxmlformats.org/presentationml/2006/ole">
            <p:oleObj spid="_x0000_s15427" name="Equation" r:id="rId4" imgW="155160" imgH="255960" progId="">
              <p:embed/>
            </p:oleObj>
          </a:graphicData>
        </a:graphic>
      </p:graphicFrame>
      <p:pic>
        <p:nvPicPr>
          <p:cNvPr id="8" name="Picture 7" descr="9_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945" y="3245284"/>
            <a:ext cx="3797300" cy="787400"/>
          </a:xfrm>
          <a:prstGeom prst="rect">
            <a:avLst/>
          </a:prstGeom>
        </p:spPr>
      </p:pic>
      <p:pic>
        <p:nvPicPr>
          <p:cNvPr id="9" name="Picture 8" descr="9_2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391" y="5457995"/>
            <a:ext cx="1003300" cy="901700"/>
          </a:xfrm>
          <a:prstGeom prst="rect">
            <a:avLst/>
          </a:prstGeom>
        </p:spPr>
      </p:pic>
      <p:pic>
        <p:nvPicPr>
          <p:cNvPr id="15428" name="Picture 68"/>
          <p:cNvPicPr>
            <a:picLocks noChangeAspect="1" noChangeArrowheads="1"/>
          </p:cNvPicPr>
          <p:nvPr/>
        </p:nvPicPr>
        <p:blipFill>
          <a:blip r:embed="rId7"/>
          <a:srcRect l="24765" t="37897" r="56494" b="12692"/>
          <a:stretch>
            <a:fillRect/>
          </a:stretch>
        </p:blipFill>
        <p:spPr bwMode="auto">
          <a:xfrm>
            <a:off x="5866955" y="1084068"/>
            <a:ext cx="3157201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6910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768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l-GR" sz="4000" dirty="0" smtClean="0"/>
              <a:t>Ισχύς κύματος και ένταση</a:t>
            </a:r>
            <a:endParaRPr lang="en-US" sz="4000" dirty="0"/>
          </a:p>
        </p:txBody>
      </p:sp>
      <p:sp>
        <p:nvSpPr>
          <p:cNvPr id="2253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65124" y="1141413"/>
            <a:ext cx="5360427" cy="5106987"/>
          </a:xfrm>
        </p:spPr>
        <p:txBody>
          <a:bodyPr>
            <a:normAutofit fontScale="92500" lnSpcReduction="10000"/>
          </a:bodyPr>
          <a:lstStyle/>
          <a:p>
            <a:r>
              <a:rPr lang="el-GR" sz="2400" dirty="0" smtClean="0"/>
              <a:t>Η ισχύς που φέρει ένα κύμα είναι ανάλογη προς την κυματική ταχύτητα και το τετράγωνο του</a:t>
            </a:r>
            <a:r>
              <a:rPr lang="en-US" sz="2400" dirty="0" smtClean="0"/>
              <a:t> </a:t>
            </a:r>
            <a:r>
              <a:rPr lang="el-GR" sz="2400" dirty="0" smtClean="0"/>
              <a:t>πλάτους του κύματος</a:t>
            </a:r>
            <a:endParaRPr lang="en-US" sz="2400" dirty="0" smtClean="0"/>
          </a:p>
          <a:p>
            <a:pPr lvl="1"/>
            <a:r>
              <a:rPr lang="el-GR" sz="2000" dirty="0" smtClean="0"/>
              <a:t>Για κύματα σε χορδή</a:t>
            </a:r>
            <a:r>
              <a:rPr lang="en-US" sz="2000" dirty="0" smtClean="0"/>
              <a:t>, </a:t>
            </a:r>
            <a:r>
              <a:rPr lang="el-GR" sz="2000" dirty="0" smtClean="0"/>
              <a:t>η μέση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l-GR" sz="2000" dirty="0" smtClean="0"/>
              <a:t>ισχύς είναι</a:t>
            </a:r>
            <a:endParaRPr lang="en-US" sz="2000" dirty="0" smtClean="0"/>
          </a:p>
          <a:p>
            <a:pPr lvl="1"/>
            <a:endParaRPr lang="en-US" sz="2000" dirty="0" smtClean="0"/>
          </a:p>
          <a:p>
            <a:r>
              <a:rPr lang="el-GR" sz="2400" dirty="0" smtClean="0"/>
              <a:t>Η</a:t>
            </a:r>
            <a:r>
              <a:rPr lang="en-US" sz="2400" dirty="0" smtClean="0"/>
              <a:t> </a:t>
            </a:r>
            <a:r>
              <a:rPr lang="el-GR" sz="2400" b="1" dirty="0" smtClean="0"/>
              <a:t>ένταση</a:t>
            </a:r>
            <a:r>
              <a:rPr lang="en-US" sz="2400" dirty="0" smtClean="0"/>
              <a:t> </a:t>
            </a:r>
            <a:r>
              <a:rPr lang="el-GR" sz="2400" dirty="0" smtClean="0"/>
              <a:t>ενός κύματος</a:t>
            </a:r>
            <a:r>
              <a:rPr lang="en-US" sz="2400" dirty="0" smtClean="0"/>
              <a:t> </a:t>
            </a:r>
            <a:r>
              <a:rPr lang="el-GR" sz="2400" dirty="0" smtClean="0"/>
              <a:t>είναι ο ρυθμός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l-GR" sz="2400" dirty="0" smtClean="0"/>
              <a:t>μεταφοράς ενέργειας ανά μονάδα επιφάνειας </a:t>
            </a:r>
          </a:p>
          <a:p>
            <a:pPr>
              <a:buNone/>
            </a:pPr>
            <a:r>
              <a:rPr lang="el-GR" sz="2400" dirty="0" smtClean="0"/>
              <a:t>     </a:t>
            </a:r>
            <a:r>
              <a:rPr lang="el-GR" sz="2400" dirty="0" smtClean="0"/>
              <a:t>κάθετη </a:t>
            </a:r>
            <a:r>
              <a:rPr lang="el-GR" sz="2400" dirty="0" smtClean="0"/>
              <a:t>προς τη διάδοση του </a:t>
            </a:r>
            <a:r>
              <a:rPr lang="el-GR" sz="2400" dirty="0" smtClean="0"/>
              <a:t> </a:t>
            </a:r>
            <a:r>
              <a:rPr lang="el-GR" sz="2400" dirty="0" smtClean="0"/>
              <a:t>κύματος </a:t>
            </a:r>
            <a:endParaRPr lang="en-US" sz="2400" dirty="0" smtClean="0"/>
          </a:p>
          <a:p>
            <a:pPr lvl="1"/>
            <a:r>
              <a:rPr lang="el-GR" sz="2000" dirty="0" smtClean="0"/>
              <a:t>Σε ένα</a:t>
            </a:r>
            <a:r>
              <a:rPr lang="en-US" sz="2000" dirty="0" smtClean="0"/>
              <a:t> </a:t>
            </a:r>
            <a:r>
              <a:rPr lang="el-GR" sz="2000" b="1" dirty="0" smtClean="0"/>
              <a:t>επίπεδο κύμα</a:t>
            </a:r>
            <a:r>
              <a:rPr lang="en-US" sz="2000" dirty="0" smtClean="0"/>
              <a:t>, </a:t>
            </a:r>
            <a:r>
              <a:rPr lang="el-GR" sz="2000" dirty="0" smtClean="0"/>
              <a:t>η ένταση παραμένει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l-GR" sz="2000" dirty="0" smtClean="0"/>
              <a:t>σταθερή</a:t>
            </a:r>
            <a:endParaRPr lang="en-US" sz="2000" dirty="0" smtClean="0"/>
          </a:p>
          <a:p>
            <a:pPr lvl="1"/>
            <a:r>
              <a:rPr lang="el-GR" sz="2000" dirty="0" smtClean="0"/>
              <a:t>Ένα</a:t>
            </a:r>
            <a:r>
              <a:rPr lang="en-US" sz="2000" dirty="0" smtClean="0"/>
              <a:t> </a:t>
            </a:r>
            <a:r>
              <a:rPr lang="el-GR" sz="2000" b="1" dirty="0" smtClean="0"/>
              <a:t>σφαιρικό κύμα</a:t>
            </a:r>
            <a:r>
              <a:rPr lang="en-US" sz="2000" dirty="0" smtClean="0"/>
              <a:t> </a:t>
            </a:r>
            <a:r>
              <a:rPr lang="el-GR" sz="2000" dirty="0" smtClean="0"/>
              <a:t>εξαπλώνεται στις τρεις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l-GR" sz="2000" dirty="0" smtClean="0"/>
              <a:t>διαστάσεις</a:t>
            </a:r>
            <a:r>
              <a:rPr lang="en-US" sz="2000" dirty="0" smtClean="0"/>
              <a:t>, </a:t>
            </a:r>
            <a:r>
              <a:rPr lang="el-GR" sz="2000" dirty="0" smtClean="0"/>
              <a:t>έτσι η έντασή του μειώνεται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l-GR" sz="2000" dirty="0" smtClean="0"/>
              <a:t>αντιστρόφως ανάλογα</a:t>
            </a:r>
            <a:r>
              <a:rPr lang="en-US" sz="2000" dirty="0" smtClean="0"/>
              <a:t> </a:t>
            </a:r>
            <a:r>
              <a:rPr lang="el-GR" sz="2000" dirty="0" smtClean="0"/>
              <a:t>με το τετράγωνο της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l-GR" sz="2000" dirty="0" smtClean="0"/>
              <a:t>απόστασης από την πηγή του</a:t>
            </a:r>
            <a:r>
              <a:rPr lang="en-US" sz="2000" dirty="0" smtClean="0"/>
              <a:t>: </a:t>
            </a:r>
            <a:endParaRPr lang="en-US" sz="2000" dirty="0"/>
          </a:p>
        </p:txBody>
      </p:sp>
      <p:pic>
        <p:nvPicPr>
          <p:cNvPr id="21" name="Picture 20" descr="10_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566" y="2641336"/>
            <a:ext cx="1473200" cy="381000"/>
          </a:xfrm>
          <a:prstGeom prst="rect">
            <a:avLst/>
          </a:prstGeom>
        </p:spPr>
      </p:pic>
      <p:pic>
        <p:nvPicPr>
          <p:cNvPr id="22" name="Picture 21" descr="10_2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988" y="6086224"/>
            <a:ext cx="1404590" cy="720000"/>
          </a:xfrm>
          <a:prstGeom prst="rect">
            <a:avLst/>
          </a:prstGeom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5"/>
          <a:srcRect l="19410" t="45833" r="58614" b="7500"/>
          <a:stretch>
            <a:fillRect/>
          </a:stretch>
        </p:blipFill>
        <p:spPr bwMode="auto">
          <a:xfrm>
            <a:off x="5693835" y="1608406"/>
            <a:ext cx="3346989" cy="39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9955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650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l-GR" sz="4000" dirty="0" smtClean="0"/>
              <a:t>Ήχος </a:t>
            </a:r>
            <a:endParaRPr lang="en-US" sz="4000" dirty="0"/>
          </a:p>
        </p:txBody>
      </p:sp>
      <p:sp>
        <p:nvSpPr>
          <p:cNvPr id="2457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65124" y="1225821"/>
            <a:ext cx="5092905" cy="5106987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Τα ηχητικά κύματα είναι διαμήκη μηχανικά κύματα που διαδίδονται μέσω αερίων, υγρών και στερεών </a:t>
            </a:r>
            <a:endParaRPr lang="en-US" sz="2400" dirty="0" smtClean="0"/>
          </a:p>
          <a:p>
            <a:pPr lvl="1"/>
            <a:r>
              <a:rPr lang="el-GR" sz="2000" dirty="0" smtClean="0"/>
              <a:t>Τα ηχητικά κύματα στον αέρα</a:t>
            </a:r>
            <a:r>
              <a:rPr lang="en-US" sz="2000" dirty="0" smtClean="0"/>
              <a:t> </a:t>
            </a:r>
            <a:r>
              <a:rPr lang="el-GR" sz="2000" dirty="0" smtClean="0"/>
              <a:t>περιλαμβάνουν μια μικρή μεταβολή της πίεσης και της πυκνότητας του αέρα που συνοδεύεται από μια κίνηση του αέρα προς τα πίσω και προς το εμπρός</a:t>
            </a:r>
            <a:endParaRPr lang="en-US" sz="2000" dirty="0" smtClean="0"/>
          </a:p>
          <a:p>
            <a:pPr lvl="1"/>
            <a:r>
              <a:rPr lang="el-GR" sz="2000" dirty="0" smtClean="0"/>
              <a:t>Η ταχύτητα του ήχου σε ένα αέριο εξαρτάται από την πίεση</a:t>
            </a:r>
            <a:r>
              <a:rPr lang="en-US" sz="2000" dirty="0" smtClean="0"/>
              <a:t> </a:t>
            </a:r>
            <a:r>
              <a:rPr lang="en-US" sz="2000" i="1" dirty="0" smtClean="0"/>
              <a:t>P</a:t>
            </a:r>
            <a:r>
              <a:rPr lang="en-US" sz="2000" dirty="0" smtClean="0"/>
              <a:t>, </a:t>
            </a:r>
            <a:r>
              <a:rPr lang="el-GR" sz="2000" dirty="0" smtClean="0"/>
              <a:t>την πυκνότητα</a:t>
            </a:r>
            <a:r>
              <a:rPr lang="en-US" sz="2000" dirty="0" smtClean="0"/>
              <a:t> </a:t>
            </a:r>
            <a:r>
              <a:rPr lang="en-US" sz="2000" i="1" dirty="0" smtClean="0"/>
              <a:t>ρ</a:t>
            </a:r>
            <a:r>
              <a:rPr lang="el-GR" sz="2000" dirty="0" smtClean="0"/>
              <a:t> και έναν παράγοντα</a:t>
            </a:r>
            <a:r>
              <a:rPr lang="en-US" sz="2000" dirty="0" smtClean="0"/>
              <a:t> </a:t>
            </a:r>
            <a:r>
              <a:rPr lang="en-US" sz="2000" i="1" dirty="0" smtClean="0"/>
              <a:t>γ</a:t>
            </a:r>
            <a:r>
              <a:rPr lang="en-US" sz="2000" dirty="0" smtClean="0"/>
              <a:t> </a:t>
            </a:r>
            <a:r>
              <a:rPr lang="el-GR" sz="2000" dirty="0" smtClean="0"/>
              <a:t>που καθορίζεται</a:t>
            </a:r>
            <a:r>
              <a:rPr lang="en-US" sz="2000" dirty="0" smtClean="0"/>
              <a:t> </a:t>
            </a:r>
            <a:r>
              <a:rPr lang="el-GR" sz="2000" dirty="0" smtClean="0"/>
              <a:t>από τον αριθμό των ατόμων που διαμορφώνουν ένα σύνηθες μόριο αερίου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pic>
        <p:nvPicPr>
          <p:cNvPr id="20" name="Picture 19" descr="11_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006" y="5948311"/>
            <a:ext cx="944628" cy="713719"/>
          </a:xfrm>
          <a:prstGeom prst="rect">
            <a:avLst/>
          </a:prstGeom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4"/>
          <a:srcRect l="55776" t="42262" r="25706" b="9231"/>
          <a:stretch>
            <a:fillRect/>
          </a:stretch>
        </p:blipFill>
        <p:spPr bwMode="auto">
          <a:xfrm>
            <a:off x="5498670" y="1290867"/>
            <a:ext cx="3397718" cy="50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0314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023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l-GR" sz="4000" dirty="0" smtClean="0"/>
              <a:t>Ανθρώπινο αυτί και ντεσιμπέλ</a:t>
            </a:r>
            <a:endParaRPr lang="en-US" sz="4000" dirty="0"/>
          </a:p>
        </p:txBody>
      </p:sp>
      <p:sp>
        <p:nvSpPr>
          <p:cNvPr id="26626" name="Content Placeholder 1"/>
          <p:cNvSpPr>
            <a:spLocks noGrp="1"/>
          </p:cNvSpPr>
          <p:nvPr>
            <p:ph idx="1"/>
          </p:nvPr>
        </p:nvSpPr>
        <p:spPr>
          <a:xfrm>
            <a:off x="457200" y="1294226"/>
            <a:ext cx="8229600" cy="4761597"/>
          </a:xfrm>
        </p:spPr>
        <p:txBody>
          <a:bodyPr/>
          <a:lstStyle/>
          <a:p>
            <a:r>
              <a:rPr lang="el-GR" sz="2200" dirty="0" smtClean="0"/>
              <a:t>Το ανθρώπινο αυτί αποκρίνεται σε ένα ευρύ φάσμα ηχητικών εντάσεων και συχνοτήτων</a:t>
            </a:r>
            <a:endParaRPr lang="en-US" sz="2200" dirty="0" smtClean="0"/>
          </a:p>
          <a:p>
            <a:pPr lvl="1"/>
            <a:r>
              <a:rPr lang="el-GR" sz="2200" dirty="0" smtClean="0"/>
              <a:t>Οι ηχητικές συχνότητες κυμαίνονται από περίπου 20 </a:t>
            </a:r>
            <a:r>
              <a:rPr lang="el-GR" sz="2200" dirty="0" err="1" smtClean="0"/>
              <a:t>Hz</a:t>
            </a:r>
            <a:r>
              <a:rPr lang="el-GR" sz="2200" dirty="0" smtClean="0"/>
              <a:t> έως 20 </a:t>
            </a:r>
            <a:r>
              <a:rPr lang="el-GR" sz="2200" dirty="0" err="1" smtClean="0"/>
              <a:t>kHz</a:t>
            </a:r>
            <a:r>
              <a:rPr lang="el-GR" sz="2200" dirty="0" smtClean="0"/>
              <a:t> εντάσεις ήχου που καλύπτουν περίπου 12 τάξεις μεγέθους</a:t>
            </a:r>
            <a:endParaRPr lang="en-US" sz="2200" dirty="0" smtClean="0"/>
          </a:p>
          <a:p>
            <a:pPr lvl="1"/>
            <a:r>
              <a:rPr lang="el-GR" sz="2200" dirty="0" smtClean="0"/>
              <a:t>Η ένταση του ήχου μετριέται σε </a:t>
            </a:r>
            <a:r>
              <a:rPr lang="el-GR" sz="2200" b="1" dirty="0" err="1" smtClean="0"/>
              <a:t>ντετσιμπέλ</a:t>
            </a:r>
            <a:r>
              <a:rPr lang="en-US" sz="2200" b="1" dirty="0" smtClean="0"/>
              <a:t>:</a:t>
            </a:r>
          </a:p>
          <a:p>
            <a:pPr lvl="1"/>
            <a:endParaRPr lang="en-US" sz="2200" dirty="0" smtClean="0"/>
          </a:p>
          <a:p>
            <a:pPr lvl="1"/>
            <a:r>
              <a:rPr lang="el-GR" sz="2200" dirty="0" smtClean="0"/>
              <a:t>Το ντεσιμπέλ είναι μια λογαριθμική μονάδα που βασίζεται σε μια σύγκριση με ένα επίπεδο αναφοράς που ονομάζεται κατώφλι ακοής</a:t>
            </a:r>
            <a:endParaRPr lang="en-US" sz="2200" dirty="0"/>
          </a:p>
        </p:txBody>
      </p:sp>
      <p:pic>
        <p:nvPicPr>
          <p:cNvPr id="9" name="Picture 8" descr="12_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146" y="3216894"/>
            <a:ext cx="1913890" cy="433070"/>
          </a:xfrm>
          <a:prstGeom prst="rect">
            <a:avLst/>
          </a:prstGeom>
        </p:spPr>
      </p:pic>
      <p:pic>
        <p:nvPicPr>
          <p:cNvPr id="10" name="Picture 9" descr="12_2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368" y="4677299"/>
            <a:ext cx="2133600" cy="406400"/>
          </a:xfrm>
          <a:prstGeom prst="rect">
            <a:avLst/>
          </a:prstGeom>
        </p:spPr>
      </p:pic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5"/>
          <a:srcRect l="56780" t="54365" r="25818" b="20635"/>
          <a:stretch>
            <a:fillRect/>
          </a:stretch>
        </p:blipFill>
        <p:spPr bwMode="auto">
          <a:xfrm>
            <a:off x="5854386" y="4328598"/>
            <a:ext cx="3030850" cy="24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2413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395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l-GR" sz="4000" dirty="0" smtClean="0"/>
              <a:t>Συμβολή </a:t>
            </a:r>
            <a:endParaRPr lang="en-US" sz="4000" dirty="0"/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64092"/>
            <a:ext cx="8229600" cy="4525963"/>
          </a:xfrm>
        </p:spPr>
        <p:txBody>
          <a:bodyPr/>
          <a:lstStyle/>
          <a:p>
            <a:r>
              <a:rPr lang="el-GR" sz="2400" dirty="0" smtClean="0"/>
              <a:t>Δύο κύματα βρίσκονται σε </a:t>
            </a:r>
            <a:r>
              <a:rPr lang="el-GR" sz="2400" b="1" dirty="0" smtClean="0"/>
              <a:t>συμβολή </a:t>
            </a:r>
            <a:r>
              <a:rPr lang="el-GR" sz="2400" dirty="0" smtClean="0"/>
              <a:t>μεταξύ τους όταν καταλαμβάνουν τον ίδιο χώρο</a:t>
            </a:r>
            <a:endParaRPr lang="en-US" sz="2400" dirty="0" smtClean="0"/>
          </a:p>
          <a:p>
            <a:pPr lvl="1"/>
            <a:r>
              <a:rPr lang="el-GR" sz="2400" dirty="0" smtClean="0"/>
              <a:t>Για κύματα που υπακούουν στην αρχή της υπέρθεσης, η ολική μετατόπιση είναι το άθροισμα των επιμέρους μετατοπίσεων κάθε κύματος</a:t>
            </a:r>
            <a:endParaRPr lang="en-US" sz="2400" dirty="0" smtClean="0"/>
          </a:p>
          <a:p>
            <a:pPr lvl="2"/>
            <a:r>
              <a:rPr lang="el-GR" sz="2000" dirty="0" smtClean="0"/>
              <a:t>Όταν οι κορυφές των κυμάτων συμπίπτουν</a:t>
            </a:r>
            <a:r>
              <a:rPr lang="en-US" sz="2000" dirty="0" smtClean="0"/>
              <a:t>, </a:t>
            </a:r>
            <a:r>
              <a:rPr lang="el-GR" sz="2000" dirty="0" smtClean="0"/>
              <a:t>η </a:t>
            </a:r>
            <a:r>
              <a:rPr lang="el-GR" sz="2000" dirty="0" smtClean="0"/>
              <a:t>συμβολή είναι</a:t>
            </a:r>
            <a:r>
              <a:rPr lang="en-US" sz="2000" dirty="0" smtClean="0"/>
              <a:t> </a:t>
            </a:r>
            <a:r>
              <a:rPr lang="el-GR" sz="2000" b="1" dirty="0" smtClean="0"/>
              <a:t>ενισχυτική</a:t>
            </a:r>
            <a:endParaRPr lang="en-US" sz="2000" b="1" dirty="0" smtClean="0"/>
          </a:p>
          <a:p>
            <a:pPr lvl="2"/>
            <a:r>
              <a:rPr lang="el-GR" sz="2000" dirty="0" smtClean="0"/>
              <a:t>Όταν οι κορυφές συμπίπτουν με κοιλάδες</a:t>
            </a:r>
            <a:r>
              <a:rPr lang="en-US" sz="2000" dirty="0" smtClean="0"/>
              <a:t>, </a:t>
            </a:r>
            <a:r>
              <a:rPr lang="el-GR" sz="2000" dirty="0" smtClean="0"/>
              <a:t>η συμβολή είναι</a:t>
            </a:r>
            <a:r>
              <a:rPr lang="en-US" sz="2000" dirty="0" smtClean="0"/>
              <a:t> </a:t>
            </a:r>
            <a:r>
              <a:rPr lang="el-GR" sz="2000" b="1" dirty="0" smtClean="0"/>
              <a:t>καταστροφική</a:t>
            </a:r>
            <a:endParaRPr lang="en-US" sz="2000" b="1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/>
          <a:srcRect l="19745" t="48413" r="37084" b="13654"/>
          <a:stretch>
            <a:fillRect/>
          </a:stretch>
        </p:blipFill>
        <p:spPr bwMode="auto">
          <a:xfrm>
            <a:off x="2343951" y="4476996"/>
            <a:ext cx="4590934" cy="22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6936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802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l-GR" sz="4000" dirty="0" err="1" smtClean="0"/>
              <a:t>Διακροτήματα</a:t>
            </a:r>
            <a:endParaRPr lang="en-US" sz="4000" dirty="0"/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04772"/>
            <a:ext cx="8229600" cy="4525963"/>
          </a:xfrm>
        </p:spPr>
        <p:txBody>
          <a:bodyPr/>
          <a:lstStyle/>
          <a:p>
            <a:r>
              <a:rPr lang="el-GR" sz="2400" dirty="0" smtClean="0"/>
              <a:t>Όταν έχουμε υπέρθεση δύο κυμάτων με ελαφρώς διαφορετικές συχνότητες, αυτά συμβάλλουν ενισχυτικά σε μερικά σημεία και καταστροφικά σε μερικά άλλα</a:t>
            </a:r>
            <a:endParaRPr lang="en-US" sz="2400" dirty="0" smtClean="0"/>
          </a:p>
          <a:p>
            <a:pPr lvl="1"/>
            <a:r>
              <a:rPr lang="el-GR" sz="2400" dirty="0" smtClean="0"/>
              <a:t>Αυτό οδηγεί σε μια σε μια περιοδική μεταβολή της έντασης που είναι γνωστή ως </a:t>
            </a:r>
            <a:r>
              <a:rPr lang="el-GR" sz="2400" b="1" dirty="0" err="1" smtClean="0"/>
              <a:t>διακρότημα</a:t>
            </a:r>
            <a:endParaRPr lang="en-US" sz="2400" dirty="0" smtClean="0"/>
          </a:p>
          <a:p>
            <a:pPr lvl="1"/>
            <a:r>
              <a:rPr lang="el-GR" sz="2400" dirty="0" smtClean="0"/>
              <a:t>Η συχνότητα του </a:t>
            </a:r>
            <a:r>
              <a:rPr lang="el-GR" sz="2400" dirty="0" err="1" smtClean="0"/>
              <a:t>διακροτήματος</a:t>
            </a:r>
            <a:r>
              <a:rPr lang="el-GR" sz="2400" dirty="0" smtClean="0"/>
              <a:t> ισούται με τη διαφορά των συχνοτήτων των δύο επιμέρους κυμάτων</a:t>
            </a:r>
            <a:endParaRPr lang="en-US" sz="2400" dirty="0" smtClean="0"/>
          </a:p>
        </p:txBody>
      </p:sp>
      <p:pic>
        <p:nvPicPr>
          <p:cNvPr id="9" name="Picture 8" descr="14_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83" y="4109420"/>
            <a:ext cx="1968500" cy="419100"/>
          </a:xfrm>
          <a:prstGeom prst="rect">
            <a:avLst/>
          </a:prstGeom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4"/>
          <a:srcRect l="13498" t="50000" r="62184" b="13462"/>
          <a:stretch>
            <a:fillRect/>
          </a:stretch>
        </p:blipFill>
        <p:spPr bwMode="auto">
          <a:xfrm>
            <a:off x="5540438" y="4100730"/>
            <a:ext cx="3164114" cy="267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4193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4000" dirty="0" smtClean="0"/>
              <a:t>Συμβολή σε δύο διαστάσεις 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 smtClean="0"/>
              <a:t>Η συμβολή από δύο κοντινές πηγές παράγει κύματα με περιοχές μικρού και μεγάλου πλάτους</a:t>
            </a:r>
            <a:endParaRPr lang="en-US" sz="2800" dirty="0" smtClean="0"/>
          </a:p>
          <a:p>
            <a:pPr lvl="1"/>
            <a:r>
              <a:rPr lang="el-GR" sz="2600" dirty="0" smtClean="0"/>
              <a:t>Η φωτογραφία δείχνει μια τέτοια συμβολή με κύματα νερού</a:t>
            </a:r>
            <a:endParaRPr lang="en-US" sz="2600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/>
          <a:srcRect l="65258" t="53571" r="13881" b="8929"/>
          <a:stretch>
            <a:fillRect/>
          </a:stretch>
        </p:blipFill>
        <p:spPr bwMode="auto">
          <a:xfrm>
            <a:off x="2554274" y="3215462"/>
            <a:ext cx="3348190" cy="33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768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372816" y="91754"/>
            <a:ext cx="82296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l-GR" sz="4000" dirty="0" smtClean="0">
                <a:latin typeface="+mn-lt"/>
              </a:rPr>
              <a:t>Ανάκλαση</a:t>
            </a:r>
            <a:endParaRPr lang="en-US" sz="4000" dirty="0">
              <a:latin typeface="+mn-lt"/>
            </a:endParaRPr>
          </a:p>
        </p:txBody>
      </p:sp>
      <p:sp>
        <p:nvSpPr>
          <p:cNvPr id="3481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65125" y="1141413"/>
            <a:ext cx="4426412" cy="5106987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l-GR" sz="2400" dirty="0" smtClean="0"/>
              <a:t>Τα κύματα ανακλώνται σε μια </a:t>
            </a:r>
            <a:r>
              <a:rPr lang="el-GR" sz="2400" dirty="0" err="1" smtClean="0"/>
              <a:t>διεπαφή</a:t>
            </a:r>
            <a:r>
              <a:rPr lang="el-GR" sz="2400" dirty="0" smtClean="0"/>
              <a:t> μεταξύ δύο διαφορετικών μέσων</a:t>
            </a:r>
            <a:endParaRPr lang="en-US" sz="1000" dirty="0" smtClean="0"/>
          </a:p>
          <a:p>
            <a:pPr lvl="1" eaLnBrk="1" hangingPunct="1"/>
            <a:r>
              <a:rPr lang="el-GR" sz="2000" dirty="0" smtClean="0">
                <a:ea typeface="ＭＳ Ｐゴシック" charset="0"/>
              </a:rPr>
              <a:t>Το εξερχόμενο κύμα συμβάλλει με το εισερχόμενο κύμα</a:t>
            </a:r>
            <a:r>
              <a:rPr lang="en-US" sz="2000" dirty="0" smtClean="0">
                <a:ea typeface="ＭＳ Ｐゴシック" charset="0"/>
              </a:rPr>
              <a:t> </a:t>
            </a:r>
          </a:p>
          <a:p>
            <a:pPr lvl="1" eaLnBrk="1" hangingPunct="1"/>
            <a:r>
              <a:rPr lang="el-GR" sz="2000" dirty="0" smtClean="0">
                <a:ea typeface="ＭＳ Ｐゴシック" charset="0"/>
              </a:rPr>
              <a:t>Το ανακλώμενο κύμα μπορεί να είναι αναστραμμένο, ανάλογα με τις ιδιότητες  του δεύτερου μέσου</a:t>
            </a:r>
            <a:endParaRPr lang="en-US" sz="2000" dirty="0">
              <a:ea typeface="ＭＳ Ｐゴシック" charset="0"/>
            </a:endParaRPr>
          </a:p>
          <a:p>
            <a:pPr lvl="1" eaLnBrk="1" hangingPunct="1"/>
            <a:r>
              <a:rPr lang="el-GR" sz="2000" dirty="0" smtClean="0">
                <a:ea typeface="ＭＳ Ｐゴシック" charset="0"/>
              </a:rPr>
              <a:t>Το διάγραμμα δείχνει κύματα σε μια χορδή που ανακλώνται σε πακτωμένο και </a:t>
            </a:r>
            <a:r>
              <a:rPr lang="el-GR" sz="2000" dirty="0" smtClean="0">
                <a:ea typeface="ＭＳ Ｐゴシック" charset="0"/>
              </a:rPr>
              <a:t>σε </a:t>
            </a:r>
            <a:r>
              <a:rPr lang="el-GR" sz="2000" dirty="0" smtClean="0">
                <a:ea typeface="ＭＳ Ｐゴシック" charset="0"/>
              </a:rPr>
              <a:t>ελεύθερο </a:t>
            </a:r>
            <a:r>
              <a:rPr lang="el-GR" sz="2000" dirty="0" smtClean="0">
                <a:ea typeface="ＭＳ Ｐゴシック" charset="0"/>
              </a:rPr>
              <a:t>άκρο</a:t>
            </a:r>
            <a:endParaRPr lang="en-US" sz="2000" dirty="0" smtClean="0">
              <a:ea typeface="ＭＳ Ｐゴシック" charset="0"/>
            </a:endParaRPr>
          </a:p>
          <a:p>
            <a:pPr lvl="1" eaLnBrk="1" hangingPunct="1"/>
            <a:r>
              <a:rPr lang="el-GR" sz="2000" dirty="0" smtClean="0">
                <a:ea typeface="ＭＳ Ｐゴシック" charset="0"/>
              </a:rPr>
              <a:t>Γενικότερα</a:t>
            </a:r>
            <a:r>
              <a:rPr lang="en-US" sz="2000" dirty="0" smtClean="0">
                <a:ea typeface="ＭＳ Ｐゴシック" charset="0"/>
              </a:rPr>
              <a:t>, </a:t>
            </a:r>
            <a:r>
              <a:rPr lang="el-GR" sz="2000" dirty="0" smtClean="0">
                <a:ea typeface="ＭＳ Ｐゴシック" charset="0"/>
              </a:rPr>
              <a:t>ένα κύμα ανακλάται και μεταδίδεται μερικώς σε μια </a:t>
            </a:r>
            <a:r>
              <a:rPr lang="el-GR" sz="2000" dirty="0" err="1" smtClean="0">
                <a:ea typeface="ＭＳ Ｐゴシック" charset="0"/>
              </a:rPr>
              <a:t>διεπαφή</a:t>
            </a:r>
            <a:r>
              <a:rPr lang="el-GR" sz="2000" dirty="0" smtClean="0">
                <a:ea typeface="ＭＳ Ｐゴシック" charset="0"/>
              </a:rPr>
              <a:t> μεταξύ διαφορετικών μέσων</a:t>
            </a:r>
            <a:endParaRPr lang="en-US" sz="2000" dirty="0">
              <a:ea typeface="ＭＳ Ｐゴシック" charset="0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/>
          <a:srcRect l="24542" t="35119" r="46678" b="6250"/>
          <a:stretch>
            <a:fillRect/>
          </a:stretch>
        </p:blipFill>
        <p:spPr bwMode="auto">
          <a:xfrm>
            <a:off x="5064143" y="191588"/>
            <a:ext cx="3960363" cy="45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/>
          <a:srcRect l="57677" t="59856" r="25456" b="16490"/>
          <a:stretch>
            <a:fillRect/>
          </a:stretch>
        </p:blipFill>
        <p:spPr bwMode="auto">
          <a:xfrm>
            <a:off x="5894366" y="4811165"/>
            <a:ext cx="2602541" cy="20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1390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023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l-GR" sz="4000" dirty="0" smtClean="0"/>
              <a:t>Μερική ανάκλαση και διάθλαση</a:t>
            </a:r>
            <a:endParaRPr lang="en-US" sz="4000" dirty="0"/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18840"/>
            <a:ext cx="8229600" cy="4525963"/>
          </a:xfrm>
        </p:spPr>
        <p:txBody>
          <a:bodyPr>
            <a:normAutofit/>
          </a:bodyPr>
          <a:lstStyle/>
          <a:p>
            <a:r>
              <a:rPr lang="el-GR" sz="2200" dirty="0" smtClean="0"/>
              <a:t>Όταν ένα κύμα </a:t>
            </a:r>
            <a:r>
              <a:rPr lang="el-GR" sz="2200" dirty="0" smtClean="0"/>
              <a:t>προσπίπτει </a:t>
            </a:r>
            <a:r>
              <a:rPr lang="el-GR" sz="2200" dirty="0" smtClean="0"/>
              <a:t>σε μια </a:t>
            </a:r>
            <a:r>
              <a:rPr lang="el-GR" sz="2200" dirty="0" err="1" smtClean="0"/>
              <a:t>διεπαφή</a:t>
            </a:r>
            <a:r>
              <a:rPr lang="el-GR" sz="2200" dirty="0" smtClean="0"/>
              <a:t> μεταξύ δύο διαφορετικών </a:t>
            </a:r>
            <a:r>
              <a:rPr lang="el-GR" sz="2200" dirty="0" smtClean="0"/>
              <a:t>μέσων, </a:t>
            </a:r>
            <a:r>
              <a:rPr lang="el-GR" sz="2200" dirty="0" smtClean="0"/>
              <a:t>μπορεί να ανακλάται μερικώς και μερικώς να μεταδίδεται</a:t>
            </a:r>
            <a:endParaRPr lang="en-US" sz="2200" dirty="0" smtClean="0"/>
          </a:p>
          <a:p>
            <a:r>
              <a:rPr lang="el-GR" sz="2200" dirty="0" smtClean="0"/>
              <a:t>Μπορείτε να δείτε την αντανάκλασή σας σε ένα τζάμι επειδή ένα μικρό μέρος του προσπίπτοντος φωτός ανακλάται σε εσάς</a:t>
            </a:r>
            <a:r>
              <a:rPr lang="en-US" sz="2200" dirty="0" smtClean="0"/>
              <a:t> </a:t>
            </a:r>
          </a:p>
          <a:p>
            <a:r>
              <a:rPr lang="el-GR" sz="2200" dirty="0" smtClean="0"/>
              <a:t>Όταν το κύμα προσπίπτει σε μια </a:t>
            </a:r>
            <a:r>
              <a:rPr lang="el-GR" sz="2200" dirty="0" err="1" smtClean="0"/>
              <a:t>διεπαφή</a:t>
            </a:r>
            <a:r>
              <a:rPr lang="el-GR" sz="2200" dirty="0" smtClean="0"/>
              <a:t> υπό γωνία</a:t>
            </a:r>
            <a:r>
              <a:rPr lang="en-US" sz="2200" dirty="0" smtClean="0"/>
              <a:t>, </a:t>
            </a:r>
            <a:r>
              <a:rPr lang="el-GR" sz="2200" dirty="0" smtClean="0"/>
              <a:t>η κατεύθυνση της διάδοσης μεταβάλλεται</a:t>
            </a:r>
            <a:r>
              <a:rPr lang="en-US" sz="2200" dirty="0" smtClean="0"/>
              <a:t>. </a:t>
            </a:r>
            <a:r>
              <a:rPr lang="el-GR" sz="2200" dirty="0" smtClean="0"/>
              <a:t>Σε αυτή την περίπτωση λέμε ότι το κύμα </a:t>
            </a:r>
            <a:r>
              <a:rPr lang="el-GR" sz="2200" i="1" dirty="0" smtClean="0"/>
              <a:t>διαθλάται</a:t>
            </a:r>
            <a:endParaRPr lang="en-US" sz="2200" dirty="0" smtClean="0"/>
          </a:p>
          <a:p>
            <a:r>
              <a:rPr lang="el-GR" sz="2200" dirty="0" smtClean="0"/>
              <a:t>Όπως φαίνεται στην εικόνα</a:t>
            </a:r>
            <a:r>
              <a:rPr lang="en-US" sz="2200" dirty="0" smtClean="0"/>
              <a:t>, </a:t>
            </a:r>
            <a:r>
              <a:rPr lang="el-GR" sz="2200" dirty="0" smtClean="0"/>
              <a:t>κύματα  σε</a:t>
            </a:r>
            <a:r>
              <a:rPr lang="en-US" sz="2200" dirty="0" smtClean="0"/>
              <a:t> </a:t>
            </a:r>
            <a:br>
              <a:rPr lang="en-US" sz="2200" dirty="0" smtClean="0"/>
            </a:br>
            <a:r>
              <a:rPr lang="el-GR" sz="2200" dirty="0" smtClean="0"/>
              <a:t>ρηχά νερά διαθλώνται</a:t>
            </a:r>
            <a:r>
              <a:rPr lang="en-US" sz="2200" dirty="0" smtClean="0"/>
              <a:t> </a:t>
            </a:r>
            <a:r>
              <a:rPr lang="el-GR" sz="2200" dirty="0" smtClean="0"/>
              <a:t>στη </a:t>
            </a:r>
            <a:r>
              <a:rPr lang="el-GR" sz="2200" dirty="0" err="1" smtClean="0"/>
              <a:t>διεπαφή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l-GR" sz="2200" dirty="0" smtClean="0"/>
              <a:t>μεταξύ δύο περιοχών με διαφορετικό</a:t>
            </a:r>
          </a:p>
          <a:p>
            <a:pPr>
              <a:buNone/>
            </a:pPr>
            <a:r>
              <a:rPr lang="el-GR" sz="2200" dirty="0" smtClean="0"/>
              <a:t>      βάθος νερού</a:t>
            </a:r>
            <a:endParaRPr lang="en-US" sz="2200" dirty="0"/>
          </a:p>
        </p:txBody>
      </p:sp>
      <p:pic>
        <p:nvPicPr>
          <p:cNvPr id="12" name="Picture 11" descr="14_26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767"/>
          <a:stretch/>
        </p:blipFill>
        <p:spPr>
          <a:xfrm>
            <a:off x="5778478" y="3882141"/>
            <a:ext cx="2508345" cy="2916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1749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48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l-GR" sz="4000" dirty="0" smtClean="0"/>
              <a:t>Στάσιμα κύματα</a:t>
            </a:r>
            <a:endParaRPr lang="en-US" sz="4000" dirty="0"/>
          </a:p>
        </p:txBody>
      </p:sp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06296"/>
            <a:ext cx="8229600" cy="4525963"/>
          </a:xfrm>
        </p:spPr>
        <p:txBody>
          <a:bodyPr/>
          <a:lstStyle/>
          <a:p>
            <a:r>
              <a:rPr lang="el-GR" sz="2400" dirty="0" smtClean="0"/>
              <a:t>Ένα κύμα σε ένα περιορισμένο μέσο ανακλάται στα άκρα</a:t>
            </a:r>
            <a:endParaRPr lang="en-US" sz="2400" dirty="0" smtClean="0"/>
          </a:p>
          <a:p>
            <a:pPr lvl="1"/>
            <a:r>
              <a:rPr lang="el-GR" sz="2200" dirty="0" smtClean="0"/>
              <a:t>Αυτό μπορεί να οδηγήσει σε ένα</a:t>
            </a:r>
            <a:r>
              <a:rPr lang="en-US" sz="2200" dirty="0" smtClean="0"/>
              <a:t> </a:t>
            </a:r>
            <a:r>
              <a:rPr lang="el-GR" sz="2200" b="1" dirty="0" smtClean="0"/>
              <a:t>στάσιμο κύμα</a:t>
            </a:r>
            <a:r>
              <a:rPr lang="en-US" sz="2200" dirty="0" smtClean="0"/>
              <a:t> </a:t>
            </a:r>
            <a:r>
              <a:rPr lang="el-GR" sz="2200" dirty="0" smtClean="0"/>
              <a:t>όπου κάθε σημείο της χορδής εκτελεί ΑΑΚ αλλά το κύμα δεν διαδίδεται</a:t>
            </a:r>
            <a:endParaRPr lang="en-US" altLang="ja-JP" sz="2200" dirty="0"/>
          </a:p>
        </p:txBody>
      </p:sp>
      <p:sp>
        <p:nvSpPr>
          <p:cNvPr id="38915" name="Text Box 5"/>
          <p:cNvSpPr txBox="1">
            <a:spLocks noChangeArrowheads="1"/>
          </p:cNvSpPr>
          <p:nvPr/>
        </p:nvSpPr>
        <p:spPr bwMode="auto">
          <a:xfrm>
            <a:off x="970671" y="2435551"/>
            <a:ext cx="343940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l-GR" sz="1800" dirty="0" smtClean="0">
                <a:latin typeface="+mn-lt"/>
              </a:rPr>
              <a:t>Χορδή πακτωμένη και στα δύο άκρα</a:t>
            </a:r>
            <a:r>
              <a:rPr lang="en-US" sz="1800" dirty="0" smtClean="0">
                <a:latin typeface="+mn-lt"/>
              </a:rPr>
              <a:t>.  </a:t>
            </a:r>
            <a:r>
              <a:rPr lang="el-GR" sz="1800" dirty="0" smtClean="0">
                <a:latin typeface="+mn-lt"/>
              </a:rPr>
              <a:t>Το μήκος της χορδής πρέπει να είναι πολλαπλάσιο του ενός τετάρτου του μήκους κύματος</a:t>
            </a:r>
            <a:endParaRPr lang="en-US" sz="1800" dirty="0">
              <a:latin typeface="+mn-lt"/>
            </a:endParaRPr>
          </a:p>
        </p:txBody>
      </p:sp>
      <p:sp>
        <p:nvSpPr>
          <p:cNvPr id="38916" name="Text Box 7"/>
          <p:cNvSpPr txBox="1">
            <a:spLocks noChangeArrowheads="1"/>
          </p:cNvSpPr>
          <p:nvPr/>
        </p:nvSpPr>
        <p:spPr bwMode="auto">
          <a:xfrm>
            <a:off x="4804265" y="2421483"/>
            <a:ext cx="345347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l-GR" sz="1800" dirty="0" smtClean="0">
                <a:latin typeface="+mn-lt"/>
              </a:rPr>
              <a:t>Χορδή πακτωμένη στο ένα άκρο</a:t>
            </a:r>
            <a:r>
              <a:rPr lang="en-US" sz="1800" dirty="0" smtClean="0">
                <a:latin typeface="+mn-lt"/>
              </a:rPr>
              <a:t>. </a:t>
            </a:r>
            <a:r>
              <a:rPr lang="el-GR" sz="1800" dirty="0" smtClean="0">
                <a:latin typeface="+mn-lt"/>
              </a:rPr>
              <a:t>Το μήκος της χορδής είναι περιττό πολλαπλάσιο του ενός τετάρτου του μήκους κύματος</a:t>
            </a:r>
            <a:endParaRPr lang="en-US" sz="1800" dirty="0">
              <a:latin typeface="+mn-lt"/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/>
          <a:srcRect l="19410" t="35317" r="60622" b="8846"/>
          <a:stretch>
            <a:fillRect/>
          </a:stretch>
        </p:blipFill>
        <p:spPr bwMode="auto">
          <a:xfrm>
            <a:off x="1751771" y="3575333"/>
            <a:ext cx="2060865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4"/>
          <a:srcRect l="25349" t="43125" r="58541" b="10144"/>
          <a:stretch>
            <a:fillRect/>
          </a:stretch>
        </p:blipFill>
        <p:spPr bwMode="auto">
          <a:xfrm>
            <a:off x="5500473" y="3566163"/>
            <a:ext cx="2008741" cy="32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9398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111">
            <a:extLst>
              <a:ext uri="{FF2B5EF4-FFF2-40B4-BE49-F238E27FC236}">
                <a16:creationId xmlns:a16="http://schemas.microsoft.com/office/drawing/2014/main" xmlns="" id="{86197D16-FE75-4A0E-A0C9-28C0F04A43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4" name="Picture 113">
            <a:extLst>
              <a:ext uri="{FF2B5EF4-FFF2-40B4-BE49-F238E27FC236}">
                <a16:creationId xmlns:a16="http://schemas.microsoft.com/office/drawing/2014/main" xmlns="" id="{FA8FCEC6-4B30-4FF2-8B32-504BEAEA3A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5716" b="9820"/>
          <a:stretch>
            <a:fillRect/>
          </a:stretch>
        </p:blipFill>
        <p:spPr>
          <a:xfrm>
            <a:off x="0" y="3808676"/>
            <a:ext cx="9144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091" name="Rectangle 43"/>
          <p:cNvSpPr>
            <a:spLocks noGrp="1" noChangeArrowheads="1"/>
          </p:cNvSpPr>
          <p:nvPr>
            <p:ph type="ctrTitle"/>
          </p:nvPr>
        </p:nvSpPr>
        <p:spPr>
          <a:xfrm>
            <a:off x="603363" y="1191796"/>
            <a:ext cx="7516084" cy="2976344"/>
          </a:xfrm>
        </p:spPr>
        <p:txBody>
          <a:bodyPr anchor="ctr">
            <a:normAutofit/>
          </a:bodyPr>
          <a:lstStyle/>
          <a:p>
            <a:pPr algn="l"/>
            <a:r>
              <a:rPr lang="el-GR" sz="5700" dirty="0">
                <a:solidFill>
                  <a:srgbClr val="FFFFFF"/>
                </a:solidFill>
              </a:rPr>
              <a:t>Κεφάλαιο</a:t>
            </a:r>
            <a:r>
              <a:rPr lang="en-US" sz="5700" dirty="0">
                <a:solidFill>
                  <a:srgbClr val="FFFFFF"/>
                </a:solidFill>
              </a:rPr>
              <a:t> </a:t>
            </a:r>
            <a:r>
              <a:rPr lang="en-US" sz="5700" dirty="0" smtClean="0">
                <a:solidFill>
                  <a:srgbClr val="FFFFFF"/>
                </a:solidFill>
              </a:rPr>
              <a:t>1</a:t>
            </a:r>
            <a:r>
              <a:rPr lang="el-GR" sz="5700" dirty="0" smtClean="0">
                <a:solidFill>
                  <a:srgbClr val="FFFFFF"/>
                </a:solidFill>
              </a:rPr>
              <a:t>4</a:t>
            </a:r>
            <a:r>
              <a:rPr lang="en-US" sz="5700" dirty="0" smtClean="0">
                <a:solidFill>
                  <a:srgbClr val="FFFFFF"/>
                </a:solidFill>
              </a:rPr>
              <a:t>: </a:t>
            </a:r>
            <a:r>
              <a:rPr lang="en-US" sz="5700" dirty="0">
                <a:solidFill>
                  <a:srgbClr val="FFFFFF"/>
                </a:solidFill>
              </a:rPr>
              <a:t/>
            </a:r>
            <a:br>
              <a:rPr lang="en-US" sz="5700" dirty="0">
                <a:solidFill>
                  <a:srgbClr val="FFFFFF"/>
                </a:solidFill>
              </a:rPr>
            </a:br>
            <a:r>
              <a:rPr lang="el-GR" sz="5700" dirty="0" smtClean="0">
                <a:solidFill>
                  <a:srgbClr val="FFFFFF"/>
                </a:solidFill>
              </a:rPr>
              <a:t>Κυματική </a:t>
            </a:r>
            <a:r>
              <a:rPr lang="el-GR" sz="5700" dirty="0">
                <a:solidFill>
                  <a:srgbClr val="FFFFFF"/>
                </a:solidFill>
              </a:rPr>
              <a:t>κίνηση</a:t>
            </a:r>
            <a:endParaRPr lang="en-US" sz="5700" dirty="0">
              <a:solidFill>
                <a:srgbClr val="FFFFFF"/>
              </a:solidFill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5394325" y="8731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5903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429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l-GR" dirty="0" smtClean="0"/>
              <a:t>Στάσιμα κύματα σε μουσικά όργανα</a:t>
            </a:r>
            <a:endParaRPr lang="en-US" dirty="0"/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48500"/>
            <a:ext cx="8229600" cy="4525963"/>
          </a:xfrm>
        </p:spPr>
        <p:txBody>
          <a:bodyPr/>
          <a:lstStyle/>
          <a:p>
            <a:r>
              <a:rPr lang="el-GR" sz="2400" dirty="0" smtClean="0"/>
              <a:t>Τα έγχορδα </a:t>
            </a:r>
            <a:r>
              <a:rPr lang="el-GR" sz="2400" dirty="0" smtClean="0"/>
              <a:t>όργανα μπορούν </a:t>
            </a:r>
            <a:r>
              <a:rPr lang="el-GR" sz="2400" dirty="0" smtClean="0"/>
              <a:t>να υποστηρίξουν στάσιμα κύματα παρόμοια με αυτά που παρουσιάστηκαν στην προηγούμενη διαφάνεια</a:t>
            </a:r>
            <a:r>
              <a:rPr lang="en-US" sz="2400" dirty="0" smtClean="0"/>
              <a:t>  </a:t>
            </a:r>
          </a:p>
          <a:p>
            <a:r>
              <a:rPr lang="el-GR" sz="2400" dirty="0" smtClean="0"/>
              <a:t>Τα πνευστά όργανα μπορούν να παράγουν στάσιμα κύματα σε στήλες αέρα</a:t>
            </a:r>
            <a:endParaRPr lang="en-US" sz="2400" dirty="0" smtClean="0"/>
          </a:p>
          <a:p>
            <a:pPr lvl="1"/>
            <a:r>
              <a:rPr lang="el-GR" sz="2200" dirty="0" smtClean="0"/>
              <a:t>Η διαμήκης μετατόπιση των μορίων του αέρα συχνά αποτυπώνεται ως ένα</a:t>
            </a:r>
            <a:r>
              <a:rPr lang="en-US" sz="2200" dirty="0" smtClean="0"/>
              <a:t> </a:t>
            </a:r>
            <a:r>
              <a:rPr lang="el-GR" sz="2200" dirty="0" smtClean="0"/>
              <a:t>εγκάρσιο κύμα</a:t>
            </a:r>
            <a:endParaRPr lang="en-US" sz="2200" dirty="0" smtClean="0"/>
          </a:p>
          <a:p>
            <a:pPr lvl="1"/>
            <a:r>
              <a:rPr lang="el-GR" sz="2200" dirty="0" smtClean="0"/>
              <a:t>Τα κλειστά άκρα είναι δεσμοί μετατόπισης και τα ανοιχτά άκρα είναι κοιλίες μετατόπισης</a:t>
            </a:r>
            <a:r>
              <a:rPr lang="en-US" sz="2200" dirty="0" smtClean="0"/>
              <a:t> </a:t>
            </a:r>
            <a:endParaRPr lang="en-US" sz="22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© 2016 Pearson Education, Inc.</a:t>
            </a:r>
            <a:endParaRPr lang="en-GB" dirty="0"/>
          </a:p>
        </p:txBody>
      </p:sp>
      <p:pic>
        <p:nvPicPr>
          <p:cNvPr id="8" name="Picture 7" descr="14_30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3846"/>
          <a:stretch/>
        </p:blipFill>
        <p:spPr>
          <a:xfrm>
            <a:off x="1901587" y="4737387"/>
            <a:ext cx="5340827" cy="19729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3086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4000" dirty="0" smtClean="0"/>
              <a:t>Το φαινόμενο </a:t>
            </a:r>
            <a:r>
              <a:rPr lang="en-US" sz="4000" dirty="0" smtClean="0"/>
              <a:t>Doppler</a:t>
            </a:r>
            <a:endParaRPr lang="en-US" sz="4000" dirty="0"/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0704"/>
            <a:ext cx="8229600" cy="4525963"/>
          </a:xfrm>
        </p:spPr>
        <p:txBody>
          <a:bodyPr/>
          <a:lstStyle/>
          <a:p>
            <a:r>
              <a:rPr lang="el-GR" sz="2400" dirty="0" smtClean="0"/>
              <a:t>Όταν η πηγή ενός κύματος κινείται σε ένα μέσο κύματος, ένας ακίνητος παρατηρητής βιώνει μια μεταβολή στο μήκος κύματος και στη συχνότητα</a:t>
            </a:r>
            <a:endParaRPr lang="en-US" sz="2400" dirty="0" smtClean="0"/>
          </a:p>
          <a:p>
            <a:pPr lvl="1"/>
            <a:r>
              <a:rPr lang="el-GR" sz="2200" dirty="0" smtClean="0"/>
              <a:t>Αν το κύμα κινείται με ταχύτητα</a:t>
            </a:r>
            <a:r>
              <a:rPr lang="en-US" sz="2200" dirty="0" smtClean="0"/>
              <a:t> </a:t>
            </a:r>
            <a:r>
              <a:rPr lang="en-US" sz="2200" i="1" dirty="0" smtClean="0"/>
              <a:t>v</a:t>
            </a:r>
            <a:r>
              <a:rPr lang="en-US" sz="2200" dirty="0" smtClean="0"/>
              <a:t> </a:t>
            </a:r>
            <a:r>
              <a:rPr lang="el-GR" sz="2200" dirty="0" smtClean="0"/>
              <a:t>και η πηγή κινείται με ταχύτητα</a:t>
            </a:r>
            <a:r>
              <a:rPr lang="en-US" sz="2200" dirty="0" smtClean="0"/>
              <a:t> </a:t>
            </a:r>
            <a:r>
              <a:rPr lang="en-US" sz="2200" i="1" dirty="0" smtClean="0"/>
              <a:t>u</a:t>
            </a:r>
            <a:r>
              <a:rPr lang="en-US" sz="2200" dirty="0" smtClean="0"/>
              <a:t>, </a:t>
            </a:r>
            <a:r>
              <a:rPr lang="el-GR" sz="2200" dirty="0" smtClean="0"/>
              <a:t>η μεταβολή στη συχνότητα είναι </a:t>
            </a:r>
            <a:endParaRPr lang="en-US" sz="2200" dirty="0" smtClean="0"/>
          </a:p>
          <a:p>
            <a:pPr lvl="1"/>
            <a:endParaRPr lang="en-US" sz="2400" dirty="0" smtClean="0"/>
          </a:p>
          <a:p>
            <a:pPr lvl="2"/>
            <a:r>
              <a:rPr lang="el-GR" sz="2000" dirty="0" smtClean="0"/>
              <a:t>Η συχνότητα μειώνεται για μια πηγή που απομακρύνεται</a:t>
            </a:r>
            <a:endParaRPr lang="en-US" sz="2000" dirty="0" smtClean="0"/>
          </a:p>
          <a:p>
            <a:pPr lvl="2"/>
            <a:r>
              <a:rPr lang="el-GR" sz="2000" dirty="0" smtClean="0"/>
              <a:t>Η συχνότητα αυξάνεται για μια πηγή που πλησιάζει</a:t>
            </a:r>
            <a:endParaRPr lang="en-US" sz="2000" dirty="0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/>
          <a:srcRect l="33782" t="42411" r="58217" b="49760"/>
          <a:stretch>
            <a:fillRect/>
          </a:stretch>
        </p:blipFill>
        <p:spPr bwMode="auto">
          <a:xfrm>
            <a:off x="3657600" y="3151163"/>
            <a:ext cx="984521" cy="54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4"/>
          <a:srcRect l="18629" t="47421" r="41993" b="21627"/>
          <a:stretch>
            <a:fillRect/>
          </a:stretch>
        </p:blipFill>
        <p:spPr bwMode="auto">
          <a:xfrm>
            <a:off x="2114396" y="4453091"/>
            <a:ext cx="5123543" cy="2264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0162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0324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l-GR" sz="2200" dirty="0" smtClean="0"/>
              <a:t>Όταν η πηγή ενός κύματος είναι ακίνητη</a:t>
            </a:r>
            <a:r>
              <a:rPr lang="en-US" sz="2200" dirty="0" smtClean="0"/>
              <a:t>, </a:t>
            </a:r>
            <a:r>
              <a:rPr lang="el-GR" sz="2200" dirty="0" smtClean="0"/>
              <a:t>ένας παρατηρητής που κινείται με ταχύτητα</a:t>
            </a:r>
            <a:r>
              <a:rPr lang="en-US" sz="2200" dirty="0" smtClean="0"/>
              <a:t> </a:t>
            </a:r>
            <a:r>
              <a:rPr lang="en-US" sz="2200" i="1" dirty="0" smtClean="0"/>
              <a:t>u</a:t>
            </a:r>
            <a:r>
              <a:rPr lang="en-US" sz="2200" dirty="0" smtClean="0"/>
              <a:t> </a:t>
            </a:r>
            <a:r>
              <a:rPr lang="el-GR" sz="2200" dirty="0" smtClean="0"/>
              <a:t>θα βιώσει μια μετατόπιση</a:t>
            </a:r>
            <a:r>
              <a:rPr lang="en-US" sz="2200" dirty="0" smtClean="0"/>
              <a:t> Doppler </a:t>
            </a:r>
            <a:r>
              <a:rPr lang="el-GR" sz="2200" dirty="0" smtClean="0"/>
              <a:t>στη συχνότητα</a:t>
            </a:r>
            <a:r>
              <a:rPr lang="en-US" sz="2200" dirty="0" smtClean="0"/>
              <a:t> (</a:t>
            </a:r>
            <a:r>
              <a:rPr lang="el-GR" sz="2200" dirty="0" smtClean="0"/>
              <a:t>αλλά όχι στο μήκος κύματος</a:t>
            </a:r>
            <a:r>
              <a:rPr lang="en-US" sz="2200" dirty="0" smtClean="0"/>
              <a:t>) </a:t>
            </a:r>
            <a:r>
              <a:rPr lang="el-GR" sz="2200" dirty="0" smtClean="0"/>
              <a:t>η οποία δίνεται από</a:t>
            </a:r>
            <a:endParaRPr lang="en-US" sz="2200" dirty="0" smtClean="0"/>
          </a:p>
          <a:p>
            <a:endParaRPr lang="el-GR" sz="2200" dirty="0" smtClean="0"/>
          </a:p>
          <a:p>
            <a:pPr>
              <a:buNone/>
            </a:pPr>
            <a:endParaRPr lang="en-US" sz="1000" dirty="0" smtClean="0"/>
          </a:p>
          <a:p>
            <a:r>
              <a:rPr lang="el-GR" sz="2200" dirty="0" smtClean="0"/>
              <a:t>Για μικρές ταχύτητες</a:t>
            </a:r>
            <a:r>
              <a:rPr lang="en-US" sz="2200" dirty="0" smtClean="0"/>
              <a:t> (</a:t>
            </a:r>
            <a:r>
              <a:rPr lang="en-US" sz="2200" i="1" dirty="0" smtClean="0"/>
              <a:t>u</a:t>
            </a:r>
            <a:r>
              <a:rPr lang="en-US" sz="2200" dirty="0" smtClean="0"/>
              <a:t> </a:t>
            </a:r>
            <a:r>
              <a:rPr lang="el-GR" sz="2200" dirty="0" smtClean="0"/>
              <a:t>μικρή σε σχέση με</a:t>
            </a:r>
            <a:r>
              <a:rPr lang="en-US" sz="2200" dirty="0" smtClean="0"/>
              <a:t> </a:t>
            </a:r>
            <a:r>
              <a:rPr lang="en-US" sz="2200" i="1" dirty="0" smtClean="0"/>
              <a:t>v</a:t>
            </a:r>
            <a:r>
              <a:rPr lang="en-US" sz="2200" dirty="0" smtClean="0"/>
              <a:t>) </a:t>
            </a:r>
            <a:r>
              <a:rPr lang="el-GR" sz="2200" dirty="0" smtClean="0"/>
              <a:t>ο τύπος για μια πηγή που κινείται με ταχύτητα</a:t>
            </a:r>
            <a:r>
              <a:rPr lang="en-US" sz="2200" dirty="0" smtClean="0"/>
              <a:t> </a:t>
            </a:r>
            <a:r>
              <a:rPr lang="en-US" sz="2200" i="1" dirty="0" smtClean="0"/>
              <a:t>u</a:t>
            </a:r>
            <a:r>
              <a:rPr lang="en-US" sz="2200" dirty="0" smtClean="0"/>
              <a:t> </a:t>
            </a:r>
            <a:r>
              <a:rPr lang="el-GR" sz="2200" dirty="0" smtClean="0"/>
              <a:t>δίνει ουσιαστικά το ίδιο αποτέλεσμα με τον τύπο για έναν παρατηρητή που κινείται με ταχύτητα </a:t>
            </a:r>
            <a:r>
              <a:rPr lang="en-US" sz="2200" i="1" dirty="0" smtClean="0"/>
              <a:t>u</a:t>
            </a:r>
            <a:endParaRPr lang="en-US" sz="2200" dirty="0" smtClean="0"/>
          </a:p>
          <a:p>
            <a:r>
              <a:rPr lang="el-GR" sz="2200" dirty="0" smtClean="0"/>
              <a:t>Παρότι το φως και άλλα ηλεκτρομαγνητικά κύματα δεν χρειάζονται ένα υλικό μέσο, υπόκεινται σε μετατόπιση</a:t>
            </a:r>
            <a:r>
              <a:rPr lang="en-US" sz="2200" dirty="0" smtClean="0"/>
              <a:t> Doppler </a:t>
            </a:r>
          </a:p>
          <a:p>
            <a:pPr lvl="1"/>
            <a:r>
              <a:rPr lang="el-GR" sz="2200" dirty="0" smtClean="0"/>
              <a:t>Και οι δύο τύποι για το φαινόμενο</a:t>
            </a:r>
            <a:r>
              <a:rPr lang="en-US" sz="2200" dirty="0" smtClean="0"/>
              <a:t> Doppler </a:t>
            </a:r>
            <a:r>
              <a:rPr lang="el-GR" sz="2200" dirty="0" smtClean="0"/>
              <a:t>ισχύουν για τα ηλεκτρομαγνητικά κύματα</a:t>
            </a:r>
            <a:r>
              <a:rPr lang="en-US" sz="2200" dirty="0" smtClean="0"/>
              <a:t>, </a:t>
            </a:r>
            <a:r>
              <a:rPr lang="el-GR" sz="2200" dirty="0" smtClean="0"/>
              <a:t>αλλά μόνο ως προσεγγίσεις όταν η σχετική ταχύτητα μεταξύ της πηγής και του παρατηρητή είναι πολύ μικρότερη από την ταχύτητα του φωτός</a:t>
            </a:r>
            <a:endParaRPr lang="en-US" sz="220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l-GR" sz="4000" dirty="0" smtClean="0"/>
              <a:t>Το φαινόμενο </a:t>
            </a:r>
            <a:r>
              <a:rPr lang="en-US" sz="4000" dirty="0" smtClean="0"/>
              <a:t>Doppler</a:t>
            </a:r>
            <a:endParaRPr lang="en-US" sz="4000" dirty="0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/>
          <a:srcRect l="29133" t="51395" r="61461" b="40144"/>
          <a:stretch>
            <a:fillRect/>
          </a:stretch>
        </p:blipFill>
        <p:spPr bwMode="auto">
          <a:xfrm>
            <a:off x="3460688" y="2391483"/>
            <a:ext cx="1067729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7536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3" descr="C:\Users\admin\Desktop\Χωρίς τίτλο.png"/>
          <p:cNvPicPr>
            <a:picLocks noChangeAspect="1" noChangeArrowheads="1"/>
          </p:cNvPicPr>
          <p:nvPr/>
        </p:nvPicPr>
        <p:blipFill>
          <a:blip r:embed="rId3"/>
          <a:srcRect r="64573" b="35969"/>
          <a:stretch>
            <a:fillRect/>
          </a:stretch>
        </p:blipFill>
        <p:spPr bwMode="auto">
          <a:xfrm>
            <a:off x="2606187" y="3967832"/>
            <a:ext cx="3934318" cy="2880000"/>
          </a:xfrm>
          <a:prstGeom prst="rect">
            <a:avLst/>
          </a:prstGeom>
          <a:noFill/>
        </p:spPr>
      </p:pic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1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l-GR" sz="4000" dirty="0" smtClean="0"/>
              <a:t>Ωστικά κύματα</a:t>
            </a:r>
            <a:endParaRPr lang="en-US" sz="4000" dirty="0"/>
          </a:p>
        </p:txBody>
      </p:sp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37480"/>
            <a:ext cx="8229600" cy="4525963"/>
          </a:xfrm>
        </p:spPr>
        <p:txBody>
          <a:bodyPr/>
          <a:lstStyle/>
          <a:p>
            <a:r>
              <a:rPr lang="el-GR" sz="2200" b="1" dirty="0" smtClean="0"/>
              <a:t>Ωστικά κύματα</a:t>
            </a:r>
            <a:r>
              <a:rPr lang="en-US" sz="2200" dirty="0" smtClean="0"/>
              <a:t> </a:t>
            </a:r>
            <a:r>
              <a:rPr lang="el-GR" sz="2200" dirty="0" smtClean="0"/>
              <a:t>προκύπτουν</a:t>
            </a:r>
            <a:r>
              <a:rPr lang="en-US" sz="2200" dirty="0" smtClean="0"/>
              <a:t> </a:t>
            </a:r>
            <a:r>
              <a:rPr lang="el-GR" sz="2200" dirty="0" smtClean="0"/>
              <a:t>όταν η πηγή του κύματος κινείται σε ένα μέσο με ταχύτητα</a:t>
            </a:r>
            <a:r>
              <a:rPr lang="en-US" altLang="zh-TW" sz="2200" dirty="0" smtClean="0"/>
              <a:t> </a:t>
            </a:r>
            <a:r>
              <a:rPr lang="en-US" altLang="zh-TW" sz="2200" i="1" dirty="0" smtClean="0"/>
              <a:t>u</a:t>
            </a:r>
            <a:r>
              <a:rPr lang="en-US" altLang="zh-TW" sz="2200" dirty="0" smtClean="0"/>
              <a:t> </a:t>
            </a:r>
            <a:r>
              <a:rPr lang="el-GR" altLang="zh-TW" sz="2200" dirty="0" smtClean="0"/>
              <a:t>μεγαλύτερη από την ταχύτητα του κύματος</a:t>
            </a:r>
            <a:r>
              <a:rPr lang="en-US" altLang="zh-TW" sz="2200" dirty="0" smtClean="0"/>
              <a:t> </a:t>
            </a:r>
            <a:r>
              <a:rPr lang="en-US" altLang="zh-TW" sz="2200" i="1" dirty="0" smtClean="0"/>
              <a:t>v</a:t>
            </a:r>
            <a:endParaRPr lang="en-US" sz="2200" dirty="0" smtClean="0"/>
          </a:p>
          <a:p>
            <a:pPr lvl="1"/>
            <a:r>
              <a:rPr lang="el-GR" altLang="zh-TW" sz="2000" dirty="0" smtClean="0"/>
              <a:t>Ο λόγος</a:t>
            </a:r>
            <a:r>
              <a:rPr lang="en-US" altLang="zh-TW" sz="2000" dirty="0" smtClean="0"/>
              <a:t> </a:t>
            </a:r>
            <a:r>
              <a:rPr lang="en-US" altLang="zh-TW" sz="2000" i="1" dirty="0" smtClean="0"/>
              <a:t>u/v</a:t>
            </a:r>
            <a:r>
              <a:rPr lang="en-US" altLang="zh-TW" sz="2000" dirty="0" smtClean="0"/>
              <a:t> </a:t>
            </a:r>
            <a:r>
              <a:rPr lang="el-GR" altLang="zh-TW" sz="2000" dirty="0" smtClean="0"/>
              <a:t>ονομάζεται</a:t>
            </a:r>
            <a:r>
              <a:rPr lang="en-US" altLang="zh-TW" sz="2000" dirty="0" smtClean="0"/>
              <a:t> </a:t>
            </a:r>
            <a:r>
              <a:rPr lang="el-GR" altLang="zh-TW" sz="2000" b="1" dirty="0" smtClean="0"/>
              <a:t>αριθμός</a:t>
            </a:r>
            <a:endParaRPr lang="en-US" altLang="zh-TW" sz="2000" dirty="0" smtClean="0"/>
          </a:p>
          <a:p>
            <a:pPr lvl="1"/>
            <a:r>
              <a:rPr lang="el-GR" altLang="zh-TW" sz="2000" dirty="0" smtClean="0"/>
              <a:t>Η</a:t>
            </a:r>
            <a:r>
              <a:rPr lang="en-US" altLang="zh-TW" sz="2000" dirty="0" smtClean="0"/>
              <a:t> </a:t>
            </a:r>
            <a:r>
              <a:rPr lang="el-GR" altLang="zh-TW" sz="2000" b="1" dirty="0" smtClean="0"/>
              <a:t>γωνία </a:t>
            </a:r>
            <a:r>
              <a:rPr lang="en-US" altLang="zh-TW" sz="2000" b="1" dirty="0" smtClean="0"/>
              <a:t>Mach angle</a:t>
            </a:r>
            <a:r>
              <a:rPr lang="en-US" altLang="zh-TW" sz="2000" dirty="0" smtClean="0"/>
              <a:t> </a:t>
            </a:r>
            <a:r>
              <a:rPr lang="en-US" altLang="zh-TW" sz="2000" i="1" dirty="0" smtClean="0"/>
              <a:t>θ</a:t>
            </a:r>
            <a:r>
              <a:rPr lang="en-US" altLang="zh-TW" sz="2000" dirty="0" smtClean="0"/>
              <a:t> </a:t>
            </a:r>
            <a:r>
              <a:rPr lang="el-GR" altLang="zh-TW" sz="2000" dirty="0" smtClean="0"/>
              <a:t>καθορίζεται από </a:t>
            </a:r>
            <a:r>
              <a:rPr lang="en-US" altLang="zh-TW" sz="2000" dirty="0" smtClean="0"/>
              <a:t>  </a:t>
            </a:r>
          </a:p>
          <a:p>
            <a:pPr lvl="1"/>
            <a:r>
              <a:rPr lang="el-GR" sz="2000" dirty="0" smtClean="0"/>
              <a:t>Στα παραδείγματα ωστικών κυμάτων περιλαμβάνονται οι ηχητικές εκρήξεις από υπερηχητικά αεροσκάφη, </a:t>
            </a:r>
            <a:r>
              <a:rPr lang="el-GR" sz="2000" dirty="0" smtClean="0"/>
              <a:t>τα </a:t>
            </a:r>
            <a:r>
              <a:rPr lang="el-GR" sz="2000" dirty="0" smtClean="0"/>
              <a:t>κύματα από την πλώρη ενός </a:t>
            </a:r>
            <a:r>
              <a:rPr lang="el-GR" sz="2000" dirty="0" smtClean="0"/>
              <a:t>σκάφους</a:t>
            </a:r>
            <a:r>
              <a:rPr lang="el-GR" sz="2000" dirty="0" smtClean="0"/>
              <a:t> και τα</a:t>
            </a:r>
            <a:r>
              <a:rPr lang="en-US" sz="2000" dirty="0" smtClean="0"/>
              <a:t> </a:t>
            </a:r>
            <a:r>
              <a:rPr lang="el-GR" sz="2000" dirty="0" smtClean="0"/>
              <a:t>αστροφυσικά σώματα που κινούνται </a:t>
            </a:r>
            <a:r>
              <a:rPr lang="el-GR" sz="2000" dirty="0" smtClean="0"/>
              <a:t>διαπλανητικά</a:t>
            </a:r>
            <a:endParaRPr lang="en-US" sz="2000" dirty="0"/>
          </a:p>
        </p:txBody>
      </p:sp>
      <p:pic>
        <p:nvPicPr>
          <p:cNvPr id="9" name="Picture 8" descr="22_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256" y="2540812"/>
            <a:ext cx="1270000" cy="254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5537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/>
          <a:srcRect l="54772" t="50794" r="25260" b="23611"/>
          <a:stretch>
            <a:fillRect/>
          </a:stretch>
        </p:blipFill>
        <p:spPr bwMode="auto">
          <a:xfrm>
            <a:off x="6545943" y="3181085"/>
            <a:ext cx="2598057" cy="1872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4000" dirty="0" smtClean="0"/>
              <a:t>Σύνοψη</a:t>
            </a:r>
            <a:endParaRPr lang="en-US" sz="4000" dirty="0"/>
          </a:p>
        </p:txBody>
      </p:sp>
      <p:sp>
        <p:nvSpPr>
          <p:cNvPr id="49154" name="Rectangle 8"/>
          <p:cNvSpPr>
            <a:spLocks noGrp="1" noChangeArrowheads="1"/>
          </p:cNvSpPr>
          <p:nvPr>
            <p:ph idx="1"/>
          </p:nvPr>
        </p:nvSpPr>
        <p:spPr>
          <a:xfrm>
            <a:off x="288384" y="1294228"/>
            <a:ext cx="7659858" cy="5563772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 </a:t>
            </a:r>
            <a:r>
              <a:rPr lang="el-GR" sz="1800" b="1" dirty="0" smtClean="0"/>
              <a:t>Κύμα</a:t>
            </a:r>
            <a:r>
              <a:rPr lang="en-US" sz="1800" dirty="0" smtClean="0"/>
              <a:t> </a:t>
            </a:r>
            <a:r>
              <a:rPr lang="el-GR" sz="1800" dirty="0" smtClean="0"/>
              <a:t>είναι μια </a:t>
            </a:r>
            <a:r>
              <a:rPr lang="el-GR" sz="1800" dirty="0" err="1" smtClean="0"/>
              <a:t>οδεύουσα</a:t>
            </a:r>
            <a:r>
              <a:rPr lang="el-GR" sz="1800" dirty="0" smtClean="0"/>
              <a:t> διαταραχή που μεταφέρει ενέργεια αλλά όχι ύλη</a:t>
            </a:r>
            <a:endParaRPr lang="en-US" sz="1800" dirty="0" smtClean="0"/>
          </a:p>
          <a:p>
            <a:pPr lvl="1"/>
            <a:r>
              <a:rPr lang="el-GR" sz="1800" dirty="0" smtClean="0"/>
              <a:t>Τα </a:t>
            </a:r>
            <a:r>
              <a:rPr lang="el-GR" sz="1800" b="1" dirty="0" smtClean="0"/>
              <a:t>μηχανικά κύματα</a:t>
            </a:r>
            <a:r>
              <a:rPr lang="en-US" sz="1800" dirty="0" smtClean="0"/>
              <a:t> </a:t>
            </a:r>
            <a:r>
              <a:rPr lang="el-GR" sz="1800" dirty="0" smtClean="0"/>
              <a:t>περιλαμβάνουν τη διαταραχή ενός υλικού μέσου</a:t>
            </a:r>
            <a:endParaRPr lang="en-US" sz="1800" dirty="0" smtClean="0"/>
          </a:p>
          <a:p>
            <a:pPr lvl="2"/>
            <a:r>
              <a:rPr lang="el-GR" sz="1800" dirty="0" smtClean="0"/>
              <a:t>Μηχανικά είναι τα ηχητικά κύματα</a:t>
            </a:r>
            <a:endParaRPr lang="en-US" sz="1800" dirty="0" smtClean="0"/>
          </a:p>
          <a:p>
            <a:pPr lvl="1"/>
            <a:r>
              <a:rPr lang="el-GR" sz="1800" dirty="0" smtClean="0"/>
              <a:t>Τα </a:t>
            </a:r>
            <a:r>
              <a:rPr lang="el-GR" sz="1800" b="1" dirty="0" smtClean="0"/>
              <a:t>ηλεκτρομαγνητικά κύματα</a:t>
            </a:r>
            <a:r>
              <a:rPr lang="el-GR" sz="1800" dirty="0" smtClean="0"/>
              <a:t>, όπως το φως </a:t>
            </a:r>
          </a:p>
          <a:p>
            <a:pPr lvl="1">
              <a:buNone/>
            </a:pPr>
            <a:r>
              <a:rPr lang="el-GR" sz="1800" dirty="0" smtClean="0"/>
              <a:t>      δεν χρειάζονται κάποιο μέσο</a:t>
            </a:r>
            <a:endParaRPr lang="en-US" sz="1800" dirty="0" smtClean="0"/>
          </a:p>
          <a:p>
            <a:pPr lvl="1"/>
            <a:r>
              <a:rPr lang="el-GR" sz="1800" dirty="0" smtClean="0"/>
              <a:t>Τα </a:t>
            </a:r>
            <a:r>
              <a:rPr lang="el-GR" sz="1800" b="1" dirty="0" smtClean="0"/>
              <a:t>απλά αρμονικά κύματα </a:t>
            </a:r>
            <a:r>
              <a:rPr lang="el-GR" sz="1800" dirty="0" smtClean="0"/>
              <a:t>έχουν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l-GR" sz="1800" dirty="0" smtClean="0"/>
              <a:t>ημιτονοειδές σχήμα</a:t>
            </a:r>
            <a:endParaRPr lang="en-US" sz="1800" dirty="0" smtClean="0"/>
          </a:p>
          <a:p>
            <a:pPr lvl="1"/>
            <a:endParaRPr lang="en-US" altLang="zh-TW" sz="1800" dirty="0" smtClean="0"/>
          </a:p>
          <a:p>
            <a:pPr lvl="1"/>
            <a:r>
              <a:rPr lang="el-GR" sz="1800" dirty="0" smtClean="0"/>
              <a:t>Η ταχύτητα ενός κύματος προκύπτει από τη συχνότητά </a:t>
            </a:r>
          </a:p>
          <a:p>
            <a:pPr lvl="1">
              <a:buNone/>
            </a:pPr>
            <a:r>
              <a:rPr lang="el-GR" sz="1800" dirty="0" smtClean="0"/>
              <a:t>      του και το μήκος κύματος</a:t>
            </a:r>
            <a:r>
              <a:rPr lang="en-US" sz="1800" dirty="0" smtClean="0"/>
              <a:t> </a:t>
            </a:r>
            <a:r>
              <a:rPr lang="el-GR" sz="1800" dirty="0" smtClean="0"/>
              <a:t>ή από τη γωνιακή του συχνότητα</a:t>
            </a:r>
          </a:p>
          <a:p>
            <a:pPr lvl="1">
              <a:buNone/>
            </a:pPr>
            <a:r>
              <a:rPr lang="el-GR" sz="1800" dirty="0" smtClean="0"/>
              <a:t>      και τον </a:t>
            </a:r>
            <a:r>
              <a:rPr lang="el-GR" sz="1800" dirty="0" err="1" smtClean="0"/>
              <a:t>κυματαριθμό</a:t>
            </a:r>
            <a:r>
              <a:rPr lang="en-US" sz="1800" dirty="0" smtClean="0"/>
              <a:t>: </a:t>
            </a:r>
          </a:p>
          <a:p>
            <a:pPr lvl="1"/>
            <a:r>
              <a:rPr lang="el-GR" sz="1800" dirty="0" smtClean="0"/>
              <a:t>Σημαντικά φαινόμενα της κυματικής κίνησης</a:t>
            </a:r>
            <a:r>
              <a:rPr lang="en-US" sz="1800" dirty="0" smtClean="0"/>
              <a:t>:</a:t>
            </a:r>
          </a:p>
          <a:p>
            <a:pPr lvl="2"/>
            <a:r>
              <a:rPr lang="el-GR" sz="1800" dirty="0" smtClean="0"/>
              <a:t>Ανάκλαση και διάθλαση</a:t>
            </a:r>
            <a:endParaRPr lang="en-US" sz="1800" dirty="0" smtClean="0"/>
          </a:p>
          <a:p>
            <a:pPr lvl="2"/>
            <a:r>
              <a:rPr lang="el-GR" sz="1800" dirty="0" smtClean="0"/>
              <a:t>Συμβολή</a:t>
            </a:r>
            <a:endParaRPr lang="en-US" sz="1800" dirty="0" smtClean="0"/>
          </a:p>
          <a:p>
            <a:pPr lvl="2"/>
            <a:r>
              <a:rPr lang="el-GR" sz="1800" dirty="0" smtClean="0"/>
              <a:t>Στάσιμα κύματα</a:t>
            </a:r>
            <a:endParaRPr lang="en-US" sz="1800" dirty="0" smtClean="0"/>
          </a:p>
          <a:p>
            <a:pPr lvl="2"/>
            <a:r>
              <a:rPr lang="el-GR" sz="1800" dirty="0" smtClean="0"/>
              <a:t>Φαινόμενο</a:t>
            </a:r>
            <a:r>
              <a:rPr lang="en-US" sz="1800" dirty="0" smtClean="0"/>
              <a:t> Doppler</a:t>
            </a:r>
          </a:p>
          <a:p>
            <a:pPr lvl="2"/>
            <a:r>
              <a:rPr lang="el-GR" sz="1800" dirty="0" smtClean="0"/>
              <a:t>Ωστικά κύματα</a:t>
            </a:r>
            <a:endParaRPr lang="en-US" sz="1800" dirty="0"/>
          </a:p>
        </p:txBody>
      </p:sp>
      <p:pic>
        <p:nvPicPr>
          <p:cNvPr id="15" name="Picture 14" descr="23_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048" y="3384315"/>
            <a:ext cx="2146300" cy="279400"/>
          </a:xfrm>
          <a:prstGeom prst="rect">
            <a:avLst/>
          </a:prstGeom>
        </p:spPr>
      </p:pic>
      <p:pic>
        <p:nvPicPr>
          <p:cNvPr id="16" name="Picture 15" descr="23_2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470" y="4273123"/>
            <a:ext cx="1346200" cy="279400"/>
          </a:xfrm>
          <a:prstGeom prst="rect">
            <a:avLst/>
          </a:prstGeom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6"/>
          <a:srcRect l="49976" t="50198" r="14439" b="30159"/>
          <a:stretch>
            <a:fillRect/>
          </a:stretch>
        </p:blipFill>
        <p:spPr bwMode="auto">
          <a:xfrm>
            <a:off x="5569028" y="1941764"/>
            <a:ext cx="3479998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7"/>
          <a:srcRect l="54325" t="75048" r="10320" b="9952"/>
          <a:stretch>
            <a:fillRect/>
          </a:stretch>
        </p:blipFill>
        <p:spPr bwMode="auto">
          <a:xfrm>
            <a:off x="5219119" y="5261317"/>
            <a:ext cx="3773077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7410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- TextBox">
            <a:extLst>
              <a:ext uri="{FF2B5EF4-FFF2-40B4-BE49-F238E27FC236}">
                <a16:creationId xmlns:a16="http://schemas.microsoft.com/office/drawing/2014/main" xmlns="" id="{76506D9A-56FB-4ADE-954C-A4F3F0E7E17E}"/>
              </a:ext>
            </a:extLst>
          </p:cNvPr>
          <p:cNvSpPr txBox="1"/>
          <p:nvPr/>
        </p:nvSpPr>
        <p:spPr>
          <a:xfrm>
            <a:off x="1027113" y="2362200"/>
            <a:ext cx="7010400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2000" dirty="0">
                <a:latin typeface="+mn-lt"/>
                <a:cs typeface="Arial" charset="0"/>
              </a:rPr>
              <a:t>Απαγορεύεται η αναδημοσίευση ή αναπαραγωγή του παρόντος έργου με οποιονδήποτε τρόπο χωρίς γραπτή άδεια του εκδότη, σύμφωνα με το Ν. 2121/1993 και τη Διεθνή Σύμβαση της Βέρνης </a:t>
            </a:r>
          </a:p>
          <a:p>
            <a:pPr algn="ctr">
              <a:defRPr/>
            </a:pPr>
            <a:r>
              <a:rPr lang="el-GR" sz="2000" dirty="0">
                <a:latin typeface="+mn-lt"/>
                <a:cs typeface="Arial" charset="0"/>
              </a:rPr>
              <a:t>(που έχει κυρωθεί με τον Ν. 100/1975)</a:t>
            </a:r>
          </a:p>
        </p:txBody>
      </p:sp>
    </p:spTree>
    <p:extLst>
      <p:ext uri="{BB962C8B-B14F-4D97-AF65-F5344CB8AC3E}">
        <p14:creationId xmlns:p14="http://schemas.microsoft.com/office/powerpoint/2010/main" xmlns="" val="1294634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/>
              <a:t>Τι μαθαίνετε</a:t>
            </a:r>
            <a:endParaRPr lang="en-US" dirty="0"/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05765" y="2460734"/>
            <a:ext cx="3840085" cy="4207352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l-GR" sz="1800" dirty="0" smtClean="0"/>
              <a:t>Πώς να περιγράφετε την κυματική κίνηση σε όρους χωρικών και χρονικών μεταβολών</a:t>
            </a:r>
          </a:p>
          <a:p>
            <a:r>
              <a:rPr lang="el-GR" sz="1800" dirty="0" smtClean="0"/>
              <a:t>Να περιγράφετε τα κύματα σε όρους συχνότητας, περιόδου, μήκους κύματος και πλάτους</a:t>
            </a:r>
          </a:p>
          <a:p>
            <a:r>
              <a:rPr lang="el-GR" sz="1800" dirty="0" smtClean="0"/>
              <a:t>Να περιγράφετε συγκεκριμένα είδη κύματος</a:t>
            </a:r>
          </a:p>
          <a:p>
            <a:pPr lvl="1">
              <a:lnSpc>
                <a:spcPct val="95000"/>
              </a:lnSpc>
            </a:pPr>
            <a:r>
              <a:rPr lang="el-GR" sz="1600" dirty="0" smtClean="0"/>
              <a:t>Κύματα σε χορδή</a:t>
            </a:r>
            <a:endParaRPr lang="en-US" sz="1600" dirty="0" smtClean="0"/>
          </a:p>
          <a:p>
            <a:pPr lvl="1">
              <a:lnSpc>
                <a:spcPct val="95000"/>
              </a:lnSpc>
            </a:pPr>
            <a:r>
              <a:rPr lang="el-GR" sz="1600" dirty="0" smtClean="0"/>
              <a:t>Ηχητικά κύματα</a:t>
            </a:r>
          </a:p>
          <a:p>
            <a:pPr>
              <a:lnSpc>
                <a:spcPct val="95000"/>
              </a:lnSpc>
            </a:pPr>
            <a:r>
              <a:rPr lang="el-GR" sz="1800" dirty="0" smtClean="0"/>
              <a:t>Να περιγράφετε τη συμβολή</a:t>
            </a:r>
            <a:r>
              <a:rPr lang="en-US" sz="1800" dirty="0" smtClean="0"/>
              <a:t>,</a:t>
            </a:r>
            <a:r>
              <a:rPr lang="el-GR" sz="1800" dirty="0" smtClean="0"/>
              <a:t> την ανάκλαση και τα στάσιμα κύματα</a:t>
            </a:r>
          </a:p>
          <a:p>
            <a:pPr>
              <a:lnSpc>
                <a:spcPct val="95000"/>
              </a:lnSpc>
            </a:pPr>
            <a:r>
              <a:rPr lang="el-GR" sz="1800" dirty="0" smtClean="0"/>
              <a:t>Να περιγράφετε</a:t>
            </a:r>
            <a:r>
              <a:rPr lang="en-US" sz="1800" dirty="0" smtClean="0"/>
              <a:t> </a:t>
            </a:r>
            <a:r>
              <a:rPr lang="el-GR" sz="1800" dirty="0" smtClean="0"/>
              <a:t>το φαινόμενο </a:t>
            </a:r>
            <a:r>
              <a:rPr lang="en-US" sz="1800" dirty="0" smtClean="0"/>
              <a:t>Doppler </a:t>
            </a:r>
            <a:r>
              <a:rPr lang="el-GR" sz="1800" dirty="0" smtClean="0"/>
              <a:t>και τα ωστικά κύματα</a:t>
            </a:r>
            <a:endParaRPr lang="en-US" sz="1800" dirty="0" smtClean="0"/>
          </a:p>
          <a:p>
            <a:pPr>
              <a:lnSpc>
                <a:spcPct val="95000"/>
              </a:lnSpc>
            </a:pPr>
            <a:endParaRPr lang="en-US" sz="1800" dirty="0" smtClean="0"/>
          </a:p>
          <a:p>
            <a:pPr>
              <a:lnSpc>
                <a:spcPct val="95000"/>
              </a:lnSpc>
            </a:pPr>
            <a:endParaRPr lang="el-GR" sz="2000" dirty="0" smtClean="0"/>
          </a:p>
          <a:p>
            <a:pPr>
              <a:lnSpc>
                <a:spcPct val="95000"/>
              </a:lnSpc>
            </a:pPr>
            <a:endParaRPr lang="en-US" sz="2000" dirty="0" smtClean="0"/>
          </a:p>
          <a:p>
            <a:endParaRPr lang="el-GR" sz="1800" dirty="0" smtClean="0"/>
          </a:p>
          <a:p>
            <a:pPr lvl="1"/>
            <a:endParaRPr lang="en-US" sz="1400" dirty="0" smtClean="0"/>
          </a:p>
          <a:p>
            <a:endParaRPr lang="en-US" sz="1800" dirty="0" smtClean="0"/>
          </a:p>
        </p:txBody>
      </p:sp>
      <p:pic>
        <p:nvPicPr>
          <p:cNvPr id="2" name="Picture 1" descr="07_00_Figure.jpg"/>
          <p:cNvPicPr>
            <a:picLocks noChangeAspect="1"/>
          </p:cNvPicPr>
          <p:nvPr/>
        </p:nvPicPr>
        <p:blipFill>
          <a:blip r:embed="rId3"/>
          <a:srcRect t="8579" r="71900" b="28380"/>
          <a:stretch>
            <a:fillRect/>
          </a:stretch>
        </p:blipFill>
        <p:spPr>
          <a:xfrm>
            <a:off x="3930824" y="1"/>
            <a:ext cx="5190229" cy="6858000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4077877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4000" dirty="0" smtClean="0"/>
              <a:t>Τι είναι κύμα</a:t>
            </a:r>
            <a:endParaRPr lang="en-US" sz="4000" dirty="0"/>
          </a:p>
        </p:txBody>
      </p:sp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225821"/>
            <a:ext cx="8229600" cy="5370928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el-GR" sz="2400" b="1" dirty="0" smtClean="0"/>
              <a:t>Κύμα</a:t>
            </a:r>
            <a:r>
              <a:rPr lang="el-GR" sz="2400" dirty="0" smtClean="0"/>
              <a:t> είναι μια </a:t>
            </a:r>
            <a:r>
              <a:rPr lang="el-GR" sz="2400" dirty="0" err="1" smtClean="0"/>
              <a:t>οδεύουσα</a:t>
            </a:r>
            <a:r>
              <a:rPr lang="el-GR" sz="2400" dirty="0" smtClean="0"/>
              <a:t> διαταραχή που μεταφέρει ενέργεια αλλά όχι ύλη</a:t>
            </a:r>
            <a:endParaRPr lang="en-US" sz="2400" dirty="0" smtClean="0"/>
          </a:p>
          <a:p>
            <a:pPr lvl="1">
              <a:lnSpc>
                <a:spcPct val="95000"/>
              </a:lnSpc>
            </a:pPr>
            <a:r>
              <a:rPr lang="el-GR" sz="2400" dirty="0" smtClean="0"/>
              <a:t>Τα </a:t>
            </a:r>
            <a:r>
              <a:rPr lang="el-GR" sz="2400" b="1" dirty="0" smtClean="0"/>
              <a:t>μηχανικά κύματα</a:t>
            </a:r>
            <a:r>
              <a:rPr lang="en-US" sz="2400" dirty="0" smtClean="0"/>
              <a:t> </a:t>
            </a:r>
            <a:r>
              <a:rPr lang="el-GR" sz="2400" dirty="0" smtClean="0"/>
              <a:t>είναι διαταραχές κάποιου υλικού μέσου</a:t>
            </a:r>
            <a:endParaRPr lang="en-US" sz="2400" dirty="0" smtClean="0"/>
          </a:p>
          <a:p>
            <a:pPr lvl="2">
              <a:lnSpc>
                <a:spcPct val="95000"/>
              </a:lnSpc>
            </a:pPr>
            <a:r>
              <a:rPr lang="el-GR" dirty="0" smtClean="0"/>
              <a:t>Το μέσο μετακινείται </a:t>
            </a:r>
            <a:r>
              <a:rPr lang="el-GR" dirty="0" smtClean="0"/>
              <a:t> για </a:t>
            </a:r>
            <a:r>
              <a:rPr lang="el-GR" dirty="0" smtClean="0"/>
              <a:t>σύντομο διάστημα καθώς το κύμα περνάει, αλλά επιστρέφει στην κατάσταση ισορροπίας του όταν το κύμα </a:t>
            </a:r>
            <a:r>
              <a:rPr lang="el-GR" dirty="0" smtClean="0"/>
              <a:t>φύγει</a:t>
            </a:r>
            <a:endParaRPr lang="en-US" dirty="0" smtClean="0"/>
          </a:p>
          <a:p>
            <a:pPr lvl="2">
              <a:lnSpc>
                <a:spcPct val="95000"/>
              </a:lnSpc>
            </a:pPr>
            <a:r>
              <a:rPr lang="el-GR" dirty="0" smtClean="0"/>
              <a:t>Το κύμα οδεύει καθώς η διαταραχή του μέσου διαδίδεται σε παρακείμενα τμήματά του</a:t>
            </a:r>
            <a:endParaRPr lang="en-US" dirty="0" smtClean="0"/>
          </a:p>
          <a:p>
            <a:pPr lvl="1">
              <a:lnSpc>
                <a:spcPct val="95000"/>
              </a:lnSpc>
            </a:pPr>
            <a:r>
              <a:rPr lang="el-GR" sz="2400" dirty="0" smtClean="0"/>
              <a:t>Τα </a:t>
            </a:r>
            <a:r>
              <a:rPr lang="el-GR" sz="2400" b="1" dirty="0" smtClean="0"/>
              <a:t>ηλεκτρομαγνητικά κύματα</a:t>
            </a:r>
            <a:r>
              <a:rPr lang="el-GR" sz="2400" dirty="0" smtClean="0"/>
              <a:t>, όπως το φως, δεν απαιτούν κάποιο υλικό μέσο</a:t>
            </a:r>
            <a:r>
              <a:rPr lang="en-US" sz="2400" dirty="0" smtClean="0"/>
              <a:t> </a:t>
            </a:r>
          </a:p>
          <a:p>
            <a:pPr lvl="2">
              <a:lnSpc>
                <a:spcPct val="95000"/>
              </a:lnSpc>
            </a:pPr>
            <a:r>
              <a:rPr lang="el-GR" dirty="0" smtClean="0"/>
              <a:t>Ωστόσο, έχουν πολλές κοινές ιδιότητες με τα μηχανικά κύματα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3026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989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l-GR" sz="4000" dirty="0" smtClean="0"/>
              <a:t>Διαμήκη και εγκάρσια κύματα </a:t>
            </a:r>
            <a:endParaRPr lang="en-US" sz="4000" dirty="0"/>
          </a:p>
        </p:txBody>
      </p:sp>
      <p:sp>
        <p:nvSpPr>
          <p:cNvPr id="1024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00928" y="1431384"/>
            <a:ext cx="4038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Σε ένα</a:t>
            </a:r>
            <a:r>
              <a:rPr lang="en-US" sz="2000" dirty="0" smtClean="0"/>
              <a:t> </a:t>
            </a:r>
            <a:r>
              <a:rPr lang="el-GR" sz="2000" b="1" dirty="0" smtClean="0"/>
              <a:t>διάμηκες </a:t>
            </a:r>
            <a:r>
              <a:rPr lang="el-GR" sz="2000" b="1" dirty="0" smtClean="0"/>
              <a:t>κύμα</a:t>
            </a:r>
            <a:r>
              <a:rPr lang="en-US" sz="2000" b="1" dirty="0" smtClean="0"/>
              <a:t>,</a:t>
            </a:r>
            <a:r>
              <a:rPr lang="en-US" sz="2000" dirty="0" smtClean="0"/>
              <a:t> </a:t>
            </a:r>
            <a:r>
              <a:rPr lang="el-GR" sz="2000" dirty="0" smtClean="0"/>
              <a:t>η διαταραχή είναι παράλληλη προς την κίνηση του κύματος</a:t>
            </a:r>
            <a:endParaRPr lang="en-US" sz="2000" dirty="0" smtClean="0"/>
          </a:p>
          <a:p>
            <a:r>
              <a:rPr lang="el-GR" sz="2000" dirty="0" smtClean="0"/>
              <a:t>Σε ένα</a:t>
            </a:r>
            <a:r>
              <a:rPr lang="en-US" sz="2000" dirty="0" smtClean="0"/>
              <a:t> </a:t>
            </a:r>
            <a:r>
              <a:rPr lang="el-GR" sz="2000" b="1" dirty="0" smtClean="0"/>
              <a:t>εγκάρσιο κύμα</a:t>
            </a:r>
            <a:r>
              <a:rPr lang="en-US" sz="2000" b="1" dirty="0" smtClean="0"/>
              <a:t>,</a:t>
            </a:r>
            <a:r>
              <a:rPr lang="el-GR" sz="2000" dirty="0" smtClean="0"/>
              <a:t> η διαταραχή είναι κάθετη προς την κίνηση του κύματος</a:t>
            </a:r>
            <a:endParaRPr lang="en-US" sz="2000" dirty="0" smtClean="0"/>
          </a:p>
          <a:p>
            <a:r>
              <a:rPr lang="el-GR" sz="2000" dirty="0" smtClean="0"/>
              <a:t>Ορισμένα κύματα</a:t>
            </a:r>
            <a:r>
              <a:rPr lang="en-US" sz="2000" dirty="0" smtClean="0"/>
              <a:t>, </a:t>
            </a:r>
            <a:r>
              <a:rPr lang="el-GR" sz="2000" dirty="0" smtClean="0"/>
              <a:t>όπως τα επιφανειακά κύματα στο νερό, περιλαμβάνουν τόσο διαμήκεις όσο και εγκάρσιες κινήσεις</a:t>
            </a:r>
            <a:endParaRPr lang="en-US" sz="2000" dirty="0"/>
          </a:p>
        </p:txBody>
      </p:sp>
      <p:sp>
        <p:nvSpPr>
          <p:cNvPr id="10243" name="Text Box 7"/>
          <p:cNvSpPr txBox="1">
            <a:spLocks noChangeArrowheads="1"/>
          </p:cNvSpPr>
          <p:nvPr/>
        </p:nvSpPr>
        <p:spPr bwMode="auto">
          <a:xfrm>
            <a:off x="4581036" y="1051567"/>
            <a:ext cx="4140933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l-GR" sz="1800" dirty="0" smtClean="0">
                <a:latin typeface="+mn-lt"/>
              </a:rPr>
              <a:t>Διάμηκες </a:t>
            </a:r>
            <a:r>
              <a:rPr lang="el-GR" sz="1800" dirty="0" smtClean="0">
                <a:latin typeface="+mn-lt"/>
              </a:rPr>
              <a:t>κύμα σε ένα σύστημα μάζας-ελατηρίου</a:t>
            </a:r>
            <a:endParaRPr lang="en-US" sz="1800" dirty="0">
              <a:latin typeface="+mn-lt"/>
            </a:endParaRPr>
          </a:p>
        </p:txBody>
      </p:sp>
      <p:sp>
        <p:nvSpPr>
          <p:cNvPr id="10244" name="Text Box 8"/>
          <p:cNvSpPr txBox="1">
            <a:spLocks noChangeArrowheads="1"/>
          </p:cNvSpPr>
          <p:nvPr/>
        </p:nvSpPr>
        <p:spPr bwMode="auto">
          <a:xfrm>
            <a:off x="4586068" y="3685938"/>
            <a:ext cx="31706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l-GR" sz="1800" dirty="0" smtClean="0">
                <a:latin typeface="+mn-lt"/>
              </a:rPr>
              <a:t>Εγκάρσιο</a:t>
            </a:r>
            <a:r>
              <a:rPr lang="el-GR" sz="1800" dirty="0" smtClean="0"/>
              <a:t> κύμα σε ένα σύστημα μάζας-ελατηρίου</a:t>
            </a:r>
            <a:endParaRPr lang="en-US" sz="1800" dirty="0">
              <a:latin typeface="+mn-lt"/>
            </a:endParaRPr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/>
          <a:srcRect l="19410" t="49206" r="59060" b="25962"/>
          <a:stretch>
            <a:fillRect/>
          </a:stretch>
        </p:blipFill>
        <p:spPr bwMode="auto">
          <a:xfrm>
            <a:off x="5409363" y="4302930"/>
            <a:ext cx="2801257" cy="1816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4"/>
          <a:srcRect l="13609" t="49008" r="60845" b="23846"/>
          <a:stretch>
            <a:fillRect/>
          </a:stretch>
        </p:blipFill>
        <p:spPr bwMode="auto">
          <a:xfrm>
            <a:off x="4921906" y="1573350"/>
            <a:ext cx="3323771" cy="198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5"/>
          <a:srcRect l="47621" t="49279" r="26538" b="20721"/>
          <a:stretch>
            <a:fillRect/>
          </a:stretch>
        </p:blipFill>
        <p:spPr bwMode="auto">
          <a:xfrm>
            <a:off x="858134" y="4663440"/>
            <a:ext cx="3254076" cy="21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2442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1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l-GR" sz="4000" dirty="0" smtClean="0"/>
              <a:t>Ιδιότητες των κυμάτων</a:t>
            </a:r>
            <a:endParaRPr lang="en-US" sz="4000" dirty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65124" y="1042937"/>
            <a:ext cx="5291051" cy="5106987"/>
          </a:xfrm>
        </p:spPr>
        <p:txBody>
          <a:bodyPr>
            <a:normAutofit/>
          </a:bodyPr>
          <a:lstStyle/>
          <a:p>
            <a:r>
              <a:rPr lang="el-GR" sz="2200" b="1" dirty="0" smtClean="0"/>
              <a:t>Μήκος κύματος</a:t>
            </a:r>
            <a:r>
              <a:rPr lang="en-US" sz="2200" dirty="0" smtClean="0"/>
              <a:t> </a:t>
            </a:r>
            <a:r>
              <a:rPr lang="en-US" sz="2200" dirty="0" smtClean="0">
                <a:sym typeface="Symbol" charset="0"/>
              </a:rPr>
              <a:t>   </a:t>
            </a:r>
            <a:r>
              <a:rPr lang="el-GR" sz="2200" dirty="0" smtClean="0">
                <a:sym typeface="Symbol" charset="0"/>
              </a:rPr>
              <a:t> είναι η απόσταση επανάληψης μιας </a:t>
            </a:r>
            <a:r>
              <a:rPr lang="el-GR" sz="2200" dirty="0" err="1" smtClean="0">
                <a:sym typeface="Symbol" charset="0"/>
              </a:rPr>
              <a:t>κυματομορφής</a:t>
            </a:r>
            <a:endParaRPr lang="en-US" sz="2200" dirty="0" smtClean="0"/>
          </a:p>
          <a:p>
            <a:r>
              <a:rPr lang="el-GR" sz="2200" b="1" dirty="0" smtClean="0"/>
              <a:t>Περίοδος</a:t>
            </a:r>
            <a:r>
              <a:rPr lang="en-US" sz="2200" dirty="0" smtClean="0"/>
              <a:t> </a:t>
            </a:r>
            <a:r>
              <a:rPr lang="en-US" sz="2200" i="1" dirty="0" smtClean="0"/>
              <a:t>T</a:t>
            </a:r>
            <a:r>
              <a:rPr lang="en-US" sz="2200" dirty="0" smtClean="0"/>
              <a:t> </a:t>
            </a:r>
            <a:r>
              <a:rPr lang="el-GR" sz="2200" dirty="0" smtClean="0"/>
              <a:t>είναι ο χρόνος που απαιτείται για μια πλήρη ταλάντωση του κύματος σε μια σταθερή θέση</a:t>
            </a:r>
            <a:endParaRPr lang="en-US" sz="2200" dirty="0" smtClean="0"/>
          </a:p>
          <a:p>
            <a:r>
              <a:rPr lang="el-GR" sz="2200" b="1" dirty="0" smtClean="0"/>
              <a:t>Συχνότητα</a:t>
            </a:r>
            <a:r>
              <a:rPr lang="en-US" sz="2200" dirty="0" smtClean="0"/>
              <a:t> </a:t>
            </a:r>
            <a:r>
              <a:rPr lang="en-US" sz="2200" i="1" dirty="0" smtClean="0"/>
              <a:t>f</a:t>
            </a:r>
            <a:r>
              <a:rPr lang="en-US" sz="2200" dirty="0" smtClean="0"/>
              <a:t> </a:t>
            </a:r>
            <a:r>
              <a:rPr lang="el-GR" sz="2200" dirty="0" smtClean="0"/>
              <a:t>είναι ο αριθμός κυματικών επαναλήψεων ανά μονάδα χρόνου</a:t>
            </a:r>
            <a:r>
              <a:rPr lang="en-US" sz="2200" dirty="0" smtClean="0"/>
              <a:t>: </a:t>
            </a:r>
            <a:r>
              <a:rPr lang="en-US" sz="2200" i="1" dirty="0" smtClean="0"/>
              <a:t>f</a:t>
            </a:r>
            <a:r>
              <a:rPr lang="en-US" sz="2200" dirty="0" smtClean="0"/>
              <a:t> = 1/</a:t>
            </a:r>
            <a:r>
              <a:rPr lang="en-US" sz="2200" i="1" dirty="0" smtClean="0"/>
              <a:t>T</a:t>
            </a:r>
          </a:p>
          <a:p>
            <a:r>
              <a:rPr lang="el-GR" sz="2200" b="1" dirty="0" smtClean="0"/>
              <a:t>Πλάτος</a:t>
            </a:r>
            <a:r>
              <a:rPr lang="en-US" sz="2200" dirty="0" smtClean="0"/>
              <a:t> </a:t>
            </a:r>
            <a:r>
              <a:rPr lang="en-US" sz="2200" i="1" dirty="0" smtClean="0"/>
              <a:t>A</a:t>
            </a:r>
            <a:r>
              <a:rPr lang="en-US" sz="2200" dirty="0" smtClean="0"/>
              <a:t> </a:t>
            </a:r>
            <a:r>
              <a:rPr lang="el-GR" sz="2200" dirty="0" smtClean="0"/>
              <a:t>είναι η μέγιστη τιμή της διαταραχής ενός κύματος</a:t>
            </a:r>
            <a:endParaRPr lang="en-US" altLang="zh-TW" sz="2200" dirty="0" smtClean="0"/>
          </a:p>
          <a:p>
            <a:r>
              <a:rPr lang="el-GR" sz="2200" b="1" dirty="0" smtClean="0"/>
              <a:t>Ταχύτητα κύματος</a:t>
            </a:r>
            <a:r>
              <a:rPr lang="en-US" sz="2200" dirty="0" smtClean="0"/>
              <a:t> </a:t>
            </a:r>
            <a:r>
              <a:rPr lang="el-GR" sz="2200" dirty="0" smtClean="0"/>
              <a:t>είναι ο ρυθμός με τον οποίο </a:t>
            </a:r>
            <a:r>
              <a:rPr lang="el-GR" sz="2200" dirty="0" smtClean="0"/>
              <a:t>ο</a:t>
            </a:r>
            <a:r>
              <a:rPr lang="el-GR" sz="2200" dirty="0" smtClean="0"/>
              <a:t>δεύει </a:t>
            </a:r>
            <a:r>
              <a:rPr lang="el-GR" sz="2200" dirty="0" smtClean="0"/>
              <a:t>ένα κύμα</a:t>
            </a:r>
            <a:r>
              <a:rPr lang="en-US" sz="2200" dirty="0" smtClean="0"/>
              <a:t> </a:t>
            </a:r>
          </a:p>
          <a:p>
            <a:pPr lvl="1"/>
            <a:r>
              <a:rPr lang="el-GR" sz="2000" dirty="0" smtClean="0"/>
              <a:t>Η ταχύτητα κύματος, το μήκος κύματος, η περίοδος και η συχνότητα συνδέονται</a:t>
            </a:r>
            <a:r>
              <a:rPr lang="en-US" sz="2000" dirty="0" smtClean="0"/>
              <a:t>:</a:t>
            </a:r>
            <a:endParaRPr lang="en-US" altLang="zh-TW" sz="2000" dirty="0"/>
          </a:p>
        </p:txBody>
      </p:sp>
      <p:pic>
        <p:nvPicPr>
          <p:cNvPr id="8" name="Picture 7" descr="5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195" y="1101269"/>
            <a:ext cx="231648" cy="292608"/>
          </a:xfrm>
          <a:prstGeom prst="rect">
            <a:avLst/>
          </a:prstGeom>
        </p:spPr>
      </p:pic>
      <p:pic>
        <p:nvPicPr>
          <p:cNvPr id="9" name="Picture 8" descr="5_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948" y="6076964"/>
            <a:ext cx="1420368" cy="725424"/>
          </a:xfrm>
          <a:prstGeom prst="rect">
            <a:avLst/>
          </a:prstGeom>
        </p:spPr>
      </p:pic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5"/>
          <a:srcRect l="60015" t="53968" r="18455" b="17500"/>
          <a:stretch>
            <a:fillRect/>
          </a:stretch>
        </p:blipFill>
        <p:spPr bwMode="auto">
          <a:xfrm>
            <a:off x="5923611" y="4187037"/>
            <a:ext cx="3092294" cy="23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6"/>
          <a:srcRect l="13609" t="42262" r="58726" b="13461"/>
          <a:stretch>
            <a:fillRect/>
          </a:stretch>
        </p:blipFill>
        <p:spPr bwMode="auto">
          <a:xfrm>
            <a:off x="5614797" y="559363"/>
            <a:ext cx="3400704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0570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616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 </a:t>
            </a:r>
            <a:r>
              <a:rPr lang="el-GR" sz="4000" dirty="0" smtClean="0"/>
              <a:t>Απλά αρμονικά κύματα</a:t>
            </a:r>
            <a:endParaRPr lang="en-US" sz="4000" dirty="0"/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253957"/>
            <a:ext cx="8229600" cy="5361921"/>
          </a:xfrm>
        </p:spPr>
        <p:txBody>
          <a:bodyPr>
            <a:normAutofit lnSpcReduction="10000"/>
          </a:bodyPr>
          <a:lstStyle/>
          <a:p>
            <a:r>
              <a:rPr lang="el-GR" sz="2900" dirty="0" smtClean="0"/>
              <a:t>Ένα</a:t>
            </a:r>
            <a:r>
              <a:rPr lang="en-US" sz="2900" b="1" dirty="0" smtClean="0"/>
              <a:t> </a:t>
            </a:r>
            <a:r>
              <a:rPr lang="el-GR" sz="2900" b="1" dirty="0" smtClean="0"/>
              <a:t>απλό αρμονικό κύμα</a:t>
            </a:r>
            <a:r>
              <a:rPr lang="en-US" sz="2900" dirty="0" smtClean="0"/>
              <a:t> </a:t>
            </a:r>
            <a:r>
              <a:rPr lang="el-GR" sz="2900" dirty="0" smtClean="0"/>
              <a:t>περιγράφεται από μια ημιτονοειδή συνάρτηση της θέσης και του χρόνου</a:t>
            </a:r>
            <a:r>
              <a:rPr lang="en-US" sz="2900" dirty="0" smtClean="0"/>
              <a:t>:</a:t>
            </a:r>
          </a:p>
          <a:p>
            <a:endParaRPr lang="en-US" dirty="0" smtClean="0"/>
          </a:p>
          <a:p>
            <a:pPr lvl="1"/>
            <a:r>
              <a:rPr lang="el-GR" dirty="0" smtClean="0"/>
              <a:t>Το</a:t>
            </a:r>
            <a:r>
              <a:rPr lang="el-GR" i="1" dirty="0" smtClean="0"/>
              <a:t> </a:t>
            </a:r>
            <a:r>
              <a:rPr lang="en-US" i="1" dirty="0" smtClean="0"/>
              <a:t>y</a:t>
            </a:r>
            <a:r>
              <a:rPr lang="el-GR" dirty="0" smtClean="0"/>
              <a:t> μετρά την κυματική διαταραχή σε θέση</a:t>
            </a:r>
            <a:r>
              <a:rPr lang="en-US" dirty="0" smtClean="0"/>
              <a:t> </a:t>
            </a:r>
            <a:r>
              <a:rPr lang="en-US" i="1" dirty="0" smtClean="0"/>
              <a:t>x</a:t>
            </a:r>
            <a:r>
              <a:rPr lang="en-US" dirty="0" smtClean="0"/>
              <a:t> </a:t>
            </a:r>
            <a:r>
              <a:rPr lang="el-GR" dirty="0" smtClean="0"/>
              <a:t>και</a:t>
            </a:r>
            <a:r>
              <a:rPr lang="en-US" dirty="0" smtClean="0"/>
              <a:t> </a:t>
            </a:r>
            <a:r>
              <a:rPr lang="el-GR" dirty="0" smtClean="0"/>
              <a:t>χρόνο</a:t>
            </a:r>
            <a:r>
              <a:rPr lang="en-US" dirty="0" smtClean="0"/>
              <a:t> </a:t>
            </a:r>
            <a:r>
              <a:rPr lang="en-US" i="1" dirty="0" smtClean="0"/>
              <a:t>t</a:t>
            </a:r>
            <a:endParaRPr lang="en-US" dirty="0" smtClean="0"/>
          </a:p>
          <a:p>
            <a:pPr lvl="1"/>
            <a:r>
              <a:rPr lang="en-US" dirty="0" smtClean="0"/>
              <a:t>              </a:t>
            </a:r>
            <a:r>
              <a:rPr lang="el-GR" dirty="0" smtClean="0"/>
              <a:t>     είναι ο</a:t>
            </a:r>
            <a:r>
              <a:rPr lang="en-US" dirty="0" smtClean="0"/>
              <a:t> </a:t>
            </a:r>
            <a:r>
              <a:rPr lang="el-GR" b="1" dirty="0" err="1" smtClean="0"/>
              <a:t>κυματαριθμός</a:t>
            </a:r>
            <a:r>
              <a:rPr lang="en-US" dirty="0" smtClean="0"/>
              <a:t>, </a:t>
            </a:r>
            <a:r>
              <a:rPr lang="el-GR" dirty="0" smtClean="0"/>
              <a:t>ένα μέτρο του ρυθμού με τον οποίο το κύμα διαφοροποιείται στον χώρο</a:t>
            </a:r>
            <a:endParaRPr lang="en-US" i="1" dirty="0" smtClean="0"/>
          </a:p>
          <a:p>
            <a:pPr lvl="1"/>
            <a:r>
              <a:rPr lang="en-US" altLang="zh-TW" dirty="0" smtClean="0"/>
              <a:t> </a:t>
            </a:r>
            <a:r>
              <a:rPr lang="en-US" altLang="zh-TW" dirty="0" smtClean="0">
                <a:sym typeface="Symbol" charset="0"/>
              </a:rPr>
              <a:t>                        </a:t>
            </a:r>
            <a:r>
              <a:rPr lang="el-GR" altLang="zh-TW" dirty="0" smtClean="0">
                <a:sym typeface="Symbol" charset="0"/>
              </a:rPr>
              <a:t>     είναι η </a:t>
            </a:r>
            <a:r>
              <a:rPr lang="en-US" dirty="0" smtClean="0"/>
              <a:t> </a:t>
            </a:r>
            <a:r>
              <a:rPr lang="el-GR" b="1" dirty="0" smtClean="0"/>
              <a:t>γωνιακή συχνότητα</a:t>
            </a:r>
            <a:r>
              <a:rPr lang="en-US" dirty="0" smtClean="0"/>
              <a:t>, </a:t>
            </a:r>
            <a:r>
              <a:rPr lang="el-GR" dirty="0" smtClean="0"/>
              <a:t>ένα μέτρο του ρυθμού με τον οποίο ένα κύμα διαφοροποιείται στον χρόνο</a:t>
            </a:r>
            <a:endParaRPr lang="en-US" i="1" dirty="0" smtClean="0"/>
          </a:p>
          <a:p>
            <a:pPr lvl="1"/>
            <a:r>
              <a:rPr lang="el-GR" dirty="0" smtClean="0"/>
              <a:t>Η ταχύτητα του κύματος είναι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 descr="6_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013" y="2171830"/>
            <a:ext cx="3213100" cy="516890"/>
          </a:xfrm>
          <a:prstGeom prst="rect">
            <a:avLst/>
          </a:prstGeom>
        </p:spPr>
      </p:pic>
      <p:pic>
        <p:nvPicPr>
          <p:cNvPr id="7" name="Picture 6" descr="6_2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711" y="3612048"/>
            <a:ext cx="1383030" cy="321310"/>
          </a:xfrm>
          <a:prstGeom prst="rect">
            <a:avLst/>
          </a:prstGeom>
        </p:spPr>
      </p:pic>
      <p:pic>
        <p:nvPicPr>
          <p:cNvPr id="8" name="Picture 7" descr="6_3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110" y="4804363"/>
            <a:ext cx="2388870" cy="363220"/>
          </a:xfrm>
          <a:prstGeom prst="rect">
            <a:avLst/>
          </a:prstGeom>
        </p:spPr>
      </p:pic>
      <p:pic>
        <p:nvPicPr>
          <p:cNvPr id="9" name="Picture 8" descr="6_4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362" b="14181"/>
          <a:stretch>
            <a:fillRect/>
          </a:stretch>
        </p:blipFill>
        <p:spPr>
          <a:xfrm>
            <a:off x="5574864" y="6034897"/>
            <a:ext cx="1937284" cy="323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258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4000" dirty="0" smtClean="0"/>
              <a:t>Το κατανοήσατε;</a:t>
            </a:r>
            <a:endParaRPr lang="en-US" sz="4000" dirty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31384"/>
            <a:ext cx="8229600" cy="4525963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Αυτά τα δύο κύματα έχουν την ίδια ταχύτητα</a:t>
            </a:r>
            <a:r>
              <a:rPr lang="en-US" sz="2800" dirty="0" smtClean="0"/>
              <a:t>. </a:t>
            </a:r>
            <a:r>
              <a:rPr lang="el-GR" sz="2800" dirty="0" smtClean="0"/>
              <a:t>Ποιο έχει μεγαλύτερο</a:t>
            </a:r>
            <a:r>
              <a:rPr lang="en-US" sz="2800" dirty="0" smtClean="0"/>
              <a:t> (1) </a:t>
            </a:r>
            <a:r>
              <a:rPr lang="el-GR" sz="2800" dirty="0" smtClean="0"/>
              <a:t>πλάτος</a:t>
            </a:r>
            <a:r>
              <a:rPr lang="en-US" sz="2800" dirty="0" smtClean="0"/>
              <a:t>, (2) </a:t>
            </a:r>
            <a:r>
              <a:rPr lang="el-GR" sz="2800" dirty="0" smtClean="0"/>
              <a:t>μήκος κύματος</a:t>
            </a:r>
            <a:r>
              <a:rPr lang="en-US" sz="2800" dirty="0" smtClean="0"/>
              <a:t>, (3) </a:t>
            </a:r>
            <a:r>
              <a:rPr lang="el-GR" sz="2800" dirty="0" smtClean="0"/>
              <a:t>περίοδο</a:t>
            </a:r>
            <a:r>
              <a:rPr lang="en-US" sz="2800" dirty="0" smtClean="0"/>
              <a:t>, (4)</a:t>
            </a:r>
            <a:r>
              <a:rPr lang="el-GR" sz="2800" dirty="0" smtClean="0"/>
              <a:t> </a:t>
            </a:r>
            <a:r>
              <a:rPr lang="el-GR" sz="2800" dirty="0" err="1" smtClean="0"/>
              <a:t>κυματαριθμό</a:t>
            </a:r>
            <a:r>
              <a:rPr lang="el-GR" sz="2800" dirty="0" smtClean="0"/>
              <a:t> και</a:t>
            </a:r>
            <a:r>
              <a:rPr lang="en-US" sz="2800" dirty="0" smtClean="0"/>
              <a:t> (5) </a:t>
            </a:r>
            <a:r>
              <a:rPr lang="el-GR" sz="2800" dirty="0" smtClean="0"/>
              <a:t>συχνότητα;</a:t>
            </a:r>
            <a:endParaRPr lang="en-US" sz="2800" dirty="0"/>
          </a:p>
        </p:txBody>
      </p:sp>
      <p:pic>
        <p:nvPicPr>
          <p:cNvPr id="12" name="Picture 11" descr="14_Pg246_Un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364"/>
          <a:stretch/>
        </p:blipFill>
        <p:spPr>
          <a:xfrm>
            <a:off x="1634545" y="3127344"/>
            <a:ext cx="5874910" cy="34240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4077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4000" dirty="0" smtClean="0"/>
              <a:t>Η κυματική εξίσωση</a:t>
            </a:r>
            <a:endParaRPr lang="en-US" sz="4000" dirty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7656"/>
            <a:ext cx="8229600" cy="505381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l-GR" altLang="zh-TW" sz="2200" dirty="0" smtClean="0"/>
              <a:t>Πολλά διαφορετικά είδη μέσων μπορούν να υποστηρίξουν τη μετάδοση κυμάτων</a:t>
            </a:r>
            <a:endParaRPr lang="en-US" altLang="zh-TW" sz="2200" dirty="0" smtClean="0"/>
          </a:p>
          <a:p>
            <a:pPr lvl="1">
              <a:lnSpc>
                <a:spcPct val="120000"/>
              </a:lnSpc>
            </a:pPr>
            <a:r>
              <a:rPr lang="el-GR" altLang="zh-TW" sz="2000" dirty="0" smtClean="0"/>
              <a:t>Η ανάλυση των διαταραχών σε διάφορα μέσα συχνά καταλήγει </a:t>
            </a:r>
            <a:r>
              <a:rPr lang="el-GR" altLang="zh-TW" sz="2000" dirty="0" smtClean="0"/>
              <a:t>στην </a:t>
            </a:r>
            <a:r>
              <a:rPr lang="el-GR" altLang="zh-TW" sz="2000" dirty="0" smtClean="0"/>
              <a:t>παρακάτω εξίσωση </a:t>
            </a:r>
            <a:r>
              <a:rPr lang="en-US" altLang="zh-TW" sz="2000" dirty="0" smtClean="0"/>
              <a:t>(</a:t>
            </a:r>
            <a:r>
              <a:rPr lang="el-GR" altLang="zh-TW" sz="2000" dirty="0" smtClean="0"/>
              <a:t>η οποία είναι γνωστή ως</a:t>
            </a:r>
            <a:r>
              <a:rPr lang="en-US" altLang="zh-TW" sz="2000" dirty="0" smtClean="0"/>
              <a:t> </a:t>
            </a:r>
            <a:r>
              <a:rPr lang="el-GR" altLang="zh-TW" sz="2000" i="1" dirty="0" smtClean="0"/>
              <a:t>κυματική εξίσωση σε μία διάσταση</a:t>
            </a:r>
            <a:r>
              <a:rPr lang="en-US" altLang="zh-TW" sz="2000" dirty="0" smtClean="0"/>
              <a:t>):</a:t>
            </a:r>
          </a:p>
          <a:p>
            <a:pPr lvl="1">
              <a:lnSpc>
                <a:spcPct val="120000"/>
              </a:lnSpc>
              <a:buNone/>
            </a:pPr>
            <a:endParaRPr lang="en-US" sz="2000" dirty="0" smtClean="0"/>
          </a:p>
          <a:p>
            <a:pPr lvl="1">
              <a:lnSpc>
                <a:spcPct val="120000"/>
              </a:lnSpc>
            </a:pPr>
            <a:r>
              <a:rPr lang="el-GR" sz="2000" dirty="0" smtClean="0"/>
              <a:t>Η εξίσωση αυτή συνδέεται με τη χωρική και χρονική παράγωγο της διαταραγμένης ποσότητας</a:t>
            </a:r>
            <a:r>
              <a:rPr lang="en-US" sz="2000" dirty="0" smtClean="0"/>
              <a:t>, </a:t>
            </a:r>
            <a:r>
              <a:rPr lang="en-US" sz="2000" i="1" dirty="0" smtClean="0"/>
              <a:t>y</a:t>
            </a:r>
            <a:r>
              <a:rPr lang="en-US" sz="2000" dirty="0" smtClean="0"/>
              <a:t>. </a:t>
            </a:r>
            <a:r>
              <a:rPr lang="el-GR" sz="2000" dirty="0" smtClean="0"/>
              <a:t>Σημειώστε ότι</a:t>
            </a:r>
            <a:r>
              <a:rPr lang="en-US" sz="2000" dirty="0" smtClean="0"/>
              <a:t> </a:t>
            </a:r>
            <a:r>
              <a:rPr lang="en-US" sz="2000" i="1" dirty="0" smtClean="0"/>
              <a:t>v</a:t>
            </a:r>
            <a:r>
              <a:rPr lang="en-US" sz="2000" dirty="0" smtClean="0"/>
              <a:t> </a:t>
            </a:r>
            <a:r>
              <a:rPr lang="el-GR" sz="2000" dirty="0" smtClean="0"/>
              <a:t>είναι η κυματική ταχύτητα</a:t>
            </a:r>
            <a:r>
              <a:rPr lang="en-US" sz="2000" dirty="0" smtClean="0"/>
              <a:t>, </a:t>
            </a:r>
            <a:r>
              <a:rPr lang="el-GR" sz="2000" dirty="0" smtClean="0"/>
              <a:t>όπου</a:t>
            </a:r>
            <a:r>
              <a:rPr lang="en-US" sz="2000" dirty="0" smtClean="0"/>
              <a:t>:</a:t>
            </a:r>
            <a:endParaRPr lang="el-GR" sz="2000" dirty="0" smtClean="0"/>
          </a:p>
          <a:p>
            <a:pPr lvl="1">
              <a:lnSpc>
                <a:spcPct val="120000"/>
              </a:lnSpc>
            </a:pPr>
            <a:endParaRPr lang="en-US" sz="2000" dirty="0" smtClean="0"/>
          </a:p>
          <a:p>
            <a:pPr lvl="1">
              <a:lnSpc>
                <a:spcPct val="120000"/>
              </a:lnSpc>
            </a:pPr>
            <a:r>
              <a:rPr lang="el-GR" sz="2000" dirty="0" smtClean="0"/>
              <a:t>Μπορεί να αποδειχτεί ότι κάθε συνάρτηση της μορφής </a:t>
            </a:r>
            <a:r>
              <a:rPr lang="en-US" sz="2000" dirty="0" smtClean="0"/>
              <a:t> </a:t>
            </a:r>
            <a:endParaRPr lang="el-GR" sz="2000" dirty="0" smtClean="0"/>
          </a:p>
          <a:p>
            <a:pPr lvl="1">
              <a:lnSpc>
                <a:spcPct val="120000"/>
              </a:lnSpc>
              <a:buNone/>
            </a:pPr>
            <a:r>
              <a:rPr lang="el-GR" sz="2000" dirty="0" smtClean="0"/>
              <a:t>     ικανοποιεί την κυματική εξίσωση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9" name="Picture 8" descr="8_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685" y="3269293"/>
            <a:ext cx="1388571" cy="648000"/>
          </a:xfrm>
          <a:prstGeom prst="rect">
            <a:avLst/>
          </a:prstGeom>
        </p:spPr>
      </p:pic>
      <p:pic>
        <p:nvPicPr>
          <p:cNvPr id="10" name="Picture 9" descr="8_2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650" y="4934396"/>
            <a:ext cx="1202526" cy="612000"/>
          </a:xfrm>
          <a:prstGeom prst="rect">
            <a:avLst/>
          </a:prstGeom>
        </p:spPr>
      </p:pic>
      <p:pic>
        <p:nvPicPr>
          <p:cNvPr id="11" name="Picture 10" descr="8_3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637" y="5652560"/>
            <a:ext cx="1384615" cy="28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7958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1798</TotalTime>
  <Words>1417</Words>
  <Application>Microsoft Office PowerPoint</Application>
  <PresentationFormat>Προβολή στην οθόνη (4:3)</PresentationFormat>
  <Paragraphs>169</Paragraphs>
  <Slides>25</Slides>
  <Notes>23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27" baseType="lpstr">
      <vt:lpstr>Θέμα του Office</vt:lpstr>
      <vt:lpstr>Equation</vt:lpstr>
      <vt:lpstr>Διαφάνεια 1</vt:lpstr>
      <vt:lpstr>Κεφάλαιο 14:  Κυματική κίνηση</vt:lpstr>
      <vt:lpstr>Τι μαθαίνετε</vt:lpstr>
      <vt:lpstr>Τι είναι κύμα</vt:lpstr>
      <vt:lpstr>Διαμήκη και εγκάρσια κύματα </vt:lpstr>
      <vt:lpstr>Ιδιότητες των κυμάτων</vt:lpstr>
      <vt:lpstr> Απλά αρμονικά κύματα</vt:lpstr>
      <vt:lpstr>Το κατανοήσατε;</vt:lpstr>
      <vt:lpstr>Η κυματική εξίσωση</vt:lpstr>
      <vt:lpstr>Κύματα σε χορδή</vt:lpstr>
      <vt:lpstr>Ισχύς κύματος και ένταση</vt:lpstr>
      <vt:lpstr>Ήχος </vt:lpstr>
      <vt:lpstr>Ανθρώπινο αυτί και ντεσιμπέλ</vt:lpstr>
      <vt:lpstr>Συμβολή </vt:lpstr>
      <vt:lpstr>Διακροτήματα</vt:lpstr>
      <vt:lpstr>Συμβολή σε δύο διαστάσεις </vt:lpstr>
      <vt:lpstr>Ανάκλαση</vt:lpstr>
      <vt:lpstr>Μερική ανάκλαση και διάθλαση</vt:lpstr>
      <vt:lpstr>Στάσιμα κύματα</vt:lpstr>
      <vt:lpstr>Στάσιμα κύματα σε μουσικά όργανα</vt:lpstr>
      <vt:lpstr>Το φαινόμενο Doppler</vt:lpstr>
      <vt:lpstr>Το φαινόμενο Doppler</vt:lpstr>
      <vt:lpstr>Ωστικά κύματα</vt:lpstr>
      <vt:lpstr>Σύνοψη</vt:lpstr>
      <vt:lpstr>Διαφάνεια 25</vt:lpstr>
    </vt:vector>
  </TitlesOfParts>
  <Company>뿿ˤʤ㏘뿿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U</dc:creator>
  <cp:lastModifiedBy>admin</cp:lastModifiedBy>
  <cp:revision>161</cp:revision>
  <dcterms:created xsi:type="dcterms:W3CDTF">2007-09-26T05:29:17Z</dcterms:created>
  <dcterms:modified xsi:type="dcterms:W3CDTF">2019-08-16T10:15:33Z</dcterms:modified>
</cp:coreProperties>
</file>