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2"/>
  </p:notesMasterIdLst>
  <p:sldIdLst>
    <p:sldId id="257" r:id="rId2"/>
    <p:sldId id="278" r:id="rId3"/>
    <p:sldId id="258" r:id="rId4"/>
    <p:sldId id="259" r:id="rId5"/>
    <p:sldId id="260" r:id="rId6"/>
    <p:sldId id="265" r:id="rId7"/>
    <p:sldId id="284" r:id="rId8"/>
    <p:sldId id="285" r:id="rId9"/>
    <p:sldId id="286" r:id="rId10"/>
    <p:sldId id="294" r:id="rId11"/>
    <p:sldId id="295" r:id="rId12"/>
    <p:sldId id="296" r:id="rId13"/>
    <p:sldId id="297" r:id="rId14"/>
    <p:sldId id="266" r:id="rId15"/>
    <p:sldId id="282" r:id="rId16"/>
    <p:sldId id="261" r:id="rId17"/>
    <p:sldId id="262" r:id="rId18"/>
    <p:sldId id="263" r:id="rId19"/>
    <p:sldId id="289" r:id="rId20"/>
    <p:sldId id="271" r:id="rId21"/>
    <p:sldId id="272" r:id="rId22"/>
    <p:sldId id="273" r:id="rId23"/>
    <p:sldId id="293" r:id="rId24"/>
    <p:sldId id="280" r:id="rId25"/>
    <p:sldId id="287" r:id="rId26"/>
    <p:sldId id="298" r:id="rId27"/>
    <p:sldId id="290" r:id="rId28"/>
    <p:sldId id="291" r:id="rId29"/>
    <p:sldId id="288" r:id="rId30"/>
    <p:sldId id="292" r:id="rId31"/>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771" autoAdjust="0"/>
    <p:restoredTop sz="94620" autoAdjust="0"/>
  </p:normalViewPr>
  <p:slideViewPr>
    <p:cSldViewPr>
      <p:cViewPr>
        <p:scale>
          <a:sx n="100" d="100"/>
          <a:sy n="100" d="100"/>
        </p:scale>
        <p:origin x="-498" y="576"/>
      </p:cViewPr>
      <p:guideLst>
        <p:guide orient="horz" pos="2160"/>
        <p:guide pos="2880"/>
      </p:guideLst>
    </p:cSldViewPr>
  </p:slideViewPr>
  <p:outlineViewPr>
    <p:cViewPr>
      <p:scale>
        <a:sx n="33" d="100"/>
        <a:sy n="33" d="100"/>
      </p:scale>
      <p:origin x="0" y="16752"/>
    </p:cViewPr>
  </p:outlin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C25F068-9DCB-4976-8089-24266F59E0DE}" type="datetimeFigureOut">
              <a:rPr lang="el-GR" smtClean="0"/>
              <a:pPr/>
              <a:t>20/2/2017</a:t>
            </a:fld>
            <a:endParaRPr lang="el-G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3D081C1-02A9-402D-BA7D-0A263F0187A3}" type="slidenum">
              <a:rPr lang="el-GR" smtClean="0"/>
              <a:pPr/>
              <a:t>‹#›</a:t>
            </a:fld>
            <a:endParaRPr lang="el-GR"/>
          </a:p>
        </p:txBody>
      </p:sp>
    </p:spTree>
    <p:extLst>
      <p:ext uri="{BB962C8B-B14F-4D97-AF65-F5344CB8AC3E}">
        <p14:creationId xmlns:p14="http://schemas.microsoft.com/office/powerpoint/2010/main" xmlns="" val="22840803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403F4C60-F99B-4531-B19A-60B1F85EA6E4}" type="datetimeFigureOut">
              <a:rPr lang="el-GR" smtClean="0"/>
              <a:pPr/>
              <a:t>20/2/2017</a:t>
            </a:fld>
            <a:endParaRPr lang="el-GR"/>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l-GR"/>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94AF65AB-A6AD-4B83-88BA-13E2545F7CB1}" type="slidenum">
              <a:rPr lang="el-GR" smtClean="0"/>
              <a:pPr/>
              <a:t>‹#›</a:t>
            </a:fld>
            <a:endParaRPr lang="el-GR"/>
          </a:p>
        </p:txBody>
      </p:sp>
      <p:grpSp>
        <p:nvGrpSpPr>
          <p:cNvPr id="8"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rPr>
                <a:t></a:t>
              </a:r>
              <a:endParaRPr lang="en-US" sz="5400" dirty="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03F4C60-F99B-4531-B19A-60B1F85EA6E4}" type="datetimeFigureOut">
              <a:rPr lang="el-GR" smtClean="0"/>
              <a:pPr/>
              <a:t>20/2/2017</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94AF65AB-A6AD-4B83-88BA-13E2545F7CB1}" type="slidenum">
              <a:rPr lang="el-GR" smtClean="0"/>
              <a:pPr/>
              <a:t>‹#›</a:t>
            </a:fld>
            <a:endParaRPr lang="el-GR"/>
          </a:p>
        </p:txBody>
      </p:sp>
      <p:grpSp>
        <p:nvGrpSpPr>
          <p:cNvPr id="11" name="Group 10"/>
          <p:cNvGrpSpPr/>
          <p:nvPr/>
        </p:nvGrpSpPr>
        <p:grpSpPr>
          <a:xfrm>
            <a:off x="1172584" y="1392217"/>
            <a:ext cx="6779110" cy="923330"/>
            <a:chOff x="1172584" y="1381459"/>
            <a:chExt cx="6779110" cy="923330"/>
          </a:xfrm>
        </p:grpSpPr>
        <p:sp>
          <p:nvSpPr>
            <p:cNvPr id="15" name="TextBox 14"/>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0" y="559398"/>
            <a:ext cx="1678193" cy="556676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03F4C60-F99B-4531-B19A-60B1F85EA6E4}" type="datetimeFigureOut">
              <a:rPr lang="el-GR" smtClean="0"/>
              <a:pPr/>
              <a:t>20/2/2017</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94AF65AB-A6AD-4B83-88BA-13E2545F7CB1}" type="slidenum">
              <a:rPr lang="el-GR" smtClean="0"/>
              <a:pPr/>
              <a:t>‹#›</a:t>
            </a:fld>
            <a:endParaRPr lang="el-GR"/>
          </a:p>
        </p:txBody>
      </p:sp>
      <p:grpSp>
        <p:nvGrpSpPr>
          <p:cNvPr id="11" name="Group 10"/>
          <p:cNvGrpSpPr/>
          <p:nvPr/>
        </p:nvGrpSpPr>
        <p:grpSpPr>
          <a:xfrm rot="5400000">
            <a:off x="3909050" y="2880823"/>
            <a:ext cx="5480154" cy="923330"/>
            <a:chOff x="1815339" y="1381459"/>
            <a:chExt cx="5480154" cy="923330"/>
          </a:xfrm>
        </p:grpSpPr>
        <p:sp>
          <p:nvSpPr>
            <p:cNvPr id="12" name="TextBox 11"/>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03F4C60-F99B-4531-B19A-60B1F85EA6E4}" type="datetimeFigureOut">
              <a:rPr lang="el-GR" smtClean="0"/>
              <a:pPr/>
              <a:t>20/2/2017</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94AF65AB-A6AD-4B83-88BA-13E2545F7CB1}" type="slidenum">
              <a:rPr lang="el-GR" smtClean="0"/>
              <a:pPr/>
              <a:t>‹#›</a:t>
            </a:fld>
            <a:endParaRPr lang="el-GR"/>
          </a:p>
        </p:txBody>
      </p:sp>
      <p:sp>
        <p:nvSpPr>
          <p:cNvPr id="11" name="Title 10"/>
          <p:cNvSpPr>
            <a:spLocks noGrp="1"/>
          </p:cNvSpPr>
          <p:nvPr>
            <p:ph type="title"/>
          </p:nvPr>
        </p:nvSpPr>
        <p:spPr/>
        <p:txBody>
          <a:bodyPr/>
          <a:lstStyle/>
          <a:p>
            <a:r>
              <a:rPr lang="en-US" smtClean="0"/>
              <a:t>Click to edit Master title style</a:t>
            </a:r>
            <a:endParaRPr lang="en-US"/>
          </a:p>
        </p:txBody>
      </p:sp>
      <p:grpSp>
        <p:nvGrpSpPr>
          <p:cNvPr id="12" name="Group 11"/>
          <p:cNvGrpSpPr/>
          <p:nvPr/>
        </p:nvGrpSpPr>
        <p:grpSpPr>
          <a:xfrm>
            <a:off x="1172584" y="1392217"/>
            <a:ext cx="6779110" cy="923330"/>
            <a:chOff x="1172584" y="1381459"/>
            <a:chExt cx="6779110" cy="923330"/>
          </a:xfrm>
        </p:grpSpPr>
        <p:sp>
          <p:nvSpPr>
            <p:cNvPr id="13" name="TextBox 12"/>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6858000"/>
          </a:xfrm>
          <a:prstGeom prst="rect">
            <a:avLst/>
          </a:prstGeom>
        </p:spPr>
      </p:pic>
      <p:grpSp>
        <p:nvGrpSpPr>
          <p:cNvPr id="7" name="Group 7"/>
          <p:cNvGrpSpPr/>
          <p:nvPr/>
        </p:nvGrpSpPr>
        <p:grpSpPr>
          <a:xfrm>
            <a:off x="1172584" y="2887579"/>
            <a:ext cx="6779110" cy="923330"/>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699248" y="3767316"/>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03F4C60-F99B-4531-B19A-60B1F85EA6E4}" type="datetimeFigureOut">
              <a:rPr lang="el-GR" smtClean="0"/>
              <a:pPr/>
              <a:t>20/2/2017</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94AF65AB-A6AD-4B83-88BA-13E2545F7CB1}" type="slidenum">
              <a:rPr lang="el-GR" smtClean="0"/>
              <a:pPr/>
              <a:t>‹#›</a:t>
            </a:fld>
            <a:endParaRPr lang="el-G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403F4C60-F99B-4531-B19A-60B1F85EA6E4}" type="datetimeFigureOut">
              <a:rPr lang="el-GR" smtClean="0"/>
              <a:pPr/>
              <a:t>20/2/2017</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94AF65AB-A6AD-4B83-88BA-13E2545F7CB1}" type="slidenum">
              <a:rPr lang="el-GR" smtClean="0"/>
              <a:pPr/>
              <a:t>‹#›</a:t>
            </a:fld>
            <a:endParaRPr lang="el-GR"/>
          </a:p>
        </p:txBody>
      </p:sp>
      <p:sp>
        <p:nvSpPr>
          <p:cNvPr id="12" name="Title 1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grpSp>
        <p:nvGrpSpPr>
          <p:cNvPr id="13" name="Group 12"/>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Content Placeholder 9"/>
          <p:cNvSpPr>
            <a:spLocks noGrp="1"/>
          </p:cNvSpPr>
          <p:nvPr>
            <p:ph sz="quarter" idx="14"/>
          </p:nvPr>
        </p:nvSpPr>
        <p:spPr>
          <a:xfrm>
            <a:off x="4645151" y="2240280"/>
            <a:ext cx="3803904"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03F4C60-F99B-4531-B19A-60B1F85EA6E4}" type="datetimeFigureOut">
              <a:rPr lang="el-GR" smtClean="0"/>
              <a:pPr/>
              <a:t>20/2/2017</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94AF65AB-A6AD-4B83-88BA-13E2545F7CB1}" type="slidenum">
              <a:rPr lang="el-GR" smtClean="0"/>
              <a:pPr/>
              <a:t>‹#›</a:t>
            </a:fld>
            <a:endParaRPr lang="el-GR"/>
          </a:p>
        </p:txBody>
      </p:sp>
      <p:grpSp>
        <p:nvGrpSpPr>
          <p:cNvPr id="14" name="Group 13"/>
          <p:cNvGrpSpPr/>
          <p:nvPr/>
        </p:nvGrpSpPr>
        <p:grpSpPr>
          <a:xfrm>
            <a:off x="1172584" y="1392217"/>
            <a:ext cx="6779110" cy="923330"/>
            <a:chOff x="1172584" y="1381459"/>
            <a:chExt cx="6779110" cy="923330"/>
          </a:xfrm>
        </p:grpSpPr>
        <p:sp>
          <p:nvSpPr>
            <p:cNvPr id="16" name="TextBox 15"/>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03F4C60-F99B-4531-B19A-60B1F85EA6E4}" type="datetimeFigureOut">
              <a:rPr lang="el-GR" smtClean="0"/>
              <a:pPr/>
              <a:t>20/2/2017</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94AF65AB-A6AD-4B83-88BA-13E2545F7CB1}" type="slidenum">
              <a:rPr lang="el-GR" smtClean="0"/>
              <a:pPr/>
              <a:t>‹#›</a:t>
            </a:fld>
            <a:endParaRPr lang="el-GR"/>
          </a:p>
        </p:txBody>
      </p:sp>
      <p:grpSp>
        <p:nvGrpSpPr>
          <p:cNvPr id="10" name="Group 9"/>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3F4C60-F99B-4531-B19A-60B1F85EA6E4}" type="datetimeFigureOut">
              <a:rPr lang="el-GR" smtClean="0"/>
              <a:pPr/>
              <a:t>20/2/2017</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94AF65AB-A6AD-4B83-88BA-13E2545F7CB1}"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en-US" smtClean="0"/>
              <a:t>Click to edit Master title style</a:t>
            </a:r>
            <a:endParaRPr lang="en-US"/>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03F4C60-F99B-4531-B19A-60B1F85EA6E4}" type="datetimeFigureOut">
              <a:rPr lang="el-GR" smtClean="0"/>
              <a:pPr/>
              <a:t>20/2/2017</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94AF65AB-A6AD-4B83-88BA-13E2545F7CB1}"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en-US" smtClean="0"/>
              <a:t>Click to edit Master title style</a:t>
            </a:r>
            <a:endParaRPr lang="en-US"/>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03F4C60-F99B-4531-B19A-60B1F85EA6E4}" type="datetimeFigureOut">
              <a:rPr lang="el-GR" smtClean="0"/>
              <a:pPr/>
              <a:t>20/2/2017</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94AF65AB-A6AD-4B83-88BA-13E2545F7CB1}"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88490" y="570156"/>
            <a:ext cx="7756263" cy="105425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99247" y="2248347"/>
            <a:ext cx="7745505" cy="387781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60378" y="6161442"/>
            <a:ext cx="2133600" cy="365125"/>
          </a:xfrm>
          <a:prstGeom prst="rect">
            <a:avLst/>
          </a:prstGeom>
        </p:spPr>
        <p:txBody>
          <a:bodyPr vert="horz" lIns="91440" tIns="45720" rIns="91440" bIns="45720" rtlCol="0" anchor="ctr"/>
          <a:lstStyle>
            <a:lvl1pPr algn="l">
              <a:defRPr sz="1200">
                <a:solidFill>
                  <a:schemeClr val="tx2"/>
                </a:solidFill>
              </a:defRPr>
            </a:lvl1pPr>
          </a:lstStyle>
          <a:p>
            <a:fld id="{403F4C60-F99B-4531-B19A-60B1F85EA6E4}" type="datetimeFigureOut">
              <a:rPr lang="el-GR" smtClean="0"/>
              <a:pPr/>
              <a:t>20/2/2017</a:t>
            </a:fld>
            <a:endParaRPr lang="el-GR"/>
          </a:p>
        </p:txBody>
      </p:sp>
      <p:sp>
        <p:nvSpPr>
          <p:cNvPr id="5" name="Footer Placeholder 4"/>
          <p:cNvSpPr>
            <a:spLocks noGrp="1"/>
          </p:cNvSpPr>
          <p:nvPr>
            <p:ph type="ftr" sz="quarter" idx="3"/>
          </p:nvPr>
        </p:nvSpPr>
        <p:spPr>
          <a:xfrm>
            <a:off x="3124200" y="6161442"/>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l-GR"/>
          </a:p>
        </p:txBody>
      </p:sp>
      <p:sp>
        <p:nvSpPr>
          <p:cNvPr id="6" name="Slide Number Placeholder 5"/>
          <p:cNvSpPr>
            <a:spLocks noGrp="1"/>
          </p:cNvSpPr>
          <p:nvPr>
            <p:ph type="sldNum" sz="quarter" idx="4"/>
          </p:nvPr>
        </p:nvSpPr>
        <p:spPr>
          <a:xfrm>
            <a:off x="6639264" y="6161442"/>
            <a:ext cx="2133600" cy="365125"/>
          </a:xfrm>
          <a:prstGeom prst="rect">
            <a:avLst/>
          </a:prstGeom>
        </p:spPr>
        <p:txBody>
          <a:bodyPr vert="horz" lIns="91440" tIns="45720" rIns="91440" bIns="45720" rtlCol="0" anchor="ctr"/>
          <a:lstStyle>
            <a:lvl1pPr algn="r">
              <a:defRPr sz="1200">
                <a:solidFill>
                  <a:schemeClr val="tx2"/>
                </a:solidFill>
              </a:defRPr>
            </a:lvl1pPr>
          </a:lstStyle>
          <a:p>
            <a:fld id="{94AF65AB-A6AD-4B83-88BA-13E2545F7CB1}"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25.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26.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el.wikipedia.org/wiki/%CE%9C%CF%8D%CE%B8%CE%BF%CF%82" TargetMode="External"/><Relationship Id="rId2" Type="http://schemas.openxmlformats.org/officeDocument/2006/relationships/hyperlink" Target="http://el.wikipedia.org/wiki/%CE%A0%CF%81%CE%BF%CF%86%CE%BF%CF%81%CE%B9%CE%BA%CE%AE_%CE%BB%CE%BF%CE%B3%CE%BF%CF%84%CE%B5%CF%87%CE%BD%CE%AF%CE%B1" TargetMode="External"/><Relationship Id="rId1" Type="http://schemas.openxmlformats.org/officeDocument/2006/relationships/slideLayout" Target="../slideLayouts/slideLayout2.xml"/><Relationship Id="rId4" Type="http://schemas.openxmlformats.org/officeDocument/2006/relationships/hyperlink" Target="http://el.wikipedia.org/wiki/%CE%9C%CE%B5%CF%84%CE%B1%CF%86%CE%BF%CF%81%CE%AC" TargetMode="External"/></Relationships>
</file>

<file path=ppt/slides/_rels/slide7.xml.rels><?xml version="1.0" encoding="UTF-8" standalone="yes"?>
<Relationships xmlns="http://schemas.openxmlformats.org/package/2006/relationships"><Relationship Id="rId2" Type="http://schemas.openxmlformats.org/officeDocument/2006/relationships/hyperlink" Target="http://el.wikipedia.org/wiki/%CE%95%CF%80%CE%B9%CF%83%CF%84%CE%AE%CE%BC%CE%B7"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20000"/>
          </a:bodyPr>
          <a:lstStyle/>
          <a:p>
            <a:r>
              <a:rPr lang="el-GR" sz="2000" dirty="0"/>
              <a:t>Εισαγωγή</a:t>
            </a:r>
            <a:endParaRPr lang="el-GR" sz="2000" dirty="0" smtClean="0"/>
          </a:p>
          <a:p>
            <a:r>
              <a:rPr lang="el-GR" sz="2000" dirty="0" smtClean="0"/>
              <a:t>Βιογραφικά Στοιχεία Κωνσταντίνου Χ. </a:t>
            </a:r>
            <a:r>
              <a:rPr lang="el-GR" sz="2000" dirty="0" err="1" smtClean="0"/>
              <a:t>Γρόλλιου</a:t>
            </a:r>
            <a:endParaRPr lang="el-GR" sz="2000" dirty="0" smtClean="0"/>
          </a:p>
          <a:p>
            <a:r>
              <a:rPr lang="el-GR" sz="2000" dirty="0" smtClean="0"/>
              <a:t>Θεματικές Ενότητες </a:t>
            </a:r>
            <a:endParaRPr lang="en-US" sz="2000" dirty="0" smtClean="0"/>
          </a:p>
          <a:p>
            <a:pPr lvl="1"/>
            <a:r>
              <a:rPr lang="el-GR" sz="2000" dirty="0"/>
              <a:t>Το παραμύθι</a:t>
            </a:r>
            <a:r>
              <a:rPr lang="en-US" sz="2000" dirty="0"/>
              <a:t> </a:t>
            </a:r>
          </a:p>
          <a:p>
            <a:pPr marL="777240" lvl="2" indent="0">
              <a:buNone/>
            </a:pPr>
            <a:r>
              <a:rPr lang="el-GR" sz="1800" dirty="0"/>
              <a:t>Εννοιολογικά </a:t>
            </a:r>
            <a:r>
              <a:rPr lang="el-GR" sz="1800" dirty="0" smtClean="0"/>
              <a:t>στοιχεία</a:t>
            </a:r>
            <a:endParaRPr lang="el-GR" sz="1800" dirty="0"/>
          </a:p>
          <a:p>
            <a:pPr marL="777240" lvl="2" indent="0">
              <a:buNone/>
            </a:pPr>
            <a:r>
              <a:rPr lang="el-GR" sz="1800" dirty="0"/>
              <a:t>Αφηγηματικά </a:t>
            </a:r>
            <a:r>
              <a:rPr lang="el-GR" sz="1800" dirty="0" smtClean="0"/>
              <a:t>στοιχεία</a:t>
            </a:r>
            <a:endParaRPr lang="en-US" sz="1800" dirty="0" smtClean="0"/>
          </a:p>
          <a:p>
            <a:pPr marL="777240" lvl="2" indent="0">
              <a:buNone/>
            </a:pPr>
            <a:r>
              <a:rPr lang="el-GR" sz="1800" dirty="0" smtClean="0"/>
              <a:t>Παιδαγωγική σημασία</a:t>
            </a:r>
          </a:p>
          <a:p>
            <a:pPr lvl="1"/>
            <a:r>
              <a:rPr lang="el-GR" sz="2000" dirty="0"/>
              <a:t>Τα είδη του </a:t>
            </a:r>
            <a:r>
              <a:rPr lang="el-GR" sz="2000" dirty="0" smtClean="0"/>
              <a:t>παραμυθιού</a:t>
            </a:r>
          </a:p>
          <a:p>
            <a:pPr lvl="1"/>
            <a:r>
              <a:rPr lang="el-GR" sz="2000" dirty="0" smtClean="0"/>
              <a:t>Το </a:t>
            </a:r>
            <a:r>
              <a:rPr lang="el-GR" sz="2000" dirty="0"/>
              <a:t>περιοδικό </a:t>
            </a:r>
            <a:r>
              <a:rPr lang="el-GR" sz="2000" dirty="0" smtClean="0"/>
              <a:t>«</a:t>
            </a:r>
            <a:r>
              <a:rPr lang="el-GR" sz="2000" dirty="0" err="1" smtClean="0"/>
              <a:t>Διάπλασις</a:t>
            </a:r>
            <a:r>
              <a:rPr lang="el-GR" sz="2000" dirty="0" smtClean="0"/>
              <a:t> </a:t>
            </a:r>
            <a:r>
              <a:rPr lang="el-GR" sz="2000" dirty="0"/>
              <a:t>των Παίδων» </a:t>
            </a:r>
            <a:r>
              <a:rPr lang="el-GR" sz="2000" dirty="0" smtClean="0"/>
              <a:t>(</a:t>
            </a:r>
            <a:r>
              <a:rPr lang="el-GR" sz="2000" dirty="0"/>
              <a:t>1879-1970)</a:t>
            </a:r>
            <a:br>
              <a:rPr lang="el-GR" sz="2000" dirty="0"/>
            </a:br>
            <a:r>
              <a:rPr lang="el-GR" sz="2000" dirty="0" smtClean="0"/>
              <a:t> Γλώσσα-Περιεχόμενο-Ιστορικά στοιχεία</a:t>
            </a:r>
          </a:p>
          <a:p>
            <a:pPr lvl="1"/>
            <a:r>
              <a:rPr lang="el-GR" sz="2000" dirty="0" smtClean="0"/>
              <a:t>Καταγραφή </a:t>
            </a:r>
            <a:r>
              <a:rPr lang="el-GR" sz="2000" dirty="0"/>
              <a:t>των παραμυθιών του Κ.Χ. </a:t>
            </a:r>
            <a:r>
              <a:rPr lang="el-GR" sz="2000" dirty="0" err="1"/>
              <a:t>Γρόλλιου</a:t>
            </a:r>
            <a:r>
              <a:rPr lang="el-GR" sz="2000" dirty="0"/>
              <a:t> </a:t>
            </a:r>
            <a:r>
              <a:rPr lang="el-GR" sz="2000" dirty="0" smtClean="0"/>
              <a:t>στο </a:t>
            </a:r>
            <a:r>
              <a:rPr lang="el-GR" sz="2000" dirty="0"/>
              <a:t>περιοδικό </a:t>
            </a:r>
            <a:r>
              <a:rPr lang="el-GR" sz="2000" dirty="0" smtClean="0"/>
              <a:t>«</a:t>
            </a:r>
            <a:r>
              <a:rPr lang="el-GR" sz="2000" dirty="0" err="1" smtClean="0"/>
              <a:t>Διάπλασις</a:t>
            </a:r>
            <a:r>
              <a:rPr lang="el-GR" sz="2000" dirty="0" smtClean="0"/>
              <a:t> </a:t>
            </a:r>
            <a:r>
              <a:rPr lang="el-GR" sz="2000" dirty="0"/>
              <a:t>των Παίδων</a:t>
            </a:r>
            <a:r>
              <a:rPr lang="el-GR" sz="2000" dirty="0" smtClean="0"/>
              <a:t>»</a:t>
            </a:r>
          </a:p>
          <a:p>
            <a:pPr lvl="1"/>
            <a:r>
              <a:rPr lang="el-GR" sz="2000" dirty="0" smtClean="0"/>
              <a:t>Κατηγοριοποίηση των παραμυθιών του Κ.Χ. </a:t>
            </a:r>
            <a:r>
              <a:rPr lang="el-GR" sz="2000" dirty="0" err="1" smtClean="0"/>
              <a:t>Γρόλλιου</a:t>
            </a:r>
            <a:endParaRPr lang="el-GR" sz="2000" dirty="0" smtClean="0"/>
          </a:p>
          <a:p>
            <a:pPr lvl="1"/>
            <a:r>
              <a:rPr lang="el-GR" sz="2000" dirty="0" smtClean="0"/>
              <a:t>Παιδαγωγική προσέγγιση των παραμυθιών του Κ.Χ. </a:t>
            </a:r>
            <a:r>
              <a:rPr lang="el-GR" sz="2000" dirty="0" err="1" smtClean="0"/>
              <a:t>Γρόλλιου</a:t>
            </a:r>
            <a:endParaRPr lang="el-GR" sz="2000" dirty="0" smtClean="0"/>
          </a:p>
          <a:p>
            <a:r>
              <a:rPr lang="el-GR" sz="2000" dirty="0" smtClean="0"/>
              <a:t>Βιβλιογραφία – Ηλεκτρονικές πηγές</a:t>
            </a:r>
            <a:endParaRPr lang="el-GR" sz="2000" dirty="0"/>
          </a:p>
        </p:txBody>
      </p:sp>
      <p:sp>
        <p:nvSpPr>
          <p:cNvPr id="3" name="Title 2"/>
          <p:cNvSpPr>
            <a:spLocks noGrp="1"/>
          </p:cNvSpPr>
          <p:nvPr>
            <p:ph type="title"/>
          </p:nvPr>
        </p:nvSpPr>
        <p:spPr/>
        <p:txBody>
          <a:bodyPr/>
          <a:lstStyle/>
          <a:p>
            <a:r>
              <a:rPr lang="el-GR" sz="3200" dirty="0" smtClean="0"/>
              <a:t>Περιεχόμενα</a:t>
            </a:r>
            <a:endParaRPr lang="el-GR" sz="3200" dirty="0"/>
          </a:p>
        </p:txBody>
      </p:sp>
    </p:spTree>
    <p:extLst>
      <p:ext uri="{BB962C8B-B14F-4D97-AF65-F5344CB8AC3E}">
        <p14:creationId xmlns:p14="http://schemas.microsoft.com/office/powerpoint/2010/main" xmlns="" val="2176471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750"/>
                                        <p:tgtEl>
                                          <p:spTgt spid="3"/>
                                        </p:tgtEl>
                                      </p:cBhvr>
                                    </p:animEffect>
                                  </p:childTnLst>
                                </p:cTn>
                              </p:par>
                            </p:childTnLst>
                          </p:cTn>
                        </p:par>
                        <p:par>
                          <p:cTn id="8" fill="hold">
                            <p:stCondLst>
                              <p:cond delay="2750"/>
                            </p:stCondLst>
                            <p:childTnLst>
                              <p:par>
                                <p:cTn id="9" presetID="16" presetClass="entr" presetSubtype="21" fill="hold" nodeType="after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Effect transition="in" filter="barn(inVertical)">
                                      <p:cBhvr>
                                        <p:cTn id="11" dur="1000"/>
                                        <p:tgtEl>
                                          <p:spTgt spid="2">
                                            <p:txEl>
                                              <p:pRg st="0" end="0"/>
                                            </p:txEl>
                                          </p:spTgt>
                                        </p:tgtEl>
                                      </p:cBhvr>
                                    </p:animEffect>
                                  </p:childTnLst>
                                </p:cTn>
                              </p:par>
                            </p:childTnLst>
                          </p:cTn>
                        </p:par>
                        <p:par>
                          <p:cTn id="12" fill="hold">
                            <p:stCondLst>
                              <p:cond delay="3750"/>
                            </p:stCondLst>
                            <p:childTnLst>
                              <p:par>
                                <p:cTn id="13" presetID="16" presetClass="entr" presetSubtype="21" fill="hold" nodeType="after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Effect transition="in" filter="barn(inVertical)">
                                      <p:cBhvr>
                                        <p:cTn id="15" dur="1000"/>
                                        <p:tgtEl>
                                          <p:spTgt spid="2">
                                            <p:txEl>
                                              <p:pRg st="1" end="1"/>
                                            </p:txEl>
                                          </p:spTgt>
                                        </p:tgtEl>
                                      </p:cBhvr>
                                    </p:animEffect>
                                  </p:childTnLst>
                                </p:cTn>
                              </p:par>
                            </p:childTnLst>
                          </p:cTn>
                        </p:par>
                        <p:par>
                          <p:cTn id="16" fill="hold">
                            <p:stCondLst>
                              <p:cond delay="4750"/>
                            </p:stCondLst>
                            <p:childTnLst>
                              <p:par>
                                <p:cTn id="17" presetID="16" presetClass="entr" presetSubtype="21" fill="hold" nodeType="after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Effect transition="in" filter="barn(inVertical)">
                                      <p:cBhvr>
                                        <p:cTn id="19" dur="1000"/>
                                        <p:tgtEl>
                                          <p:spTgt spid="2">
                                            <p:txEl>
                                              <p:pRg st="2" end="2"/>
                                            </p:txEl>
                                          </p:spTgt>
                                        </p:tgtEl>
                                      </p:cBhvr>
                                    </p:animEffect>
                                  </p:childTnLst>
                                </p:cTn>
                              </p:par>
                            </p:childTnLst>
                          </p:cTn>
                        </p:par>
                        <p:par>
                          <p:cTn id="20" fill="hold">
                            <p:stCondLst>
                              <p:cond delay="5750"/>
                            </p:stCondLst>
                            <p:childTnLst>
                              <p:par>
                                <p:cTn id="21" presetID="16" presetClass="entr" presetSubtype="21" fill="hold" nodeType="afterEffect">
                                  <p:stCondLst>
                                    <p:cond delay="0"/>
                                  </p:stCondLst>
                                  <p:childTnLst>
                                    <p:set>
                                      <p:cBhvr>
                                        <p:cTn id="22" dur="1" fill="hold">
                                          <p:stCondLst>
                                            <p:cond delay="0"/>
                                          </p:stCondLst>
                                        </p:cTn>
                                        <p:tgtEl>
                                          <p:spTgt spid="2">
                                            <p:txEl>
                                              <p:pRg st="3" end="3"/>
                                            </p:txEl>
                                          </p:spTgt>
                                        </p:tgtEl>
                                        <p:attrNameLst>
                                          <p:attrName>style.visibility</p:attrName>
                                        </p:attrNameLst>
                                      </p:cBhvr>
                                      <p:to>
                                        <p:strVal val="visible"/>
                                      </p:to>
                                    </p:set>
                                    <p:animEffect transition="in" filter="barn(inVertical)">
                                      <p:cBhvr>
                                        <p:cTn id="23" dur="1000"/>
                                        <p:tgtEl>
                                          <p:spTgt spid="2">
                                            <p:txEl>
                                              <p:pRg st="3" end="3"/>
                                            </p:txEl>
                                          </p:spTgt>
                                        </p:tgtEl>
                                      </p:cBhvr>
                                    </p:animEffect>
                                  </p:childTnLst>
                                </p:cTn>
                              </p:par>
                            </p:childTnLst>
                          </p:cTn>
                        </p:par>
                        <p:par>
                          <p:cTn id="24" fill="hold">
                            <p:stCondLst>
                              <p:cond delay="6750"/>
                            </p:stCondLst>
                            <p:childTnLst>
                              <p:par>
                                <p:cTn id="25" presetID="16" presetClass="entr" presetSubtype="21" fill="hold" nodeType="after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barn(inVertical)">
                                      <p:cBhvr>
                                        <p:cTn id="27" dur="1000"/>
                                        <p:tgtEl>
                                          <p:spTgt spid="2">
                                            <p:txEl>
                                              <p:pRg st="4" end="4"/>
                                            </p:txEl>
                                          </p:spTgt>
                                        </p:tgtEl>
                                      </p:cBhvr>
                                    </p:animEffect>
                                  </p:childTnLst>
                                </p:cTn>
                              </p:par>
                            </p:childTnLst>
                          </p:cTn>
                        </p:par>
                        <p:par>
                          <p:cTn id="28" fill="hold">
                            <p:stCondLst>
                              <p:cond delay="7750"/>
                            </p:stCondLst>
                            <p:childTnLst>
                              <p:par>
                                <p:cTn id="29" presetID="16" presetClass="entr" presetSubtype="21" fill="hold" nodeType="afterEffect">
                                  <p:stCondLst>
                                    <p:cond delay="0"/>
                                  </p:stCondLst>
                                  <p:childTnLst>
                                    <p:set>
                                      <p:cBhvr>
                                        <p:cTn id="30" dur="1" fill="hold">
                                          <p:stCondLst>
                                            <p:cond delay="0"/>
                                          </p:stCondLst>
                                        </p:cTn>
                                        <p:tgtEl>
                                          <p:spTgt spid="2">
                                            <p:txEl>
                                              <p:pRg st="5" end="5"/>
                                            </p:txEl>
                                          </p:spTgt>
                                        </p:tgtEl>
                                        <p:attrNameLst>
                                          <p:attrName>style.visibility</p:attrName>
                                        </p:attrNameLst>
                                      </p:cBhvr>
                                      <p:to>
                                        <p:strVal val="visible"/>
                                      </p:to>
                                    </p:set>
                                    <p:animEffect transition="in" filter="barn(inVertical)">
                                      <p:cBhvr>
                                        <p:cTn id="31" dur="1000"/>
                                        <p:tgtEl>
                                          <p:spTgt spid="2">
                                            <p:txEl>
                                              <p:pRg st="5" end="5"/>
                                            </p:txEl>
                                          </p:spTgt>
                                        </p:tgtEl>
                                      </p:cBhvr>
                                    </p:animEffect>
                                  </p:childTnLst>
                                </p:cTn>
                              </p:par>
                            </p:childTnLst>
                          </p:cTn>
                        </p:par>
                        <p:par>
                          <p:cTn id="32" fill="hold">
                            <p:stCondLst>
                              <p:cond delay="8750"/>
                            </p:stCondLst>
                            <p:childTnLst>
                              <p:par>
                                <p:cTn id="33" presetID="16" presetClass="entr" presetSubtype="21" fill="hold" nodeType="afterEffect">
                                  <p:stCondLst>
                                    <p:cond delay="0"/>
                                  </p:stCondLst>
                                  <p:childTnLst>
                                    <p:set>
                                      <p:cBhvr>
                                        <p:cTn id="34" dur="1" fill="hold">
                                          <p:stCondLst>
                                            <p:cond delay="0"/>
                                          </p:stCondLst>
                                        </p:cTn>
                                        <p:tgtEl>
                                          <p:spTgt spid="2">
                                            <p:txEl>
                                              <p:pRg st="6" end="6"/>
                                            </p:txEl>
                                          </p:spTgt>
                                        </p:tgtEl>
                                        <p:attrNameLst>
                                          <p:attrName>style.visibility</p:attrName>
                                        </p:attrNameLst>
                                      </p:cBhvr>
                                      <p:to>
                                        <p:strVal val="visible"/>
                                      </p:to>
                                    </p:set>
                                    <p:animEffect transition="in" filter="barn(inVertical)">
                                      <p:cBhvr>
                                        <p:cTn id="35" dur="1000"/>
                                        <p:tgtEl>
                                          <p:spTgt spid="2">
                                            <p:txEl>
                                              <p:pRg st="6" end="6"/>
                                            </p:txEl>
                                          </p:spTgt>
                                        </p:tgtEl>
                                      </p:cBhvr>
                                    </p:animEffect>
                                  </p:childTnLst>
                                </p:cTn>
                              </p:par>
                            </p:childTnLst>
                          </p:cTn>
                        </p:par>
                        <p:par>
                          <p:cTn id="36" fill="hold">
                            <p:stCondLst>
                              <p:cond delay="9750"/>
                            </p:stCondLst>
                            <p:childTnLst>
                              <p:par>
                                <p:cTn id="37" presetID="16" presetClass="entr" presetSubtype="21" fill="hold" nodeType="afterEffect">
                                  <p:stCondLst>
                                    <p:cond delay="0"/>
                                  </p:stCondLst>
                                  <p:childTnLst>
                                    <p:set>
                                      <p:cBhvr>
                                        <p:cTn id="38" dur="1" fill="hold">
                                          <p:stCondLst>
                                            <p:cond delay="0"/>
                                          </p:stCondLst>
                                        </p:cTn>
                                        <p:tgtEl>
                                          <p:spTgt spid="2">
                                            <p:txEl>
                                              <p:pRg st="7" end="7"/>
                                            </p:txEl>
                                          </p:spTgt>
                                        </p:tgtEl>
                                        <p:attrNameLst>
                                          <p:attrName>style.visibility</p:attrName>
                                        </p:attrNameLst>
                                      </p:cBhvr>
                                      <p:to>
                                        <p:strVal val="visible"/>
                                      </p:to>
                                    </p:set>
                                    <p:animEffect transition="in" filter="barn(inVertical)">
                                      <p:cBhvr>
                                        <p:cTn id="39" dur="1000"/>
                                        <p:tgtEl>
                                          <p:spTgt spid="2">
                                            <p:txEl>
                                              <p:pRg st="7" end="7"/>
                                            </p:txEl>
                                          </p:spTgt>
                                        </p:tgtEl>
                                      </p:cBhvr>
                                    </p:animEffect>
                                  </p:childTnLst>
                                </p:cTn>
                              </p:par>
                            </p:childTnLst>
                          </p:cTn>
                        </p:par>
                        <p:par>
                          <p:cTn id="40" fill="hold">
                            <p:stCondLst>
                              <p:cond delay="10750"/>
                            </p:stCondLst>
                            <p:childTnLst>
                              <p:par>
                                <p:cTn id="41" presetID="16" presetClass="entr" presetSubtype="21" fill="hold" nodeType="afterEffect">
                                  <p:stCondLst>
                                    <p:cond delay="0"/>
                                  </p:stCondLst>
                                  <p:childTnLst>
                                    <p:set>
                                      <p:cBhvr>
                                        <p:cTn id="42" dur="1" fill="hold">
                                          <p:stCondLst>
                                            <p:cond delay="0"/>
                                          </p:stCondLst>
                                        </p:cTn>
                                        <p:tgtEl>
                                          <p:spTgt spid="2">
                                            <p:txEl>
                                              <p:pRg st="8" end="8"/>
                                            </p:txEl>
                                          </p:spTgt>
                                        </p:tgtEl>
                                        <p:attrNameLst>
                                          <p:attrName>style.visibility</p:attrName>
                                        </p:attrNameLst>
                                      </p:cBhvr>
                                      <p:to>
                                        <p:strVal val="visible"/>
                                      </p:to>
                                    </p:set>
                                    <p:animEffect transition="in" filter="barn(inVertical)">
                                      <p:cBhvr>
                                        <p:cTn id="43" dur="1000"/>
                                        <p:tgtEl>
                                          <p:spTgt spid="2">
                                            <p:txEl>
                                              <p:pRg st="8" end="8"/>
                                            </p:txEl>
                                          </p:spTgt>
                                        </p:tgtEl>
                                      </p:cBhvr>
                                    </p:animEffect>
                                  </p:childTnLst>
                                </p:cTn>
                              </p:par>
                            </p:childTnLst>
                          </p:cTn>
                        </p:par>
                        <p:par>
                          <p:cTn id="44" fill="hold">
                            <p:stCondLst>
                              <p:cond delay="11750"/>
                            </p:stCondLst>
                            <p:childTnLst>
                              <p:par>
                                <p:cTn id="45" presetID="16" presetClass="entr" presetSubtype="21" fill="hold" nodeType="afterEffect">
                                  <p:stCondLst>
                                    <p:cond delay="0"/>
                                  </p:stCondLst>
                                  <p:childTnLst>
                                    <p:set>
                                      <p:cBhvr>
                                        <p:cTn id="46" dur="1" fill="hold">
                                          <p:stCondLst>
                                            <p:cond delay="0"/>
                                          </p:stCondLst>
                                        </p:cTn>
                                        <p:tgtEl>
                                          <p:spTgt spid="2">
                                            <p:txEl>
                                              <p:pRg st="9" end="9"/>
                                            </p:txEl>
                                          </p:spTgt>
                                        </p:tgtEl>
                                        <p:attrNameLst>
                                          <p:attrName>style.visibility</p:attrName>
                                        </p:attrNameLst>
                                      </p:cBhvr>
                                      <p:to>
                                        <p:strVal val="visible"/>
                                      </p:to>
                                    </p:set>
                                    <p:animEffect transition="in" filter="barn(inVertical)">
                                      <p:cBhvr>
                                        <p:cTn id="47" dur="1000"/>
                                        <p:tgtEl>
                                          <p:spTgt spid="2">
                                            <p:txEl>
                                              <p:pRg st="9" end="9"/>
                                            </p:txEl>
                                          </p:spTgt>
                                        </p:tgtEl>
                                      </p:cBhvr>
                                    </p:animEffect>
                                  </p:childTnLst>
                                </p:cTn>
                              </p:par>
                            </p:childTnLst>
                          </p:cTn>
                        </p:par>
                        <p:par>
                          <p:cTn id="48" fill="hold">
                            <p:stCondLst>
                              <p:cond delay="12750"/>
                            </p:stCondLst>
                            <p:childTnLst>
                              <p:par>
                                <p:cTn id="49" presetID="16" presetClass="entr" presetSubtype="21" fill="hold" nodeType="afterEffect">
                                  <p:stCondLst>
                                    <p:cond delay="0"/>
                                  </p:stCondLst>
                                  <p:childTnLst>
                                    <p:set>
                                      <p:cBhvr>
                                        <p:cTn id="50" dur="1" fill="hold">
                                          <p:stCondLst>
                                            <p:cond delay="0"/>
                                          </p:stCondLst>
                                        </p:cTn>
                                        <p:tgtEl>
                                          <p:spTgt spid="2">
                                            <p:txEl>
                                              <p:pRg st="10" end="10"/>
                                            </p:txEl>
                                          </p:spTgt>
                                        </p:tgtEl>
                                        <p:attrNameLst>
                                          <p:attrName>style.visibility</p:attrName>
                                        </p:attrNameLst>
                                      </p:cBhvr>
                                      <p:to>
                                        <p:strVal val="visible"/>
                                      </p:to>
                                    </p:set>
                                    <p:animEffect transition="in" filter="barn(inVertical)">
                                      <p:cBhvr>
                                        <p:cTn id="51" dur="1000"/>
                                        <p:tgtEl>
                                          <p:spTgt spid="2">
                                            <p:txEl>
                                              <p:pRg st="10" end="10"/>
                                            </p:txEl>
                                          </p:spTgt>
                                        </p:tgtEl>
                                      </p:cBhvr>
                                    </p:animEffect>
                                  </p:childTnLst>
                                </p:cTn>
                              </p:par>
                            </p:childTnLst>
                          </p:cTn>
                        </p:par>
                        <p:par>
                          <p:cTn id="52" fill="hold">
                            <p:stCondLst>
                              <p:cond delay="13750"/>
                            </p:stCondLst>
                            <p:childTnLst>
                              <p:par>
                                <p:cTn id="53" presetID="16" presetClass="entr" presetSubtype="21" fill="hold" nodeType="afterEffect">
                                  <p:stCondLst>
                                    <p:cond delay="0"/>
                                  </p:stCondLst>
                                  <p:childTnLst>
                                    <p:set>
                                      <p:cBhvr>
                                        <p:cTn id="54" dur="1" fill="hold">
                                          <p:stCondLst>
                                            <p:cond delay="0"/>
                                          </p:stCondLst>
                                        </p:cTn>
                                        <p:tgtEl>
                                          <p:spTgt spid="2">
                                            <p:txEl>
                                              <p:pRg st="11" end="11"/>
                                            </p:txEl>
                                          </p:spTgt>
                                        </p:tgtEl>
                                        <p:attrNameLst>
                                          <p:attrName>style.visibility</p:attrName>
                                        </p:attrNameLst>
                                      </p:cBhvr>
                                      <p:to>
                                        <p:strVal val="visible"/>
                                      </p:to>
                                    </p:set>
                                    <p:animEffect transition="in" filter="barn(inVertical)">
                                      <p:cBhvr>
                                        <p:cTn id="55" dur="1000"/>
                                        <p:tgtEl>
                                          <p:spTgt spid="2">
                                            <p:txEl>
                                              <p:pRg st="11" end="11"/>
                                            </p:txEl>
                                          </p:spTgt>
                                        </p:tgtEl>
                                      </p:cBhvr>
                                    </p:animEffect>
                                  </p:childTnLst>
                                </p:cTn>
                              </p:par>
                            </p:childTnLst>
                          </p:cTn>
                        </p:par>
                        <p:par>
                          <p:cTn id="56" fill="hold">
                            <p:stCondLst>
                              <p:cond delay="14750"/>
                            </p:stCondLst>
                            <p:childTnLst>
                              <p:par>
                                <p:cTn id="57" presetID="16" presetClass="entr" presetSubtype="21" fill="hold" nodeType="afterEffect">
                                  <p:stCondLst>
                                    <p:cond delay="0"/>
                                  </p:stCondLst>
                                  <p:childTnLst>
                                    <p:set>
                                      <p:cBhvr>
                                        <p:cTn id="58" dur="1" fill="hold">
                                          <p:stCondLst>
                                            <p:cond delay="0"/>
                                          </p:stCondLst>
                                        </p:cTn>
                                        <p:tgtEl>
                                          <p:spTgt spid="2">
                                            <p:txEl>
                                              <p:pRg st="12" end="12"/>
                                            </p:txEl>
                                          </p:spTgt>
                                        </p:tgtEl>
                                        <p:attrNameLst>
                                          <p:attrName>style.visibility</p:attrName>
                                        </p:attrNameLst>
                                      </p:cBhvr>
                                      <p:to>
                                        <p:strVal val="visible"/>
                                      </p:to>
                                    </p:set>
                                    <p:animEffect transition="in" filter="barn(inVertical)">
                                      <p:cBhvr>
                                        <p:cTn id="59" dur="1000"/>
                                        <p:tgtEl>
                                          <p:spTgt spid="2">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365760" lvl="2" algn="ctr">
              <a:lnSpc>
                <a:spcPct val="80000"/>
              </a:lnSpc>
            </a:pPr>
            <a:r>
              <a:rPr lang="el-GR" sz="2400" b="1" dirty="0">
                <a:latin typeface="Calibri" pitchFamily="34" charset="0"/>
                <a:cs typeface="Calibri" pitchFamily="34" charset="0"/>
              </a:rPr>
              <a:t>Παιδαγωγική </a:t>
            </a:r>
            <a:r>
              <a:rPr lang="el-GR" sz="2400" b="1" dirty="0" smtClean="0">
                <a:latin typeface="Calibri" pitchFamily="34" charset="0"/>
                <a:cs typeface="Calibri" pitchFamily="34" charset="0"/>
              </a:rPr>
              <a:t>σημασία</a:t>
            </a:r>
          </a:p>
          <a:p>
            <a:pPr marL="0" lvl="2" indent="0" algn="ctr">
              <a:lnSpc>
                <a:spcPct val="80000"/>
              </a:lnSpc>
              <a:buNone/>
            </a:pPr>
            <a:endParaRPr lang="el-GR" sz="2400" b="1" dirty="0">
              <a:latin typeface="Calibri" pitchFamily="34" charset="0"/>
              <a:cs typeface="Calibri" pitchFamily="34" charset="0"/>
            </a:endParaRPr>
          </a:p>
          <a:p>
            <a:pPr algn="just"/>
            <a:r>
              <a:rPr lang="el-GR" sz="1900" dirty="0">
                <a:latin typeface="Calibri" pitchFamily="34" charset="0"/>
                <a:cs typeface="Calibri" pitchFamily="34" charset="0"/>
              </a:rPr>
              <a:t>Η μαγεία των παραμυθιών έγκειται στο γεγονός ότι, αν και η πλοκή τους είναι απλή και λιτή, έχουν την ικανότητα να μαγεύουν και να διδάσκουν πολλά στα παιδιά.</a:t>
            </a:r>
          </a:p>
          <a:p>
            <a:pPr algn="just"/>
            <a:r>
              <a:rPr lang="el-GR" sz="1900" dirty="0">
                <a:latin typeface="Calibri" pitchFamily="34" charset="0"/>
                <a:cs typeface="Calibri" pitchFamily="34" charset="0"/>
              </a:rPr>
              <a:t>Αυτός είναι και ο λόγος που πολλές φορές θέλουν να τα διαβάζουν ξανά και ξανά, δίνοντάς τους κάθε φορά μια άλλη, νέα ερμηνεία, ανάλογα με το πως νιώθουν εκείνη τη στιγμή.</a:t>
            </a:r>
          </a:p>
          <a:p>
            <a:pPr algn="just"/>
            <a:r>
              <a:rPr lang="el-GR" sz="1900" dirty="0">
                <a:latin typeface="Calibri" pitchFamily="34" charset="0"/>
                <a:cs typeface="Calibri" pitchFamily="34" charset="0"/>
              </a:rPr>
              <a:t>Το παιδί ωριμάζει ανακαλύπτοντας το νόημα της ζωής και νιώθει μεγαλύτερη εσωτερική ασφάλεια, γιατί κατανόησε και έλυσε προσωπικά προβλήματα μόνο του και όχι επειδή του τα εξηγήσατε εσείς.</a:t>
            </a:r>
          </a:p>
          <a:p>
            <a:pPr marL="365760" lvl="2" algn="ctr">
              <a:lnSpc>
                <a:spcPct val="80000"/>
              </a:lnSpc>
            </a:pPr>
            <a:endParaRPr lang="el-GR" sz="2400" b="1" dirty="0">
              <a:latin typeface="Calibri" pitchFamily="34" charset="0"/>
              <a:cs typeface="Calibri" pitchFamily="34" charset="0"/>
            </a:endParaRPr>
          </a:p>
          <a:p>
            <a:endParaRPr lang="el-GR" dirty="0"/>
          </a:p>
        </p:txBody>
      </p:sp>
      <p:sp>
        <p:nvSpPr>
          <p:cNvPr id="3" name="Title 2"/>
          <p:cNvSpPr>
            <a:spLocks noGrp="1"/>
          </p:cNvSpPr>
          <p:nvPr>
            <p:ph type="title"/>
          </p:nvPr>
        </p:nvSpPr>
        <p:spPr/>
        <p:txBody>
          <a:bodyPr/>
          <a:lstStyle/>
          <a:p>
            <a:r>
              <a:rPr lang="el-GR" sz="3200" dirty="0"/>
              <a:t>Α. Το παραμύθι</a:t>
            </a:r>
          </a:p>
        </p:txBody>
      </p:sp>
    </p:spTree>
    <p:extLst>
      <p:ext uri="{BB962C8B-B14F-4D97-AF65-F5344CB8AC3E}">
        <p14:creationId xmlns:p14="http://schemas.microsoft.com/office/powerpoint/2010/main" xmlns="" val="93761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750"/>
                                        <p:tgtEl>
                                          <p:spTgt spid="3"/>
                                        </p:tgtEl>
                                      </p:cBhvr>
                                    </p:animEffect>
                                  </p:childTnLst>
                                </p:cTn>
                              </p:par>
                            </p:childTnLst>
                          </p:cTn>
                        </p:par>
                        <p:par>
                          <p:cTn id="8" fill="hold">
                            <p:stCondLst>
                              <p:cond delay="2750"/>
                            </p:stCondLst>
                            <p:childTnLst>
                              <p:par>
                                <p:cTn id="9" presetID="16" presetClass="entr" presetSubtype="21" fill="hold" grpId="0" nodeType="after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Effect transition="in" filter="barn(inVertical)">
                                      <p:cBhvr>
                                        <p:cTn id="11" dur="1000"/>
                                        <p:tgtEl>
                                          <p:spTgt spid="2">
                                            <p:txEl>
                                              <p:pRg st="0" end="0"/>
                                            </p:txEl>
                                          </p:spTgt>
                                        </p:tgtEl>
                                      </p:cBhvr>
                                    </p:animEffect>
                                  </p:childTnLst>
                                </p:cTn>
                              </p:par>
                            </p:childTnLst>
                          </p:cTn>
                        </p:par>
                        <p:par>
                          <p:cTn id="12" fill="hold">
                            <p:stCondLst>
                              <p:cond delay="3750"/>
                            </p:stCondLst>
                            <p:childTnLst>
                              <p:par>
                                <p:cTn id="13" presetID="16" presetClass="entr" presetSubtype="21" fill="hold" grpId="0" nodeType="after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barn(inVertical)">
                                      <p:cBhvr>
                                        <p:cTn id="15" dur="1000"/>
                                        <p:tgtEl>
                                          <p:spTgt spid="2">
                                            <p:txEl>
                                              <p:pRg st="2" end="2"/>
                                            </p:txEl>
                                          </p:spTgt>
                                        </p:tgtEl>
                                      </p:cBhvr>
                                    </p:animEffect>
                                  </p:childTnLst>
                                </p:cTn>
                              </p:par>
                            </p:childTnLst>
                          </p:cTn>
                        </p:par>
                        <p:par>
                          <p:cTn id="16" fill="hold">
                            <p:stCondLst>
                              <p:cond delay="4750"/>
                            </p:stCondLst>
                            <p:childTnLst>
                              <p:par>
                                <p:cTn id="17" presetID="16" presetClass="entr" presetSubtype="21" fill="hold" grpId="0" nodeType="after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Effect transition="in" filter="barn(inVertical)">
                                      <p:cBhvr>
                                        <p:cTn id="19" dur="1000"/>
                                        <p:tgtEl>
                                          <p:spTgt spid="2">
                                            <p:txEl>
                                              <p:pRg st="3" end="3"/>
                                            </p:txEl>
                                          </p:spTgt>
                                        </p:tgtEl>
                                      </p:cBhvr>
                                    </p:animEffect>
                                  </p:childTnLst>
                                </p:cTn>
                              </p:par>
                            </p:childTnLst>
                          </p:cTn>
                        </p:par>
                        <p:par>
                          <p:cTn id="20" fill="hold">
                            <p:stCondLst>
                              <p:cond delay="5750"/>
                            </p:stCondLst>
                            <p:childTnLst>
                              <p:par>
                                <p:cTn id="21" presetID="16" presetClass="entr" presetSubtype="21" fill="hold" grpId="0" nodeType="after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animEffect transition="in" filter="barn(inVertical)">
                                      <p:cBhvr>
                                        <p:cTn id="23" dur="10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7500" lnSpcReduction="20000"/>
          </a:bodyPr>
          <a:lstStyle/>
          <a:p>
            <a:pPr algn="just"/>
            <a:r>
              <a:rPr lang="el-GR" dirty="0">
                <a:latin typeface="Calibri" pitchFamily="34" charset="0"/>
                <a:cs typeface="Calibri" pitchFamily="34" charset="0"/>
              </a:rPr>
              <a:t>Ας δούμε, όμως, αναλυτικότερα την παιδαγωγική σημασία των παραμυθιών:</a:t>
            </a:r>
          </a:p>
          <a:p>
            <a:pPr algn="just"/>
            <a:r>
              <a:rPr lang="el-GR" dirty="0">
                <a:latin typeface="Calibri" pitchFamily="34" charset="0"/>
                <a:cs typeface="Calibri" pitchFamily="34" charset="0"/>
              </a:rPr>
              <a:t>Ένας βασικός ρόλος των παραμυθιών είναι η ψυχαγωγία. Το παιδί μεταφέρεται σ’ ένα φανταστικό κόσμο, όπου διασκεδάζει και ξεχνιέται με τις περιπέτειες των ηρώων και έτσι ικανοποιείται και κοιμάται ήσυχο.</a:t>
            </a:r>
          </a:p>
          <a:p>
            <a:pPr algn="just"/>
            <a:r>
              <a:rPr lang="el-GR" dirty="0">
                <a:latin typeface="Calibri" pitchFamily="34" charset="0"/>
                <a:cs typeface="Calibri" pitchFamily="34" charset="0"/>
              </a:rPr>
              <a:t>Ένας ακόμη πιο σημαντικός ρόλος των παραμυθιών είναι η ηθική διαπαιδαγώγηση. Τα πλεονεκτήματα της ηθικής συμπεριφοράς δεν παρουσιάζονται σαν αφηρημένες ηθικές έννοιες, αντίθετα παρουσιάζονται έμμεσα δείχνοντας στο παιδί αυτό που είναι απτά σωστό.</a:t>
            </a:r>
          </a:p>
          <a:p>
            <a:pPr algn="just"/>
            <a:r>
              <a:rPr lang="el-GR" dirty="0">
                <a:latin typeface="Calibri" pitchFamily="34" charset="0"/>
                <a:cs typeface="Calibri" pitchFamily="34" charset="0"/>
              </a:rPr>
              <a:t>Παράλληλα, τα παραμύθια αντιμετωπίζουν με σοβαρό τρόπο τα υπαρξιακά άγχη και τα διλήμματα του παιδιού και απευθύνονται άμεσα σ’ αυτά. Με απλά λόγια, απευθύνονται στην ανάγκη να αγαπά, στην αγάπη για τη ζωή και στο φόβο του θανάτου.</a:t>
            </a:r>
          </a:p>
          <a:p>
            <a:endParaRPr lang="el-GR" dirty="0"/>
          </a:p>
        </p:txBody>
      </p:sp>
      <p:sp>
        <p:nvSpPr>
          <p:cNvPr id="3" name="Title 2"/>
          <p:cNvSpPr>
            <a:spLocks noGrp="1"/>
          </p:cNvSpPr>
          <p:nvPr>
            <p:ph type="title"/>
          </p:nvPr>
        </p:nvSpPr>
        <p:spPr/>
        <p:txBody>
          <a:bodyPr/>
          <a:lstStyle/>
          <a:p>
            <a:r>
              <a:rPr lang="el-GR" sz="3200" dirty="0"/>
              <a:t>Α. Το παραμύθι</a:t>
            </a:r>
          </a:p>
        </p:txBody>
      </p:sp>
    </p:spTree>
    <p:extLst>
      <p:ext uri="{BB962C8B-B14F-4D97-AF65-F5344CB8AC3E}">
        <p14:creationId xmlns:p14="http://schemas.microsoft.com/office/powerpoint/2010/main" xmlns="" val="690720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750"/>
                                        <p:tgtEl>
                                          <p:spTgt spid="3"/>
                                        </p:tgtEl>
                                      </p:cBhvr>
                                    </p:animEffect>
                                  </p:childTnLst>
                                </p:cTn>
                              </p:par>
                            </p:childTnLst>
                          </p:cTn>
                        </p:par>
                        <p:par>
                          <p:cTn id="8" fill="hold">
                            <p:stCondLst>
                              <p:cond delay="2750"/>
                            </p:stCondLst>
                            <p:childTnLst>
                              <p:par>
                                <p:cTn id="9" presetID="16" presetClass="entr" presetSubtype="21" fill="hold" grpId="0" nodeType="after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Effect transition="in" filter="barn(inVertical)">
                                      <p:cBhvr>
                                        <p:cTn id="11" dur="1000"/>
                                        <p:tgtEl>
                                          <p:spTgt spid="2">
                                            <p:txEl>
                                              <p:pRg st="0" end="0"/>
                                            </p:txEl>
                                          </p:spTgt>
                                        </p:tgtEl>
                                      </p:cBhvr>
                                    </p:animEffect>
                                  </p:childTnLst>
                                </p:cTn>
                              </p:par>
                            </p:childTnLst>
                          </p:cTn>
                        </p:par>
                        <p:par>
                          <p:cTn id="12" fill="hold">
                            <p:stCondLst>
                              <p:cond delay="3750"/>
                            </p:stCondLst>
                            <p:childTnLst>
                              <p:par>
                                <p:cTn id="13" presetID="16" presetClass="entr" presetSubtype="21" fill="hold" grpId="0" nodeType="after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Effect transition="in" filter="barn(inVertical)">
                                      <p:cBhvr>
                                        <p:cTn id="15" dur="1000"/>
                                        <p:tgtEl>
                                          <p:spTgt spid="2">
                                            <p:txEl>
                                              <p:pRg st="1" end="1"/>
                                            </p:txEl>
                                          </p:spTgt>
                                        </p:tgtEl>
                                      </p:cBhvr>
                                    </p:animEffect>
                                  </p:childTnLst>
                                </p:cTn>
                              </p:par>
                            </p:childTnLst>
                          </p:cTn>
                        </p:par>
                        <p:par>
                          <p:cTn id="16" fill="hold">
                            <p:stCondLst>
                              <p:cond delay="4750"/>
                            </p:stCondLst>
                            <p:childTnLst>
                              <p:par>
                                <p:cTn id="17" presetID="16" presetClass="entr" presetSubtype="21" fill="hold" grpId="0" nodeType="after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Effect transition="in" filter="barn(inVertical)">
                                      <p:cBhvr>
                                        <p:cTn id="19" dur="1000"/>
                                        <p:tgtEl>
                                          <p:spTgt spid="2">
                                            <p:txEl>
                                              <p:pRg st="2" end="2"/>
                                            </p:txEl>
                                          </p:spTgt>
                                        </p:tgtEl>
                                      </p:cBhvr>
                                    </p:animEffect>
                                  </p:childTnLst>
                                </p:cTn>
                              </p:par>
                            </p:childTnLst>
                          </p:cTn>
                        </p:par>
                        <p:par>
                          <p:cTn id="20" fill="hold">
                            <p:stCondLst>
                              <p:cond delay="5750"/>
                            </p:stCondLst>
                            <p:childTnLst>
                              <p:par>
                                <p:cTn id="21" presetID="16" presetClass="entr" presetSubtype="21" fill="hold" grpId="0" nodeType="afterEffect">
                                  <p:stCondLst>
                                    <p:cond delay="0"/>
                                  </p:stCondLst>
                                  <p:childTnLst>
                                    <p:set>
                                      <p:cBhvr>
                                        <p:cTn id="22" dur="1" fill="hold">
                                          <p:stCondLst>
                                            <p:cond delay="0"/>
                                          </p:stCondLst>
                                        </p:cTn>
                                        <p:tgtEl>
                                          <p:spTgt spid="2">
                                            <p:txEl>
                                              <p:pRg st="3" end="3"/>
                                            </p:txEl>
                                          </p:spTgt>
                                        </p:tgtEl>
                                        <p:attrNameLst>
                                          <p:attrName>style.visibility</p:attrName>
                                        </p:attrNameLst>
                                      </p:cBhvr>
                                      <p:to>
                                        <p:strVal val="visible"/>
                                      </p:to>
                                    </p:set>
                                    <p:animEffect transition="in" filter="barn(inVertical)">
                                      <p:cBhvr>
                                        <p:cTn id="23" dur="10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0000" lnSpcReduction="20000"/>
          </a:bodyPr>
          <a:lstStyle/>
          <a:p>
            <a:pPr algn="just"/>
            <a:r>
              <a:rPr lang="el-GR" dirty="0">
                <a:latin typeface="Calibri" pitchFamily="34" charset="0"/>
                <a:cs typeface="Calibri" pitchFamily="34" charset="0"/>
              </a:rPr>
              <a:t>Η δομή των παραμυθιών προσφέρει στο παιδί εικόνες που προσφέρουν νέες διαστάσεις στη φαντασία του, τις οποίες στην πραγματικότητα θα ήταν δύσκολο να ανακαλύψει από μόνο του. Μ’ αυτές τις εικόνες το παιδί μπορεί να ονειροπολήσει και να προσανατολιστεί καλύτερα στη ζωή του.</a:t>
            </a:r>
          </a:p>
          <a:p>
            <a:pPr algn="just"/>
            <a:r>
              <a:rPr lang="el-GR" dirty="0">
                <a:latin typeface="Calibri" pitchFamily="34" charset="0"/>
                <a:cs typeface="Calibri" pitchFamily="34" charset="0"/>
              </a:rPr>
              <a:t>Το ευτυχές τέλος ευχαριστεί το παιδί και προβάλλει το αίσθημα της αισιοδοξίας και της νίκης. Έτσι, μαθαίνει ότι οτιδήποτε και αν συμβεί, όποιες απειλητικές δυνάμεις και αν εμφανιστούν, υπάρχουν άλλες δυνάμεις που μπορούν να βοηθήσουν, αν τους ζητηθεί.</a:t>
            </a:r>
          </a:p>
          <a:p>
            <a:pPr algn="just"/>
            <a:r>
              <a:rPr lang="el-GR" dirty="0">
                <a:latin typeface="Calibri" pitchFamily="34" charset="0"/>
                <a:cs typeface="Calibri" pitchFamily="34" charset="0"/>
              </a:rPr>
              <a:t>Το παιδί αντιλαμβάνεται τη διαφορά μεταξύ θάρρους και δειλίας και καταλαβαίνει ότι η εξυπνάδα μπορεί να χρησιμοποιηθεί ως όπλο ενάντια στη δύναμη.</a:t>
            </a:r>
          </a:p>
          <a:p>
            <a:pPr algn="just"/>
            <a:r>
              <a:rPr lang="el-GR" dirty="0">
                <a:latin typeface="Calibri" pitchFamily="34" charset="0"/>
                <a:cs typeface="Calibri" pitchFamily="34" charset="0"/>
              </a:rPr>
              <a:t>Τα περισσότερα παραμύθια προσπαθούν να μεταδώσουν με διάφορους τρόπους το εξής μήνυμα: ο αγώνας εναντίον σοβαρών δυσκολιών στη ζωή είναι αναπόφευκτος, γιατί είναι ένα ουσιαστικό κομμάτι της ανθρώπινης ύπαρξης. Αν, λοιπόν, κάποιος θέλει να ξεπεράσει όλα τα εμπόδια για να καταφέρει να στεφθεί νικητής, πρέπει να αγωνιστεί και να μη λιγοψυχήσει.</a:t>
            </a:r>
          </a:p>
          <a:p>
            <a:endParaRPr lang="el-GR" dirty="0"/>
          </a:p>
        </p:txBody>
      </p:sp>
      <p:sp>
        <p:nvSpPr>
          <p:cNvPr id="3" name="Title 2"/>
          <p:cNvSpPr>
            <a:spLocks noGrp="1"/>
          </p:cNvSpPr>
          <p:nvPr>
            <p:ph type="title"/>
          </p:nvPr>
        </p:nvSpPr>
        <p:spPr/>
        <p:txBody>
          <a:bodyPr/>
          <a:lstStyle/>
          <a:p>
            <a:r>
              <a:rPr lang="el-GR" sz="3200" dirty="0"/>
              <a:t>Α. Το παραμύθι</a:t>
            </a:r>
          </a:p>
        </p:txBody>
      </p:sp>
    </p:spTree>
    <p:extLst>
      <p:ext uri="{BB962C8B-B14F-4D97-AF65-F5344CB8AC3E}">
        <p14:creationId xmlns:p14="http://schemas.microsoft.com/office/powerpoint/2010/main" xmlns="" val="2532654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750"/>
                                        <p:tgtEl>
                                          <p:spTgt spid="3"/>
                                        </p:tgtEl>
                                      </p:cBhvr>
                                    </p:animEffect>
                                  </p:childTnLst>
                                </p:cTn>
                              </p:par>
                            </p:childTnLst>
                          </p:cTn>
                        </p:par>
                        <p:par>
                          <p:cTn id="8" fill="hold">
                            <p:stCondLst>
                              <p:cond delay="2750"/>
                            </p:stCondLst>
                            <p:childTnLst>
                              <p:par>
                                <p:cTn id="9" presetID="16" presetClass="entr" presetSubtype="21" fill="hold" grpId="0" nodeType="after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Effect transition="in" filter="barn(inVertical)">
                                      <p:cBhvr>
                                        <p:cTn id="11" dur="1000"/>
                                        <p:tgtEl>
                                          <p:spTgt spid="2">
                                            <p:txEl>
                                              <p:pRg st="0" end="0"/>
                                            </p:txEl>
                                          </p:spTgt>
                                        </p:tgtEl>
                                      </p:cBhvr>
                                    </p:animEffect>
                                  </p:childTnLst>
                                </p:cTn>
                              </p:par>
                            </p:childTnLst>
                          </p:cTn>
                        </p:par>
                        <p:par>
                          <p:cTn id="12" fill="hold">
                            <p:stCondLst>
                              <p:cond delay="3750"/>
                            </p:stCondLst>
                            <p:childTnLst>
                              <p:par>
                                <p:cTn id="13" presetID="16" presetClass="entr" presetSubtype="21" fill="hold" grpId="0" nodeType="after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Effect transition="in" filter="barn(inVertical)">
                                      <p:cBhvr>
                                        <p:cTn id="15" dur="1000"/>
                                        <p:tgtEl>
                                          <p:spTgt spid="2">
                                            <p:txEl>
                                              <p:pRg st="1" end="1"/>
                                            </p:txEl>
                                          </p:spTgt>
                                        </p:tgtEl>
                                      </p:cBhvr>
                                    </p:animEffect>
                                  </p:childTnLst>
                                </p:cTn>
                              </p:par>
                            </p:childTnLst>
                          </p:cTn>
                        </p:par>
                        <p:par>
                          <p:cTn id="16" fill="hold">
                            <p:stCondLst>
                              <p:cond delay="4750"/>
                            </p:stCondLst>
                            <p:childTnLst>
                              <p:par>
                                <p:cTn id="17" presetID="16" presetClass="entr" presetSubtype="21" fill="hold" grpId="0" nodeType="after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Effect transition="in" filter="barn(inVertical)">
                                      <p:cBhvr>
                                        <p:cTn id="19" dur="1000"/>
                                        <p:tgtEl>
                                          <p:spTgt spid="2">
                                            <p:txEl>
                                              <p:pRg st="2" end="2"/>
                                            </p:txEl>
                                          </p:spTgt>
                                        </p:tgtEl>
                                      </p:cBhvr>
                                    </p:animEffect>
                                  </p:childTnLst>
                                </p:cTn>
                              </p:par>
                            </p:childTnLst>
                          </p:cTn>
                        </p:par>
                        <p:par>
                          <p:cTn id="20" fill="hold">
                            <p:stCondLst>
                              <p:cond delay="5750"/>
                            </p:stCondLst>
                            <p:childTnLst>
                              <p:par>
                                <p:cTn id="21" presetID="16" presetClass="entr" presetSubtype="21" fill="hold" grpId="0" nodeType="afterEffect">
                                  <p:stCondLst>
                                    <p:cond delay="0"/>
                                  </p:stCondLst>
                                  <p:childTnLst>
                                    <p:set>
                                      <p:cBhvr>
                                        <p:cTn id="22" dur="1" fill="hold">
                                          <p:stCondLst>
                                            <p:cond delay="0"/>
                                          </p:stCondLst>
                                        </p:cTn>
                                        <p:tgtEl>
                                          <p:spTgt spid="2">
                                            <p:txEl>
                                              <p:pRg st="3" end="3"/>
                                            </p:txEl>
                                          </p:spTgt>
                                        </p:tgtEl>
                                        <p:attrNameLst>
                                          <p:attrName>style.visibility</p:attrName>
                                        </p:attrNameLst>
                                      </p:cBhvr>
                                      <p:to>
                                        <p:strVal val="visible"/>
                                      </p:to>
                                    </p:set>
                                    <p:animEffect transition="in" filter="barn(inVertical)">
                                      <p:cBhvr>
                                        <p:cTn id="23" dur="10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0000" lnSpcReduction="20000"/>
          </a:bodyPr>
          <a:lstStyle/>
          <a:p>
            <a:pPr algn="just"/>
            <a:r>
              <a:rPr lang="el-GR" dirty="0">
                <a:latin typeface="Calibri" pitchFamily="34" charset="0"/>
                <a:cs typeface="Calibri" pitchFamily="34" charset="0"/>
              </a:rPr>
              <a:t>Το παιδί απαλλάσσεται από φόβους, άγχη και αγωνίες, γιατί μέσα από τα παραμύθια παρατηρεί με τρόπο εποπτικό και παραστατικό την παραδοσιακή αντιπαράθεση του καλού με το κακό. Και στα παραμύθια, το κακό εξουδετερώνεται και το καλό θριαμβεύει. Αυτό θα βοηθήσει το παιδί να αντιμετωπίσει τη ζωή με αυτοπεποίθηση, για να μπορέσει να κυριαρχήσει στις δυσκολίες.</a:t>
            </a:r>
          </a:p>
          <a:p>
            <a:pPr algn="just"/>
            <a:r>
              <a:rPr lang="el-GR" dirty="0">
                <a:latin typeface="Calibri" pitchFamily="34" charset="0"/>
                <a:cs typeface="Calibri" pitchFamily="34" charset="0"/>
              </a:rPr>
              <a:t>Πρακτικά σε όλα τα παραμύθια το καλό και το κακό συνυπάρχουν παίρνοντας τη μορφή κάποιων προσώπων και των πράξεών τους, όπως ακριβώς συμβαίνει και στη ζωή, όπου το καλό και το κακό είναι πάντα παρόντα και η ροπή προς αυτά υπάρχει σε κάθε άνθρωπο. Το παιδί μαθαίνει, ότι δεν είμαστε πάντα καλοί ή κακοί και αυτό θέτει το ηθικό πρόβλημα που απαιτεί πάλη για την επίλυσή του.</a:t>
            </a:r>
          </a:p>
          <a:p>
            <a:pPr algn="just"/>
            <a:r>
              <a:rPr lang="el-GR" dirty="0">
                <a:latin typeface="Calibri" pitchFamily="34" charset="0"/>
                <a:cs typeface="Calibri" pitchFamily="34" charset="0"/>
              </a:rPr>
              <a:t>Η ταύτιση του παιδιού με τον ήρωα βοηθούν στην εξαφάνιση αισθημάτων απομόνωσης και μοναξιάς. Παράλληλα, η παρακολούθηση της προσπάθειας του ήρωα να ανακαλύψει την πραγματική του αξία, βοηθά το παιδί να ανακαλύψει τον εσωτερικό του κόσμο και να ωριμάσει.</a:t>
            </a:r>
          </a:p>
          <a:p>
            <a:endParaRPr lang="el-GR" dirty="0"/>
          </a:p>
        </p:txBody>
      </p:sp>
      <p:sp>
        <p:nvSpPr>
          <p:cNvPr id="3" name="Title 2"/>
          <p:cNvSpPr>
            <a:spLocks noGrp="1"/>
          </p:cNvSpPr>
          <p:nvPr>
            <p:ph type="title"/>
          </p:nvPr>
        </p:nvSpPr>
        <p:spPr/>
        <p:txBody>
          <a:bodyPr/>
          <a:lstStyle/>
          <a:p>
            <a:r>
              <a:rPr lang="el-GR" sz="3200" dirty="0"/>
              <a:t>Α. Το παραμύθι</a:t>
            </a:r>
          </a:p>
        </p:txBody>
      </p:sp>
    </p:spTree>
    <p:extLst>
      <p:ext uri="{BB962C8B-B14F-4D97-AF65-F5344CB8AC3E}">
        <p14:creationId xmlns:p14="http://schemas.microsoft.com/office/powerpoint/2010/main" xmlns="" val="2727602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750"/>
                                        <p:tgtEl>
                                          <p:spTgt spid="3"/>
                                        </p:tgtEl>
                                      </p:cBhvr>
                                    </p:animEffect>
                                  </p:childTnLst>
                                </p:cTn>
                              </p:par>
                            </p:childTnLst>
                          </p:cTn>
                        </p:par>
                        <p:par>
                          <p:cTn id="8" fill="hold">
                            <p:stCondLst>
                              <p:cond delay="2750"/>
                            </p:stCondLst>
                            <p:childTnLst>
                              <p:par>
                                <p:cTn id="9" presetID="16" presetClass="entr" presetSubtype="21" fill="hold" grpId="0" nodeType="after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Effect transition="in" filter="barn(inVertical)">
                                      <p:cBhvr>
                                        <p:cTn id="11" dur="1000"/>
                                        <p:tgtEl>
                                          <p:spTgt spid="2">
                                            <p:txEl>
                                              <p:pRg st="0" end="0"/>
                                            </p:txEl>
                                          </p:spTgt>
                                        </p:tgtEl>
                                      </p:cBhvr>
                                    </p:animEffect>
                                  </p:childTnLst>
                                </p:cTn>
                              </p:par>
                            </p:childTnLst>
                          </p:cTn>
                        </p:par>
                        <p:par>
                          <p:cTn id="12" fill="hold">
                            <p:stCondLst>
                              <p:cond delay="3750"/>
                            </p:stCondLst>
                            <p:childTnLst>
                              <p:par>
                                <p:cTn id="13" presetID="16" presetClass="entr" presetSubtype="21" fill="hold" grpId="0" nodeType="after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Effect transition="in" filter="barn(inVertical)">
                                      <p:cBhvr>
                                        <p:cTn id="15" dur="1000"/>
                                        <p:tgtEl>
                                          <p:spTgt spid="2">
                                            <p:txEl>
                                              <p:pRg st="1" end="1"/>
                                            </p:txEl>
                                          </p:spTgt>
                                        </p:tgtEl>
                                      </p:cBhvr>
                                    </p:animEffect>
                                  </p:childTnLst>
                                </p:cTn>
                              </p:par>
                            </p:childTnLst>
                          </p:cTn>
                        </p:par>
                        <p:par>
                          <p:cTn id="16" fill="hold">
                            <p:stCondLst>
                              <p:cond delay="4750"/>
                            </p:stCondLst>
                            <p:childTnLst>
                              <p:par>
                                <p:cTn id="17" presetID="16" presetClass="entr" presetSubtype="21" fill="hold" grpId="0" nodeType="after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Effect transition="in" filter="barn(inVertical)">
                                      <p:cBhvr>
                                        <p:cTn id="19" dur="10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gn="just"/>
            <a:r>
              <a:rPr lang="el-GR" sz="1900" dirty="0">
                <a:latin typeface="Calibri" pitchFamily="34" charset="0"/>
                <a:cs typeface="Calibri" pitchFamily="34" charset="0"/>
              </a:rPr>
              <a:t>Από την εποχή που ξεκίνησε η προσπάθεια για την επιστημονική προσέγγιση του παραμυθιού ως ξεχωριστού λογοτεχνικού είδους έγινε φανερή η δυσκολία στο να δοθεί ένας σαφής και κοινά αποδεκτός ορισμός του, ο οποίος θα ήταν ικανός να συμπεριλάβει σε λίγες γραμμές το τι ακριβώς είναι το λογοτεχνικό είδος που ονομάζεται «παραμύθι». Την ίδια δυσκολία συναντά κανείς και στην προσπάθειά του να κατηγοριοποιήσει το παραμύθι σε είδη.</a:t>
            </a:r>
          </a:p>
          <a:p>
            <a:pPr algn="just"/>
            <a:endParaRPr lang="el-GR" dirty="0">
              <a:latin typeface="Calibri" pitchFamily="34" charset="0"/>
              <a:cs typeface="Calibri" pitchFamily="34" charset="0"/>
            </a:endParaRPr>
          </a:p>
        </p:txBody>
      </p:sp>
      <p:sp>
        <p:nvSpPr>
          <p:cNvPr id="3" name="Title 2"/>
          <p:cNvSpPr>
            <a:spLocks noGrp="1"/>
          </p:cNvSpPr>
          <p:nvPr>
            <p:ph type="title"/>
          </p:nvPr>
        </p:nvSpPr>
        <p:spPr/>
        <p:txBody>
          <a:bodyPr/>
          <a:lstStyle/>
          <a:p>
            <a:r>
              <a:rPr lang="el-GR" sz="3200" dirty="0"/>
              <a:t>Β</a:t>
            </a:r>
            <a:r>
              <a:rPr lang="el-GR" sz="3200" dirty="0" smtClean="0"/>
              <a:t>. Τα </a:t>
            </a:r>
            <a:r>
              <a:rPr lang="el-GR" sz="3200" dirty="0"/>
              <a:t>είδη του παραμυθιού</a:t>
            </a:r>
          </a:p>
        </p:txBody>
      </p:sp>
    </p:spTree>
    <p:extLst>
      <p:ext uri="{BB962C8B-B14F-4D97-AF65-F5344CB8AC3E}">
        <p14:creationId xmlns:p14="http://schemas.microsoft.com/office/powerpoint/2010/main" xmlns="" val="803330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750"/>
                                        <p:tgtEl>
                                          <p:spTgt spid="3"/>
                                        </p:tgtEl>
                                      </p:cBhvr>
                                    </p:animEffect>
                                  </p:childTnLst>
                                </p:cTn>
                              </p:par>
                            </p:childTnLst>
                          </p:cTn>
                        </p:par>
                        <p:par>
                          <p:cTn id="8" fill="hold">
                            <p:stCondLst>
                              <p:cond delay="2750"/>
                            </p:stCondLst>
                            <p:childTnLst>
                              <p:par>
                                <p:cTn id="9" presetID="16" presetClass="entr" presetSubtype="21" fill="hold" grpId="0" nodeType="after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Effect transition="in" filter="barn(inVertical)">
                                      <p:cBhvr>
                                        <p:cTn id="11" dur="10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pPr algn="just"/>
            <a:r>
              <a:rPr lang="el-GR" sz="1600" dirty="0">
                <a:latin typeface="Calibri" pitchFamily="34" charset="0"/>
                <a:cs typeface="Calibri" pitchFamily="34" charset="0"/>
              </a:rPr>
              <a:t>Μπορούμε να διακρίνουμε καταρχήν δυο είδη παραμυθιού: το «λαϊκό» και το «λογοτεχνικό» παραμύθι. Το λαϊκό παραμύθι είναι διήγηση φανταστική που κινείται στον κόσμο του υπερφυσικού και του μαγικού και έχει για σκοπό του την τέρψη των </a:t>
            </a:r>
            <a:r>
              <a:rPr lang="el-GR" sz="1600" dirty="0" smtClean="0">
                <a:latin typeface="Calibri" pitchFamily="34" charset="0"/>
                <a:cs typeface="Calibri" pitchFamily="34" charset="0"/>
              </a:rPr>
              <a:t>ακροατών. </a:t>
            </a:r>
            <a:r>
              <a:rPr lang="el-GR" sz="1600" dirty="0">
                <a:latin typeface="Calibri" pitchFamily="34" charset="0"/>
                <a:cs typeface="Calibri" pitchFamily="34" charset="0"/>
              </a:rPr>
              <a:t>Το λογοτεχνικό (κατά άλλους σύγχρονο ή έντεχνο) παραμύθι γράφεται από επώνυμους παραμυθάδες/συγγραφείς και είναι ένα είδος που φέρει περισσότερο τα προσωπικά βιώματα σε αντίθεση με τη συλλογικότητα των βιωμάτων που επικρατεί στο λαϊκό παραμύθι. Συνεπώς, κουβαλά όλες τις αναστολές, τους προβληματισμούς και τις αμφιβολίες ενός σύγχρονου συγγραφέα. Το κάθε είδος έχει τα δικά του χαρακτηριστικά, τη δική του δομή και θεματολογία</a:t>
            </a:r>
            <a:r>
              <a:rPr lang="el-GR" sz="1600" dirty="0" smtClean="0">
                <a:latin typeface="Calibri" pitchFamily="34" charset="0"/>
                <a:cs typeface="Calibri" pitchFamily="34" charset="0"/>
              </a:rPr>
              <a:t>.</a:t>
            </a:r>
            <a:endParaRPr lang="en-US" sz="1600" dirty="0" smtClean="0">
              <a:latin typeface="Calibri" pitchFamily="34" charset="0"/>
              <a:cs typeface="Calibri" pitchFamily="34" charset="0"/>
            </a:endParaRPr>
          </a:p>
          <a:p>
            <a:pPr algn="just"/>
            <a:r>
              <a:rPr lang="el-GR" sz="1600" dirty="0">
                <a:latin typeface="Calibri" pitchFamily="34" charset="0"/>
                <a:cs typeface="Calibri" pitchFamily="34" charset="0"/>
              </a:rPr>
              <a:t>Τα είδη αυτά υποδιαιρούνται σε υποείδη, όπως «μαγικό παραμύθι» (που κατεξοχήν αναφέρεται σε δράκους, γίγαντες, μάγισσες κ.τ.λ., έχει δηλαδή έντονο το μαγικό στοιχείο), «διηγηματικό ή κοσμικό παραμύθι» (που κινείται σε ανθρώπινες κοινωνίες και μοιάζει με μυθιστόρημα από την πραγματική ζωή), «θρησκευτικό παραμύθι» (που εμπνέεται από τους βίους αγίων), «ευτράπελο ή σατιρικό παραμύθι» (που αναφέρεται σε παθήματα κουτών και ξεγελάσματα), «φανταστικό παραμύθι», «παραμύθι με ζώα», «φιλοσοφικό παραμύθι», «</a:t>
            </a:r>
            <a:r>
              <a:rPr lang="el-GR" sz="1600" dirty="0" err="1">
                <a:latin typeface="Calibri" pitchFamily="34" charset="0"/>
                <a:cs typeface="Calibri" pitchFamily="34" charset="0"/>
              </a:rPr>
              <a:t>αντιπαραμύθι</a:t>
            </a:r>
            <a:r>
              <a:rPr lang="el-GR" sz="1600" dirty="0">
                <a:latin typeface="Calibri" pitchFamily="34" charset="0"/>
                <a:cs typeface="Calibri" pitchFamily="34" charset="0"/>
              </a:rPr>
              <a:t>», «ερωτικό παραμύθι», κ.α. Πέρα από αυτά τα είδη που βασίζονται στον έντεχνο λόγο, έχουν διαμορφωθεί και άλλα σύνθετα είδη, όπως το «μουσικό», το «εικονογραφημένο» και το «δραματοποιημένο» </a:t>
            </a:r>
            <a:r>
              <a:rPr lang="el-GR" sz="1600" dirty="0" smtClean="0">
                <a:latin typeface="Calibri" pitchFamily="34" charset="0"/>
                <a:cs typeface="Calibri" pitchFamily="34" charset="0"/>
              </a:rPr>
              <a:t>παραμύθι.</a:t>
            </a:r>
            <a:endParaRPr lang="el-GR" sz="1600" dirty="0">
              <a:latin typeface="Calibri" pitchFamily="34" charset="0"/>
              <a:cs typeface="Calibri" pitchFamily="34" charset="0"/>
            </a:endParaRPr>
          </a:p>
          <a:p>
            <a:endParaRPr lang="el-GR" dirty="0"/>
          </a:p>
        </p:txBody>
      </p:sp>
      <p:sp>
        <p:nvSpPr>
          <p:cNvPr id="3" name="Title 2"/>
          <p:cNvSpPr>
            <a:spLocks noGrp="1"/>
          </p:cNvSpPr>
          <p:nvPr>
            <p:ph type="title"/>
          </p:nvPr>
        </p:nvSpPr>
        <p:spPr/>
        <p:txBody>
          <a:bodyPr/>
          <a:lstStyle/>
          <a:p>
            <a:r>
              <a:rPr lang="el-GR" sz="3200" dirty="0"/>
              <a:t>Β</a:t>
            </a:r>
            <a:r>
              <a:rPr lang="el-GR" sz="3200" dirty="0" smtClean="0"/>
              <a:t>. Τα </a:t>
            </a:r>
            <a:r>
              <a:rPr lang="el-GR" sz="3200" dirty="0"/>
              <a:t>είδη του παραμυθιού</a:t>
            </a:r>
          </a:p>
        </p:txBody>
      </p:sp>
    </p:spTree>
    <p:extLst>
      <p:ext uri="{BB962C8B-B14F-4D97-AF65-F5344CB8AC3E}">
        <p14:creationId xmlns:p14="http://schemas.microsoft.com/office/powerpoint/2010/main" xmlns="" val="1892225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750"/>
                                        <p:tgtEl>
                                          <p:spTgt spid="3"/>
                                        </p:tgtEl>
                                      </p:cBhvr>
                                    </p:animEffect>
                                  </p:childTnLst>
                                </p:cTn>
                              </p:par>
                            </p:childTnLst>
                          </p:cTn>
                        </p:par>
                        <p:par>
                          <p:cTn id="8" fill="hold">
                            <p:stCondLst>
                              <p:cond delay="2750"/>
                            </p:stCondLst>
                            <p:childTnLst>
                              <p:par>
                                <p:cTn id="9" presetID="16" presetClass="entr" presetSubtype="21" fill="hold" grpId="0" nodeType="after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Effect transition="in" filter="barn(inVertical)">
                                      <p:cBhvr>
                                        <p:cTn id="11" dur="1000"/>
                                        <p:tgtEl>
                                          <p:spTgt spid="2">
                                            <p:txEl>
                                              <p:pRg st="0" end="0"/>
                                            </p:txEl>
                                          </p:spTgt>
                                        </p:tgtEl>
                                      </p:cBhvr>
                                    </p:animEffect>
                                  </p:childTnLst>
                                </p:cTn>
                              </p:par>
                            </p:childTnLst>
                          </p:cTn>
                        </p:par>
                        <p:par>
                          <p:cTn id="12" fill="hold">
                            <p:stCondLst>
                              <p:cond delay="3750"/>
                            </p:stCondLst>
                            <p:childTnLst>
                              <p:par>
                                <p:cTn id="13" presetID="16" presetClass="entr" presetSubtype="21" fill="hold" grpId="0" nodeType="after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Effect transition="in" filter="barn(inVertical)">
                                      <p:cBhvr>
                                        <p:cTn id="15" dur="10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99247" y="2248347"/>
            <a:ext cx="7745505" cy="4060973"/>
          </a:xfrm>
        </p:spPr>
        <p:txBody>
          <a:bodyPr>
            <a:normAutofit fontScale="55000" lnSpcReduction="20000"/>
          </a:bodyPr>
          <a:lstStyle/>
          <a:p>
            <a:pPr algn="just"/>
            <a:r>
              <a:rPr lang="el-GR" sz="2900" dirty="0">
                <a:latin typeface="Calibri" pitchFamily="34" charset="0"/>
                <a:cs typeface="Calibri" pitchFamily="34" charset="0"/>
              </a:rPr>
              <a:t>Η «</a:t>
            </a:r>
            <a:r>
              <a:rPr lang="el-GR" sz="2900" dirty="0" err="1">
                <a:latin typeface="Calibri" pitchFamily="34" charset="0"/>
                <a:cs typeface="Calibri" pitchFamily="34" charset="0"/>
              </a:rPr>
              <a:t>Διάπλασις</a:t>
            </a:r>
            <a:r>
              <a:rPr lang="el-GR" sz="2900" dirty="0">
                <a:latin typeface="Calibri" pitchFamily="34" charset="0"/>
                <a:cs typeface="Calibri" pitchFamily="34" charset="0"/>
              </a:rPr>
              <a:t> των Παίδων» εκδίδεται το Φεβρουάριο του 1879 και αποτελεί το μακροβιότερο, το μεγαλύτερο σε κυκλοφορία και το πιο διαβασμένο από όλα τα άλλα ελληνικά παιδικά περιοδικά την εποχή αυτή. Στην αρχή γραφόταν σε καθαρεύουσα, αργότερα όμως οικειοποιήθηκε τη δημοτική. Από την αρχή της κυκλοφορίας του διακηρύσσει ότι θα παρέχει στους μικρούς αναγνώστες «</a:t>
            </a:r>
            <a:r>
              <a:rPr lang="el-GR" sz="2900" dirty="0" err="1">
                <a:latin typeface="Calibri" pitchFamily="34" charset="0"/>
                <a:cs typeface="Calibri" pitchFamily="34" charset="0"/>
              </a:rPr>
              <a:t>ύλην</a:t>
            </a:r>
            <a:r>
              <a:rPr lang="el-GR" sz="2900" dirty="0">
                <a:latin typeface="Calibri" pitchFamily="34" charset="0"/>
                <a:cs typeface="Calibri" pitchFamily="34" charset="0"/>
              </a:rPr>
              <a:t> </a:t>
            </a:r>
            <a:r>
              <a:rPr lang="el-GR" sz="2900" dirty="0" err="1">
                <a:latin typeface="Calibri" pitchFamily="34" charset="0"/>
                <a:cs typeface="Calibri" pitchFamily="34" charset="0"/>
              </a:rPr>
              <a:t>ηθικήν</a:t>
            </a:r>
            <a:r>
              <a:rPr lang="el-GR" sz="2900" dirty="0">
                <a:latin typeface="Calibri" pitchFamily="34" charset="0"/>
                <a:cs typeface="Calibri" pitchFamily="34" charset="0"/>
              </a:rPr>
              <a:t> και </a:t>
            </a:r>
            <a:r>
              <a:rPr lang="el-GR" sz="2900" dirty="0" err="1">
                <a:latin typeface="Calibri" pitchFamily="34" charset="0"/>
                <a:cs typeface="Calibri" pitchFamily="34" charset="0"/>
              </a:rPr>
              <a:t>διδακτικήν</a:t>
            </a:r>
            <a:r>
              <a:rPr lang="el-GR" sz="2900" dirty="0">
                <a:latin typeface="Calibri" pitchFamily="34" charset="0"/>
                <a:cs typeface="Calibri" pitchFamily="34" charset="0"/>
              </a:rPr>
              <a:t> </a:t>
            </a:r>
            <a:r>
              <a:rPr lang="el-GR" sz="2900" dirty="0" err="1">
                <a:latin typeface="Calibri" pitchFamily="34" charset="0"/>
                <a:cs typeface="Calibri" pitchFamily="34" charset="0"/>
              </a:rPr>
              <a:t>συγκεκριμένην</a:t>
            </a:r>
            <a:r>
              <a:rPr lang="el-GR" sz="2900" dirty="0">
                <a:latin typeface="Calibri" pitchFamily="34" charset="0"/>
                <a:cs typeface="Calibri" pitchFamily="34" charset="0"/>
              </a:rPr>
              <a:t> μετά του τερπνού» και ότι θα αναζητά την κατάλληλη γλώσσα, το ύφος και τον τρόπο για να αποσπά το ενδιαφέρον των παιδιών. </a:t>
            </a:r>
          </a:p>
          <a:p>
            <a:pPr algn="just"/>
            <a:r>
              <a:rPr lang="el-GR" sz="2900" dirty="0" smtClean="0">
                <a:latin typeface="Calibri" pitchFamily="34" charset="0"/>
                <a:cs typeface="Calibri" pitchFamily="34" charset="0"/>
              </a:rPr>
              <a:t>Πράγματι </a:t>
            </a:r>
            <a:r>
              <a:rPr lang="el-GR" sz="2900" dirty="0">
                <a:latin typeface="Calibri" pitchFamily="34" charset="0"/>
                <a:cs typeface="Calibri" pitchFamily="34" charset="0"/>
              </a:rPr>
              <a:t>η επιλογή της κατάλληλης και αρεστής στα παιδιά διατύπωσης, τα δημοψηφίσματα, η αλληλογραφία, ο διάλογος με ψευδώνυμα, η αναφορά στην επικαιρότητα και η μεγάλη </a:t>
            </a:r>
            <a:r>
              <a:rPr lang="el-GR" sz="2900" dirty="0" smtClean="0">
                <a:latin typeface="Calibri" pitchFamily="34" charset="0"/>
                <a:cs typeface="Calibri" pitchFamily="34" charset="0"/>
              </a:rPr>
              <a:t>συμμετοχή </a:t>
            </a:r>
            <a:r>
              <a:rPr lang="el-GR" sz="2900" dirty="0">
                <a:latin typeface="Calibri" pitchFamily="34" charset="0"/>
                <a:cs typeface="Calibri" pitchFamily="34" charset="0"/>
              </a:rPr>
              <a:t>των αναγνωστών στη διαμόρφωση των θεματικών ενοτήτων προκαλούν το ενδιαφέρον των νέων -και όχι μόνο- αναγνωστών και το περιοδικό θα κερδίσει για επτά δεκαετίες την εμπιστοσύνη αρκετών νέων και κατά διαστήματα την πρωτιά σε κυκλοφορία</a:t>
            </a:r>
            <a:r>
              <a:rPr lang="el-GR" sz="2900" dirty="0" smtClean="0">
                <a:latin typeface="Calibri" pitchFamily="34" charset="0"/>
                <a:cs typeface="Calibri" pitchFamily="34" charset="0"/>
              </a:rPr>
              <a:t>.</a:t>
            </a:r>
          </a:p>
          <a:p>
            <a:pPr algn="just"/>
            <a:r>
              <a:rPr lang="el-GR" sz="2900" dirty="0">
                <a:latin typeface="Calibri" pitchFamily="34" charset="0"/>
                <a:cs typeface="Calibri" pitchFamily="34" charset="0"/>
              </a:rPr>
              <a:t>Διευθυντής και εκδότης ήταν ο Νικόλαος Παπαδόπουλος και μετά το </a:t>
            </a:r>
            <a:r>
              <a:rPr lang="el-GR" sz="2900" dirty="0" smtClean="0">
                <a:latin typeface="Calibri" pitchFamily="34" charset="0"/>
                <a:cs typeface="Calibri" pitchFamily="34" charset="0"/>
              </a:rPr>
              <a:t>θάνατό </a:t>
            </a:r>
            <a:r>
              <a:rPr lang="el-GR" sz="2900" dirty="0">
                <a:latin typeface="Calibri" pitchFamily="34" charset="0"/>
                <a:cs typeface="Calibri" pitchFamily="34" charset="0"/>
              </a:rPr>
              <a:t>του τη διεύθυνση ανέλαβε ο Γρηγόριος Ξενόπουλος, ένας από τους πολυγραφότερους Έλληνες συγγραφείς. Με την υπογραφή, «Σας ασπάζομαι. Φαίδων» υπέγραφε τις επιστολές που «έστελνε» ο ίδιος στο περιοδικό. </a:t>
            </a:r>
          </a:p>
          <a:p>
            <a:endParaRPr lang="el-GR" dirty="0"/>
          </a:p>
          <a:p>
            <a:endParaRPr lang="el-GR" dirty="0"/>
          </a:p>
        </p:txBody>
      </p:sp>
      <p:sp>
        <p:nvSpPr>
          <p:cNvPr id="3" name="Title 2"/>
          <p:cNvSpPr>
            <a:spLocks noGrp="1"/>
          </p:cNvSpPr>
          <p:nvPr>
            <p:ph type="title"/>
          </p:nvPr>
        </p:nvSpPr>
        <p:spPr/>
        <p:txBody>
          <a:bodyPr/>
          <a:lstStyle/>
          <a:p>
            <a:r>
              <a:rPr lang="el-GR" sz="2400" dirty="0"/>
              <a:t>Γ</a:t>
            </a:r>
            <a:r>
              <a:rPr lang="el-GR" sz="2400" dirty="0" smtClean="0"/>
              <a:t>. Το </a:t>
            </a:r>
            <a:r>
              <a:rPr lang="el-GR" sz="2400" dirty="0"/>
              <a:t>περιοδικό «</a:t>
            </a:r>
            <a:r>
              <a:rPr lang="el-GR" sz="2400" dirty="0" err="1"/>
              <a:t>Διάπλασις</a:t>
            </a:r>
            <a:r>
              <a:rPr lang="el-GR" sz="2400" dirty="0"/>
              <a:t> </a:t>
            </a:r>
            <a:r>
              <a:rPr lang="el-GR" sz="2400" dirty="0" smtClean="0"/>
              <a:t>των Παίδων» (1879-1970</a:t>
            </a:r>
            <a:r>
              <a:rPr lang="el-GR" sz="2400" dirty="0"/>
              <a:t>)</a:t>
            </a:r>
            <a:br>
              <a:rPr lang="el-GR" sz="2400" dirty="0"/>
            </a:br>
            <a:r>
              <a:rPr lang="el-GR" sz="2400" dirty="0"/>
              <a:t>      Γλώσσα-Περιεχόμενο-Ιστορικά στοιχεία</a:t>
            </a:r>
          </a:p>
        </p:txBody>
      </p:sp>
    </p:spTree>
    <p:extLst>
      <p:ext uri="{BB962C8B-B14F-4D97-AF65-F5344CB8AC3E}">
        <p14:creationId xmlns:p14="http://schemas.microsoft.com/office/powerpoint/2010/main" xmlns="" val="3509332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750"/>
                                        <p:tgtEl>
                                          <p:spTgt spid="3"/>
                                        </p:tgtEl>
                                      </p:cBhvr>
                                    </p:animEffect>
                                  </p:childTnLst>
                                </p:cTn>
                              </p:par>
                            </p:childTnLst>
                          </p:cTn>
                        </p:par>
                        <p:par>
                          <p:cTn id="8" fill="hold">
                            <p:stCondLst>
                              <p:cond delay="2750"/>
                            </p:stCondLst>
                            <p:childTnLst>
                              <p:par>
                                <p:cTn id="9" presetID="16" presetClass="entr" presetSubtype="21" fill="hold" grpId="0" nodeType="after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Effect transition="in" filter="barn(inVertical)">
                                      <p:cBhvr>
                                        <p:cTn id="11" dur="1000"/>
                                        <p:tgtEl>
                                          <p:spTgt spid="2">
                                            <p:txEl>
                                              <p:pRg st="0" end="0"/>
                                            </p:txEl>
                                          </p:spTgt>
                                        </p:tgtEl>
                                      </p:cBhvr>
                                    </p:animEffect>
                                  </p:childTnLst>
                                </p:cTn>
                              </p:par>
                            </p:childTnLst>
                          </p:cTn>
                        </p:par>
                        <p:par>
                          <p:cTn id="12" fill="hold">
                            <p:stCondLst>
                              <p:cond delay="3750"/>
                            </p:stCondLst>
                            <p:childTnLst>
                              <p:par>
                                <p:cTn id="13" presetID="16" presetClass="entr" presetSubtype="21" fill="hold" grpId="0" nodeType="after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Effect transition="in" filter="barn(inVertical)">
                                      <p:cBhvr>
                                        <p:cTn id="15" dur="1000"/>
                                        <p:tgtEl>
                                          <p:spTgt spid="2">
                                            <p:txEl>
                                              <p:pRg st="1" end="1"/>
                                            </p:txEl>
                                          </p:spTgt>
                                        </p:tgtEl>
                                      </p:cBhvr>
                                    </p:animEffect>
                                  </p:childTnLst>
                                </p:cTn>
                              </p:par>
                            </p:childTnLst>
                          </p:cTn>
                        </p:par>
                        <p:par>
                          <p:cTn id="16" fill="hold">
                            <p:stCondLst>
                              <p:cond delay="4750"/>
                            </p:stCondLst>
                            <p:childTnLst>
                              <p:par>
                                <p:cTn id="17" presetID="16" presetClass="entr" presetSubtype="21" fill="hold" grpId="0" nodeType="after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Effect transition="in" filter="barn(inVertical)">
                                      <p:cBhvr>
                                        <p:cTn id="19" dur="10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20000"/>
          </a:bodyPr>
          <a:lstStyle/>
          <a:p>
            <a:pPr algn="just"/>
            <a:r>
              <a:rPr lang="el-GR" sz="1900" dirty="0" smtClean="0">
                <a:latin typeface="Calibri" pitchFamily="34" charset="0"/>
                <a:cs typeface="Calibri" pitchFamily="34" charset="0"/>
              </a:rPr>
              <a:t>Το </a:t>
            </a:r>
            <a:r>
              <a:rPr lang="el-GR" sz="1900" dirty="0">
                <a:latin typeface="Calibri" pitchFamily="34" charset="0"/>
                <a:cs typeface="Calibri" pitchFamily="34" charset="0"/>
              </a:rPr>
              <a:t>περιοδικό θα δώσει σε πολλούς συνδρομητές του τη δυνατότητα να δουν τυπωμένες τις πρώιμες λογοτεχνικές τους φιλοδοξίες, να δοκιμάσουν ή να ανακαλύψουν τις προδιαθέσεις και το ταλέντο τους. </a:t>
            </a:r>
            <a:r>
              <a:rPr lang="el-GR" sz="1900" dirty="0" smtClean="0">
                <a:latin typeface="Calibri" pitchFamily="34" charset="0"/>
                <a:cs typeface="Calibri" pitchFamily="34" charset="0"/>
              </a:rPr>
              <a:t>Από </a:t>
            </a:r>
            <a:r>
              <a:rPr lang="el-GR" sz="1900" dirty="0">
                <a:latin typeface="Calibri" pitchFamily="34" charset="0"/>
                <a:cs typeface="Calibri" pitchFamily="34" charset="0"/>
              </a:rPr>
              <a:t>τις στήλες του είχαν την ευκαιρία να εμφανιστούν με συνεργασίες τους παιδιά και νέοι (όπως ο </a:t>
            </a:r>
            <a:r>
              <a:rPr lang="el-GR" sz="1900" dirty="0" err="1">
                <a:latin typeface="Calibri" pitchFamily="34" charset="0"/>
                <a:cs typeface="Calibri" pitchFamily="34" charset="0"/>
              </a:rPr>
              <a:t>Τέλλος</a:t>
            </a:r>
            <a:r>
              <a:rPr lang="el-GR" sz="1900" dirty="0">
                <a:latin typeface="Calibri" pitchFamily="34" charset="0"/>
                <a:cs typeface="Calibri" pitchFamily="34" charset="0"/>
              </a:rPr>
              <a:t> Άγρας, Ν. </a:t>
            </a:r>
            <a:r>
              <a:rPr lang="el-GR" sz="1900" dirty="0" err="1">
                <a:latin typeface="Calibri" pitchFamily="34" charset="0"/>
                <a:cs typeface="Calibri" pitchFamily="34" charset="0"/>
              </a:rPr>
              <a:t>Λαπαθιώτης</a:t>
            </a:r>
            <a:r>
              <a:rPr lang="el-GR" sz="1900" dirty="0">
                <a:latin typeface="Calibri" pitchFamily="34" charset="0"/>
                <a:cs typeface="Calibri" pitchFamily="34" charset="0"/>
              </a:rPr>
              <a:t> και Κ. Παλαμάς) που αργότερα αναδείχτηκαν σε δόκιμους λογοτέχνες. </a:t>
            </a:r>
          </a:p>
          <a:p>
            <a:pPr algn="just"/>
            <a:r>
              <a:rPr lang="el-GR" sz="1900" dirty="0" smtClean="0">
                <a:latin typeface="Calibri" pitchFamily="34" charset="0"/>
                <a:cs typeface="Calibri" pitchFamily="34" charset="0"/>
              </a:rPr>
              <a:t>Συνδρομητές </a:t>
            </a:r>
            <a:r>
              <a:rPr lang="el-GR" sz="1900" dirty="0">
                <a:latin typeface="Calibri" pitchFamily="34" charset="0"/>
                <a:cs typeface="Calibri" pitchFamily="34" charset="0"/>
              </a:rPr>
              <a:t>ήταν ακόμη μεταξύ άλλων ο Κ.Γ. Καρυωτάκης, η Μέλπω </a:t>
            </a:r>
            <a:r>
              <a:rPr lang="el-GR" sz="1900" dirty="0" err="1">
                <a:latin typeface="Calibri" pitchFamily="34" charset="0"/>
                <a:cs typeface="Calibri" pitchFamily="34" charset="0"/>
              </a:rPr>
              <a:t>Αξιώτη</a:t>
            </a:r>
            <a:r>
              <a:rPr lang="el-GR" sz="1900" dirty="0">
                <a:latin typeface="Calibri" pitchFamily="34" charset="0"/>
                <a:cs typeface="Calibri" pitchFamily="34" charset="0"/>
              </a:rPr>
              <a:t>, η Ρίτα </a:t>
            </a:r>
            <a:r>
              <a:rPr lang="el-GR" sz="1900" dirty="0" err="1">
                <a:latin typeface="Calibri" pitchFamily="34" charset="0"/>
                <a:cs typeface="Calibri" pitchFamily="34" charset="0"/>
              </a:rPr>
              <a:t>Μπούμη</a:t>
            </a:r>
            <a:r>
              <a:rPr lang="el-GR" sz="1900" dirty="0">
                <a:latin typeface="Calibri" pitchFamily="34" charset="0"/>
                <a:cs typeface="Calibri" pitchFamily="34" charset="0"/>
              </a:rPr>
              <a:t>, ο Δημήτρης Παπανικολάου, ο Νίκος Καββαδίας, ο Στρατής Μυριβήλης, ο Ασημάκης Πανσέληνος και ο Νάσος </a:t>
            </a:r>
            <a:r>
              <a:rPr lang="el-GR" sz="1900" dirty="0" err="1">
                <a:latin typeface="Calibri" pitchFamily="34" charset="0"/>
                <a:cs typeface="Calibri" pitchFamily="34" charset="0"/>
              </a:rPr>
              <a:t>Δετζώρτζης</a:t>
            </a:r>
            <a:r>
              <a:rPr lang="el-GR" sz="1900" dirty="0" smtClean="0">
                <a:latin typeface="Calibri" pitchFamily="34" charset="0"/>
                <a:cs typeface="Calibri" pitchFamily="34" charset="0"/>
              </a:rPr>
              <a:t>.</a:t>
            </a:r>
          </a:p>
          <a:p>
            <a:pPr algn="just"/>
            <a:r>
              <a:rPr lang="el-GR" sz="1900" dirty="0">
                <a:latin typeface="Calibri" pitchFamily="34" charset="0"/>
                <a:cs typeface="Calibri" pitchFamily="34" charset="0"/>
              </a:rPr>
              <a:t>Το περιοδικό δημοσιεύει αναγνώσματα για μικρά παιδιά, μυθιστορήματα σε συνέχειες, διηγήματα, ποιήματα, σκίτσα, μονολόγους, κωμωδίες, διαγωνισμούς, αλληλογραφία μεταξύ των συνδρομητών καθώς και ερωτήσεις στις οποίες απαντούν τα παιδιά μέσω του περιοδικού, το οποίο βέβαια κρίνει και ορισμένες φορές απορρίπτει τις απαντήσεις, αν δε συμβαδίζουν με τα πρότυπά του</a:t>
            </a:r>
            <a:r>
              <a:rPr lang="el-GR" sz="1900" dirty="0" smtClean="0">
                <a:latin typeface="Calibri" pitchFamily="34" charset="0"/>
                <a:cs typeface="Calibri" pitchFamily="34" charset="0"/>
              </a:rPr>
              <a:t>.</a:t>
            </a:r>
          </a:p>
          <a:p>
            <a:pPr algn="just"/>
            <a:r>
              <a:rPr lang="el-GR" sz="1900" dirty="0">
                <a:latin typeface="Calibri" pitchFamily="34" charset="0"/>
                <a:cs typeface="Calibri" pitchFamily="34" charset="0"/>
              </a:rPr>
              <a:t>Η χρήση ψευδώνυμου ήταν απαραίτητη για όποιον συνδρομητή ήθελε να συμμετέχει στην αλληλογραφία, στους διαγωνισμούς, στη Σελίδα συνεργασίας και στην ανταλλαγή «μικρών μυστικών». Για να χρησιμοποιήσει κάθε συνδρομητής κάποιο ψευδώνυμο, έπρεπε αυτό να έχει περάσει από την έγκριση της συντακτικής επιτροπής του περιοδικού, ώστε να έχει κριθεί </a:t>
            </a:r>
            <a:r>
              <a:rPr lang="el-GR" sz="1900" dirty="0" smtClean="0">
                <a:latin typeface="Calibri" pitchFamily="34" charset="0"/>
                <a:cs typeface="Calibri" pitchFamily="34" charset="0"/>
              </a:rPr>
              <a:t>ως κατάλληλο </a:t>
            </a:r>
            <a:r>
              <a:rPr lang="el-GR" sz="1900" dirty="0">
                <a:latin typeface="Calibri" pitchFamily="34" charset="0"/>
                <a:cs typeface="Calibri" pitchFamily="34" charset="0"/>
              </a:rPr>
              <a:t>για παιδικό περιοδικό. </a:t>
            </a:r>
            <a:endParaRPr lang="el-GR" sz="1900" dirty="0" smtClean="0">
              <a:latin typeface="Calibri" pitchFamily="34" charset="0"/>
              <a:cs typeface="Calibri" pitchFamily="34" charset="0"/>
            </a:endParaRPr>
          </a:p>
          <a:p>
            <a:endParaRPr lang="el-GR" dirty="0"/>
          </a:p>
          <a:p>
            <a:endParaRPr lang="el-GR" dirty="0"/>
          </a:p>
          <a:p>
            <a:endParaRPr lang="el-GR" dirty="0"/>
          </a:p>
        </p:txBody>
      </p:sp>
      <p:sp>
        <p:nvSpPr>
          <p:cNvPr id="4" name="Rectangle 3"/>
          <p:cNvSpPr/>
          <p:nvPr/>
        </p:nvSpPr>
        <p:spPr>
          <a:xfrm>
            <a:off x="683568" y="692696"/>
            <a:ext cx="7776864" cy="830997"/>
          </a:xfrm>
          <a:prstGeom prst="rect">
            <a:avLst/>
          </a:prstGeom>
        </p:spPr>
        <p:txBody>
          <a:bodyPr wrap="square">
            <a:spAutoFit/>
          </a:bodyPr>
          <a:lstStyle/>
          <a:p>
            <a:pPr algn="ctr">
              <a:spcBef>
                <a:spcPct val="0"/>
              </a:spcBef>
            </a:pPr>
            <a:r>
              <a:rPr lang="el-GR" sz="2400" dirty="0">
                <a:solidFill>
                  <a:schemeClr val="tx2"/>
                </a:solidFill>
                <a:latin typeface="+mj-lt"/>
                <a:ea typeface="+mj-ea"/>
                <a:cs typeface="+mj-cs"/>
              </a:rPr>
              <a:t>Γ. Το περιοδικό «</a:t>
            </a:r>
            <a:r>
              <a:rPr lang="el-GR" sz="2400" dirty="0" err="1">
                <a:solidFill>
                  <a:schemeClr val="tx2"/>
                </a:solidFill>
                <a:latin typeface="+mj-lt"/>
                <a:ea typeface="+mj-ea"/>
                <a:cs typeface="+mj-cs"/>
              </a:rPr>
              <a:t>Διάπλασις</a:t>
            </a:r>
            <a:r>
              <a:rPr lang="el-GR" sz="2400" dirty="0">
                <a:solidFill>
                  <a:schemeClr val="tx2"/>
                </a:solidFill>
                <a:latin typeface="+mj-lt"/>
                <a:ea typeface="+mj-ea"/>
                <a:cs typeface="+mj-cs"/>
              </a:rPr>
              <a:t> των Παίδων» (1879-1970)</a:t>
            </a:r>
            <a:br>
              <a:rPr lang="el-GR" sz="2400" dirty="0">
                <a:solidFill>
                  <a:schemeClr val="tx2"/>
                </a:solidFill>
                <a:latin typeface="+mj-lt"/>
                <a:ea typeface="+mj-ea"/>
                <a:cs typeface="+mj-cs"/>
              </a:rPr>
            </a:br>
            <a:r>
              <a:rPr lang="el-GR" sz="2400" dirty="0">
                <a:solidFill>
                  <a:schemeClr val="tx2"/>
                </a:solidFill>
                <a:latin typeface="+mj-lt"/>
                <a:ea typeface="+mj-ea"/>
                <a:cs typeface="+mj-cs"/>
              </a:rPr>
              <a:t>      Γλώσσα-Περιεχόμενο-Ιστορικά στοιχεία</a:t>
            </a:r>
          </a:p>
        </p:txBody>
      </p:sp>
    </p:spTree>
    <p:extLst>
      <p:ext uri="{BB962C8B-B14F-4D97-AF65-F5344CB8AC3E}">
        <p14:creationId xmlns:p14="http://schemas.microsoft.com/office/powerpoint/2010/main" xmlns="" val="960573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750"/>
                                        <p:tgtEl>
                                          <p:spTgt spid="4"/>
                                        </p:tgtEl>
                                      </p:cBhvr>
                                    </p:animEffect>
                                  </p:childTnLst>
                                </p:cTn>
                              </p:par>
                            </p:childTnLst>
                          </p:cTn>
                        </p:par>
                        <p:par>
                          <p:cTn id="8" fill="hold">
                            <p:stCondLst>
                              <p:cond delay="2750"/>
                            </p:stCondLst>
                            <p:childTnLst>
                              <p:par>
                                <p:cTn id="9" presetID="16" presetClass="entr" presetSubtype="21" fill="hold" grpId="0" nodeType="after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Effect transition="in" filter="barn(inVertical)">
                                      <p:cBhvr>
                                        <p:cTn id="11" dur="1000"/>
                                        <p:tgtEl>
                                          <p:spTgt spid="2">
                                            <p:txEl>
                                              <p:pRg st="0" end="0"/>
                                            </p:txEl>
                                          </p:spTgt>
                                        </p:tgtEl>
                                      </p:cBhvr>
                                    </p:animEffect>
                                  </p:childTnLst>
                                </p:cTn>
                              </p:par>
                            </p:childTnLst>
                          </p:cTn>
                        </p:par>
                        <p:par>
                          <p:cTn id="12" fill="hold">
                            <p:stCondLst>
                              <p:cond delay="3750"/>
                            </p:stCondLst>
                            <p:childTnLst>
                              <p:par>
                                <p:cTn id="13" presetID="16" presetClass="entr" presetSubtype="21" fill="hold" grpId="0" nodeType="after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Effect transition="in" filter="barn(inVertical)">
                                      <p:cBhvr>
                                        <p:cTn id="15" dur="1000"/>
                                        <p:tgtEl>
                                          <p:spTgt spid="2">
                                            <p:txEl>
                                              <p:pRg st="1" end="1"/>
                                            </p:txEl>
                                          </p:spTgt>
                                        </p:tgtEl>
                                      </p:cBhvr>
                                    </p:animEffect>
                                  </p:childTnLst>
                                </p:cTn>
                              </p:par>
                            </p:childTnLst>
                          </p:cTn>
                        </p:par>
                        <p:par>
                          <p:cTn id="16" fill="hold">
                            <p:stCondLst>
                              <p:cond delay="4750"/>
                            </p:stCondLst>
                            <p:childTnLst>
                              <p:par>
                                <p:cTn id="17" presetID="16" presetClass="entr" presetSubtype="21" fill="hold" grpId="0" nodeType="after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Effect transition="in" filter="barn(inVertical)">
                                      <p:cBhvr>
                                        <p:cTn id="19" dur="1000"/>
                                        <p:tgtEl>
                                          <p:spTgt spid="2">
                                            <p:txEl>
                                              <p:pRg st="2" end="2"/>
                                            </p:txEl>
                                          </p:spTgt>
                                        </p:tgtEl>
                                      </p:cBhvr>
                                    </p:animEffect>
                                  </p:childTnLst>
                                </p:cTn>
                              </p:par>
                            </p:childTnLst>
                          </p:cTn>
                        </p:par>
                        <p:par>
                          <p:cTn id="20" fill="hold">
                            <p:stCondLst>
                              <p:cond delay="5750"/>
                            </p:stCondLst>
                            <p:childTnLst>
                              <p:par>
                                <p:cTn id="21" presetID="16" presetClass="entr" presetSubtype="21" fill="hold" grpId="0" nodeType="afterEffect">
                                  <p:stCondLst>
                                    <p:cond delay="0"/>
                                  </p:stCondLst>
                                  <p:childTnLst>
                                    <p:set>
                                      <p:cBhvr>
                                        <p:cTn id="22" dur="1" fill="hold">
                                          <p:stCondLst>
                                            <p:cond delay="0"/>
                                          </p:stCondLst>
                                        </p:cTn>
                                        <p:tgtEl>
                                          <p:spTgt spid="2">
                                            <p:txEl>
                                              <p:pRg st="3" end="3"/>
                                            </p:txEl>
                                          </p:spTgt>
                                        </p:tgtEl>
                                        <p:attrNameLst>
                                          <p:attrName>style.visibility</p:attrName>
                                        </p:attrNameLst>
                                      </p:cBhvr>
                                      <p:to>
                                        <p:strVal val="visible"/>
                                      </p:to>
                                    </p:set>
                                    <p:animEffect transition="in" filter="barn(inVertical)">
                                      <p:cBhvr>
                                        <p:cTn id="23" dur="10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62500" lnSpcReduction="20000"/>
          </a:bodyPr>
          <a:lstStyle/>
          <a:p>
            <a:endParaRPr lang="el-GR" dirty="0" smtClean="0"/>
          </a:p>
          <a:p>
            <a:pPr algn="just"/>
            <a:r>
              <a:rPr lang="el-GR" sz="2600" dirty="0">
                <a:latin typeface="Calibri" pitchFamily="34" charset="0"/>
                <a:cs typeface="Calibri" pitchFamily="34" charset="0"/>
              </a:rPr>
              <a:t>Η κυκλοφορία ενός νέου περιοδικού ήταν πολύ φυσικό να εντυπωσιάσει θετικά ή αρνητικά, αφού αυτό διέφερε τόσο πολύ από τα προηγούμενα ή τα σύγχρονα με αυτό περιοδικά, που είχαν κυρίως ηθικοθρησκευτική κατεύθυνση. </a:t>
            </a:r>
            <a:endParaRPr lang="el-GR" sz="2600" dirty="0" smtClean="0">
              <a:latin typeface="Calibri" pitchFamily="34" charset="0"/>
              <a:cs typeface="Calibri" pitchFamily="34" charset="0"/>
            </a:endParaRPr>
          </a:p>
          <a:p>
            <a:pPr algn="just"/>
            <a:r>
              <a:rPr lang="el-GR" sz="2600" dirty="0" smtClean="0">
                <a:latin typeface="Calibri" pitchFamily="34" charset="0"/>
                <a:cs typeface="Calibri" pitchFamily="34" charset="0"/>
              </a:rPr>
              <a:t>Από </a:t>
            </a:r>
            <a:r>
              <a:rPr lang="el-GR" sz="2600" dirty="0">
                <a:latin typeface="Calibri" pitchFamily="34" charset="0"/>
                <a:cs typeface="Calibri" pitchFamily="34" charset="0"/>
              </a:rPr>
              <a:t>τα πρώτα κιόλας τεύχη δηλώνεται ότι τα πρότυπά του θα είναι ευρωπαϊκά. Μεταφράζονται ξένα λογοτεχνικά κείμενα, άλλοτε διασκευασμένα και άλλοτε όχι, χωρίς να αναφέρεται πάντοτε το όνομα του συγγραφέα. Με τα κείμενα αυτά, εκούσια ή ακούσια μεταφέρονται και υιοθετούνται στην ελληνική κοινωνία και ιδιαίτερα στους νέους οι μορφές συμπεριφοράς και τα ηθικοθρησκευτικά πρότυπα, που προβάλλονται μέσα από τους ήρωες των ξένων μυθιστορημάτων. </a:t>
            </a:r>
            <a:endParaRPr lang="el-GR" sz="2600" dirty="0" smtClean="0">
              <a:latin typeface="Calibri" pitchFamily="34" charset="0"/>
              <a:cs typeface="Calibri" pitchFamily="34" charset="0"/>
            </a:endParaRPr>
          </a:p>
          <a:p>
            <a:pPr algn="just"/>
            <a:r>
              <a:rPr lang="el-GR" sz="2600" dirty="0">
                <a:latin typeface="Calibri" pitchFamily="34" charset="0"/>
                <a:cs typeface="Calibri" pitchFamily="34" charset="0"/>
              </a:rPr>
              <a:t>Η </a:t>
            </a:r>
            <a:r>
              <a:rPr lang="el-GR" sz="2600" dirty="0" err="1">
                <a:latin typeface="Calibri" pitchFamily="34" charset="0"/>
                <a:cs typeface="Calibri" pitchFamily="34" charset="0"/>
              </a:rPr>
              <a:t>Διάπλασις</a:t>
            </a:r>
            <a:r>
              <a:rPr lang="el-GR" sz="2600" dirty="0">
                <a:latin typeface="Calibri" pitchFamily="34" charset="0"/>
                <a:cs typeface="Calibri" pitchFamily="34" charset="0"/>
              </a:rPr>
              <a:t> αποτελεί καινοτομία σε σχέση με τα άλλα περιοδικά, γιατί αναγνωρίζει και προβάλλει την ψυχαγωγική της διάσταση, αναζητά το ύφος και τη διατύπωση που ταιριάζουν στην παιδική ηλικία, επιδιώκει και προκαλεί να κινήσει το ενδιαφέρον. </a:t>
            </a:r>
            <a:r>
              <a:rPr lang="el-GR" sz="2600" dirty="0" smtClean="0">
                <a:latin typeface="Calibri" pitchFamily="34" charset="0"/>
                <a:cs typeface="Calibri" pitchFamily="34" charset="0"/>
              </a:rPr>
              <a:t>Χωρίς </a:t>
            </a:r>
            <a:r>
              <a:rPr lang="el-GR" sz="2600" dirty="0">
                <a:latin typeface="Calibri" pitchFamily="34" charset="0"/>
                <a:cs typeface="Calibri" pitchFamily="34" charset="0"/>
              </a:rPr>
              <a:t>να ακολουθεί τους προσανατολισμούς και το παράδειγμα κανενός ελληνικού περιοδικού, υπήρξε το πρότυπο πολλών εντύπων που εκδόθηκαν μετά από αυτό.</a:t>
            </a:r>
          </a:p>
          <a:p>
            <a:endParaRPr lang="el-GR" dirty="0"/>
          </a:p>
          <a:p>
            <a:endParaRPr lang="el-GR" dirty="0"/>
          </a:p>
        </p:txBody>
      </p:sp>
      <p:sp>
        <p:nvSpPr>
          <p:cNvPr id="3" name="Rectangle 2"/>
          <p:cNvSpPr/>
          <p:nvPr/>
        </p:nvSpPr>
        <p:spPr>
          <a:xfrm>
            <a:off x="899592" y="692696"/>
            <a:ext cx="7344816" cy="830997"/>
          </a:xfrm>
          <a:prstGeom prst="rect">
            <a:avLst/>
          </a:prstGeom>
        </p:spPr>
        <p:txBody>
          <a:bodyPr wrap="square">
            <a:spAutoFit/>
          </a:bodyPr>
          <a:lstStyle/>
          <a:p>
            <a:pPr algn="ctr">
              <a:spcBef>
                <a:spcPct val="0"/>
              </a:spcBef>
            </a:pPr>
            <a:r>
              <a:rPr lang="el-GR" sz="2400" dirty="0">
                <a:solidFill>
                  <a:schemeClr val="tx2"/>
                </a:solidFill>
              </a:rPr>
              <a:t>Γ. Το περιοδικό «</a:t>
            </a:r>
            <a:r>
              <a:rPr lang="el-GR" sz="2400" dirty="0" err="1">
                <a:solidFill>
                  <a:schemeClr val="tx2"/>
                </a:solidFill>
              </a:rPr>
              <a:t>Διάπλασις</a:t>
            </a:r>
            <a:r>
              <a:rPr lang="el-GR" sz="2400" dirty="0">
                <a:solidFill>
                  <a:schemeClr val="tx2"/>
                </a:solidFill>
              </a:rPr>
              <a:t> των Παίδων» (1879-1970)</a:t>
            </a:r>
            <a:br>
              <a:rPr lang="el-GR" sz="2400" dirty="0">
                <a:solidFill>
                  <a:schemeClr val="tx2"/>
                </a:solidFill>
              </a:rPr>
            </a:br>
            <a:r>
              <a:rPr lang="el-GR" sz="2400" dirty="0">
                <a:solidFill>
                  <a:schemeClr val="tx2"/>
                </a:solidFill>
              </a:rPr>
              <a:t>      Γλώσσα-Περιεχόμενο-Ιστορικά στοιχεία</a:t>
            </a:r>
          </a:p>
        </p:txBody>
      </p:sp>
    </p:spTree>
    <p:extLst>
      <p:ext uri="{BB962C8B-B14F-4D97-AF65-F5344CB8AC3E}">
        <p14:creationId xmlns:p14="http://schemas.microsoft.com/office/powerpoint/2010/main" xmlns="" val="2812407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750"/>
                                        <p:tgtEl>
                                          <p:spTgt spid="3"/>
                                        </p:tgtEl>
                                      </p:cBhvr>
                                    </p:animEffect>
                                  </p:childTnLst>
                                </p:cTn>
                              </p:par>
                            </p:childTnLst>
                          </p:cTn>
                        </p:par>
                        <p:par>
                          <p:cTn id="8" fill="hold">
                            <p:stCondLst>
                              <p:cond delay="2750"/>
                            </p:stCondLst>
                            <p:childTnLst>
                              <p:par>
                                <p:cTn id="9" presetID="16" presetClass="entr" presetSubtype="21" fill="hold" grpId="0" nodeType="after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barn(inVertical)">
                                      <p:cBhvr>
                                        <p:cTn id="11" dur="1000"/>
                                        <p:tgtEl>
                                          <p:spTgt spid="2">
                                            <p:txEl>
                                              <p:pRg st="1" end="1"/>
                                            </p:txEl>
                                          </p:spTgt>
                                        </p:tgtEl>
                                      </p:cBhvr>
                                    </p:animEffect>
                                  </p:childTnLst>
                                </p:cTn>
                              </p:par>
                            </p:childTnLst>
                          </p:cTn>
                        </p:par>
                        <p:par>
                          <p:cTn id="12" fill="hold">
                            <p:stCondLst>
                              <p:cond delay="3750"/>
                            </p:stCondLst>
                            <p:childTnLst>
                              <p:par>
                                <p:cTn id="13" presetID="16" presetClass="entr" presetSubtype="21" fill="hold" grpId="0" nodeType="after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barn(inVertical)">
                                      <p:cBhvr>
                                        <p:cTn id="15" dur="1000"/>
                                        <p:tgtEl>
                                          <p:spTgt spid="2">
                                            <p:txEl>
                                              <p:pRg st="2" end="2"/>
                                            </p:txEl>
                                          </p:spTgt>
                                        </p:tgtEl>
                                      </p:cBhvr>
                                    </p:animEffect>
                                  </p:childTnLst>
                                </p:cTn>
                              </p:par>
                            </p:childTnLst>
                          </p:cTn>
                        </p:par>
                        <p:par>
                          <p:cTn id="16" fill="hold">
                            <p:stCondLst>
                              <p:cond delay="4750"/>
                            </p:stCondLst>
                            <p:childTnLst>
                              <p:par>
                                <p:cTn id="17" presetID="16" presetClass="entr" presetSubtype="21" fill="hold" grpId="0" nodeType="after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Effect transition="in" filter="barn(inVertical)">
                                      <p:cBhvr>
                                        <p:cTn id="19" dur="10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99247" y="2248347"/>
            <a:ext cx="7745505" cy="4132981"/>
          </a:xfrm>
        </p:spPr>
        <p:txBody>
          <a:bodyPr>
            <a:normAutofit fontScale="55000" lnSpcReduction="20000"/>
          </a:bodyPr>
          <a:lstStyle/>
          <a:p>
            <a:pPr algn="just"/>
            <a:r>
              <a:rPr lang="el-GR" sz="2900" dirty="0"/>
              <a:t>Στη </a:t>
            </a:r>
            <a:r>
              <a:rPr lang="el-GR" sz="2900" dirty="0" err="1"/>
              <a:t>ΔτΠ</a:t>
            </a:r>
            <a:r>
              <a:rPr lang="el-GR" sz="2900" dirty="0"/>
              <a:t> το όνομα του ξένου συγγραφέα σημειώνεται σπανιότερα από το όνομα του Έλληνα μεταφραστή, ο οποίος θα μπορούσε να θεωρηθεί συγγραφέας των έργων που μεταφράζει. Οι λέξεις «</a:t>
            </a:r>
            <a:r>
              <a:rPr lang="el-GR" sz="2900" dirty="0" err="1"/>
              <a:t>μίμησις</a:t>
            </a:r>
            <a:r>
              <a:rPr lang="el-GR" sz="2900" dirty="0"/>
              <a:t>», «</a:t>
            </a:r>
            <a:r>
              <a:rPr lang="el-GR" sz="2900" dirty="0" err="1"/>
              <a:t>παράφρασις</a:t>
            </a:r>
            <a:r>
              <a:rPr lang="el-GR" sz="2900" dirty="0"/>
              <a:t>», «</a:t>
            </a:r>
            <a:r>
              <a:rPr lang="el-GR" sz="2900" dirty="0" err="1"/>
              <a:t>μετάφρασις</a:t>
            </a:r>
            <a:r>
              <a:rPr lang="el-GR" sz="2900" dirty="0"/>
              <a:t>», «διασκευή», «κατά το </a:t>
            </a:r>
            <a:r>
              <a:rPr lang="el-GR" sz="2900" dirty="0" err="1"/>
              <a:t>αγγλικόν</a:t>
            </a:r>
            <a:r>
              <a:rPr lang="el-GR" sz="2900" dirty="0"/>
              <a:t>», «κατά το </a:t>
            </a:r>
            <a:r>
              <a:rPr lang="el-GR" sz="2900" dirty="0" err="1"/>
              <a:t>γαλλικόν</a:t>
            </a:r>
            <a:r>
              <a:rPr lang="el-GR" sz="2900" dirty="0"/>
              <a:t>» μας υπενθυμίζουν ότι δεν πρόκειται για πρωτότυπα έργα. </a:t>
            </a:r>
            <a:endParaRPr lang="el-GR" sz="2900" dirty="0" smtClean="0"/>
          </a:p>
          <a:p>
            <a:pPr algn="just"/>
            <a:r>
              <a:rPr lang="el-GR" sz="2900" dirty="0" smtClean="0"/>
              <a:t>Πριν </a:t>
            </a:r>
            <a:r>
              <a:rPr lang="el-GR" sz="2900" dirty="0"/>
              <a:t>προχωρήσουμε στην κατηγοριοποίηση των παραμυθιών του Κ. Χ. </a:t>
            </a:r>
            <a:r>
              <a:rPr lang="el-GR" sz="2900" dirty="0" err="1"/>
              <a:t>Γρόλλιου</a:t>
            </a:r>
            <a:r>
              <a:rPr lang="el-GR" sz="2900" dirty="0"/>
              <a:t> είναι απαραίτητο να αποσαφηνίσουμε τους όρους «μετάφραση», «παράφραση» και «διασκευή» που χρησιμοποιούνται στο περιοδικό </a:t>
            </a:r>
            <a:r>
              <a:rPr lang="el-GR" sz="2900" dirty="0" err="1"/>
              <a:t>ΔτΠ</a:t>
            </a:r>
            <a:r>
              <a:rPr lang="el-GR" sz="2900" dirty="0"/>
              <a:t>. Και οι τρεις αυτοί όροι δηλώνουν μια μεταγλωσσική επεξεργασία του κειμένου</a:t>
            </a:r>
            <a:r>
              <a:rPr lang="el-GR" sz="2900" dirty="0" smtClean="0"/>
              <a:t>.</a:t>
            </a:r>
            <a:endParaRPr lang="el-GR" sz="2900" dirty="0"/>
          </a:p>
          <a:p>
            <a:pPr algn="just"/>
            <a:r>
              <a:rPr lang="el-GR" sz="2900" b="1" dirty="0"/>
              <a:t>Μετάφραση</a:t>
            </a:r>
            <a:r>
              <a:rPr lang="el-GR" sz="2900" dirty="0"/>
              <a:t> είναι η διαδικασία της μεταφοράς και απόδοσης ενός λόγου (προφορικού ή γραπτού) σε γλώσσα ή μορφή γλώσσας διαφορετική από αυτή της παραγωγής του</a:t>
            </a:r>
            <a:r>
              <a:rPr lang="el-GR" sz="2900" dirty="0" smtClean="0"/>
              <a:t>.</a:t>
            </a:r>
            <a:endParaRPr lang="el-GR" sz="2900" dirty="0"/>
          </a:p>
          <a:p>
            <a:pPr algn="just"/>
            <a:r>
              <a:rPr lang="el-GR" sz="2900" b="1" dirty="0"/>
              <a:t>Παράφραση</a:t>
            </a:r>
            <a:r>
              <a:rPr lang="el-GR" sz="2900" dirty="0"/>
              <a:t> είναι η πολύ ελεύθερη μετάφραση που αποδίδει αδρομερώς το αρχικό (πρωτότυπο) κείμενο, δημιουργώντας μέσα από αυτό ένα παράλληλο κείμενο</a:t>
            </a:r>
            <a:r>
              <a:rPr lang="el-GR" sz="2900" dirty="0" smtClean="0"/>
              <a:t>.</a:t>
            </a:r>
            <a:endParaRPr lang="el-GR" sz="2900" dirty="0"/>
          </a:p>
          <a:p>
            <a:pPr algn="just"/>
            <a:r>
              <a:rPr lang="el-GR" sz="2900" dirty="0"/>
              <a:t>Τέλος, όταν η απομάκρυνση ενός παραγόμενου κειμένου απ’ το πρωτότυπο είναι τέτοια και τόση, που να δημιουργείται ένα κείμενο απλώς βασισμένο στο πρωτότυπο, γίνεται λόγος για </a:t>
            </a:r>
            <a:r>
              <a:rPr lang="el-GR" sz="2900" b="1" dirty="0"/>
              <a:t>διασκευή</a:t>
            </a:r>
            <a:r>
              <a:rPr lang="el-GR" sz="2900" dirty="0"/>
              <a:t>.</a:t>
            </a:r>
          </a:p>
          <a:p>
            <a:endParaRPr lang="el-GR" dirty="0"/>
          </a:p>
        </p:txBody>
      </p:sp>
      <p:sp>
        <p:nvSpPr>
          <p:cNvPr id="3" name="Title 2"/>
          <p:cNvSpPr>
            <a:spLocks noGrp="1"/>
          </p:cNvSpPr>
          <p:nvPr>
            <p:ph type="title"/>
          </p:nvPr>
        </p:nvSpPr>
        <p:spPr/>
        <p:txBody>
          <a:bodyPr/>
          <a:lstStyle/>
          <a:p>
            <a:r>
              <a:rPr lang="el-GR" sz="2400" dirty="0"/>
              <a:t>Δ.  Καταγραφή των παραμυθιών του Κ.Χ. </a:t>
            </a:r>
            <a:r>
              <a:rPr lang="el-GR" sz="2400" dirty="0" err="1"/>
              <a:t>Γρόλλιου</a:t>
            </a:r>
            <a:r>
              <a:rPr lang="el-GR" sz="2400" dirty="0"/>
              <a:t>    </a:t>
            </a:r>
            <a:br>
              <a:rPr lang="el-GR" sz="2400" dirty="0"/>
            </a:br>
            <a:r>
              <a:rPr lang="el-GR" sz="2400" dirty="0"/>
              <a:t>     στο περιοδικό «</a:t>
            </a:r>
            <a:r>
              <a:rPr lang="el-GR" sz="2400" dirty="0" err="1"/>
              <a:t>Διάπλασις</a:t>
            </a:r>
            <a:r>
              <a:rPr lang="el-GR" sz="2400" dirty="0"/>
              <a:t> των Παίδων»</a:t>
            </a:r>
          </a:p>
        </p:txBody>
      </p:sp>
    </p:spTree>
    <p:extLst>
      <p:ext uri="{BB962C8B-B14F-4D97-AF65-F5344CB8AC3E}">
        <p14:creationId xmlns:p14="http://schemas.microsoft.com/office/powerpoint/2010/main" xmlns="" val="3400829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750"/>
                                        <p:tgtEl>
                                          <p:spTgt spid="3"/>
                                        </p:tgtEl>
                                      </p:cBhvr>
                                    </p:animEffect>
                                  </p:childTnLst>
                                </p:cTn>
                              </p:par>
                            </p:childTnLst>
                          </p:cTn>
                        </p:par>
                        <p:par>
                          <p:cTn id="8" fill="hold">
                            <p:stCondLst>
                              <p:cond delay="2750"/>
                            </p:stCondLst>
                            <p:childTnLst>
                              <p:par>
                                <p:cTn id="9" presetID="16" presetClass="entr" presetSubtype="21" fill="hold" grpId="0" nodeType="after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Effect transition="in" filter="barn(inVertical)">
                                      <p:cBhvr>
                                        <p:cTn id="11" dur="1000"/>
                                        <p:tgtEl>
                                          <p:spTgt spid="2">
                                            <p:txEl>
                                              <p:pRg st="0" end="0"/>
                                            </p:txEl>
                                          </p:spTgt>
                                        </p:tgtEl>
                                      </p:cBhvr>
                                    </p:animEffect>
                                  </p:childTnLst>
                                </p:cTn>
                              </p:par>
                            </p:childTnLst>
                          </p:cTn>
                        </p:par>
                        <p:par>
                          <p:cTn id="12" fill="hold">
                            <p:stCondLst>
                              <p:cond delay="3750"/>
                            </p:stCondLst>
                            <p:childTnLst>
                              <p:par>
                                <p:cTn id="13" presetID="16" presetClass="entr" presetSubtype="21" fill="hold" grpId="0" nodeType="after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Effect transition="in" filter="barn(inVertical)">
                                      <p:cBhvr>
                                        <p:cTn id="15" dur="1000"/>
                                        <p:tgtEl>
                                          <p:spTgt spid="2">
                                            <p:txEl>
                                              <p:pRg st="1" end="1"/>
                                            </p:txEl>
                                          </p:spTgt>
                                        </p:tgtEl>
                                      </p:cBhvr>
                                    </p:animEffect>
                                  </p:childTnLst>
                                </p:cTn>
                              </p:par>
                            </p:childTnLst>
                          </p:cTn>
                        </p:par>
                        <p:par>
                          <p:cTn id="16" fill="hold">
                            <p:stCondLst>
                              <p:cond delay="4750"/>
                            </p:stCondLst>
                            <p:childTnLst>
                              <p:par>
                                <p:cTn id="17" presetID="16" presetClass="entr" presetSubtype="21" fill="hold" grpId="0" nodeType="after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Effect transition="in" filter="barn(inVertical)">
                                      <p:cBhvr>
                                        <p:cTn id="19" dur="1000"/>
                                        <p:tgtEl>
                                          <p:spTgt spid="2">
                                            <p:txEl>
                                              <p:pRg st="2" end="2"/>
                                            </p:txEl>
                                          </p:spTgt>
                                        </p:tgtEl>
                                      </p:cBhvr>
                                    </p:animEffect>
                                  </p:childTnLst>
                                </p:cTn>
                              </p:par>
                            </p:childTnLst>
                          </p:cTn>
                        </p:par>
                        <p:par>
                          <p:cTn id="20" fill="hold">
                            <p:stCondLst>
                              <p:cond delay="5750"/>
                            </p:stCondLst>
                            <p:childTnLst>
                              <p:par>
                                <p:cTn id="21" presetID="16" presetClass="entr" presetSubtype="21" fill="hold" grpId="0" nodeType="afterEffect">
                                  <p:stCondLst>
                                    <p:cond delay="0"/>
                                  </p:stCondLst>
                                  <p:childTnLst>
                                    <p:set>
                                      <p:cBhvr>
                                        <p:cTn id="22" dur="1" fill="hold">
                                          <p:stCondLst>
                                            <p:cond delay="0"/>
                                          </p:stCondLst>
                                        </p:cTn>
                                        <p:tgtEl>
                                          <p:spTgt spid="2">
                                            <p:txEl>
                                              <p:pRg st="3" end="3"/>
                                            </p:txEl>
                                          </p:spTgt>
                                        </p:tgtEl>
                                        <p:attrNameLst>
                                          <p:attrName>style.visibility</p:attrName>
                                        </p:attrNameLst>
                                      </p:cBhvr>
                                      <p:to>
                                        <p:strVal val="visible"/>
                                      </p:to>
                                    </p:set>
                                    <p:animEffect transition="in" filter="barn(inVertical)">
                                      <p:cBhvr>
                                        <p:cTn id="23" dur="1000"/>
                                        <p:tgtEl>
                                          <p:spTgt spid="2">
                                            <p:txEl>
                                              <p:pRg st="3" end="3"/>
                                            </p:txEl>
                                          </p:spTgt>
                                        </p:tgtEl>
                                      </p:cBhvr>
                                    </p:animEffect>
                                  </p:childTnLst>
                                </p:cTn>
                              </p:par>
                            </p:childTnLst>
                          </p:cTn>
                        </p:par>
                        <p:par>
                          <p:cTn id="24" fill="hold">
                            <p:stCondLst>
                              <p:cond delay="6750"/>
                            </p:stCondLst>
                            <p:childTnLst>
                              <p:par>
                                <p:cTn id="25" presetID="16" presetClass="entr" presetSubtype="21" fill="hold" grpId="0" nodeType="after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barn(inVertical)">
                                      <p:cBhvr>
                                        <p:cTn id="27" dur="10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62500" lnSpcReduction="20000"/>
          </a:bodyPr>
          <a:lstStyle/>
          <a:p>
            <a:pPr algn="just"/>
            <a:r>
              <a:rPr lang="el-GR" sz="2700" dirty="0">
                <a:latin typeface="Calibri" pitchFamily="34" charset="0"/>
                <a:cs typeface="Calibri" pitchFamily="34" charset="0"/>
              </a:rPr>
              <a:t>Το παραμύθι αποτελεί το είδος εκείνο της λογοτεχνίας που ασκεί τη μεγαλύτερη έλξη στα παιδιά της προσχολικής και πρώτης σχολικής ηλικίας. Είναι, άλλωστε, το πλέον οικείο στα παιδιά λογοτεχνικό είδος, αφού έχουν εμπειρίες αφηγήσεων παραμυθιών από στενά συγγενικά πρόσωπα </a:t>
            </a:r>
            <a:r>
              <a:rPr lang="el-GR" sz="2700" dirty="0" smtClean="0">
                <a:latin typeface="Calibri" pitchFamily="34" charset="0"/>
                <a:cs typeface="Calibri" pitchFamily="34" charset="0"/>
              </a:rPr>
              <a:t>ήδη </a:t>
            </a:r>
            <a:r>
              <a:rPr lang="el-GR" sz="2700" dirty="0">
                <a:latin typeface="Calibri" pitchFamily="34" charset="0"/>
                <a:cs typeface="Calibri" pitchFamily="34" charset="0"/>
              </a:rPr>
              <a:t>από τη μικρή τους ηλικία, πριν ακόμα ενταχθούν στο εκπαιδευτικό σύστημα.</a:t>
            </a:r>
          </a:p>
          <a:p>
            <a:pPr algn="just"/>
            <a:r>
              <a:rPr lang="el-GR" sz="2700" dirty="0">
                <a:latin typeface="Calibri" pitchFamily="34" charset="0"/>
                <a:cs typeface="Calibri" pitchFamily="34" charset="0"/>
              </a:rPr>
              <a:t>Η χρήση του παραμυθιού στην εκπαίδευση δεν έχει ως μοναδικό σκοπό την ψυχαγωγία και τη χαλάρωση των παιδιών, αλλά συχνά αποτελεί μέσο επίτευξης συγκεκριμένων στόχων του αναλυτικού προγράμματος, αφορμή και άξονα ανάπτυξης ποικίλων δραστηριοτήτων και φορέα καλλιέργειας της κριτικής και δημιουργικής σκέψης.</a:t>
            </a:r>
          </a:p>
          <a:p>
            <a:pPr algn="just"/>
            <a:r>
              <a:rPr lang="el-GR" sz="2700" dirty="0">
                <a:latin typeface="Calibri" pitchFamily="34" charset="0"/>
                <a:cs typeface="Calibri" pitchFamily="34" charset="0"/>
              </a:rPr>
              <a:t>Με όλα τα πνευματικά δημιουργήματα της </a:t>
            </a:r>
            <a:r>
              <a:rPr lang="el-GR" sz="2700" dirty="0" smtClean="0">
                <a:latin typeface="Calibri" pitchFamily="34" charset="0"/>
                <a:cs typeface="Calibri" pitchFamily="34" charset="0"/>
              </a:rPr>
              <a:t>παιδικής λογοτεχνίας, </a:t>
            </a:r>
            <a:r>
              <a:rPr lang="el-GR" sz="2700" dirty="0">
                <a:latin typeface="Calibri" pitchFamily="34" charset="0"/>
                <a:cs typeface="Calibri" pitchFamily="34" charset="0"/>
              </a:rPr>
              <a:t>που αποτελούν και μέσα διδασκαλίας, οι δάσκαλοι </a:t>
            </a:r>
            <a:r>
              <a:rPr lang="el-GR" sz="2700" dirty="0" smtClean="0">
                <a:latin typeface="Calibri" pitchFamily="34" charset="0"/>
                <a:cs typeface="Calibri" pitchFamily="34" charset="0"/>
              </a:rPr>
              <a:t>μπορούν </a:t>
            </a:r>
            <a:r>
              <a:rPr lang="el-GR" sz="2700" dirty="0">
                <a:latin typeface="Calibri" pitchFamily="34" charset="0"/>
                <a:cs typeface="Calibri" pitchFamily="34" charset="0"/>
              </a:rPr>
              <a:t>να πραγματοποιήσουν το σκοπό της αγωγής, να διαμορφώσουν πνευματικά, ηθικά, ψυχικά και αισθητικά τον εσωτερικό κόσμο του παιδιού και να διαπλάσουν δημιουργικούς και υπεύθυνους πολίτες. </a:t>
            </a:r>
          </a:p>
          <a:p>
            <a:endParaRPr lang="el-GR" dirty="0"/>
          </a:p>
        </p:txBody>
      </p:sp>
      <p:sp>
        <p:nvSpPr>
          <p:cNvPr id="3" name="Title 2"/>
          <p:cNvSpPr>
            <a:spLocks noGrp="1"/>
          </p:cNvSpPr>
          <p:nvPr>
            <p:ph type="title"/>
          </p:nvPr>
        </p:nvSpPr>
        <p:spPr/>
        <p:txBody>
          <a:bodyPr/>
          <a:lstStyle/>
          <a:p>
            <a:r>
              <a:rPr lang="el-GR" sz="3200" dirty="0"/>
              <a:t>Εισαγωγή</a:t>
            </a:r>
          </a:p>
        </p:txBody>
      </p:sp>
    </p:spTree>
    <p:extLst>
      <p:ext uri="{BB962C8B-B14F-4D97-AF65-F5344CB8AC3E}">
        <p14:creationId xmlns:p14="http://schemas.microsoft.com/office/powerpoint/2010/main" xmlns="" val="680161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750"/>
                                        <p:tgtEl>
                                          <p:spTgt spid="3"/>
                                        </p:tgtEl>
                                      </p:cBhvr>
                                    </p:animEffect>
                                  </p:childTnLst>
                                </p:cTn>
                              </p:par>
                            </p:childTnLst>
                          </p:cTn>
                        </p:par>
                        <p:par>
                          <p:cTn id="8" fill="hold">
                            <p:stCondLst>
                              <p:cond delay="2750"/>
                            </p:stCondLst>
                            <p:childTnLst>
                              <p:par>
                                <p:cTn id="9" presetID="16" presetClass="entr" presetSubtype="21" fill="hold" grpId="0" nodeType="after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Effect transition="in" filter="barn(inVertical)">
                                      <p:cBhvr>
                                        <p:cTn id="11" dur="1000"/>
                                        <p:tgtEl>
                                          <p:spTgt spid="2">
                                            <p:txEl>
                                              <p:pRg st="0" end="0"/>
                                            </p:txEl>
                                          </p:spTgt>
                                        </p:tgtEl>
                                      </p:cBhvr>
                                    </p:animEffect>
                                  </p:childTnLst>
                                </p:cTn>
                              </p:par>
                            </p:childTnLst>
                          </p:cTn>
                        </p:par>
                        <p:par>
                          <p:cTn id="12" fill="hold">
                            <p:stCondLst>
                              <p:cond delay="3750"/>
                            </p:stCondLst>
                            <p:childTnLst>
                              <p:par>
                                <p:cTn id="13" presetID="16" presetClass="entr" presetSubtype="21" fill="hold" grpId="0" nodeType="after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Effect transition="in" filter="barn(inVertical)">
                                      <p:cBhvr>
                                        <p:cTn id="15" dur="1000"/>
                                        <p:tgtEl>
                                          <p:spTgt spid="2">
                                            <p:txEl>
                                              <p:pRg st="1" end="1"/>
                                            </p:txEl>
                                          </p:spTgt>
                                        </p:tgtEl>
                                      </p:cBhvr>
                                    </p:animEffect>
                                  </p:childTnLst>
                                </p:cTn>
                              </p:par>
                            </p:childTnLst>
                          </p:cTn>
                        </p:par>
                        <p:par>
                          <p:cTn id="16" fill="hold">
                            <p:stCondLst>
                              <p:cond delay="4750"/>
                            </p:stCondLst>
                            <p:childTnLst>
                              <p:par>
                                <p:cTn id="17" presetID="16" presetClass="entr" presetSubtype="21" fill="hold" grpId="0" nodeType="after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Effect transition="in" filter="barn(inVertical)">
                                      <p:cBhvr>
                                        <p:cTn id="19" dur="10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l-GR" sz="2400" dirty="0" smtClean="0"/>
              <a:t>Δ.  </a:t>
            </a:r>
            <a:r>
              <a:rPr lang="el-GR" sz="2400" dirty="0"/>
              <a:t>Καταγραφή των παραμυθιών του Κ.Χ. </a:t>
            </a:r>
            <a:r>
              <a:rPr lang="el-GR" sz="2400" dirty="0" err="1"/>
              <a:t>Γρόλλιου</a:t>
            </a:r>
            <a:r>
              <a:rPr lang="el-GR" sz="2400" dirty="0"/>
              <a:t>    </a:t>
            </a:r>
            <a:br>
              <a:rPr lang="el-GR" sz="2400" dirty="0"/>
            </a:br>
            <a:r>
              <a:rPr lang="el-GR" sz="2400" dirty="0"/>
              <a:t>     στο περιοδικό «</a:t>
            </a:r>
            <a:r>
              <a:rPr lang="el-GR" sz="2400" dirty="0" err="1"/>
              <a:t>Διάπλασις</a:t>
            </a:r>
            <a:r>
              <a:rPr lang="el-GR" sz="2400" dirty="0"/>
              <a:t> των Παίδων»</a:t>
            </a:r>
          </a:p>
        </p:txBody>
      </p:sp>
      <p:pic>
        <p:nvPicPr>
          <p:cNvPr id="1030" name="Picture 6"/>
          <p:cNvPicPr>
            <a:picLocks noGrp="1" noChangeAspect="1" noChangeArrowheads="1"/>
          </p:cNvPicPr>
          <p:nvPr>
            <p:ph idx="1"/>
          </p:nvPr>
        </p:nvPicPr>
        <p:blipFill>
          <a:blip r:embed="rId2">
            <a:biLevel thresh="75000"/>
            <a:lum contrast="40000"/>
            <a:extLst>
              <a:ext uri="{28A0092B-C50C-407E-A947-70E740481C1C}">
                <a14:useLocalDpi xmlns:a14="http://schemas.microsoft.com/office/drawing/2010/main" xmlns="" val="0"/>
              </a:ext>
            </a:extLst>
          </a:blip>
          <a:srcRect/>
          <a:stretch>
            <a:fillRect/>
          </a:stretch>
        </p:blipFill>
        <p:spPr bwMode="auto">
          <a:xfrm>
            <a:off x="931138" y="2247901"/>
            <a:ext cx="7281724" cy="3773388"/>
          </a:xfrm>
          <a:prstGeom prst="roundRect">
            <a:avLst>
              <a:gd name="adj" fmla="val 4167"/>
            </a:avLst>
          </a:prstGeom>
          <a:solidFill>
            <a:srgbClr val="FFFFFF"/>
          </a:solidFill>
          <a:ln w="9525">
            <a:solidFill>
              <a:schemeClr val="tx1"/>
            </a:solidFill>
            <a:miter lim="800000"/>
            <a:headEnd/>
            <a:tailEnd/>
          </a:ln>
          <a:effectLst>
            <a:reflection blurRad="12700" stA="28000" endPos="28000" dist="5000" dir="5400000" sy="-100000" algn="bl" rotWithShape="0"/>
          </a:effectLst>
          <a:extLs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322095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750"/>
                                        <p:tgtEl>
                                          <p:spTgt spid="3"/>
                                        </p:tgtEl>
                                      </p:cBhvr>
                                    </p:animEffect>
                                  </p:childTnLst>
                                </p:cTn>
                              </p:par>
                            </p:childTnLst>
                          </p:cTn>
                        </p:par>
                        <p:par>
                          <p:cTn id="8" fill="hold">
                            <p:stCondLst>
                              <p:cond delay="2750"/>
                            </p:stCondLst>
                            <p:childTnLst>
                              <p:par>
                                <p:cTn id="9" presetID="5" presetClass="entr" presetSubtype="10" fill="hold" nodeType="afterEffect">
                                  <p:stCondLst>
                                    <p:cond delay="0"/>
                                  </p:stCondLst>
                                  <p:childTnLst>
                                    <p:set>
                                      <p:cBhvr>
                                        <p:cTn id="10" dur="1" fill="hold">
                                          <p:stCondLst>
                                            <p:cond delay="0"/>
                                          </p:stCondLst>
                                        </p:cTn>
                                        <p:tgtEl>
                                          <p:spTgt spid="1030"/>
                                        </p:tgtEl>
                                        <p:attrNameLst>
                                          <p:attrName>style.visibility</p:attrName>
                                        </p:attrNameLst>
                                      </p:cBhvr>
                                      <p:to>
                                        <p:strVal val="visible"/>
                                      </p:to>
                                    </p:set>
                                    <p:animEffect transition="in" filter="checkerboard(across)">
                                      <p:cBhvr>
                                        <p:cTn id="11" dur="1250"/>
                                        <p:tgtEl>
                                          <p:spTgt spid="10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l-GR" sz="2400" dirty="0" smtClean="0"/>
              <a:t>Δ.  </a:t>
            </a:r>
            <a:r>
              <a:rPr lang="el-GR" sz="2400" dirty="0"/>
              <a:t>Καταγραφή των παραμυθιών του Κ.Χ. </a:t>
            </a:r>
            <a:r>
              <a:rPr lang="el-GR" sz="2400" dirty="0" err="1"/>
              <a:t>Γρόλλιου</a:t>
            </a:r>
            <a:r>
              <a:rPr lang="el-GR" sz="2400" dirty="0"/>
              <a:t>    </a:t>
            </a:r>
            <a:br>
              <a:rPr lang="el-GR" sz="2400" dirty="0"/>
            </a:br>
            <a:r>
              <a:rPr lang="el-GR" sz="2400" dirty="0"/>
              <a:t>     στο περιοδικό «</a:t>
            </a:r>
            <a:r>
              <a:rPr lang="el-GR" sz="2400" dirty="0" err="1"/>
              <a:t>Διάπλασις</a:t>
            </a:r>
            <a:r>
              <a:rPr lang="el-GR" sz="2400" dirty="0"/>
              <a:t> των Παίδων»</a:t>
            </a:r>
          </a:p>
        </p:txBody>
      </p:sp>
      <p:pic>
        <p:nvPicPr>
          <p:cNvPr id="3074" name="Picture 2"/>
          <p:cNvPicPr>
            <a:picLocks noGrp="1" noChangeAspect="1" noChangeArrowheads="1"/>
          </p:cNvPicPr>
          <p:nvPr>
            <p:ph idx="1"/>
          </p:nvPr>
        </p:nvPicPr>
        <p:blipFill>
          <a:blip r:embed="rId2">
            <a:lum contrast="40000"/>
            <a:biLevel thresh="75000"/>
            <a:extLst>
              <a:ext uri="{28A0092B-C50C-407E-A947-70E740481C1C}">
                <a14:useLocalDpi xmlns:a14="http://schemas.microsoft.com/office/drawing/2010/main" xmlns="" val="0"/>
              </a:ext>
            </a:extLst>
          </a:blip>
          <a:srcRect/>
          <a:stretch>
            <a:fillRect/>
          </a:stretch>
        </p:blipFill>
        <p:spPr bwMode="auto">
          <a:xfrm>
            <a:off x="971600" y="2247900"/>
            <a:ext cx="7200800" cy="3878263"/>
          </a:xfrm>
          <a:prstGeom prst="roundRect">
            <a:avLst>
              <a:gd name="adj" fmla="val 4167"/>
            </a:avLst>
          </a:prstGeom>
          <a:solidFill>
            <a:srgbClr val="FFFFFF"/>
          </a:solidFill>
          <a:ln w="9525">
            <a:solidFill>
              <a:schemeClr val="tx1"/>
            </a:solidFill>
            <a:miter lim="800000"/>
            <a:headEnd/>
            <a:tailEnd/>
          </a:ln>
          <a:effectLst>
            <a:reflection blurRad="12700" stA="28000" endPos="28000" dist="5000" dir="5400000" sy="-100000" algn="bl" rotWithShape="0"/>
          </a:effectLst>
          <a:extLs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438947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750"/>
                                        <p:tgtEl>
                                          <p:spTgt spid="3"/>
                                        </p:tgtEl>
                                      </p:cBhvr>
                                    </p:animEffect>
                                  </p:childTnLst>
                                </p:cTn>
                              </p:par>
                            </p:childTnLst>
                          </p:cTn>
                        </p:par>
                        <p:par>
                          <p:cTn id="8" fill="hold">
                            <p:stCondLst>
                              <p:cond delay="2750"/>
                            </p:stCondLst>
                            <p:childTnLst>
                              <p:par>
                                <p:cTn id="9" presetID="5" presetClass="entr" presetSubtype="10" fill="hold" nodeType="afterEffect">
                                  <p:stCondLst>
                                    <p:cond delay="0"/>
                                  </p:stCondLst>
                                  <p:childTnLst>
                                    <p:set>
                                      <p:cBhvr>
                                        <p:cTn id="10" dur="1" fill="hold">
                                          <p:stCondLst>
                                            <p:cond delay="0"/>
                                          </p:stCondLst>
                                        </p:cTn>
                                        <p:tgtEl>
                                          <p:spTgt spid="3074"/>
                                        </p:tgtEl>
                                        <p:attrNameLst>
                                          <p:attrName>style.visibility</p:attrName>
                                        </p:attrNameLst>
                                      </p:cBhvr>
                                      <p:to>
                                        <p:strVal val="visible"/>
                                      </p:to>
                                    </p:set>
                                    <p:animEffect transition="in" filter="checkerboard(across)">
                                      <p:cBhvr>
                                        <p:cTn id="11" dur="125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l-GR" sz="2400" dirty="0" smtClean="0"/>
              <a:t>Δ.  </a:t>
            </a:r>
            <a:r>
              <a:rPr lang="el-GR" sz="2400" dirty="0"/>
              <a:t>Καταγραφή των παραμυθιών του Κ.Χ. </a:t>
            </a:r>
            <a:r>
              <a:rPr lang="el-GR" sz="2400" dirty="0" err="1"/>
              <a:t>Γρόλλιου</a:t>
            </a:r>
            <a:r>
              <a:rPr lang="el-GR" sz="2400" dirty="0"/>
              <a:t>    </a:t>
            </a:r>
            <a:br>
              <a:rPr lang="el-GR" sz="2400" dirty="0"/>
            </a:br>
            <a:r>
              <a:rPr lang="el-GR" sz="2400" dirty="0"/>
              <a:t>     στο περιοδικό «</a:t>
            </a:r>
            <a:r>
              <a:rPr lang="el-GR" sz="2400" dirty="0" err="1"/>
              <a:t>Διάπλασις</a:t>
            </a:r>
            <a:r>
              <a:rPr lang="el-GR" sz="2400" dirty="0"/>
              <a:t> των Παίδων»</a:t>
            </a:r>
          </a:p>
        </p:txBody>
      </p:sp>
      <p:pic>
        <p:nvPicPr>
          <p:cNvPr id="3078" name="Picture 6"/>
          <p:cNvPicPr>
            <a:picLocks noGrp="1" noChangeAspect="1" noChangeArrowheads="1"/>
          </p:cNvPicPr>
          <p:nvPr>
            <p:ph idx="1"/>
          </p:nvPr>
        </p:nvPicPr>
        <p:blipFill>
          <a:blip r:embed="rId2">
            <a:biLevel thresh="75000"/>
            <a:lum contrast="40000"/>
            <a:extLst>
              <a:ext uri="{28A0092B-C50C-407E-A947-70E740481C1C}">
                <a14:useLocalDpi xmlns:a14="http://schemas.microsoft.com/office/drawing/2010/main" xmlns="" val="0"/>
              </a:ext>
            </a:extLst>
          </a:blip>
          <a:srcRect/>
          <a:stretch>
            <a:fillRect/>
          </a:stretch>
        </p:blipFill>
        <p:spPr bwMode="auto">
          <a:xfrm>
            <a:off x="971600" y="2247900"/>
            <a:ext cx="7200800" cy="4061420"/>
          </a:xfrm>
          <a:prstGeom prst="roundRect">
            <a:avLst>
              <a:gd name="adj" fmla="val 4167"/>
            </a:avLst>
          </a:prstGeom>
          <a:solidFill>
            <a:srgbClr val="FFFFFF"/>
          </a:solidFill>
          <a:ln w="9525">
            <a:solidFill>
              <a:schemeClr val="tx1"/>
            </a:solidFill>
            <a:miter lim="800000"/>
            <a:headEnd/>
            <a:tailEnd/>
          </a:ln>
          <a:effectLst>
            <a:reflection blurRad="12700" stA="28000" endPos="28000" dist="5000" dir="5400000" sy="-100000" algn="bl" rotWithShape="0"/>
          </a:effectLst>
          <a:extLs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9187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750"/>
                                        <p:tgtEl>
                                          <p:spTgt spid="3"/>
                                        </p:tgtEl>
                                      </p:cBhvr>
                                    </p:animEffect>
                                  </p:childTnLst>
                                </p:cTn>
                              </p:par>
                            </p:childTnLst>
                          </p:cTn>
                        </p:par>
                        <p:par>
                          <p:cTn id="8" fill="hold">
                            <p:stCondLst>
                              <p:cond delay="2750"/>
                            </p:stCondLst>
                            <p:childTnLst>
                              <p:par>
                                <p:cTn id="9" presetID="5" presetClass="entr" presetSubtype="10" fill="hold" nodeType="afterEffect">
                                  <p:stCondLst>
                                    <p:cond delay="0"/>
                                  </p:stCondLst>
                                  <p:childTnLst>
                                    <p:set>
                                      <p:cBhvr>
                                        <p:cTn id="10" dur="1" fill="hold">
                                          <p:stCondLst>
                                            <p:cond delay="0"/>
                                          </p:stCondLst>
                                        </p:cTn>
                                        <p:tgtEl>
                                          <p:spTgt spid="3078"/>
                                        </p:tgtEl>
                                        <p:attrNameLst>
                                          <p:attrName>style.visibility</p:attrName>
                                        </p:attrNameLst>
                                      </p:cBhvr>
                                      <p:to>
                                        <p:strVal val="visible"/>
                                      </p:to>
                                    </p:set>
                                    <p:animEffect transition="in" filter="checkerboard(across)">
                                      <p:cBhvr>
                                        <p:cTn id="11" dur="1250"/>
                                        <p:tgtEl>
                                          <p:spTgt spid="30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0000" lnSpcReduction="20000"/>
          </a:bodyPr>
          <a:lstStyle/>
          <a:p>
            <a:pPr algn="just"/>
            <a:r>
              <a:rPr lang="el-GR" dirty="0"/>
              <a:t>Από το σύνολο του </a:t>
            </a:r>
            <a:r>
              <a:rPr lang="el-GR" dirty="0" err="1"/>
              <a:t>παραμυθιακού</a:t>
            </a:r>
            <a:r>
              <a:rPr lang="el-GR" dirty="0"/>
              <a:t> υλικού του </a:t>
            </a:r>
            <a:r>
              <a:rPr lang="el-GR" dirty="0" err="1"/>
              <a:t>Γρόλλιου</a:t>
            </a:r>
            <a:r>
              <a:rPr lang="el-GR" dirty="0"/>
              <a:t> προκύπτουν δυο βασικές κατηγορίες παραμυθιών ως προς την παρουσίαση και προέλευσή τους. Εκείνα τα οποία δηλώνονται ως λαϊκά και εκείνα τα οποία υπογράφονται από τον ίδιο τον Κ. Χ </a:t>
            </a:r>
            <a:r>
              <a:rPr lang="el-GR" dirty="0" err="1"/>
              <a:t>Γρόλλιο</a:t>
            </a:r>
            <a:r>
              <a:rPr lang="el-GR" dirty="0"/>
              <a:t> καθώς και ξένους συγγραφείς και δηλώνονται ως λογοτεχνικά παραμύθια. Στην κατηγορία των λαϊκών εντάξαμε και τα ξένα στα οποία δεν αναγράφεται ο συγγραφέας και διαπιστώθηκε από την ανάγνωσή τους ότι ακολουθούν λαϊκά παραμύθια της χώρας προέλευσής τους.</a:t>
            </a:r>
          </a:p>
          <a:p>
            <a:pPr algn="just"/>
            <a:r>
              <a:rPr lang="el-GR" dirty="0"/>
              <a:t>Αξίζει να επισημανθεί πως τα περισσότερα από τα παραμύθια του Κ. Χ. </a:t>
            </a:r>
            <a:r>
              <a:rPr lang="el-GR" dirty="0" err="1"/>
              <a:t>Γρόλλιου</a:t>
            </a:r>
            <a:r>
              <a:rPr lang="el-GR" dirty="0"/>
              <a:t> προορίζονται για μεγαλύτερα σε ηλικία παιδιά. Έτσι, σε μια ξεχωριστή στήλη κατατάσσονται τα παραμύθια εκείνα που ενδείκνυνται και για μικρότερα παιδιά. </a:t>
            </a:r>
          </a:p>
          <a:p>
            <a:pPr algn="just"/>
            <a:r>
              <a:rPr lang="el-GR" dirty="0"/>
              <a:t>Παρόλο που το θέμα της εργασίας αυτής είναι τα παραμύθια του Κ. Χ. </a:t>
            </a:r>
            <a:r>
              <a:rPr lang="el-GR" dirty="0" err="1"/>
              <a:t>Γρόλλιου</a:t>
            </a:r>
            <a:r>
              <a:rPr lang="el-GR" dirty="0"/>
              <a:t>, θεωρήσαμε σωστό να εντάξουμε και τα υπόλοιπα έργα του ίδιου συγγραφέα, που έχουν δημοσιευτεί στο περιοδικό Διάπλασης των Παίδων. Τέτοια είναι παιδαγωγικοί μύθοι, ποιήματα και θεατρικά έργα. </a:t>
            </a:r>
            <a:endParaRPr lang="en-US" dirty="0" smtClean="0"/>
          </a:p>
          <a:p>
            <a:pPr algn="just"/>
            <a:r>
              <a:rPr lang="el-GR" dirty="0" smtClean="0"/>
              <a:t>Τέλος</a:t>
            </a:r>
            <a:r>
              <a:rPr lang="el-GR" dirty="0"/>
              <a:t>, σε όλα τα έργα του έχει γίνει μια δεύτερη κατηγοριοποίηση, η οποία έχει να κάνει με το ποια έργα είναι πρωτότυπα και ποια είναι μεταφράσεις, παραφράσεις, </a:t>
            </a:r>
            <a:r>
              <a:rPr lang="el-GR" dirty="0" smtClean="0"/>
              <a:t>αποδόσεις-διασκευές</a:t>
            </a:r>
            <a:r>
              <a:rPr lang="en-US" dirty="0" smtClean="0"/>
              <a:t>.</a:t>
            </a:r>
            <a:r>
              <a:rPr lang="el-GR" dirty="0" smtClean="0"/>
              <a:t> </a:t>
            </a:r>
            <a:endParaRPr lang="el-GR" dirty="0"/>
          </a:p>
          <a:p>
            <a:endParaRPr lang="el-GR" dirty="0"/>
          </a:p>
        </p:txBody>
      </p:sp>
      <p:sp>
        <p:nvSpPr>
          <p:cNvPr id="3" name="Title 2"/>
          <p:cNvSpPr>
            <a:spLocks noGrp="1"/>
          </p:cNvSpPr>
          <p:nvPr>
            <p:ph type="title"/>
          </p:nvPr>
        </p:nvSpPr>
        <p:spPr/>
        <p:txBody>
          <a:bodyPr/>
          <a:lstStyle/>
          <a:p>
            <a:r>
              <a:rPr lang="el-GR" sz="2400" dirty="0"/>
              <a:t>Ε. Κατηγοριοποίηση των παραμυθιών του Κ.Χ. </a:t>
            </a:r>
            <a:r>
              <a:rPr lang="el-GR" sz="2400" dirty="0" err="1"/>
              <a:t>Γρόλλιου</a:t>
            </a:r>
            <a:endParaRPr lang="el-GR" sz="2400" dirty="0"/>
          </a:p>
        </p:txBody>
      </p:sp>
    </p:spTree>
    <p:extLst>
      <p:ext uri="{BB962C8B-B14F-4D97-AF65-F5344CB8AC3E}">
        <p14:creationId xmlns:p14="http://schemas.microsoft.com/office/powerpoint/2010/main" xmlns="" val="2819014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750"/>
                                        <p:tgtEl>
                                          <p:spTgt spid="3"/>
                                        </p:tgtEl>
                                      </p:cBhvr>
                                    </p:animEffect>
                                  </p:childTnLst>
                                </p:cTn>
                              </p:par>
                            </p:childTnLst>
                          </p:cTn>
                        </p:par>
                        <p:par>
                          <p:cTn id="8" fill="hold">
                            <p:stCondLst>
                              <p:cond delay="2750"/>
                            </p:stCondLst>
                            <p:childTnLst>
                              <p:par>
                                <p:cTn id="9" presetID="16" presetClass="entr" presetSubtype="21" fill="hold" grpId="0" nodeType="after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Effect transition="in" filter="barn(inVertical)">
                                      <p:cBhvr>
                                        <p:cTn id="11" dur="1000"/>
                                        <p:tgtEl>
                                          <p:spTgt spid="2">
                                            <p:txEl>
                                              <p:pRg st="0" end="0"/>
                                            </p:txEl>
                                          </p:spTgt>
                                        </p:tgtEl>
                                      </p:cBhvr>
                                    </p:animEffect>
                                  </p:childTnLst>
                                </p:cTn>
                              </p:par>
                            </p:childTnLst>
                          </p:cTn>
                        </p:par>
                        <p:par>
                          <p:cTn id="12" fill="hold">
                            <p:stCondLst>
                              <p:cond delay="3750"/>
                            </p:stCondLst>
                            <p:childTnLst>
                              <p:par>
                                <p:cTn id="13" presetID="16" presetClass="entr" presetSubtype="21" fill="hold" grpId="0" nodeType="after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Effect transition="in" filter="barn(inVertical)">
                                      <p:cBhvr>
                                        <p:cTn id="15" dur="1000"/>
                                        <p:tgtEl>
                                          <p:spTgt spid="2">
                                            <p:txEl>
                                              <p:pRg st="1" end="1"/>
                                            </p:txEl>
                                          </p:spTgt>
                                        </p:tgtEl>
                                      </p:cBhvr>
                                    </p:animEffect>
                                  </p:childTnLst>
                                </p:cTn>
                              </p:par>
                            </p:childTnLst>
                          </p:cTn>
                        </p:par>
                        <p:par>
                          <p:cTn id="16" fill="hold">
                            <p:stCondLst>
                              <p:cond delay="4750"/>
                            </p:stCondLst>
                            <p:childTnLst>
                              <p:par>
                                <p:cTn id="17" presetID="16" presetClass="entr" presetSubtype="21" fill="hold" grpId="0" nodeType="after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Effect transition="in" filter="barn(inVertical)">
                                      <p:cBhvr>
                                        <p:cTn id="19" dur="1000"/>
                                        <p:tgtEl>
                                          <p:spTgt spid="2">
                                            <p:txEl>
                                              <p:pRg st="2" end="2"/>
                                            </p:txEl>
                                          </p:spTgt>
                                        </p:tgtEl>
                                      </p:cBhvr>
                                    </p:animEffect>
                                  </p:childTnLst>
                                </p:cTn>
                              </p:par>
                            </p:childTnLst>
                          </p:cTn>
                        </p:par>
                        <p:par>
                          <p:cTn id="20" fill="hold">
                            <p:stCondLst>
                              <p:cond delay="5750"/>
                            </p:stCondLst>
                            <p:childTnLst>
                              <p:par>
                                <p:cTn id="21" presetID="16" presetClass="entr" presetSubtype="21" fill="hold" grpId="0" nodeType="afterEffect">
                                  <p:stCondLst>
                                    <p:cond delay="0"/>
                                  </p:stCondLst>
                                  <p:childTnLst>
                                    <p:set>
                                      <p:cBhvr>
                                        <p:cTn id="22" dur="1" fill="hold">
                                          <p:stCondLst>
                                            <p:cond delay="0"/>
                                          </p:stCondLst>
                                        </p:cTn>
                                        <p:tgtEl>
                                          <p:spTgt spid="2">
                                            <p:txEl>
                                              <p:pRg st="3" end="3"/>
                                            </p:txEl>
                                          </p:spTgt>
                                        </p:tgtEl>
                                        <p:attrNameLst>
                                          <p:attrName>style.visibility</p:attrName>
                                        </p:attrNameLst>
                                      </p:cBhvr>
                                      <p:to>
                                        <p:strVal val="visible"/>
                                      </p:to>
                                    </p:set>
                                    <p:animEffect transition="in" filter="barn(inVertical)">
                                      <p:cBhvr>
                                        <p:cTn id="23" dur="10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5" name="Picture 1"/>
          <p:cNvPicPr>
            <a:picLocks noGrp="1" noChangeAspect="1" noChangeArrowheads="1"/>
          </p:cNvPicPr>
          <p:nvPr>
            <p:ph idx="1"/>
          </p:nvPr>
        </p:nvPicPr>
        <p:blipFill>
          <a:blip r:embed="rId3">
            <a:lum contrast="40000"/>
            <a:biLevel thresh="75000"/>
            <a:extLst>
              <a:ext uri="{28A0092B-C50C-407E-A947-70E740481C1C}">
                <a14:useLocalDpi xmlns:a14="http://schemas.microsoft.com/office/drawing/2010/main" xmlns="" val="0"/>
              </a:ext>
            </a:extLst>
          </a:blip>
          <a:stretch>
            <a:fillRect/>
          </a:stretch>
        </p:blipFill>
        <p:spPr bwMode="auto">
          <a:xfrm>
            <a:off x="1115616" y="2247900"/>
            <a:ext cx="6984775" cy="3878263"/>
          </a:xfrm>
          <a:prstGeom prst="roundRect">
            <a:avLst>
              <a:gd name="adj" fmla="val 4167"/>
            </a:avLst>
          </a:prstGeom>
          <a:solidFill>
            <a:srgbClr val="FFFFFF"/>
          </a:solidFill>
          <a:ln w="9525">
            <a:solidFill>
              <a:schemeClr val="tx1"/>
            </a:solidFill>
            <a:miter lim="800000"/>
            <a:headEnd/>
            <a:tailEnd/>
          </a:ln>
          <a:effectLst>
            <a:reflection blurRad="12700" stA="28000" endPos="28000" dist="5000" dir="5400000" sy="-100000" algn="bl" rotWithShape="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Title 2"/>
          <p:cNvSpPr>
            <a:spLocks noGrp="1"/>
          </p:cNvSpPr>
          <p:nvPr>
            <p:ph type="title"/>
          </p:nvPr>
        </p:nvSpPr>
        <p:spPr/>
        <p:txBody>
          <a:bodyPr/>
          <a:lstStyle/>
          <a:p>
            <a:pPr lvl="1" algn="ctr" rtl="0">
              <a:spcBef>
                <a:spcPct val="0"/>
              </a:spcBef>
            </a:pPr>
            <a:r>
              <a:rPr lang="el-GR" sz="2400" kern="1200" dirty="0" smtClean="0">
                <a:latin typeface="+mj-lt"/>
                <a:ea typeface="+mj-ea"/>
                <a:cs typeface="+mj-cs"/>
              </a:rPr>
              <a:t>Ε. </a:t>
            </a:r>
            <a:r>
              <a:rPr lang="el-GR" sz="2400" kern="1200" dirty="0">
                <a:latin typeface="+mj-lt"/>
                <a:ea typeface="+mj-ea"/>
                <a:cs typeface="+mj-cs"/>
              </a:rPr>
              <a:t>Κατηγοριοποίηση των παραμυθιών του Κ.Χ. </a:t>
            </a:r>
            <a:r>
              <a:rPr lang="el-GR" sz="2400" kern="1200" dirty="0" err="1">
                <a:latin typeface="+mj-lt"/>
                <a:ea typeface="+mj-ea"/>
                <a:cs typeface="+mj-cs"/>
              </a:rPr>
              <a:t>Γρόλλιου</a:t>
            </a:r>
            <a:r>
              <a:rPr lang="el-GR" sz="2400" kern="1200" dirty="0">
                <a:latin typeface="+mj-lt"/>
                <a:ea typeface="+mj-ea"/>
                <a:cs typeface="+mj-cs"/>
              </a:rPr>
              <a:t/>
            </a:r>
            <a:br>
              <a:rPr lang="el-GR" sz="2400" kern="1200" dirty="0">
                <a:latin typeface="+mj-lt"/>
                <a:ea typeface="+mj-ea"/>
                <a:cs typeface="+mj-cs"/>
              </a:rPr>
            </a:br>
            <a:endParaRPr lang="el-GR" sz="2400" kern="1200" dirty="0">
              <a:latin typeface="+mj-lt"/>
              <a:ea typeface="+mj-ea"/>
              <a:cs typeface="+mj-cs"/>
            </a:endParaRPr>
          </a:p>
        </p:txBody>
      </p:sp>
    </p:spTree>
    <p:extLst>
      <p:ext uri="{BB962C8B-B14F-4D97-AF65-F5344CB8AC3E}">
        <p14:creationId xmlns:p14="http://schemas.microsoft.com/office/powerpoint/2010/main" xmlns="" val="209122936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750"/>
                                        <p:tgtEl>
                                          <p:spTgt spid="3"/>
                                        </p:tgtEl>
                                      </p:cBhvr>
                                    </p:animEffect>
                                  </p:childTnLst>
                                </p:cTn>
                              </p:par>
                            </p:childTnLst>
                          </p:cTn>
                        </p:par>
                        <p:par>
                          <p:cTn id="8" fill="hold">
                            <p:stCondLst>
                              <p:cond delay="2750"/>
                            </p:stCondLst>
                            <p:childTnLst>
                              <p:par>
                                <p:cTn id="9" presetID="5" presetClass="entr" presetSubtype="10" fill="hold" nodeType="afterEffect">
                                  <p:stCondLst>
                                    <p:cond delay="0"/>
                                  </p:stCondLst>
                                  <p:childTnLst>
                                    <p:set>
                                      <p:cBhvr>
                                        <p:cTn id="10" dur="1" fill="hold">
                                          <p:stCondLst>
                                            <p:cond delay="0"/>
                                          </p:stCondLst>
                                        </p:cTn>
                                        <p:tgtEl>
                                          <p:spTgt spid="1025"/>
                                        </p:tgtEl>
                                        <p:attrNameLst>
                                          <p:attrName>style.visibility</p:attrName>
                                        </p:attrNameLst>
                                      </p:cBhvr>
                                      <p:to>
                                        <p:strVal val="visible"/>
                                      </p:to>
                                    </p:set>
                                    <p:animEffect transition="in" filter="checkerboard(across)">
                                      <p:cBhvr>
                                        <p:cTn id="11" dur="1000"/>
                                        <p:tgtEl>
                                          <p:spTgt spid="10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lvl="1" algn="ctr" rtl="0">
              <a:spcBef>
                <a:spcPct val="0"/>
              </a:spcBef>
            </a:pPr>
            <a:r>
              <a:rPr lang="el-GR" sz="2400" kern="1200" dirty="0" smtClean="0">
                <a:latin typeface="+mj-lt"/>
                <a:ea typeface="+mj-ea"/>
                <a:cs typeface="+mj-cs"/>
              </a:rPr>
              <a:t>Ε. </a:t>
            </a:r>
            <a:r>
              <a:rPr lang="el-GR" sz="2400" kern="1200" dirty="0">
                <a:latin typeface="+mj-lt"/>
                <a:ea typeface="+mj-ea"/>
                <a:cs typeface="+mj-cs"/>
              </a:rPr>
              <a:t>Κατηγοριοποίηση των παραμυθιών του Κ.Χ. </a:t>
            </a:r>
            <a:r>
              <a:rPr lang="el-GR" sz="2400" kern="1200" dirty="0" err="1">
                <a:latin typeface="+mj-lt"/>
                <a:ea typeface="+mj-ea"/>
                <a:cs typeface="+mj-cs"/>
              </a:rPr>
              <a:t>Γρόλλιου</a:t>
            </a:r>
            <a:endParaRPr lang="el-GR" sz="2400" kern="1200" dirty="0">
              <a:latin typeface="+mj-lt"/>
              <a:ea typeface="+mj-ea"/>
              <a:cs typeface="+mj-cs"/>
            </a:endParaRPr>
          </a:p>
        </p:txBody>
      </p:sp>
      <p:pic>
        <p:nvPicPr>
          <p:cNvPr id="1027" name="Picture 3"/>
          <p:cNvPicPr>
            <a:picLocks noGrp="1" noChangeAspect="1" noChangeArrowheads="1"/>
          </p:cNvPicPr>
          <p:nvPr>
            <p:ph idx="1"/>
          </p:nvPr>
        </p:nvPicPr>
        <p:blipFill>
          <a:blip r:embed="rId3">
            <a:biLevel thresh="75000"/>
            <a:lum contrast="40000"/>
            <a:extLst>
              <a:ext uri="{28A0092B-C50C-407E-A947-70E740481C1C}">
                <a14:useLocalDpi xmlns:a14="http://schemas.microsoft.com/office/drawing/2010/main" xmlns="" val="0"/>
              </a:ext>
            </a:extLst>
          </a:blip>
          <a:srcRect/>
          <a:stretch>
            <a:fillRect/>
          </a:stretch>
        </p:blipFill>
        <p:spPr bwMode="auto">
          <a:xfrm>
            <a:off x="698500" y="2875025"/>
            <a:ext cx="7747000" cy="2624013"/>
          </a:xfrm>
          <a:prstGeom prst="roundRect">
            <a:avLst>
              <a:gd name="adj" fmla="val 4167"/>
            </a:avLst>
          </a:prstGeom>
          <a:solidFill>
            <a:srgbClr val="FFFFFF"/>
          </a:solidFill>
          <a:ln w="9525">
            <a:solidFill>
              <a:schemeClr val="tx1"/>
            </a:solidFill>
            <a:miter lim="800000"/>
            <a:headEnd/>
            <a:tailEnd/>
          </a:ln>
          <a:effectLst>
            <a:reflection blurRad="12700" stA="28000" endPos="28000" dist="5000" dir="5400000" sy="-100000" algn="bl" rotWithShape="0"/>
          </a:effectLst>
          <a:extLs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89017133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750"/>
                                        <p:tgtEl>
                                          <p:spTgt spid="3"/>
                                        </p:tgtEl>
                                      </p:cBhvr>
                                    </p:animEffect>
                                  </p:childTnLst>
                                </p:cTn>
                              </p:par>
                            </p:childTnLst>
                          </p:cTn>
                        </p:par>
                        <p:par>
                          <p:cTn id="8" fill="hold">
                            <p:stCondLst>
                              <p:cond delay="2750"/>
                            </p:stCondLst>
                            <p:childTnLst>
                              <p:par>
                                <p:cTn id="9" presetID="5" presetClass="entr" presetSubtype="10" fill="hold" nodeType="afterEffect">
                                  <p:stCondLst>
                                    <p:cond delay="0"/>
                                  </p:stCondLst>
                                  <p:childTnLst>
                                    <p:set>
                                      <p:cBhvr>
                                        <p:cTn id="10" dur="1" fill="hold">
                                          <p:stCondLst>
                                            <p:cond delay="0"/>
                                          </p:stCondLst>
                                        </p:cTn>
                                        <p:tgtEl>
                                          <p:spTgt spid="1027"/>
                                        </p:tgtEl>
                                        <p:attrNameLst>
                                          <p:attrName>style.visibility</p:attrName>
                                        </p:attrNameLst>
                                      </p:cBhvr>
                                      <p:to>
                                        <p:strVal val="visible"/>
                                      </p:to>
                                    </p:set>
                                    <p:animEffect transition="in" filter="checkerboard(across)">
                                      <p:cBhvr>
                                        <p:cTn id="11" dur="125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lvl="1" algn="ctr" rtl="0">
              <a:spcBef>
                <a:spcPct val="0"/>
              </a:spcBef>
            </a:pPr>
            <a:r>
              <a:rPr lang="el-GR" sz="2400" kern="1200" dirty="0">
                <a:latin typeface="+mj-lt"/>
                <a:ea typeface="+mj-ea"/>
                <a:cs typeface="+mj-cs"/>
              </a:rPr>
              <a:t>Ε. Κατηγοριοποίηση των παραμυθιών του Κ.Χ. </a:t>
            </a:r>
            <a:r>
              <a:rPr lang="el-GR" sz="2400" kern="1200" dirty="0" err="1">
                <a:latin typeface="+mj-lt"/>
                <a:ea typeface="+mj-ea"/>
                <a:cs typeface="+mj-cs"/>
              </a:rPr>
              <a:t>Γρόλλιου</a:t>
            </a:r>
            <a:endParaRPr lang="el-GR" sz="2400" kern="1200" dirty="0">
              <a:latin typeface="+mj-lt"/>
              <a:ea typeface="+mj-ea"/>
              <a:cs typeface="+mj-cs"/>
            </a:endParaRPr>
          </a:p>
        </p:txBody>
      </p:sp>
      <p:pic>
        <p:nvPicPr>
          <p:cNvPr id="2050" name="Picture 2"/>
          <p:cNvPicPr>
            <a:picLocks noGrp="1" noChangeAspect="1" noChangeArrowheads="1"/>
          </p:cNvPicPr>
          <p:nvPr>
            <p:ph idx="1"/>
          </p:nvPr>
        </p:nvPicPr>
        <p:blipFill>
          <a:blip r:embed="rId2">
            <a:lum contrast="40000"/>
            <a:biLevel thresh="75000"/>
            <a:extLst>
              <a:ext uri="{28A0092B-C50C-407E-A947-70E740481C1C}">
                <a14:useLocalDpi xmlns:a14="http://schemas.microsoft.com/office/drawing/2010/main" xmlns="" val="0"/>
              </a:ext>
            </a:extLst>
          </a:blip>
          <a:srcRect/>
          <a:stretch>
            <a:fillRect/>
          </a:stretch>
        </p:blipFill>
        <p:spPr bwMode="auto">
          <a:xfrm>
            <a:off x="3157791" y="2247900"/>
            <a:ext cx="2828417" cy="3878263"/>
          </a:xfrm>
          <a:prstGeom prst="roundRect">
            <a:avLst>
              <a:gd name="adj" fmla="val 4167"/>
            </a:avLst>
          </a:prstGeom>
          <a:solidFill>
            <a:srgbClr val="FFFFFF"/>
          </a:solidFill>
          <a:ln w="9525">
            <a:solidFill>
              <a:schemeClr val="tx1"/>
            </a:solidFill>
            <a:miter lim="800000"/>
            <a:headEnd/>
            <a:tailEnd/>
          </a:ln>
          <a:effectLst>
            <a:reflection blurRad="12700" stA="28000" endPos="28000" dist="5000" dir="5400000" sy="-100000" algn="bl" rotWithShape="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43642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750"/>
                                        <p:tgtEl>
                                          <p:spTgt spid="3"/>
                                        </p:tgtEl>
                                      </p:cBhvr>
                                    </p:animEffect>
                                  </p:childTnLst>
                                </p:cTn>
                              </p:par>
                            </p:childTnLst>
                          </p:cTn>
                        </p:par>
                        <p:par>
                          <p:cTn id="8" fill="hold">
                            <p:stCondLst>
                              <p:cond delay="2750"/>
                            </p:stCondLst>
                            <p:childTnLst>
                              <p:par>
                                <p:cTn id="9" presetID="5" presetClass="entr" presetSubtype="10" fill="hold" nodeType="afterEffect">
                                  <p:stCondLst>
                                    <p:cond delay="0"/>
                                  </p:stCondLst>
                                  <p:childTnLst>
                                    <p:set>
                                      <p:cBhvr>
                                        <p:cTn id="10" dur="1" fill="hold">
                                          <p:stCondLst>
                                            <p:cond delay="0"/>
                                          </p:stCondLst>
                                        </p:cTn>
                                        <p:tgtEl>
                                          <p:spTgt spid="2050"/>
                                        </p:tgtEl>
                                        <p:attrNameLst>
                                          <p:attrName>style.visibility</p:attrName>
                                        </p:attrNameLst>
                                      </p:cBhvr>
                                      <p:to>
                                        <p:strVal val="visible"/>
                                      </p:to>
                                    </p:set>
                                    <p:animEffect transition="in" filter="checkerboard(across)">
                                      <p:cBhvr>
                                        <p:cTn id="11" dur="1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62500" lnSpcReduction="20000"/>
          </a:bodyPr>
          <a:lstStyle/>
          <a:p>
            <a:pPr algn="just"/>
            <a:r>
              <a:rPr lang="el-GR" sz="2600" dirty="0"/>
              <a:t>Τα παραμύθια του Κ. Χ. </a:t>
            </a:r>
            <a:r>
              <a:rPr lang="el-GR" sz="2600" dirty="0" err="1"/>
              <a:t>Γρόλλιου</a:t>
            </a:r>
            <a:r>
              <a:rPr lang="el-GR" sz="2600" dirty="0"/>
              <a:t> εισάγουν τα παιδιά στον πραγματικό κόσμο μέσα από το δρόμο του φανταστικού, αλλά αρκετές φορές και του σκληρά ρεαλιστικού και ενισχύουν την ανάπτυξη της φαντασίας και της δημιουργικής σκέψης.</a:t>
            </a:r>
          </a:p>
          <a:p>
            <a:pPr algn="just"/>
            <a:r>
              <a:rPr lang="el-GR" sz="2600" dirty="0"/>
              <a:t>Κύρια προσφορά τους είναι η γλωσσική καλλιέργεια και η ανάπτυξη της εκφραστικής ικανότητας των παιδιών με πλήθος λέξεων και εκφράσεων, τις οποίες ο </a:t>
            </a:r>
            <a:r>
              <a:rPr lang="el-GR" sz="2600" dirty="0" err="1"/>
              <a:t>Γρόλλιος</a:t>
            </a:r>
            <a:r>
              <a:rPr lang="el-GR" sz="2600" dirty="0"/>
              <a:t> χρησιμοποιεί με περίτεχνο τρόπο.</a:t>
            </a:r>
          </a:p>
          <a:p>
            <a:pPr algn="just"/>
            <a:r>
              <a:rPr lang="el-GR" sz="2600" dirty="0"/>
              <a:t>Μέσα από τις διηγήσεις προβληματικών καταστάσεων και δύσκολων περιστάσεων της ζωής, τα παραμύθια του </a:t>
            </a:r>
            <a:r>
              <a:rPr lang="el-GR" sz="2600" dirty="0" err="1"/>
              <a:t>Γρόλλιου</a:t>
            </a:r>
            <a:r>
              <a:rPr lang="el-GR" sz="2600" dirty="0"/>
              <a:t> οδηγούν στην ψυχική ωρίμανση και την ομαλή κοινωνικοποίηση των μεγαλύτερων κυρίως παιδιών. Με λίγα λόγια, προσφέρουν συναισθηματικά βιώματα μέσα από έντονα γεγονότα και διηγήσεις.</a:t>
            </a:r>
          </a:p>
          <a:p>
            <a:pPr algn="just"/>
            <a:r>
              <a:rPr lang="el-GR" sz="2600" dirty="0"/>
              <a:t>Επιπλέον, τα παραμύθια του </a:t>
            </a:r>
            <a:r>
              <a:rPr lang="el-GR" sz="2600" dirty="0" err="1"/>
              <a:t>Γρόλλιου</a:t>
            </a:r>
            <a:r>
              <a:rPr lang="el-GR" sz="2600" dirty="0"/>
              <a:t> έχουν μεγάλη μορφωτική αξία, εξαιτίας της ποικιλίας του περιεχομένου τους, το οποίο μπορεί να οδηγήσει τα παιδιά σε συσχετισμούς και προβληματισμούς και εισάγουν τους μικρούς αναγνώστες με παιγνιώδη τρόπο στη γνώση επιστημονικών εννοιών. Προσφέρουν γνώσεις εγκυκλοπαιδικής ισχύος και φέρνουν τα παιδιά σε επαφή με την ελληνική λαϊκή παράδοση, αλλά και την παγκόσμια κλασική λογοτεχνία, όπως είναι τα έργα του Σαίξπηρ, ιδωμένη μέσα από μια παιδική διάσταση.</a:t>
            </a:r>
          </a:p>
          <a:p>
            <a:pPr algn="just"/>
            <a:endParaRPr lang="el-GR" dirty="0"/>
          </a:p>
        </p:txBody>
      </p:sp>
      <p:sp>
        <p:nvSpPr>
          <p:cNvPr id="3" name="Title 2"/>
          <p:cNvSpPr>
            <a:spLocks noGrp="1"/>
          </p:cNvSpPr>
          <p:nvPr>
            <p:ph type="title"/>
          </p:nvPr>
        </p:nvSpPr>
        <p:spPr/>
        <p:txBody>
          <a:bodyPr/>
          <a:lstStyle/>
          <a:p>
            <a:pPr lvl="1" algn="ctr" rtl="0">
              <a:spcBef>
                <a:spcPct val="0"/>
              </a:spcBef>
            </a:pPr>
            <a:r>
              <a:rPr lang="el-GR" sz="2400" dirty="0" smtClean="0">
                <a:latin typeface="+mj-lt"/>
              </a:rPr>
              <a:t>ΣΤ. Παιδαγωγική </a:t>
            </a:r>
            <a:r>
              <a:rPr lang="el-GR" sz="2400" dirty="0">
                <a:latin typeface="+mj-lt"/>
              </a:rPr>
              <a:t>προσέγγιση των παραμυθιών του Κ.Χ. </a:t>
            </a:r>
            <a:r>
              <a:rPr lang="el-GR" sz="2400" dirty="0" err="1">
                <a:latin typeface="+mj-lt"/>
              </a:rPr>
              <a:t>Γρόλλιου</a:t>
            </a:r>
            <a:r>
              <a:rPr lang="el-GR" sz="2000" dirty="0"/>
              <a:t/>
            </a:r>
            <a:br>
              <a:rPr lang="el-GR" sz="2000" dirty="0"/>
            </a:br>
            <a:endParaRPr lang="el-GR" dirty="0"/>
          </a:p>
        </p:txBody>
      </p:sp>
    </p:spTree>
    <p:extLst>
      <p:ext uri="{BB962C8B-B14F-4D97-AF65-F5344CB8AC3E}">
        <p14:creationId xmlns:p14="http://schemas.microsoft.com/office/powerpoint/2010/main" xmlns="" val="676101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750"/>
                                        <p:tgtEl>
                                          <p:spTgt spid="3"/>
                                        </p:tgtEl>
                                      </p:cBhvr>
                                    </p:animEffect>
                                  </p:childTnLst>
                                </p:cTn>
                              </p:par>
                            </p:childTnLst>
                          </p:cTn>
                        </p:par>
                        <p:par>
                          <p:cTn id="8" fill="hold">
                            <p:stCondLst>
                              <p:cond delay="2750"/>
                            </p:stCondLst>
                            <p:childTnLst>
                              <p:par>
                                <p:cTn id="9" presetID="16" presetClass="entr" presetSubtype="21" fill="hold" grpId="0" nodeType="after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Effect transition="in" filter="barn(inVertical)">
                                      <p:cBhvr>
                                        <p:cTn id="11" dur="1000"/>
                                        <p:tgtEl>
                                          <p:spTgt spid="2">
                                            <p:txEl>
                                              <p:pRg st="0" end="0"/>
                                            </p:txEl>
                                          </p:spTgt>
                                        </p:tgtEl>
                                      </p:cBhvr>
                                    </p:animEffect>
                                  </p:childTnLst>
                                </p:cTn>
                              </p:par>
                            </p:childTnLst>
                          </p:cTn>
                        </p:par>
                        <p:par>
                          <p:cTn id="12" fill="hold">
                            <p:stCondLst>
                              <p:cond delay="3750"/>
                            </p:stCondLst>
                            <p:childTnLst>
                              <p:par>
                                <p:cTn id="13" presetID="16" presetClass="entr" presetSubtype="21" fill="hold" grpId="0" nodeType="after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Effect transition="in" filter="barn(inVertical)">
                                      <p:cBhvr>
                                        <p:cTn id="15" dur="1000"/>
                                        <p:tgtEl>
                                          <p:spTgt spid="2">
                                            <p:txEl>
                                              <p:pRg st="1" end="1"/>
                                            </p:txEl>
                                          </p:spTgt>
                                        </p:tgtEl>
                                      </p:cBhvr>
                                    </p:animEffect>
                                  </p:childTnLst>
                                </p:cTn>
                              </p:par>
                            </p:childTnLst>
                          </p:cTn>
                        </p:par>
                        <p:par>
                          <p:cTn id="16" fill="hold">
                            <p:stCondLst>
                              <p:cond delay="4750"/>
                            </p:stCondLst>
                            <p:childTnLst>
                              <p:par>
                                <p:cTn id="17" presetID="16" presetClass="entr" presetSubtype="21" fill="hold" grpId="0" nodeType="after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Effect transition="in" filter="barn(inVertical)">
                                      <p:cBhvr>
                                        <p:cTn id="19" dur="1000"/>
                                        <p:tgtEl>
                                          <p:spTgt spid="2">
                                            <p:txEl>
                                              <p:pRg st="2" end="2"/>
                                            </p:txEl>
                                          </p:spTgt>
                                        </p:tgtEl>
                                      </p:cBhvr>
                                    </p:animEffect>
                                  </p:childTnLst>
                                </p:cTn>
                              </p:par>
                            </p:childTnLst>
                          </p:cTn>
                        </p:par>
                        <p:par>
                          <p:cTn id="20" fill="hold">
                            <p:stCondLst>
                              <p:cond delay="5750"/>
                            </p:stCondLst>
                            <p:childTnLst>
                              <p:par>
                                <p:cTn id="21" presetID="16" presetClass="entr" presetSubtype="21" fill="hold" grpId="0" nodeType="afterEffect">
                                  <p:stCondLst>
                                    <p:cond delay="0"/>
                                  </p:stCondLst>
                                  <p:childTnLst>
                                    <p:set>
                                      <p:cBhvr>
                                        <p:cTn id="22" dur="1" fill="hold">
                                          <p:stCondLst>
                                            <p:cond delay="0"/>
                                          </p:stCondLst>
                                        </p:cTn>
                                        <p:tgtEl>
                                          <p:spTgt spid="2">
                                            <p:txEl>
                                              <p:pRg st="3" end="3"/>
                                            </p:txEl>
                                          </p:spTgt>
                                        </p:tgtEl>
                                        <p:attrNameLst>
                                          <p:attrName>style.visibility</p:attrName>
                                        </p:attrNameLst>
                                      </p:cBhvr>
                                      <p:to>
                                        <p:strVal val="visible"/>
                                      </p:to>
                                    </p:set>
                                    <p:animEffect transition="in" filter="barn(inVertical)">
                                      <p:cBhvr>
                                        <p:cTn id="23" dur="10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gn="just"/>
            <a:r>
              <a:rPr lang="el-GR" sz="1600" dirty="0"/>
              <a:t>Μέσα από τις αποδόσεις έργων ξένων συγγραφέων ο </a:t>
            </a:r>
            <a:r>
              <a:rPr lang="el-GR" sz="1600" dirty="0" err="1"/>
              <a:t>Γρόλλιος</a:t>
            </a:r>
            <a:r>
              <a:rPr lang="el-GR" sz="1600" dirty="0"/>
              <a:t> φέρνει τα παιδιά σε επαφή με άλλους τρόπους σκέψης, κοσμοαντίληψης και αντιμετώπισης της ζωής και με τον τρόπο αυτό τους προσφέρει μια γνωριμία με την παράδοση, τις συνήθειες και τις σκέψεις ανθρώπων που ζουν σε άλλα μέρη του κόσμου.</a:t>
            </a:r>
          </a:p>
          <a:p>
            <a:pPr algn="just"/>
            <a:r>
              <a:rPr lang="el-GR" sz="1600" dirty="0"/>
              <a:t>Τα παραμύθια με ζώα προσφέρουν μια δόση σοφίας μέσα από τα επεισόδια της ζωής των ζώων. Στα παραμύθια αυτά εξυμνούνται αρετές, όπως η μετριοφροσύνη, η ανιδιοτέλεια, η ευγνωμοσύνη και η αυτογνωσία και καταδικάζονται ελαττώματα, όπως ο κομπασμός, η ματαιοδοξία, η αγνωμοσύνη και η απληστία.</a:t>
            </a:r>
          </a:p>
          <a:p>
            <a:pPr algn="just"/>
            <a:r>
              <a:rPr lang="el-GR" sz="1600" dirty="0"/>
              <a:t>Τέλος, η ταύτιση των αναγνωστών με τους «καλούς» ήρωες, για τους οποίους η τελική επιβράβευση είναι σίγουρη, ενισχύει στα παιδιά την πεποίθηση ότι το καλό τελικά επικρατεί και θριαμβεύει. Το ιδανικό πρότυπο, δηλαδή, που προσφέρουν τα παραμύθια αυτά, προκαλεί στα παιδιά την επιθυμία να το μιμηθούν.</a:t>
            </a:r>
          </a:p>
          <a:p>
            <a:endParaRPr lang="el-GR" dirty="0"/>
          </a:p>
        </p:txBody>
      </p:sp>
      <p:sp>
        <p:nvSpPr>
          <p:cNvPr id="3" name="Title 2"/>
          <p:cNvSpPr>
            <a:spLocks noGrp="1"/>
          </p:cNvSpPr>
          <p:nvPr>
            <p:ph type="title"/>
          </p:nvPr>
        </p:nvSpPr>
        <p:spPr/>
        <p:txBody>
          <a:bodyPr/>
          <a:lstStyle/>
          <a:p>
            <a:r>
              <a:rPr lang="el-GR" sz="2400" dirty="0"/>
              <a:t>ΣΤ. Παιδαγωγική προσέγγιση των παραμυθιών του Κ.Χ. </a:t>
            </a:r>
            <a:r>
              <a:rPr lang="el-GR" sz="2400" dirty="0" err="1"/>
              <a:t>Γρόλλιου</a:t>
            </a:r>
            <a:endParaRPr lang="el-GR" sz="2400" dirty="0"/>
          </a:p>
        </p:txBody>
      </p:sp>
    </p:spTree>
    <p:extLst>
      <p:ext uri="{BB962C8B-B14F-4D97-AF65-F5344CB8AC3E}">
        <p14:creationId xmlns:p14="http://schemas.microsoft.com/office/powerpoint/2010/main" xmlns="" val="94614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750"/>
                                        <p:tgtEl>
                                          <p:spTgt spid="3"/>
                                        </p:tgtEl>
                                      </p:cBhvr>
                                    </p:animEffect>
                                  </p:childTnLst>
                                </p:cTn>
                              </p:par>
                            </p:childTnLst>
                          </p:cTn>
                        </p:par>
                        <p:par>
                          <p:cTn id="8" fill="hold">
                            <p:stCondLst>
                              <p:cond delay="2750"/>
                            </p:stCondLst>
                            <p:childTnLst>
                              <p:par>
                                <p:cTn id="9" presetID="16" presetClass="entr" presetSubtype="21" fill="hold" grpId="0" nodeType="after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Effect transition="in" filter="barn(inVertical)">
                                      <p:cBhvr>
                                        <p:cTn id="11" dur="1000"/>
                                        <p:tgtEl>
                                          <p:spTgt spid="2">
                                            <p:txEl>
                                              <p:pRg st="0" end="0"/>
                                            </p:txEl>
                                          </p:spTgt>
                                        </p:tgtEl>
                                      </p:cBhvr>
                                    </p:animEffect>
                                  </p:childTnLst>
                                </p:cTn>
                              </p:par>
                            </p:childTnLst>
                          </p:cTn>
                        </p:par>
                        <p:par>
                          <p:cTn id="12" fill="hold">
                            <p:stCondLst>
                              <p:cond delay="3750"/>
                            </p:stCondLst>
                            <p:childTnLst>
                              <p:par>
                                <p:cTn id="13" presetID="16" presetClass="entr" presetSubtype="21" fill="hold" grpId="0" nodeType="after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Effect transition="in" filter="barn(inVertical)">
                                      <p:cBhvr>
                                        <p:cTn id="15" dur="1000"/>
                                        <p:tgtEl>
                                          <p:spTgt spid="2">
                                            <p:txEl>
                                              <p:pRg st="1" end="1"/>
                                            </p:txEl>
                                          </p:spTgt>
                                        </p:tgtEl>
                                      </p:cBhvr>
                                    </p:animEffect>
                                  </p:childTnLst>
                                </p:cTn>
                              </p:par>
                            </p:childTnLst>
                          </p:cTn>
                        </p:par>
                        <p:par>
                          <p:cTn id="16" fill="hold">
                            <p:stCondLst>
                              <p:cond delay="4750"/>
                            </p:stCondLst>
                            <p:childTnLst>
                              <p:par>
                                <p:cTn id="17" presetID="16" presetClass="entr" presetSubtype="21" fill="hold" grpId="0" nodeType="after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Effect transition="in" filter="barn(inVertical)">
                                      <p:cBhvr>
                                        <p:cTn id="19" dur="10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pPr marL="0" indent="0" algn="ctr">
              <a:buNone/>
            </a:pPr>
            <a:r>
              <a:rPr lang="el-GR" sz="1100" b="1" dirty="0"/>
              <a:t>ΒΙΒΛΙΟΓΡΑΦΙΑ</a:t>
            </a:r>
            <a:endParaRPr lang="el-GR" sz="1100" dirty="0"/>
          </a:p>
          <a:p>
            <a:endParaRPr lang="el-GR" sz="1000" dirty="0"/>
          </a:p>
          <a:p>
            <a:pPr lvl="0"/>
            <a:r>
              <a:rPr lang="el-GR" sz="1000" b="1" dirty="0"/>
              <a:t>ΑΚΡΙΤΟΠΟΥΛΟΣ, ΑΛΕΞΑΝΔΡΟΣ Ν. </a:t>
            </a:r>
            <a:r>
              <a:rPr lang="el-GR" sz="1000" dirty="0"/>
              <a:t>, Το νεοελληνικό λαϊκό παραμύθι ως λογοτέχνημα. Τα παραμύθια της </a:t>
            </a:r>
            <a:r>
              <a:rPr lang="el-GR" sz="1000" dirty="0" err="1"/>
              <a:t>Χαλδίας</a:t>
            </a:r>
            <a:r>
              <a:rPr lang="el-GR" sz="1000" dirty="0"/>
              <a:t>, Ηρόδοτος,  Αθήνα,  2011.</a:t>
            </a:r>
          </a:p>
          <a:p>
            <a:endParaRPr lang="el-GR" sz="1000" dirty="0"/>
          </a:p>
          <a:p>
            <a:pPr lvl="0"/>
            <a:r>
              <a:rPr lang="el-GR" sz="1000" b="1" dirty="0"/>
              <a:t>ΑΝΑΓΝΩΣΤΟΠΟΥΛΟΣ, ΒΑΣΙΛΗΣ Δ. </a:t>
            </a:r>
            <a:r>
              <a:rPr lang="el-GR" sz="1000" dirty="0"/>
              <a:t>, Ιδεολογία και παιδική λογοτεχνία (Έρευνα και θεωρητικές προσεγγίσεις), πρώτος τόμος,  Καστανιώτη,  Αθήνα,  2001.</a:t>
            </a:r>
          </a:p>
          <a:p>
            <a:endParaRPr lang="el-GR" sz="1000" dirty="0"/>
          </a:p>
          <a:p>
            <a:pPr lvl="0"/>
            <a:r>
              <a:rPr lang="el-GR" sz="1000" b="1" dirty="0"/>
              <a:t>ΚΑΝΑΤΣΟΥΛΗ, ΜΕΝΗ</a:t>
            </a:r>
            <a:r>
              <a:rPr lang="el-GR" sz="1000" dirty="0"/>
              <a:t>,  Εισαγωγή στη θεωρία και κριτική της παιδικής λογοτεχνίας, </a:t>
            </a:r>
            <a:r>
              <a:rPr lang="en-US" sz="1000" dirty="0"/>
              <a:t>University Studio Press</a:t>
            </a:r>
            <a:r>
              <a:rPr lang="el-GR" sz="1000" dirty="0"/>
              <a:t>, Θεσσαλονίκη,  1997.</a:t>
            </a:r>
          </a:p>
          <a:p>
            <a:endParaRPr lang="el-GR" sz="1000" dirty="0"/>
          </a:p>
          <a:p>
            <a:pPr lvl="0"/>
            <a:r>
              <a:rPr lang="el-GR" sz="1000" b="1" dirty="0"/>
              <a:t>ΚΟΥΤΡΑΣ, ΣΤΕΦΑΝΟΣ Γ. – ΜΑΛΑΦΑΝΤΗΣ, ΚΩΝΣΤΑΝΤΙΝΟΣ Δ. </a:t>
            </a:r>
            <a:r>
              <a:rPr lang="el-GR" sz="1000" dirty="0"/>
              <a:t>(επιμέλεια),</a:t>
            </a:r>
            <a:r>
              <a:rPr lang="el-GR" sz="1000" b="1" dirty="0"/>
              <a:t> </a:t>
            </a:r>
            <a:r>
              <a:rPr lang="el-GR" sz="1000" dirty="0"/>
              <a:t>Η παιδαγωγική και διδακτική αξιοποίηση του παραμυθιού, Γρηγόρη, Αθήνα, 2007.</a:t>
            </a:r>
          </a:p>
          <a:p>
            <a:endParaRPr lang="el-GR" sz="1000" dirty="0"/>
          </a:p>
          <a:p>
            <a:pPr lvl="0"/>
            <a:r>
              <a:rPr lang="el-GR" sz="1000" b="1" dirty="0"/>
              <a:t>ΠΑΤΣΙΟΥ, ΒΙΚΥ</a:t>
            </a:r>
            <a:r>
              <a:rPr lang="el-GR" sz="1000" dirty="0"/>
              <a:t>, Η </a:t>
            </a:r>
            <a:r>
              <a:rPr lang="el-GR" sz="1000" dirty="0" err="1"/>
              <a:t>Διάπλασις</a:t>
            </a:r>
            <a:r>
              <a:rPr lang="el-GR" sz="1000" dirty="0"/>
              <a:t> των Παίδων (1879-1922). Το πρότυπο και η συγκρότησή του, (Ιστορικό αρχείο ελληνικής νεολαίας), Γενική Γραμματεία Νέας Γενιάς, Αθήνα, 1987.</a:t>
            </a:r>
          </a:p>
          <a:p>
            <a:endParaRPr lang="el-GR" sz="1000" dirty="0"/>
          </a:p>
          <a:p>
            <a:pPr lvl="0"/>
            <a:r>
              <a:rPr lang="el-GR" sz="1000" b="1" dirty="0"/>
              <a:t>ΠΟΛΑΤΙΔΟΥ, ΑΝΝΑ</a:t>
            </a:r>
            <a:r>
              <a:rPr lang="el-GR" sz="1000" dirty="0"/>
              <a:t>, Η </a:t>
            </a:r>
            <a:r>
              <a:rPr lang="el-GR" sz="1000" dirty="0" err="1"/>
              <a:t>Διάπλασις</a:t>
            </a:r>
            <a:r>
              <a:rPr lang="el-GR" sz="1000" dirty="0"/>
              <a:t> των Παίδων (1879-1917): Ευρετήρια για τα λογοτεχνικά κείμενα της περιόδου, (Διδακτορική διατριβή), Φλώρινα, 2004.</a:t>
            </a:r>
          </a:p>
          <a:p>
            <a:pPr marL="0" indent="0">
              <a:buNone/>
            </a:pPr>
            <a:endParaRPr lang="el-GR" sz="1000" dirty="0"/>
          </a:p>
          <a:p>
            <a:pPr marL="0" indent="0">
              <a:buNone/>
            </a:pPr>
            <a:endParaRPr lang="el-GR" sz="1000" dirty="0"/>
          </a:p>
          <a:p>
            <a:pPr marL="0" indent="0">
              <a:buNone/>
            </a:pPr>
            <a:endParaRPr lang="en-US" sz="800" dirty="0" smtClean="0"/>
          </a:p>
          <a:p>
            <a:pPr marL="0" indent="0">
              <a:buNone/>
            </a:pPr>
            <a:endParaRPr lang="en-US" sz="800" dirty="0"/>
          </a:p>
          <a:p>
            <a:endParaRPr lang="el-GR" sz="800" dirty="0"/>
          </a:p>
        </p:txBody>
      </p:sp>
      <p:sp>
        <p:nvSpPr>
          <p:cNvPr id="3" name="Title 2"/>
          <p:cNvSpPr>
            <a:spLocks noGrp="1"/>
          </p:cNvSpPr>
          <p:nvPr>
            <p:ph type="title"/>
          </p:nvPr>
        </p:nvSpPr>
        <p:spPr/>
        <p:txBody>
          <a:bodyPr/>
          <a:lstStyle/>
          <a:p>
            <a:r>
              <a:rPr lang="el-GR" sz="3200" dirty="0" smtClean="0"/>
              <a:t>Βιβλιογραφία - Πηγές</a:t>
            </a:r>
            <a:endParaRPr lang="el-GR" sz="3200" dirty="0"/>
          </a:p>
        </p:txBody>
      </p:sp>
    </p:spTree>
    <p:extLst>
      <p:ext uri="{BB962C8B-B14F-4D97-AF65-F5344CB8AC3E}">
        <p14:creationId xmlns:p14="http://schemas.microsoft.com/office/powerpoint/2010/main" xmlns="" val="602826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750"/>
                                        <p:tgtEl>
                                          <p:spTgt spid="3"/>
                                        </p:tgtEl>
                                      </p:cBhvr>
                                    </p:animEffect>
                                  </p:childTnLst>
                                </p:cTn>
                              </p:par>
                            </p:childTnLst>
                          </p:cTn>
                        </p:par>
                        <p:par>
                          <p:cTn id="8" fill="hold">
                            <p:stCondLst>
                              <p:cond delay="2750"/>
                            </p:stCondLst>
                            <p:childTnLst>
                              <p:par>
                                <p:cTn id="9" presetID="16" presetClass="entr" presetSubtype="21" fill="hold" grpId="0" nodeType="after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Effect transition="in" filter="barn(inVertical)">
                                      <p:cBhvr>
                                        <p:cTn id="11" dur="1000"/>
                                        <p:tgtEl>
                                          <p:spTgt spid="2">
                                            <p:txEl>
                                              <p:pRg st="0" end="0"/>
                                            </p:txEl>
                                          </p:spTgt>
                                        </p:tgtEl>
                                      </p:cBhvr>
                                    </p:animEffect>
                                  </p:childTnLst>
                                </p:cTn>
                              </p:par>
                            </p:childTnLst>
                          </p:cTn>
                        </p:par>
                        <p:par>
                          <p:cTn id="12" fill="hold">
                            <p:stCondLst>
                              <p:cond delay="3750"/>
                            </p:stCondLst>
                            <p:childTnLst>
                              <p:par>
                                <p:cTn id="13" presetID="16" presetClass="entr" presetSubtype="21" fill="hold" grpId="0" nodeType="after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barn(inVertical)">
                                      <p:cBhvr>
                                        <p:cTn id="15" dur="1000"/>
                                        <p:tgtEl>
                                          <p:spTgt spid="2">
                                            <p:txEl>
                                              <p:pRg st="2" end="2"/>
                                            </p:txEl>
                                          </p:spTgt>
                                        </p:tgtEl>
                                      </p:cBhvr>
                                    </p:animEffect>
                                  </p:childTnLst>
                                </p:cTn>
                              </p:par>
                            </p:childTnLst>
                          </p:cTn>
                        </p:par>
                        <p:par>
                          <p:cTn id="16" fill="hold">
                            <p:stCondLst>
                              <p:cond delay="4750"/>
                            </p:stCondLst>
                            <p:childTnLst>
                              <p:par>
                                <p:cTn id="17" presetID="16" presetClass="entr" presetSubtype="21" fill="hold" grpId="0" nodeType="after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barn(inVertical)">
                                      <p:cBhvr>
                                        <p:cTn id="19" dur="1000"/>
                                        <p:tgtEl>
                                          <p:spTgt spid="2">
                                            <p:txEl>
                                              <p:pRg st="4" end="4"/>
                                            </p:txEl>
                                          </p:spTgt>
                                        </p:tgtEl>
                                      </p:cBhvr>
                                    </p:animEffect>
                                  </p:childTnLst>
                                </p:cTn>
                              </p:par>
                            </p:childTnLst>
                          </p:cTn>
                        </p:par>
                        <p:par>
                          <p:cTn id="20" fill="hold">
                            <p:stCondLst>
                              <p:cond delay="5750"/>
                            </p:stCondLst>
                            <p:childTnLst>
                              <p:par>
                                <p:cTn id="21" presetID="16" presetClass="entr" presetSubtype="21" fill="hold" grpId="0" nodeType="after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animEffect transition="in" filter="barn(inVertical)">
                                      <p:cBhvr>
                                        <p:cTn id="23" dur="1000"/>
                                        <p:tgtEl>
                                          <p:spTgt spid="2">
                                            <p:txEl>
                                              <p:pRg st="6" end="6"/>
                                            </p:txEl>
                                          </p:spTgt>
                                        </p:tgtEl>
                                      </p:cBhvr>
                                    </p:animEffect>
                                  </p:childTnLst>
                                </p:cTn>
                              </p:par>
                            </p:childTnLst>
                          </p:cTn>
                        </p:par>
                        <p:par>
                          <p:cTn id="24" fill="hold">
                            <p:stCondLst>
                              <p:cond delay="6750"/>
                            </p:stCondLst>
                            <p:childTnLst>
                              <p:par>
                                <p:cTn id="25" presetID="16" presetClass="entr" presetSubtype="21" fill="hold" grpId="0" nodeType="afterEffect">
                                  <p:stCondLst>
                                    <p:cond delay="0"/>
                                  </p:stCondLst>
                                  <p:childTnLst>
                                    <p:set>
                                      <p:cBhvr>
                                        <p:cTn id="26" dur="1" fill="hold">
                                          <p:stCondLst>
                                            <p:cond delay="0"/>
                                          </p:stCondLst>
                                        </p:cTn>
                                        <p:tgtEl>
                                          <p:spTgt spid="2">
                                            <p:txEl>
                                              <p:pRg st="8" end="8"/>
                                            </p:txEl>
                                          </p:spTgt>
                                        </p:tgtEl>
                                        <p:attrNameLst>
                                          <p:attrName>style.visibility</p:attrName>
                                        </p:attrNameLst>
                                      </p:cBhvr>
                                      <p:to>
                                        <p:strVal val="visible"/>
                                      </p:to>
                                    </p:set>
                                    <p:animEffect transition="in" filter="barn(inVertical)">
                                      <p:cBhvr>
                                        <p:cTn id="27" dur="1000"/>
                                        <p:tgtEl>
                                          <p:spTgt spid="2">
                                            <p:txEl>
                                              <p:pRg st="8" end="8"/>
                                            </p:txEl>
                                          </p:spTgt>
                                        </p:tgtEl>
                                      </p:cBhvr>
                                    </p:animEffect>
                                  </p:childTnLst>
                                </p:cTn>
                              </p:par>
                            </p:childTnLst>
                          </p:cTn>
                        </p:par>
                        <p:par>
                          <p:cTn id="28" fill="hold">
                            <p:stCondLst>
                              <p:cond delay="7750"/>
                            </p:stCondLst>
                            <p:childTnLst>
                              <p:par>
                                <p:cTn id="29" presetID="16" presetClass="entr" presetSubtype="21" fill="hold" grpId="0" nodeType="afterEffect">
                                  <p:stCondLst>
                                    <p:cond delay="0"/>
                                  </p:stCondLst>
                                  <p:childTnLst>
                                    <p:set>
                                      <p:cBhvr>
                                        <p:cTn id="30" dur="1" fill="hold">
                                          <p:stCondLst>
                                            <p:cond delay="0"/>
                                          </p:stCondLst>
                                        </p:cTn>
                                        <p:tgtEl>
                                          <p:spTgt spid="2">
                                            <p:txEl>
                                              <p:pRg st="10" end="10"/>
                                            </p:txEl>
                                          </p:spTgt>
                                        </p:tgtEl>
                                        <p:attrNameLst>
                                          <p:attrName>style.visibility</p:attrName>
                                        </p:attrNameLst>
                                      </p:cBhvr>
                                      <p:to>
                                        <p:strVal val="visible"/>
                                      </p:to>
                                    </p:set>
                                    <p:animEffect transition="in" filter="barn(inVertical)">
                                      <p:cBhvr>
                                        <p:cTn id="31" dur="1000"/>
                                        <p:tgtEl>
                                          <p:spTgt spid="2">
                                            <p:txEl>
                                              <p:pRg st="10" end="10"/>
                                            </p:txEl>
                                          </p:spTgt>
                                        </p:tgtEl>
                                      </p:cBhvr>
                                    </p:animEffect>
                                  </p:childTnLst>
                                </p:cTn>
                              </p:par>
                            </p:childTnLst>
                          </p:cTn>
                        </p:par>
                        <p:par>
                          <p:cTn id="32" fill="hold">
                            <p:stCondLst>
                              <p:cond delay="8750"/>
                            </p:stCondLst>
                            <p:childTnLst>
                              <p:par>
                                <p:cTn id="33" presetID="16" presetClass="entr" presetSubtype="21" fill="hold" grpId="0" nodeType="afterEffect">
                                  <p:stCondLst>
                                    <p:cond delay="0"/>
                                  </p:stCondLst>
                                  <p:childTnLst>
                                    <p:set>
                                      <p:cBhvr>
                                        <p:cTn id="34" dur="1" fill="hold">
                                          <p:stCondLst>
                                            <p:cond delay="0"/>
                                          </p:stCondLst>
                                        </p:cTn>
                                        <p:tgtEl>
                                          <p:spTgt spid="2">
                                            <p:txEl>
                                              <p:pRg st="12" end="12"/>
                                            </p:txEl>
                                          </p:spTgt>
                                        </p:tgtEl>
                                        <p:attrNameLst>
                                          <p:attrName>style.visibility</p:attrName>
                                        </p:attrNameLst>
                                      </p:cBhvr>
                                      <p:to>
                                        <p:strVal val="visible"/>
                                      </p:to>
                                    </p:set>
                                    <p:animEffect transition="in" filter="barn(inVertical)">
                                      <p:cBhvr>
                                        <p:cTn id="35" dur="1000"/>
                                        <p:tgtEl>
                                          <p:spTgt spid="2">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99247" y="2248347"/>
            <a:ext cx="6393033" cy="3877815"/>
          </a:xfrm>
        </p:spPr>
        <p:txBody>
          <a:bodyPr>
            <a:normAutofit fontScale="92500"/>
          </a:bodyPr>
          <a:lstStyle/>
          <a:p>
            <a:pPr algn="just"/>
            <a:r>
              <a:rPr lang="el-GR" sz="2000" dirty="0">
                <a:latin typeface="Calibri" pitchFamily="34" charset="0"/>
                <a:cs typeface="Calibri" pitchFamily="34" charset="0"/>
              </a:rPr>
              <a:t>Ο Κωνσταντίνος </a:t>
            </a:r>
            <a:r>
              <a:rPr lang="el-GR" sz="2000" dirty="0" err="1">
                <a:latin typeface="Calibri" pitchFamily="34" charset="0"/>
                <a:cs typeface="Calibri" pitchFamily="34" charset="0"/>
              </a:rPr>
              <a:t>Γρόλλιος</a:t>
            </a:r>
            <a:r>
              <a:rPr lang="el-GR" sz="2000" dirty="0">
                <a:latin typeface="Calibri" pitchFamily="34" charset="0"/>
                <a:cs typeface="Calibri" pitchFamily="34" charset="0"/>
              </a:rPr>
              <a:t> γεννήθηκε στην Κέρκυρα το 1917. Σπούδασε κλασική φιλολογία στη Φιλοσοφική Σχολή του Αριστοτελείου </a:t>
            </a:r>
            <a:r>
              <a:rPr lang="el-GR" sz="2000" dirty="0" smtClean="0">
                <a:latin typeface="Calibri" pitchFamily="34" charset="0"/>
                <a:cs typeface="Calibri" pitchFamily="34" charset="0"/>
              </a:rPr>
              <a:t>Πανεπιστημίου Θεσσαλονίκης</a:t>
            </a:r>
            <a:r>
              <a:rPr lang="el-GR" sz="2000" dirty="0">
                <a:latin typeface="Calibri" pitchFamily="34" charset="0"/>
                <a:cs typeface="Calibri" pitchFamily="34" charset="0"/>
              </a:rPr>
              <a:t>. Άρχισε τη σταδιοδρομία του ως εκπαιδευτικός (Α΄ Γυμνάσιο Κέρκυρας). Μετεκπαιδεύτηκε στη λατινική φιλολογία στα Πανεπιστήμια της </a:t>
            </a:r>
            <a:r>
              <a:rPr lang="el-GR" sz="2000" dirty="0" smtClean="0">
                <a:latin typeface="Calibri" pitchFamily="34" charset="0"/>
                <a:cs typeface="Calibri" pitchFamily="34" charset="0"/>
              </a:rPr>
              <a:t>Σορβόννης, </a:t>
            </a:r>
            <a:r>
              <a:rPr lang="el-GR" sz="2000" dirty="0">
                <a:latin typeface="Calibri" pitchFamily="34" charset="0"/>
                <a:cs typeface="Calibri" pitchFamily="34" charset="0"/>
              </a:rPr>
              <a:t>του Μπρίστολ και της Οξφόρδης. Υπήρξε τακτικός καθηγητής της λατινικής φιλολογίας στο Αριστοτέλειο Πανεπιστήμιο Θεσσαλονίκης (1957-1985). </a:t>
            </a:r>
            <a:r>
              <a:rPr lang="el-GR" sz="2000" dirty="0" smtClean="0">
                <a:latin typeface="Calibri" pitchFamily="34" charset="0"/>
                <a:cs typeface="Calibri" pitchFamily="34" charset="0"/>
              </a:rPr>
              <a:t>Συμπεριελήφθη </a:t>
            </a:r>
            <a:r>
              <a:rPr lang="el-GR" sz="2000" dirty="0">
                <a:latin typeface="Calibri" pitchFamily="34" charset="0"/>
                <a:cs typeface="Calibri" pitchFamily="34" charset="0"/>
              </a:rPr>
              <a:t>στους τακτικούς εταίρους της </a:t>
            </a:r>
            <a:r>
              <a:rPr lang="el-GR" sz="2000" dirty="0" err="1">
                <a:latin typeface="Calibri" pitchFamily="34" charset="0"/>
                <a:cs typeface="Calibri" pitchFamily="34" charset="0"/>
              </a:rPr>
              <a:t>Academia</a:t>
            </a:r>
            <a:r>
              <a:rPr lang="el-GR" sz="2000" dirty="0">
                <a:latin typeface="Calibri" pitchFamily="34" charset="0"/>
                <a:cs typeface="Calibri" pitchFamily="34" charset="0"/>
              </a:rPr>
              <a:t> </a:t>
            </a:r>
            <a:r>
              <a:rPr lang="el-GR" sz="2000" dirty="0" err="1">
                <a:latin typeface="Calibri" pitchFamily="34" charset="0"/>
                <a:cs typeface="Calibri" pitchFamily="34" charset="0"/>
              </a:rPr>
              <a:t>Latinitati</a:t>
            </a:r>
            <a:r>
              <a:rPr lang="el-GR" sz="2000" dirty="0">
                <a:latin typeface="Calibri" pitchFamily="34" charset="0"/>
                <a:cs typeface="Calibri" pitchFamily="34" charset="0"/>
              </a:rPr>
              <a:t> </a:t>
            </a:r>
            <a:r>
              <a:rPr lang="el-GR" sz="2000" dirty="0" err="1">
                <a:latin typeface="Calibri" pitchFamily="34" charset="0"/>
                <a:cs typeface="Calibri" pitchFamily="34" charset="0"/>
              </a:rPr>
              <a:t>Fovedae</a:t>
            </a:r>
            <a:r>
              <a:rPr lang="el-GR" sz="2000" dirty="0">
                <a:latin typeface="Calibri" pitchFamily="34" charset="0"/>
                <a:cs typeface="Calibri" pitchFamily="34" charset="0"/>
              </a:rPr>
              <a:t> της Ιταλίας (Ρώμη). Το 1994 εξελέγη τακτικό μέλος της Ακαδημίας Αθηνών στην έδρα της Λ</a:t>
            </a:r>
            <a:r>
              <a:rPr lang="el-GR" sz="2000" dirty="0" smtClean="0">
                <a:latin typeface="Calibri" pitchFamily="34" charset="0"/>
                <a:cs typeface="Calibri" pitchFamily="34" charset="0"/>
              </a:rPr>
              <a:t>ατινικής </a:t>
            </a:r>
            <a:r>
              <a:rPr lang="el-GR" sz="2000" dirty="0">
                <a:latin typeface="Calibri" pitchFamily="34" charset="0"/>
                <a:cs typeface="Calibri" pitchFamily="34" charset="0"/>
              </a:rPr>
              <a:t>Φ</a:t>
            </a:r>
            <a:r>
              <a:rPr lang="el-GR" sz="2000" dirty="0" smtClean="0">
                <a:latin typeface="Calibri" pitchFamily="34" charset="0"/>
                <a:cs typeface="Calibri" pitchFamily="34" charset="0"/>
              </a:rPr>
              <a:t>ιλολογίας</a:t>
            </a:r>
            <a:r>
              <a:rPr lang="el-GR" sz="2000" dirty="0">
                <a:latin typeface="Calibri" pitchFamily="34" charset="0"/>
                <a:cs typeface="Calibri" pitchFamily="34" charset="0"/>
              </a:rPr>
              <a:t>. </a:t>
            </a:r>
          </a:p>
          <a:p>
            <a:pPr marL="0" indent="0">
              <a:buNone/>
            </a:pPr>
            <a:endParaRPr lang="el-GR" sz="2000" dirty="0"/>
          </a:p>
        </p:txBody>
      </p:sp>
      <p:sp>
        <p:nvSpPr>
          <p:cNvPr id="3" name="Title 2"/>
          <p:cNvSpPr>
            <a:spLocks noGrp="1"/>
          </p:cNvSpPr>
          <p:nvPr>
            <p:ph type="title"/>
          </p:nvPr>
        </p:nvSpPr>
        <p:spPr/>
        <p:txBody>
          <a:bodyPr/>
          <a:lstStyle/>
          <a:p>
            <a:r>
              <a:rPr lang="el-GR" sz="3200" dirty="0"/>
              <a:t>Βιογραφικά στοιχεία Κωνσταντίνου Χ. </a:t>
            </a:r>
            <a:r>
              <a:rPr lang="el-GR" sz="3200" dirty="0" err="1"/>
              <a:t>Γρόλλιου</a:t>
            </a:r>
            <a:endParaRPr lang="el-GR" sz="32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308304" y="2924944"/>
            <a:ext cx="1633537" cy="407441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467232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750"/>
                                        <p:tgtEl>
                                          <p:spTgt spid="3"/>
                                        </p:tgtEl>
                                      </p:cBhvr>
                                    </p:animEffect>
                                  </p:childTnLst>
                                </p:cTn>
                              </p:par>
                            </p:childTnLst>
                          </p:cTn>
                        </p:par>
                        <p:par>
                          <p:cTn id="8" fill="hold">
                            <p:stCondLst>
                              <p:cond delay="2750"/>
                            </p:stCondLst>
                            <p:childTnLst>
                              <p:par>
                                <p:cTn id="9" presetID="21" presetClass="entr" presetSubtype="1" fill="hold" nodeType="after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Effect transition="in" filter="wheel(1)">
                                      <p:cBhvr>
                                        <p:cTn id="11" dur="1500"/>
                                        <p:tgtEl>
                                          <p:spTgt spid="2">
                                            <p:txEl>
                                              <p:pRg st="0" end="0"/>
                                            </p:txEl>
                                          </p:spTgt>
                                        </p:tgtEl>
                                      </p:cBhvr>
                                    </p:animEffect>
                                  </p:childTnLst>
                                </p:cTn>
                              </p:par>
                              <p:par>
                                <p:cTn id="12" presetID="8" presetClass="entr" presetSubtype="16" fill="hold" nodeType="withEffect">
                                  <p:stCondLst>
                                    <p:cond delay="0"/>
                                  </p:stCondLst>
                                  <p:childTnLst>
                                    <p:set>
                                      <p:cBhvr>
                                        <p:cTn id="13" dur="1" fill="hold">
                                          <p:stCondLst>
                                            <p:cond delay="0"/>
                                          </p:stCondLst>
                                        </p:cTn>
                                        <p:tgtEl>
                                          <p:spTgt spid="2050"/>
                                        </p:tgtEl>
                                        <p:attrNameLst>
                                          <p:attrName>style.visibility</p:attrName>
                                        </p:attrNameLst>
                                      </p:cBhvr>
                                      <p:to>
                                        <p:strVal val="visible"/>
                                      </p:to>
                                    </p:set>
                                    <p:animEffect transition="in" filter="diamond(in)">
                                      <p:cBhvr>
                                        <p:cTn id="14" dur="2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55000" lnSpcReduction="20000"/>
          </a:bodyPr>
          <a:lstStyle/>
          <a:p>
            <a:endParaRPr lang="el-GR" dirty="0"/>
          </a:p>
          <a:p>
            <a:endParaRPr lang="el-GR" dirty="0"/>
          </a:p>
          <a:p>
            <a:pPr marL="0" indent="0" algn="ctr">
              <a:buNone/>
            </a:pPr>
            <a:r>
              <a:rPr lang="el-GR" b="1" dirty="0"/>
              <a:t>ΗΛΕΚΤΡΟΝΙΚΕΣ ΠΗΓΕΣ</a:t>
            </a:r>
          </a:p>
          <a:p>
            <a:endParaRPr lang="el-GR" dirty="0"/>
          </a:p>
          <a:p>
            <a:r>
              <a:rPr lang="el-GR" dirty="0"/>
              <a:t>http://</a:t>
            </a:r>
            <a:r>
              <a:rPr lang="el-GR" dirty="0" smtClean="0"/>
              <a:t>www.elemendu.upatras.gr/eriande/synedria/synedrio3/praltika11/rerakis.htm</a:t>
            </a:r>
            <a:endParaRPr lang="el-GR" dirty="0"/>
          </a:p>
          <a:p>
            <a:endParaRPr lang="el-GR" dirty="0"/>
          </a:p>
          <a:p>
            <a:r>
              <a:rPr lang="el-GR" dirty="0"/>
              <a:t>http://www.kastaniotis.com/book/1978-960-03-1367-3</a:t>
            </a:r>
          </a:p>
          <a:p>
            <a:endParaRPr lang="el-GR" dirty="0"/>
          </a:p>
          <a:p>
            <a:r>
              <a:rPr lang="el-GR" dirty="0"/>
              <a:t>http://www.paper-bookland.gr/books.asp?action=author&amp;authorID =3461</a:t>
            </a:r>
          </a:p>
          <a:p>
            <a:endParaRPr lang="el-GR" dirty="0"/>
          </a:p>
          <a:p>
            <a:r>
              <a:rPr lang="el-GR" dirty="0"/>
              <a:t>http://l.wikipedia.org/wiki/paramythi</a:t>
            </a:r>
          </a:p>
          <a:p>
            <a:endParaRPr lang="el-GR" dirty="0"/>
          </a:p>
          <a:p>
            <a:r>
              <a:rPr lang="el-GR" dirty="0"/>
              <a:t>http://www.yeskid.gr/kosmos-paidioy/ekpaideysi-psyxagogia/sto-spiti/paidagogiki-simasia-paramythioy</a:t>
            </a:r>
          </a:p>
          <a:p>
            <a:pPr marL="0" indent="0">
              <a:buNone/>
            </a:pPr>
            <a:endParaRPr lang="el-GR" dirty="0"/>
          </a:p>
          <a:p>
            <a:pPr marL="0" indent="0">
              <a:buNone/>
            </a:pPr>
            <a:r>
              <a:rPr lang="el-GR" dirty="0"/>
              <a:t> </a:t>
            </a:r>
          </a:p>
          <a:p>
            <a:r>
              <a:rPr lang="el-GR" dirty="0"/>
              <a:t>Ευχαριστούμε τη Βιβλιοθήκη της Βουλής των Ελλήνων που μας παραχώρησε με μεγάλη προθυμία το αρχείο μικροφίλμ με το περιοδικό «</a:t>
            </a:r>
            <a:r>
              <a:rPr lang="el-GR" dirty="0" err="1"/>
              <a:t>Διάπλασις</a:t>
            </a:r>
            <a:r>
              <a:rPr lang="el-GR" dirty="0"/>
              <a:t> των </a:t>
            </a:r>
            <a:r>
              <a:rPr lang="el-GR" dirty="0" smtClean="0"/>
              <a:t>Παίδων»  </a:t>
            </a:r>
            <a:r>
              <a:rPr lang="el-GR" dirty="0"/>
              <a:t>[τόμοι 41-48 (1933-1941)], για την πραγματοποίηση της εργασίας αυτής.</a:t>
            </a:r>
          </a:p>
          <a:p>
            <a:endParaRPr lang="el-GR" dirty="0"/>
          </a:p>
        </p:txBody>
      </p:sp>
      <p:sp>
        <p:nvSpPr>
          <p:cNvPr id="3" name="Title 2"/>
          <p:cNvSpPr>
            <a:spLocks noGrp="1"/>
          </p:cNvSpPr>
          <p:nvPr>
            <p:ph type="title"/>
          </p:nvPr>
        </p:nvSpPr>
        <p:spPr/>
        <p:txBody>
          <a:bodyPr/>
          <a:lstStyle/>
          <a:p>
            <a:r>
              <a:rPr lang="el-GR" sz="3200" dirty="0"/>
              <a:t>Βιβλιογραφία - Πηγές</a:t>
            </a:r>
          </a:p>
        </p:txBody>
      </p:sp>
    </p:spTree>
    <p:extLst>
      <p:ext uri="{BB962C8B-B14F-4D97-AF65-F5344CB8AC3E}">
        <p14:creationId xmlns:p14="http://schemas.microsoft.com/office/powerpoint/2010/main" xmlns="" val="1156820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750"/>
                                        <p:tgtEl>
                                          <p:spTgt spid="3"/>
                                        </p:tgtEl>
                                      </p:cBhvr>
                                    </p:animEffect>
                                  </p:childTnLst>
                                </p:cTn>
                              </p:par>
                            </p:childTnLst>
                          </p:cTn>
                        </p:par>
                        <p:par>
                          <p:cTn id="8" fill="hold">
                            <p:stCondLst>
                              <p:cond delay="2750"/>
                            </p:stCondLst>
                            <p:childTnLst>
                              <p:par>
                                <p:cTn id="9" presetID="16" presetClass="entr" presetSubtype="21" fill="hold" grpId="0" nodeType="after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animEffect transition="in" filter="barn(inVertical)">
                                      <p:cBhvr>
                                        <p:cTn id="11" dur="1000"/>
                                        <p:tgtEl>
                                          <p:spTgt spid="2">
                                            <p:txEl>
                                              <p:pRg st="2" end="2"/>
                                            </p:txEl>
                                          </p:spTgt>
                                        </p:tgtEl>
                                      </p:cBhvr>
                                    </p:animEffect>
                                  </p:childTnLst>
                                </p:cTn>
                              </p:par>
                            </p:childTnLst>
                          </p:cTn>
                        </p:par>
                        <p:par>
                          <p:cTn id="12" fill="hold">
                            <p:stCondLst>
                              <p:cond delay="3750"/>
                            </p:stCondLst>
                            <p:childTnLst>
                              <p:par>
                                <p:cTn id="13" presetID="16" presetClass="entr" presetSubtype="21" fill="hold" grpId="0" nodeType="after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animEffect transition="in" filter="barn(inVertical)">
                                      <p:cBhvr>
                                        <p:cTn id="15" dur="1000"/>
                                        <p:tgtEl>
                                          <p:spTgt spid="2">
                                            <p:txEl>
                                              <p:pRg st="4" end="4"/>
                                            </p:txEl>
                                          </p:spTgt>
                                        </p:tgtEl>
                                      </p:cBhvr>
                                    </p:animEffect>
                                  </p:childTnLst>
                                </p:cTn>
                              </p:par>
                            </p:childTnLst>
                          </p:cTn>
                        </p:par>
                        <p:par>
                          <p:cTn id="16" fill="hold">
                            <p:stCondLst>
                              <p:cond delay="4750"/>
                            </p:stCondLst>
                            <p:childTnLst>
                              <p:par>
                                <p:cTn id="17" presetID="16" presetClass="entr" presetSubtype="21" fill="hold" grpId="0" nodeType="after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animEffect transition="in" filter="barn(inVertical)">
                                      <p:cBhvr>
                                        <p:cTn id="19" dur="1000"/>
                                        <p:tgtEl>
                                          <p:spTgt spid="2">
                                            <p:txEl>
                                              <p:pRg st="6" end="6"/>
                                            </p:txEl>
                                          </p:spTgt>
                                        </p:tgtEl>
                                      </p:cBhvr>
                                    </p:animEffect>
                                  </p:childTnLst>
                                </p:cTn>
                              </p:par>
                            </p:childTnLst>
                          </p:cTn>
                        </p:par>
                        <p:par>
                          <p:cTn id="20" fill="hold">
                            <p:stCondLst>
                              <p:cond delay="5750"/>
                            </p:stCondLst>
                            <p:childTnLst>
                              <p:par>
                                <p:cTn id="21" presetID="16" presetClass="entr" presetSubtype="21" fill="hold" grpId="0" nodeType="afterEffect">
                                  <p:stCondLst>
                                    <p:cond delay="0"/>
                                  </p:stCondLst>
                                  <p:childTnLst>
                                    <p:set>
                                      <p:cBhvr>
                                        <p:cTn id="22" dur="1" fill="hold">
                                          <p:stCondLst>
                                            <p:cond delay="0"/>
                                          </p:stCondLst>
                                        </p:cTn>
                                        <p:tgtEl>
                                          <p:spTgt spid="2">
                                            <p:txEl>
                                              <p:pRg st="8" end="8"/>
                                            </p:txEl>
                                          </p:spTgt>
                                        </p:tgtEl>
                                        <p:attrNameLst>
                                          <p:attrName>style.visibility</p:attrName>
                                        </p:attrNameLst>
                                      </p:cBhvr>
                                      <p:to>
                                        <p:strVal val="visible"/>
                                      </p:to>
                                    </p:set>
                                    <p:animEffect transition="in" filter="barn(inVertical)">
                                      <p:cBhvr>
                                        <p:cTn id="23" dur="1000"/>
                                        <p:tgtEl>
                                          <p:spTgt spid="2">
                                            <p:txEl>
                                              <p:pRg st="8" end="8"/>
                                            </p:txEl>
                                          </p:spTgt>
                                        </p:tgtEl>
                                      </p:cBhvr>
                                    </p:animEffect>
                                  </p:childTnLst>
                                </p:cTn>
                              </p:par>
                            </p:childTnLst>
                          </p:cTn>
                        </p:par>
                        <p:par>
                          <p:cTn id="24" fill="hold">
                            <p:stCondLst>
                              <p:cond delay="6750"/>
                            </p:stCondLst>
                            <p:childTnLst>
                              <p:par>
                                <p:cTn id="25" presetID="16" presetClass="entr" presetSubtype="21" fill="hold" grpId="0" nodeType="afterEffect">
                                  <p:stCondLst>
                                    <p:cond delay="0"/>
                                  </p:stCondLst>
                                  <p:childTnLst>
                                    <p:set>
                                      <p:cBhvr>
                                        <p:cTn id="26" dur="1" fill="hold">
                                          <p:stCondLst>
                                            <p:cond delay="0"/>
                                          </p:stCondLst>
                                        </p:cTn>
                                        <p:tgtEl>
                                          <p:spTgt spid="2">
                                            <p:txEl>
                                              <p:pRg st="10" end="10"/>
                                            </p:txEl>
                                          </p:spTgt>
                                        </p:tgtEl>
                                        <p:attrNameLst>
                                          <p:attrName>style.visibility</p:attrName>
                                        </p:attrNameLst>
                                      </p:cBhvr>
                                      <p:to>
                                        <p:strVal val="visible"/>
                                      </p:to>
                                    </p:set>
                                    <p:animEffect transition="in" filter="barn(inVertical)">
                                      <p:cBhvr>
                                        <p:cTn id="27" dur="1000"/>
                                        <p:tgtEl>
                                          <p:spTgt spid="2">
                                            <p:txEl>
                                              <p:pRg st="10" end="10"/>
                                            </p:txEl>
                                          </p:spTgt>
                                        </p:tgtEl>
                                      </p:cBhvr>
                                    </p:animEffect>
                                  </p:childTnLst>
                                </p:cTn>
                              </p:par>
                            </p:childTnLst>
                          </p:cTn>
                        </p:par>
                        <p:par>
                          <p:cTn id="28" fill="hold">
                            <p:stCondLst>
                              <p:cond delay="7750"/>
                            </p:stCondLst>
                            <p:childTnLst>
                              <p:par>
                                <p:cTn id="29" presetID="16" presetClass="entr" presetSubtype="21" fill="hold" grpId="0" nodeType="afterEffect">
                                  <p:stCondLst>
                                    <p:cond delay="0"/>
                                  </p:stCondLst>
                                  <p:childTnLst>
                                    <p:set>
                                      <p:cBhvr>
                                        <p:cTn id="30" dur="1" fill="hold">
                                          <p:stCondLst>
                                            <p:cond delay="0"/>
                                          </p:stCondLst>
                                        </p:cTn>
                                        <p:tgtEl>
                                          <p:spTgt spid="2">
                                            <p:txEl>
                                              <p:pRg st="12" end="12"/>
                                            </p:txEl>
                                          </p:spTgt>
                                        </p:tgtEl>
                                        <p:attrNameLst>
                                          <p:attrName>style.visibility</p:attrName>
                                        </p:attrNameLst>
                                      </p:cBhvr>
                                      <p:to>
                                        <p:strVal val="visible"/>
                                      </p:to>
                                    </p:set>
                                    <p:animEffect transition="in" filter="barn(inVertical)">
                                      <p:cBhvr>
                                        <p:cTn id="31" dur="1000"/>
                                        <p:tgtEl>
                                          <p:spTgt spid="2">
                                            <p:txEl>
                                              <p:pRg st="12" end="12"/>
                                            </p:txEl>
                                          </p:spTgt>
                                        </p:tgtEl>
                                      </p:cBhvr>
                                    </p:animEffect>
                                  </p:childTnLst>
                                </p:cTn>
                              </p:par>
                            </p:childTnLst>
                          </p:cTn>
                        </p:par>
                        <p:par>
                          <p:cTn id="32" fill="hold">
                            <p:stCondLst>
                              <p:cond delay="8750"/>
                            </p:stCondLst>
                            <p:childTnLst>
                              <p:par>
                                <p:cTn id="33" presetID="16" presetClass="entr" presetSubtype="21" fill="hold" grpId="0" nodeType="afterEffect">
                                  <p:stCondLst>
                                    <p:cond delay="0"/>
                                  </p:stCondLst>
                                  <p:childTnLst>
                                    <p:set>
                                      <p:cBhvr>
                                        <p:cTn id="34" dur="1" fill="hold">
                                          <p:stCondLst>
                                            <p:cond delay="0"/>
                                          </p:stCondLst>
                                        </p:cTn>
                                        <p:tgtEl>
                                          <p:spTgt spid="2">
                                            <p:txEl>
                                              <p:pRg st="15" end="15"/>
                                            </p:txEl>
                                          </p:spTgt>
                                        </p:tgtEl>
                                        <p:attrNameLst>
                                          <p:attrName>style.visibility</p:attrName>
                                        </p:attrNameLst>
                                      </p:cBhvr>
                                      <p:to>
                                        <p:strVal val="visible"/>
                                      </p:to>
                                    </p:set>
                                    <p:animEffect transition="in" filter="barn(inVertical)">
                                      <p:cBhvr>
                                        <p:cTn id="35" dur="1000"/>
                                        <p:tgtEl>
                                          <p:spTgt spid="2">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699247" y="2248347"/>
            <a:ext cx="5096889" cy="3877815"/>
          </a:xfrm>
        </p:spPr>
        <p:txBody>
          <a:bodyPr>
            <a:normAutofit/>
          </a:bodyPr>
          <a:lstStyle/>
          <a:p>
            <a:pPr algn="just"/>
            <a:r>
              <a:rPr lang="el-GR" sz="1900" dirty="0" smtClean="0">
                <a:latin typeface="Calibri" pitchFamily="34" charset="0"/>
                <a:cs typeface="Calibri" pitchFamily="34" charset="0"/>
              </a:rPr>
              <a:t>Υπήρξε </a:t>
            </a:r>
            <a:r>
              <a:rPr lang="el-GR" sz="1900" dirty="0">
                <a:latin typeface="Calibri" pitchFamily="34" charset="0"/>
                <a:cs typeface="Calibri" pitchFamily="34" charset="0"/>
              </a:rPr>
              <a:t>μέλος του </a:t>
            </a:r>
            <a:r>
              <a:rPr lang="el-GR" sz="1900" dirty="0" err="1">
                <a:latin typeface="Calibri" pitchFamily="34" charset="0"/>
                <a:cs typeface="Calibri" pitchFamily="34" charset="0"/>
              </a:rPr>
              <a:t>Opus</a:t>
            </a:r>
            <a:r>
              <a:rPr lang="el-GR" sz="1900" dirty="0">
                <a:latin typeface="Calibri" pitchFamily="34" charset="0"/>
                <a:cs typeface="Calibri" pitchFamily="34" charset="0"/>
              </a:rPr>
              <a:t> </a:t>
            </a:r>
            <a:r>
              <a:rPr lang="el-GR" sz="1900" dirty="0" err="1">
                <a:latin typeface="Calibri" pitchFamily="34" charset="0"/>
                <a:cs typeface="Calibri" pitchFamily="34" charset="0"/>
              </a:rPr>
              <a:t>Fundatum</a:t>
            </a:r>
            <a:r>
              <a:rPr lang="el-GR" sz="1900" dirty="0">
                <a:latin typeface="Calibri" pitchFamily="34" charset="0"/>
                <a:cs typeface="Calibri" pitchFamily="34" charset="0"/>
              </a:rPr>
              <a:t> </a:t>
            </a:r>
            <a:r>
              <a:rPr lang="el-GR" sz="1900" dirty="0" err="1">
                <a:latin typeface="Calibri" pitchFamily="34" charset="0"/>
                <a:cs typeface="Calibri" pitchFamily="34" charset="0"/>
              </a:rPr>
              <a:t>Latinitas</a:t>
            </a:r>
            <a:r>
              <a:rPr lang="el-GR" sz="1900" dirty="0">
                <a:latin typeface="Calibri" pitchFamily="34" charset="0"/>
                <a:cs typeface="Calibri" pitchFamily="34" charset="0"/>
              </a:rPr>
              <a:t> του Βατικανού. </a:t>
            </a:r>
            <a:r>
              <a:rPr lang="el-GR" sz="1900" dirty="0" smtClean="0">
                <a:latin typeface="Calibri" pitchFamily="34" charset="0"/>
                <a:cs typeface="Calibri" pitchFamily="34" charset="0"/>
              </a:rPr>
              <a:t>Είχε </a:t>
            </a:r>
            <a:r>
              <a:rPr lang="el-GR" sz="1900" dirty="0">
                <a:latin typeface="Calibri" pitchFamily="34" charset="0"/>
                <a:cs typeface="Calibri" pitchFamily="34" charset="0"/>
              </a:rPr>
              <a:t>δημοσιεύσει βιβλία και μελέτες στα ελληνικά, στα λατινικά και στα αγγλικά. </a:t>
            </a:r>
          </a:p>
          <a:p>
            <a:pPr algn="just"/>
            <a:r>
              <a:rPr lang="el-GR" sz="1900" dirty="0" smtClean="0">
                <a:latin typeface="Calibri" pitchFamily="34" charset="0"/>
                <a:cs typeface="Calibri" pitchFamily="34" charset="0"/>
              </a:rPr>
              <a:t>Υπήρξε </a:t>
            </a:r>
            <a:r>
              <a:rPr lang="el-GR" sz="1900" dirty="0">
                <a:latin typeface="Calibri" pitchFamily="34" charset="0"/>
                <a:cs typeface="Calibri" pitchFamily="34" charset="0"/>
              </a:rPr>
              <a:t>ειδικός σύμβουλος του Παγκόσμιου Βιογραφικού Λεξικού της Εκδοτικής Αθηνών και συνεργάτης του </a:t>
            </a:r>
            <a:r>
              <a:rPr lang="el-GR" sz="1900" dirty="0" err="1">
                <a:latin typeface="Calibri" pitchFamily="34" charset="0"/>
                <a:cs typeface="Calibri" pitchFamily="34" charset="0"/>
              </a:rPr>
              <a:t>Enciclopedia</a:t>
            </a:r>
            <a:r>
              <a:rPr lang="el-GR" sz="1900" dirty="0">
                <a:latin typeface="Calibri" pitchFamily="34" charset="0"/>
                <a:cs typeface="Calibri" pitchFamily="34" charset="0"/>
              </a:rPr>
              <a:t> </a:t>
            </a:r>
            <a:r>
              <a:rPr lang="el-GR" sz="1900" dirty="0" err="1">
                <a:latin typeface="Calibri" pitchFamily="34" charset="0"/>
                <a:cs typeface="Calibri" pitchFamily="34" charset="0"/>
              </a:rPr>
              <a:t>Italiana</a:t>
            </a:r>
            <a:r>
              <a:rPr lang="el-GR" sz="1900" dirty="0">
                <a:latin typeface="Calibri" pitchFamily="34" charset="0"/>
                <a:cs typeface="Calibri" pitchFamily="34" charset="0"/>
              </a:rPr>
              <a:t> της Ρώμης. </a:t>
            </a:r>
          </a:p>
          <a:p>
            <a:pPr algn="just"/>
            <a:r>
              <a:rPr lang="el-GR" sz="1900" dirty="0">
                <a:latin typeface="Calibri" pitchFamily="34" charset="0"/>
                <a:cs typeface="Calibri" pitchFamily="34" charset="0"/>
              </a:rPr>
              <a:t>Το 1994 εξελέγη τακτικό μέλος της Ακαδημίας Αθηνών στην έδρα της λατινικής </a:t>
            </a:r>
            <a:r>
              <a:rPr lang="el-GR" sz="1900" dirty="0" smtClean="0">
                <a:latin typeface="Calibri" pitchFamily="34" charset="0"/>
                <a:cs typeface="Calibri" pitchFamily="34" charset="0"/>
              </a:rPr>
              <a:t>φιλολογίας</a:t>
            </a:r>
            <a:r>
              <a:rPr lang="en-US" sz="1900" dirty="0" smtClean="0">
                <a:latin typeface="Calibri" pitchFamily="34" charset="0"/>
                <a:cs typeface="Calibri" pitchFamily="34" charset="0"/>
              </a:rPr>
              <a:t>.</a:t>
            </a:r>
            <a:endParaRPr lang="el-GR" sz="1900" dirty="0">
              <a:latin typeface="Calibri" pitchFamily="34" charset="0"/>
              <a:cs typeface="Calibri" pitchFamily="34" charset="0"/>
            </a:endParaRPr>
          </a:p>
        </p:txBody>
      </p:sp>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940152" y="2636912"/>
            <a:ext cx="3024336" cy="436510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705173" y="548680"/>
            <a:ext cx="7754937" cy="13414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808503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circle(in)">
                                      <p:cBhvr>
                                        <p:cTn id="7" dur="2750"/>
                                        <p:tgtEl>
                                          <p:spTgt spid="1028"/>
                                        </p:tgtEl>
                                      </p:cBhvr>
                                    </p:animEffect>
                                  </p:childTnLst>
                                </p:cTn>
                              </p:par>
                            </p:childTnLst>
                          </p:cTn>
                        </p:par>
                        <p:par>
                          <p:cTn id="8" fill="hold">
                            <p:stCondLst>
                              <p:cond delay="2750"/>
                            </p:stCondLst>
                            <p:childTnLst>
                              <p:par>
                                <p:cTn id="9" presetID="21" presetClass="entr" presetSubtype="1" fill="hold" nodeType="after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wheel(1)">
                                      <p:cBhvr>
                                        <p:cTn id="11" dur="1500"/>
                                        <p:tgtEl>
                                          <p:spTgt spid="4">
                                            <p:txEl>
                                              <p:pRg st="0" end="0"/>
                                            </p:txEl>
                                          </p:spTgt>
                                        </p:tgtEl>
                                      </p:cBhvr>
                                    </p:animEffect>
                                  </p:childTnLst>
                                </p:cTn>
                              </p:par>
                            </p:childTnLst>
                          </p:cTn>
                        </p:par>
                        <p:par>
                          <p:cTn id="12" fill="hold">
                            <p:stCondLst>
                              <p:cond delay="4250"/>
                            </p:stCondLst>
                            <p:childTnLst>
                              <p:par>
                                <p:cTn id="13" presetID="21" presetClass="entr" presetSubtype="1" fill="hold" nodeType="after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wheel(1)">
                                      <p:cBhvr>
                                        <p:cTn id="15" dur="1500"/>
                                        <p:tgtEl>
                                          <p:spTgt spid="4">
                                            <p:txEl>
                                              <p:pRg st="1" end="1"/>
                                            </p:txEl>
                                          </p:spTgt>
                                        </p:tgtEl>
                                      </p:cBhvr>
                                    </p:animEffect>
                                  </p:childTnLst>
                                </p:cTn>
                              </p:par>
                            </p:childTnLst>
                          </p:cTn>
                        </p:par>
                        <p:par>
                          <p:cTn id="16" fill="hold">
                            <p:stCondLst>
                              <p:cond delay="5750"/>
                            </p:stCondLst>
                            <p:childTnLst>
                              <p:par>
                                <p:cTn id="17" presetID="21" presetClass="entr" presetSubtype="1" fill="hold" nodeType="after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Effect transition="in" filter="wheel(1)">
                                      <p:cBhvr>
                                        <p:cTn id="19" dur="1500"/>
                                        <p:tgtEl>
                                          <p:spTgt spid="4">
                                            <p:txEl>
                                              <p:pRg st="2" end="2"/>
                                            </p:txEl>
                                          </p:spTgt>
                                        </p:tgtEl>
                                      </p:cBhvr>
                                    </p:animEffect>
                                  </p:childTnLst>
                                </p:cTn>
                              </p:par>
                              <p:par>
                                <p:cTn id="20" presetID="8" presetClass="entr" presetSubtype="16" fill="hold" nodeType="withEffect">
                                  <p:stCondLst>
                                    <p:cond delay="0"/>
                                  </p:stCondLst>
                                  <p:childTnLst>
                                    <p:set>
                                      <p:cBhvr>
                                        <p:cTn id="21" dur="1" fill="hold">
                                          <p:stCondLst>
                                            <p:cond delay="0"/>
                                          </p:stCondLst>
                                        </p:cTn>
                                        <p:tgtEl>
                                          <p:spTgt spid="1027"/>
                                        </p:tgtEl>
                                        <p:attrNameLst>
                                          <p:attrName>style.visibility</p:attrName>
                                        </p:attrNameLst>
                                      </p:cBhvr>
                                      <p:to>
                                        <p:strVal val="visible"/>
                                      </p:to>
                                    </p:set>
                                    <p:animEffect transition="in" filter="diamond(in)">
                                      <p:cBhvr>
                                        <p:cTn id="22" dur="20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3568" y="2852936"/>
            <a:ext cx="7756263" cy="1054250"/>
          </a:xfrm>
        </p:spPr>
        <p:txBody>
          <a:bodyPr/>
          <a:lstStyle/>
          <a:p>
            <a:r>
              <a:rPr lang="el-GR" sz="3200" dirty="0" smtClean="0"/>
              <a:t>Θεματικές Ενότητες</a:t>
            </a:r>
            <a:endParaRPr lang="el-GR" sz="3200" dirty="0"/>
          </a:p>
        </p:txBody>
      </p:sp>
    </p:spTree>
    <p:extLst>
      <p:ext uri="{BB962C8B-B14F-4D97-AF65-F5344CB8AC3E}">
        <p14:creationId xmlns:p14="http://schemas.microsoft.com/office/powerpoint/2010/main" xmlns="" val="504850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2750" fill="hold"/>
                                        <p:tgtEl>
                                          <p:spTgt spid="3"/>
                                        </p:tgtEl>
                                        <p:attrNameLst>
                                          <p:attrName>ppt_w</p:attrName>
                                        </p:attrNameLst>
                                      </p:cBhvr>
                                      <p:tavLst>
                                        <p:tav tm="0">
                                          <p:val>
                                            <p:fltVal val="0"/>
                                          </p:val>
                                        </p:tav>
                                        <p:tav tm="100000">
                                          <p:val>
                                            <p:strVal val="#ppt_w"/>
                                          </p:val>
                                        </p:tav>
                                      </p:tavLst>
                                    </p:anim>
                                    <p:anim calcmode="lin" valueType="num">
                                      <p:cBhvr>
                                        <p:cTn id="8" dur="2750" fill="hold"/>
                                        <p:tgtEl>
                                          <p:spTgt spid="3"/>
                                        </p:tgtEl>
                                        <p:attrNameLst>
                                          <p:attrName>ppt_h</p:attrName>
                                        </p:attrNameLst>
                                      </p:cBhvr>
                                      <p:tavLst>
                                        <p:tav tm="0">
                                          <p:val>
                                            <p:fltVal val="0"/>
                                          </p:val>
                                        </p:tav>
                                        <p:tav tm="100000">
                                          <p:val>
                                            <p:strVal val="#ppt_h"/>
                                          </p:val>
                                        </p:tav>
                                      </p:tavLst>
                                    </p:anim>
                                    <p:anim calcmode="lin" valueType="num">
                                      <p:cBhvr>
                                        <p:cTn id="9" dur="2750" fill="hold"/>
                                        <p:tgtEl>
                                          <p:spTgt spid="3"/>
                                        </p:tgtEl>
                                        <p:attrNameLst>
                                          <p:attrName>style.rotation</p:attrName>
                                        </p:attrNameLst>
                                      </p:cBhvr>
                                      <p:tavLst>
                                        <p:tav tm="0">
                                          <p:val>
                                            <p:fltVal val="90"/>
                                          </p:val>
                                        </p:tav>
                                        <p:tav tm="100000">
                                          <p:val>
                                            <p:fltVal val="0"/>
                                          </p:val>
                                        </p:tav>
                                      </p:tavLst>
                                    </p:anim>
                                    <p:animEffect transition="in" filter="fade">
                                      <p:cBhvr>
                                        <p:cTn id="10" dur="2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pPr algn="ctr"/>
            <a:r>
              <a:rPr lang="el-GR" sz="2600" b="1" dirty="0" smtClean="0">
                <a:latin typeface="Calibri" pitchFamily="34" charset="0"/>
                <a:cs typeface="Calibri" pitchFamily="34" charset="0"/>
              </a:rPr>
              <a:t>Εννοιολογικά στοιχεία</a:t>
            </a:r>
            <a:endParaRPr lang="en-US" sz="2600" b="1" dirty="0" smtClean="0">
              <a:latin typeface="Calibri" pitchFamily="34" charset="0"/>
              <a:cs typeface="Calibri" pitchFamily="34" charset="0"/>
            </a:endParaRPr>
          </a:p>
          <a:p>
            <a:pPr marL="0" indent="0" algn="ctr">
              <a:buNone/>
            </a:pPr>
            <a:endParaRPr lang="en-US" sz="2600" b="1" dirty="0" smtClean="0">
              <a:latin typeface="Calibri" pitchFamily="34" charset="0"/>
              <a:cs typeface="Calibri" pitchFamily="34" charset="0"/>
            </a:endParaRPr>
          </a:p>
          <a:p>
            <a:pPr algn="just"/>
            <a:r>
              <a:rPr lang="el-GR" sz="2000" dirty="0" smtClean="0">
                <a:latin typeface="Calibri" pitchFamily="34" charset="0"/>
                <a:cs typeface="Calibri" pitchFamily="34" charset="0"/>
              </a:rPr>
              <a:t>Ως </a:t>
            </a:r>
            <a:r>
              <a:rPr lang="el-GR" sz="2000" dirty="0">
                <a:latin typeface="Calibri" pitchFamily="34" charset="0"/>
                <a:cs typeface="Calibri" pitchFamily="34" charset="0"/>
              </a:rPr>
              <a:t>είδος το παραμύθι ανήκει στην </a:t>
            </a:r>
            <a:r>
              <a:rPr lang="el-GR" sz="2000" u="sng" dirty="0">
                <a:latin typeface="Calibri" pitchFamily="34" charset="0"/>
                <a:cs typeface="Calibri" pitchFamily="34" charset="0"/>
                <a:hlinkClick r:id="rId2" tooltip="Προφορική λογοτεχνία"/>
              </a:rPr>
              <a:t>προφορική</a:t>
            </a:r>
            <a:r>
              <a:rPr lang="el-GR" sz="2000" dirty="0">
                <a:latin typeface="Calibri" pitchFamily="34" charset="0"/>
                <a:cs typeface="Calibri" pitchFamily="34" charset="0"/>
              </a:rPr>
              <a:t> ή λαϊκή λογοτεχνία με καταβολές σε όλες τις επικράτειες του κόσμου. Υπό την ακριβή έννοιά του το </a:t>
            </a:r>
            <a:r>
              <a:rPr lang="el-GR" sz="2000" b="1" dirty="0">
                <a:latin typeface="Calibri" pitchFamily="34" charset="0"/>
                <a:cs typeface="Calibri" pitchFamily="34" charset="0"/>
              </a:rPr>
              <a:t>παραμύθι</a:t>
            </a:r>
            <a:r>
              <a:rPr lang="el-GR" sz="2000" dirty="0">
                <a:latin typeface="Calibri" pitchFamily="34" charset="0"/>
                <a:cs typeface="Calibri" pitchFamily="34" charset="0"/>
              </a:rPr>
              <a:t> είναι μια σύντομη ή λαϊκή ιστορία που ενσωματώνει το </a:t>
            </a:r>
            <a:r>
              <a:rPr lang="el-GR" sz="2000" i="1" dirty="0">
                <a:latin typeface="Calibri" pitchFamily="34" charset="0"/>
                <a:cs typeface="Calibri" pitchFamily="34" charset="0"/>
              </a:rPr>
              <a:t>έθος</a:t>
            </a:r>
            <a:r>
              <a:rPr lang="el-GR" sz="2000" dirty="0">
                <a:latin typeface="Calibri" pitchFamily="34" charset="0"/>
                <a:cs typeface="Calibri" pitchFamily="34" charset="0"/>
              </a:rPr>
              <a:t>, το οποίο μπορεί να εκφραστεί ρητά στο τέλος του ως αξιωματική αρχή. Συγγενές του </a:t>
            </a:r>
            <a:r>
              <a:rPr lang="el-GR" sz="2000" u="sng" dirty="0">
                <a:latin typeface="Calibri" pitchFamily="34" charset="0"/>
                <a:cs typeface="Calibri" pitchFamily="34" charset="0"/>
                <a:hlinkClick r:id="rId3" tooltip="Μύθος"/>
              </a:rPr>
              <a:t>μύθου</a:t>
            </a:r>
            <a:r>
              <a:rPr lang="el-GR" sz="2000" dirty="0">
                <a:latin typeface="Calibri" pitchFamily="34" charset="0"/>
                <a:cs typeface="Calibri" pitchFamily="34" charset="0"/>
              </a:rPr>
              <a:t> αλλά διαφοροποιημένο εννοιολογικά το παραμύθι είναι εξαρχής μια επινόηση, μια μυθιστοριογραφία, μια φαντασιακή αφήγηση που κάνει </a:t>
            </a:r>
            <a:r>
              <a:rPr lang="el-GR" sz="2000" u="sng" dirty="0">
                <a:latin typeface="Calibri" pitchFamily="34" charset="0"/>
                <a:cs typeface="Calibri" pitchFamily="34" charset="0"/>
                <a:hlinkClick r:id="rId4" tooltip="Μεταφορά"/>
              </a:rPr>
              <a:t>μεταφορική</a:t>
            </a:r>
            <a:r>
              <a:rPr lang="el-GR" sz="2000" dirty="0">
                <a:latin typeface="Calibri" pitchFamily="34" charset="0"/>
                <a:cs typeface="Calibri" pitchFamily="34" charset="0"/>
              </a:rPr>
              <a:t> χρήση κάποιου ζώου ως κεντρικό χαρακτήρα του ή εισάγει στερεότυπους χαρακτήρες, όπως ο κατεργάρης. Προσωποποιεί και εξατομικεύει διαφορετικά στοιχεία πέρα από τη λογική του χώρου και του χρόνου και επεκτείνεται αδιάκριτα από τον οργανικό στον ανόργανο κόσμο από τον άνθρωπο και τα ζώα στα δέντρα, τα λουλούδια, τις πέτρες, τα ρεύματα και τους ανέμους.</a:t>
            </a:r>
          </a:p>
          <a:p>
            <a:pPr marL="0" indent="0">
              <a:buNone/>
            </a:pPr>
            <a:endParaRPr lang="en-US" sz="1900" dirty="0" smtClean="0">
              <a:latin typeface="Calibri" pitchFamily="34" charset="0"/>
              <a:cs typeface="Calibri" pitchFamily="34" charset="0"/>
            </a:endParaRPr>
          </a:p>
          <a:p>
            <a:endParaRPr lang="el-GR" sz="1900" dirty="0">
              <a:latin typeface="Calibri" pitchFamily="34" charset="0"/>
              <a:cs typeface="Calibri" pitchFamily="34" charset="0"/>
            </a:endParaRPr>
          </a:p>
          <a:p>
            <a:pPr marL="0" indent="0">
              <a:buNone/>
            </a:pPr>
            <a:endParaRPr lang="el-GR" dirty="0"/>
          </a:p>
        </p:txBody>
      </p:sp>
      <p:sp>
        <p:nvSpPr>
          <p:cNvPr id="3" name="Title 2"/>
          <p:cNvSpPr>
            <a:spLocks noGrp="1"/>
          </p:cNvSpPr>
          <p:nvPr>
            <p:ph type="title"/>
          </p:nvPr>
        </p:nvSpPr>
        <p:spPr/>
        <p:txBody>
          <a:bodyPr/>
          <a:lstStyle/>
          <a:p>
            <a:r>
              <a:rPr lang="el-GR" sz="3200" dirty="0" smtClean="0"/>
              <a:t>Α. Το </a:t>
            </a:r>
            <a:r>
              <a:rPr lang="el-GR" sz="3200" dirty="0"/>
              <a:t>παραμύθι</a:t>
            </a:r>
          </a:p>
        </p:txBody>
      </p:sp>
    </p:spTree>
    <p:extLst>
      <p:ext uri="{BB962C8B-B14F-4D97-AF65-F5344CB8AC3E}">
        <p14:creationId xmlns:p14="http://schemas.microsoft.com/office/powerpoint/2010/main" xmlns="" val="3165148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750"/>
                                        <p:tgtEl>
                                          <p:spTgt spid="3"/>
                                        </p:tgtEl>
                                      </p:cBhvr>
                                    </p:animEffect>
                                  </p:childTnLst>
                                </p:cTn>
                              </p:par>
                            </p:childTnLst>
                          </p:cTn>
                        </p:par>
                        <p:par>
                          <p:cTn id="8" fill="hold">
                            <p:stCondLst>
                              <p:cond delay="2750"/>
                            </p:stCondLst>
                            <p:childTnLst>
                              <p:par>
                                <p:cTn id="9" presetID="16" presetClass="entr" presetSubtype="21" fill="hold" grpId="0" nodeType="after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Effect transition="in" filter="barn(inVertical)">
                                      <p:cBhvr>
                                        <p:cTn id="11" dur="1000"/>
                                        <p:tgtEl>
                                          <p:spTgt spid="2">
                                            <p:txEl>
                                              <p:pRg st="0" end="0"/>
                                            </p:txEl>
                                          </p:spTgt>
                                        </p:tgtEl>
                                      </p:cBhvr>
                                    </p:animEffect>
                                  </p:childTnLst>
                                </p:cTn>
                              </p:par>
                            </p:childTnLst>
                          </p:cTn>
                        </p:par>
                        <p:par>
                          <p:cTn id="12" fill="hold">
                            <p:stCondLst>
                              <p:cond delay="3750"/>
                            </p:stCondLst>
                            <p:childTnLst>
                              <p:par>
                                <p:cTn id="13" presetID="16" presetClass="entr" presetSubtype="21" fill="hold" grpId="0" nodeType="after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barn(inVertical)">
                                      <p:cBhvr>
                                        <p:cTn id="15" dur="10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55000" lnSpcReduction="20000"/>
          </a:bodyPr>
          <a:lstStyle/>
          <a:p>
            <a:pPr algn="just"/>
            <a:r>
              <a:rPr lang="el-GR" sz="2700" dirty="0">
                <a:latin typeface="Calibri" pitchFamily="34" charset="0"/>
                <a:cs typeface="Calibri" pitchFamily="34" charset="0"/>
              </a:rPr>
              <a:t>Ένα ερώτημα που προέκυψε κατά την </a:t>
            </a:r>
            <a:r>
              <a:rPr lang="el-GR" sz="2700" u="sng" dirty="0">
                <a:latin typeface="Calibri" pitchFamily="34" charset="0"/>
                <a:cs typeface="Calibri" pitchFamily="34" charset="0"/>
                <a:hlinkClick r:id="rId2" tooltip="Επιστήμη"/>
              </a:rPr>
              <a:t>επιστημονική</a:t>
            </a:r>
            <a:r>
              <a:rPr lang="el-GR" sz="2700" dirty="0">
                <a:latin typeface="Calibri" pitchFamily="34" charset="0"/>
                <a:cs typeface="Calibri" pitchFamily="34" charset="0"/>
              </a:rPr>
              <a:t> μελέτη του παραμυθιού, ήταν αυτό που αφορούσε στη γένεσή του. Γύρω από το θέμα διατυπώθηκαν διάφορες θεωρίες, από τις οποίες όμως καμία δεν έδωσε πλήρεις απαντήσεις, όλες ωστόσο συνέβαλαν στην ανάπτυξη του </a:t>
            </a:r>
            <a:r>
              <a:rPr lang="el-GR" sz="2700" dirty="0" smtClean="0">
                <a:latin typeface="Calibri" pitchFamily="34" charset="0"/>
                <a:cs typeface="Calibri" pitchFamily="34" charset="0"/>
              </a:rPr>
              <a:t>παραμυθιού. </a:t>
            </a:r>
            <a:r>
              <a:rPr lang="el-GR" sz="2700" dirty="0">
                <a:latin typeface="Calibri" pitchFamily="34" charset="0"/>
                <a:cs typeface="Calibri" pitchFamily="34" charset="0"/>
              </a:rPr>
              <a:t>Οι </a:t>
            </a:r>
            <a:r>
              <a:rPr lang="el-GR" sz="2700" dirty="0" smtClean="0">
                <a:latin typeface="Calibri" pitchFamily="34" charset="0"/>
                <a:cs typeface="Calibri" pitchFamily="34" charset="0"/>
              </a:rPr>
              <a:t>θεωρίες </a:t>
            </a:r>
            <a:r>
              <a:rPr lang="el-GR" sz="2700" dirty="0">
                <a:latin typeface="Calibri" pitchFamily="34" charset="0"/>
                <a:cs typeface="Calibri" pitchFamily="34" charset="0"/>
              </a:rPr>
              <a:t>αυτές </a:t>
            </a:r>
            <a:r>
              <a:rPr lang="el-GR" sz="2700" dirty="0" smtClean="0">
                <a:latin typeface="Calibri" pitchFamily="34" charset="0"/>
                <a:cs typeface="Calibri" pitchFamily="34" charset="0"/>
              </a:rPr>
              <a:t>επιγραμματικά </a:t>
            </a:r>
            <a:r>
              <a:rPr lang="el-GR" sz="2700" dirty="0">
                <a:latin typeface="Calibri" pitchFamily="34" charset="0"/>
                <a:cs typeface="Calibri" pitchFamily="34" charset="0"/>
              </a:rPr>
              <a:t>είναι οι </a:t>
            </a:r>
            <a:r>
              <a:rPr lang="el-GR" sz="2700" dirty="0" smtClean="0">
                <a:latin typeface="Calibri" pitchFamily="34" charset="0"/>
                <a:cs typeface="Calibri" pitchFamily="34" charset="0"/>
              </a:rPr>
              <a:t>εξής:</a:t>
            </a:r>
            <a:endParaRPr lang="en-US" sz="2700" dirty="0" smtClean="0">
              <a:latin typeface="Calibri" pitchFamily="34" charset="0"/>
              <a:cs typeface="Calibri" pitchFamily="34" charset="0"/>
            </a:endParaRPr>
          </a:p>
          <a:p>
            <a:pPr marL="0" indent="0" algn="just">
              <a:buNone/>
            </a:pPr>
            <a:endParaRPr lang="en-US" sz="2700" dirty="0" smtClean="0">
              <a:latin typeface="Calibri" pitchFamily="34" charset="0"/>
              <a:cs typeface="Calibri" pitchFamily="34" charset="0"/>
            </a:endParaRPr>
          </a:p>
          <a:p>
            <a:pPr marL="0" indent="0" algn="just">
              <a:buNone/>
            </a:pPr>
            <a:r>
              <a:rPr lang="en-US" sz="2700" dirty="0" smtClean="0">
                <a:latin typeface="Calibri" pitchFamily="34" charset="0"/>
                <a:cs typeface="Calibri" pitchFamily="34" charset="0"/>
              </a:rPr>
              <a:t>	</a:t>
            </a:r>
            <a:r>
              <a:rPr lang="el-GR" sz="2700" dirty="0" smtClean="0">
                <a:latin typeface="Calibri" pitchFamily="34" charset="0"/>
                <a:cs typeface="Calibri" pitchFamily="34" charset="0"/>
              </a:rPr>
              <a:t>α</a:t>
            </a:r>
            <a:r>
              <a:rPr lang="el-GR" sz="2700" dirty="0">
                <a:latin typeface="Calibri" pitchFamily="34" charset="0"/>
                <a:cs typeface="Calibri" pitchFamily="34" charset="0"/>
              </a:rPr>
              <a:t>. </a:t>
            </a:r>
            <a:r>
              <a:rPr lang="el-GR" sz="2700" b="1" dirty="0">
                <a:latin typeface="Calibri" pitchFamily="34" charset="0"/>
                <a:cs typeface="Calibri" pitchFamily="34" charset="0"/>
              </a:rPr>
              <a:t>Η ινδοευρωπαϊκή θεωρία</a:t>
            </a:r>
            <a:endParaRPr lang="el-GR" sz="2700" dirty="0">
              <a:latin typeface="Calibri" pitchFamily="34" charset="0"/>
              <a:cs typeface="Calibri" pitchFamily="34" charset="0"/>
            </a:endParaRPr>
          </a:p>
          <a:p>
            <a:pPr marL="0" indent="0" algn="just">
              <a:buNone/>
            </a:pPr>
            <a:r>
              <a:rPr lang="en-US" sz="2700" dirty="0" smtClean="0">
                <a:latin typeface="Calibri" pitchFamily="34" charset="0"/>
                <a:cs typeface="Calibri" pitchFamily="34" charset="0"/>
              </a:rPr>
              <a:t>	</a:t>
            </a:r>
            <a:r>
              <a:rPr lang="el-GR" sz="2700" dirty="0" smtClean="0">
                <a:latin typeface="Calibri" pitchFamily="34" charset="0"/>
                <a:cs typeface="Calibri" pitchFamily="34" charset="0"/>
              </a:rPr>
              <a:t>β</a:t>
            </a:r>
            <a:r>
              <a:rPr lang="el-GR" sz="2700" dirty="0">
                <a:latin typeface="Calibri" pitchFamily="34" charset="0"/>
                <a:cs typeface="Calibri" pitchFamily="34" charset="0"/>
              </a:rPr>
              <a:t>. </a:t>
            </a:r>
            <a:r>
              <a:rPr lang="el-GR" sz="2700" b="1" dirty="0">
                <a:latin typeface="Calibri" pitchFamily="34" charset="0"/>
                <a:cs typeface="Calibri" pitchFamily="34" charset="0"/>
              </a:rPr>
              <a:t>Η μυθολογική θεωρία</a:t>
            </a:r>
            <a:endParaRPr lang="el-GR" sz="2700" dirty="0">
              <a:latin typeface="Calibri" pitchFamily="34" charset="0"/>
              <a:cs typeface="Calibri" pitchFamily="34" charset="0"/>
            </a:endParaRPr>
          </a:p>
          <a:p>
            <a:pPr marL="0" indent="0" algn="just">
              <a:buNone/>
            </a:pPr>
            <a:r>
              <a:rPr lang="en-US" sz="2700" dirty="0" smtClean="0">
                <a:latin typeface="Calibri" pitchFamily="34" charset="0"/>
                <a:cs typeface="Calibri" pitchFamily="34" charset="0"/>
              </a:rPr>
              <a:t>	</a:t>
            </a:r>
            <a:r>
              <a:rPr lang="el-GR" sz="2700" dirty="0" smtClean="0">
                <a:latin typeface="Calibri" pitchFamily="34" charset="0"/>
                <a:cs typeface="Calibri" pitchFamily="34" charset="0"/>
              </a:rPr>
              <a:t>γ</a:t>
            </a:r>
            <a:r>
              <a:rPr lang="el-GR" sz="2700" dirty="0">
                <a:latin typeface="Calibri" pitchFamily="34" charset="0"/>
                <a:cs typeface="Calibri" pitchFamily="34" charset="0"/>
              </a:rPr>
              <a:t>. </a:t>
            </a:r>
            <a:r>
              <a:rPr lang="el-GR" sz="2700" b="1" dirty="0">
                <a:latin typeface="Calibri" pitchFamily="34" charset="0"/>
                <a:cs typeface="Calibri" pitchFamily="34" charset="0"/>
              </a:rPr>
              <a:t>Η ινδική θεωρία</a:t>
            </a:r>
            <a:endParaRPr lang="el-GR" sz="2700" dirty="0">
              <a:latin typeface="Calibri" pitchFamily="34" charset="0"/>
              <a:cs typeface="Calibri" pitchFamily="34" charset="0"/>
            </a:endParaRPr>
          </a:p>
          <a:p>
            <a:pPr marL="0" indent="0" algn="just">
              <a:buNone/>
            </a:pPr>
            <a:r>
              <a:rPr lang="en-US" sz="2700" dirty="0" smtClean="0">
                <a:latin typeface="Calibri" pitchFamily="34" charset="0"/>
                <a:cs typeface="Calibri" pitchFamily="34" charset="0"/>
              </a:rPr>
              <a:t>	</a:t>
            </a:r>
            <a:r>
              <a:rPr lang="el-GR" sz="2700" dirty="0" smtClean="0">
                <a:latin typeface="Calibri" pitchFamily="34" charset="0"/>
                <a:cs typeface="Calibri" pitchFamily="34" charset="0"/>
              </a:rPr>
              <a:t>δ</a:t>
            </a:r>
            <a:r>
              <a:rPr lang="el-GR" sz="2700" dirty="0">
                <a:latin typeface="Calibri" pitchFamily="34" charset="0"/>
                <a:cs typeface="Calibri" pitchFamily="34" charset="0"/>
              </a:rPr>
              <a:t>. Η </a:t>
            </a:r>
            <a:r>
              <a:rPr lang="el-GR" sz="2700" b="1" dirty="0" err="1">
                <a:latin typeface="Calibri" pitchFamily="34" charset="0"/>
                <a:cs typeface="Calibri" pitchFamily="34" charset="0"/>
              </a:rPr>
              <a:t>πολυγενετική</a:t>
            </a:r>
            <a:r>
              <a:rPr lang="el-GR" sz="2700" b="1" dirty="0">
                <a:latin typeface="Calibri" pitchFamily="34" charset="0"/>
                <a:cs typeface="Calibri" pitchFamily="34" charset="0"/>
              </a:rPr>
              <a:t> θεωρία</a:t>
            </a:r>
            <a:r>
              <a:rPr lang="el-GR" sz="2700" dirty="0">
                <a:latin typeface="Calibri" pitchFamily="34" charset="0"/>
                <a:cs typeface="Calibri" pitchFamily="34" charset="0"/>
              </a:rPr>
              <a:t> των εθνολόγων</a:t>
            </a:r>
          </a:p>
          <a:p>
            <a:pPr marL="0" indent="0" algn="just">
              <a:buNone/>
            </a:pPr>
            <a:r>
              <a:rPr lang="en-US" sz="2700" dirty="0" smtClean="0">
                <a:latin typeface="Calibri" pitchFamily="34" charset="0"/>
                <a:cs typeface="Calibri" pitchFamily="34" charset="0"/>
              </a:rPr>
              <a:t>	</a:t>
            </a:r>
            <a:r>
              <a:rPr lang="el-GR" sz="2700" dirty="0" smtClean="0">
                <a:latin typeface="Calibri" pitchFamily="34" charset="0"/>
                <a:cs typeface="Calibri" pitchFamily="34" charset="0"/>
              </a:rPr>
              <a:t>ε</a:t>
            </a:r>
            <a:r>
              <a:rPr lang="el-GR" sz="2700" dirty="0">
                <a:latin typeface="Calibri" pitchFamily="34" charset="0"/>
                <a:cs typeface="Calibri" pitchFamily="34" charset="0"/>
              </a:rPr>
              <a:t>. Η </a:t>
            </a:r>
            <a:r>
              <a:rPr lang="el-GR" sz="2700" b="1" dirty="0" err="1">
                <a:latin typeface="Calibri" pitchFamily="34" charset="0"/>
                <a:cs typeface="Calibri" pitchFamily="34" charset="0"/>
              </a:rPr>
              <a:t>ιστορικογεωγραφική</a:t>
            </a:r>
            <a:r>
              <a:rPr lang="el-GR" sz="2700" b="1" dirty="0">
                <a:latin typeface="Calibri" pitchFamily="34" charset="0"/>
                <a:cs typeface="Calibri" pitchFamily="34" charset="0"/>
              </a:rPr>
              <a:t> θεωρία</a:t>
            </a:r>
            <a:endParaRPr lang="el-GR" sz="2700" dirty="0">
              <a:latin typeface="Calibri" pitchFamily="34" charset="0"/>
              <a:cs typeface="Calibri" pitchFamily="34" charset="0"/>
            </a:endParaRPr>
          </a:p>
          <a:p>
            <a:pPr marL="0" indent="0" algn="just">
              <a:buNone/>
            </a:pPr>
            <a:r>
              <a:rPr lang="en-US" sz="2700" dirty="0" smtClean="0">
                <a:latin typeface="Calibri" pitchFamily="34" charset="0"/>
                <a:cs typeface="Calibri" pitchFamily="34" charset="0"/>
              </a:rPr>
              <a:t>	</a:t>
            </a:r>
            <a:r>
              <a:rPr lang="el-GR" sz="2700" dirty="0" smtClean="0">
                <a:latin typeface="Calibri" pitchFamily="34" charset="0"/>
                <a:cs typeface="Calibri" pitchFamily="34" charset="0"/>
              </a:rPr>
              <a:t>στ</a:t>
            </a:r>
            <a:r>
              <a:rPr lang="el-GR" sz="2700" dirty="0">
                <a:latin typeface="Calibri" pitchFamily="34" charset="0"/>
                <a:cs typeface="Calibri" pitchFamily="34" charset="0"/>
              </a:rPr>
              <a:t>. Η </a:t>
            </a:r>
            <a:r>
              <a:rPr lang="el-GR" sz="2700" b="1" dirty="0">
                <a:latin typeface="Calibri" pitchFamily="34" charset="0"/>
                <a:cs typeface="Calibri" pitchFamily="34" charset="0"/>
              </a:rPr>
              <a:t>συμβολιστική θεωρία</a:t>
            </a:r>
            <a:endParaRPr lang="el-GR" sz="2700" dirty="0">
              <a:latin typeface="Calibri" pitchFamily="34" charset="0"/>
              <a:cs typeface="Calibri" pitchFamily="34" charset="0"/>
            </a:endParaRPr>
          </a:p>
          <a:p>
            <a:pPr marL="0" indent="0" algn="just">
              <a:buNone/>
            </a:pPr>
            <a:r>
              <a:rPr lang="en-US" sz="2700" dirty="0" smtClean="0">
                <a:latin typeface="Calibri" pitchFamily="34" charset="0"/>
                <a:cs typeface="Calibri" pitchFamily="34" charset="0"/>
              </a:rPr>
              <a:t>	</a:t>
            </a:r>
            <a:r>
              <a:rPr lang="el-GR" sz="2700" dirty="0" smtClean="0">
                <a:latin typeface="Calibri" pitchFamily="34" charset="0"/>
                <a:cs typeface="Calibri" pitchFamily="34" charset="0"/>
              </a:rPr>
              <a:t>ζ</a:t>
            </a:r>
            <a:r>
              <a:rPr lang="el-GR" sz="2700" dirty="0">
                <a:latin typeface="Calibri" pitchFamily="34" charset="0"/>
                <a:cs typeface="Calibri" pitchFamily="34" charset="0"/>
              </a:rPr>
              <a:t>. Η </a:t>
            </a:r>
            <a:r>
              <a:rPr lang="el-GR" sz="2700" b="1" dirty="0">
                <a:latin typeface="Calibri" pitchFamily="34" charset="0"/>
                <a:cs typeface="Calibri" pitchFamily="34" charset="0"/>
              </a:rPr>
              <a:t>ψυχολογική-ψυχαναλυτική θεωρία</a:t>
            </a:r>
            <a:endParaRPr lang="el-GR" sz="2700" dirty="0">
              <a:latin typeface="Calibri" pitchFamily="34" charset="0"/>
              <a:cs typeface="Calibri" pitchFamily="34" charset="0"/>
            </a:endParaRPr>
          </a:p>
          <a:p>
            <a:pPr marL="0" indent="0" algn="just">
              <a:buNone/>
            </a:pPr>
            <a:r>
              <a:rPr lang="en-US" sz="2700" dirty="0" smtClean="0">
                <a:latin typeface="Calibri" pitchFamily="34" charset="0"/>
                <a:cs typeface="Calibri" pitchFamily="34" charset="0"/>
              </a:rPr>
              <a:t>	</a:t>
            </a:r>
            <a:r>
              <a:rPr lang="el-GR" sz="2700" dirty="0" smtClean="0">
                <a:latin typeface="Calibri" pitchFamily="34" charset="0"/>
                <a:cs typeface="Calibri" pitchFamily="34" charset="0"/>
              </a:rPr>
              <a:t>η</a:t>
            </a:r>
            <a:r>
              <a:rPr lang="el-GR" sz="2700" dirty="0">
                <a:latin typeface="Calibri" pitchFamily="34" charset="0"/>
                <a:cs typeface="Calibri" pitchFamily="34" charset="0"/>
              </a:rPr>
              <a:t>. </a:t>
            </a:r>
            <a:r>
              <a:rPr lang="el-GR" sz="2700" b="1" dirty="0">
                <a:latin typeface="Calibri" pitchFamily="34" charset="0"/>
                <a:cs typeface="Calibri" pitchFamily="34" charset="0"/>
              </a:rPr>
              <a:t>Η μορφολογία του παραμυθιού</a:t>
            </a:r>
            <a:r>
              <a:rPr lang="el-GR" sz="2700" dirty="0">
                <a:latin typeface="Calibri" pitchFamily="34" charset="0"/>
                <a:cs typeface="Calibri" pitchFamily="34" charset="0"/>
              </a:rPr>
              <a:t> του V. </a:t>
            </a:r>
            <a:r>
              <a:rPr lang="el-GR" sz="2700" dirty="0" err="1" smtClean="0">
                <a:latin typeface="Calibri" pitchFamily="34" charset="0"/>
                <a:cs typeface="Calibri" pitchFamily="34" charset="0"/>
              </a:rPr>
              <a:t>Propp</a:t>
            </a:r>
            <a:endParaRPr lang="en-US" sz="2700" dirty="0" smtClean="0">
              <a:latin typeface="Calibri" pitchFamily="34" charset="0"/>
              <a:cs typeface="Calibri" pitchFamily="34" charset="0"/>
            </a:endParaRPr>
          </a:p>
          <a:p>
            <a:pPr marL="0" indent="0" algn="just">
              <a:buNone/>
            </a:pPr>
            <a:endParaRPr lang="en-US" sz="2700" dirty="0" smtClean="0">
              <a:latin typeface="Calibri" pitchFamily="34" charset="0"/>
              <a:cs typeface="Calibri" pitchFamily="34" charset="0"/>
            </a:endParaRPr>
          </a:p>
          <a:p>
            <a:pPr algn="just"/>
            <a:r>
              <a:rPr lang="el-GR" sz="2700" dirty="0" smtClean="0">
                <a:latin typeface="Calibri" pitchFamily="34" charset="0"/>
                <a:cs typeface="Calibri" pitchFamily="34" charset="0"/>
              </a:rPr>
              <a:t>Η πιο γόνιμη περίοδος από άποψη καταγραφής και διάσωσης του λαϊκού παραμυθιού στην Ελλάδα θεωρείται η περίοδος των τελευταίων τριάντα χρόνων του 19ου και των πρώτων δεκαετιών του 20ου αιώνα.</a:t>
            </a:r>
          </a:p>
          <a:p>
            <a:pPr marL="0" indent="0">
              <a:buNone/>
            </a:pPr>
            <a:endParaRPr lang="en-US" sz="2000" dirty="0" smtClean="0">
              <a:latin typeface="Calibri" pitchFamily="34" charset="0"/>
              <a:cs typeface="Calibri" pitchFamily="34" charset="0"/>
            </a:endParaRPr>
          </a:p>
          <a:p>
            <a:pPr marL="0" indent="0">
              <a:buNone/>
            </a:pPr>
            <a:endParaRPr lang="en-US" sz="2000" dirty="0" smtClean="0">
              <a:latin typeface="Calibri" pitchFamily="34" charset="0"/>
              <a:cs typeface="Calibri" pitchFamily="34" charset="0"/>
            </a:endParaRPr>
          </a:p>
          <a:p>
            <a:pPr marL="0" indent="0">
              <a:buNone/>
            </a:pPr>
            <a:endParaRPr lang="en-US" sz="2000" dirty="0" smtClean="0">
              <a:latin typeface="Calibri" pitchFamily="34" charset="0"/>
              <a:cs typeface="Calibri" pitchFamily="34" charset="0"/>
            </a:endParaRPr>
          </a:p>
          <a:p>
            <a:pPr marL="0" indent="0">
              <a:buNone/>
            </a:pPr>
            <a:endParaRPr lang="el-GR" sz="2000" dirty="0">
              <a:latin typeface="Calibri" pitchFamily="34" charset="0"/>
              <a:cs typeface="Calibri" pitchFamily="34" charset="0"/>
            </a:endParaRPr>
          </a:p>
          <a:p>
            <a:pPr algn="just"/>
            <a:endParaRPr lang="el-GR" sz="1900" dirty="0" smtClean="0">
              <a:latin typeface="Calibri" pitchFamily="34" charset="0"/>
              <a:cs typeface="Calibri" pitchFamily="34" charset="0"/>
            </a:endParaRPr>
          </a:p>
          <a:p>
            <a:pPr algn="just"/>
            <a:endParaRPr lang="el-GR" sz="1900" dirty="0">
              <a:latin typeface="Calibri" pitchFamily="34" charset="0"/>
              <a:cs typeface="Calibri" pitchFamily="34" charset="0"/>
            </a:endParaRPr>
          </a:p>
          <a:p>
            <a:endParaRPr lang="el-GR" dirty="0"/>
          </a:p>
        </p:txBody>
      </p:sp>
      <p:sp>
        <p:nvSpPr>
          <p:cNvPr id="3" name="Title 2"/>
          <p:cNvSpPr>
            <a:spLocks noGrp="1"/>
          </p:cNvSpPr>
          <p:nvPr>
            <p:ph type="title"/>
          </p:nvPr>
        </p:nvSpPr>
        <p:spPr/>
        <p:txBody>
          <a:bodyPr/>
          <a:lstStyle/>
          <a:p>
            <a:r>
              <a:rPr lang="el-GR" sz="3200" dirty="0" smtClean="0"/>
              <a:t>Α. Το </a:t>
            </a:r>
            <a:r>
              <a:rPr lang="el-GR" sz="3200" dirty="0"/>
              <a:t>παραμύθι</a:t>
            </a:r>
          </a:p>
        </p:txBody>
      </p:sp>
    </p:spTree>
    <p:extLst>
      <p:ext uri="{BB962C8B-B14F-4D97-AF65-F5344CB8AC3E}">
        <p14:creationId xmlns:p14="http://schemas.microsoft.com/office/powerpoint/2010/main" xmlns="" val="1315385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750"/>
                                        <p:tgtEl>
                                          <p:spTgt spid="3"/>
                                        </p:tgtEl>
                                      </p:cBhvr>
                                    </p:animEffect>
                                  </p:childTnLst>
                                </p:cTn>
                              </p:par>
                            </p:childTnLst>
                          </p:cTn>
                        </p:par>
                        <p:par>
                          <p:cTn id="8" fill="hold">
                            <p:stCondLst>
                              <p:cond delay="2750"/>
                            </p:stCondLst>
                            <p:childTnLst>
                              <p:par>
                                <p:cTn id="9" presetID="16" presetClass="entr" presetSubtype="21" fill="hold" grpId="0" nodeType="after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Effect transition="in" filter="barn(inVertical)">
                                      <p:cBhvr>
                                        <p:cTn id="11" dur="1000"/>
                                        <p:tgtEl>
                                          <p:spTgt spid="2">
                                            <p:txEl>
                                              <p:pRg st="0" end="0"/>
                                            </p:txEl>
                                          </p:spTgt>
                                        </p:tgtEl>
                                      </p:cBhvr>
                                    </p:animEffect>
                                  </p:childTnLst>
                                </p:cTn>
                              </p:par>
                            </p:childTnLst>
                          </p:cTn>
                        </p:par>
                        <p:par>
                          <p:cTn id="12" fill="hold">
                            <p:stCondLst>
                              <p:cond delay="3750"/>
                            </p:stCondLst>
                            <p:childTnLst>
                              <p:par>
                                <p:cTn id="13" presetID="16" presetClass="entr" presetSubtype="21" fill="hold" grpId="0" nodeType="after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barn(inVertical)">
                                      <p:cBhvr>
                                        <p:cTn id="15" dur="1000"/>
                                        <p:tgtEl>
                                          <p:spTgt spid="2">
                                            <p:txEl>
                                              <p:pRg st="2" end="2"/>
                                            </p:txEl>
                                          </p:spTgt>
                                        </p:tgtEl>
                                      </p:cBhvr>
                                    </p:animEffect>
                                  </p:childTnLst>
                                </p:cTn>
                              </p:par>
                            </p:childTnLst>
                          </p:cTn>
                        </p:par>
                        <p:par>
                          <p:cTn id="16" fill="hold">
                            <p:stCondLst>
                              <p:cond delay="4750"/>
                            </p:stCondLst>
                            <p:childTnLst>
                              <p:par>
                                <p:cTn id="17" presetID="16" presetClass="entr" presetSubtype="21" fill="hold" grpId="0" nodeType="after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Effect transition="in" filter="barn(inVertical)">
                                      <p:cBhvr>
                                        <p:cTn id="19" dur="1000"/>
                                        <p:tgtEl>
                                          <p:spTgt spid="2">
                                            <p:txEl>
                                              <p:pRg st="3" end="3"/>
                                            </p:txEl>
                                          </p:spTgt>
                                        </p:tgtEl>
                                      </p:cBhvr>
                                    </p:animEffect>
                                  </p:childTnLst>
                                </p:cTn>
                              </p:par>
                            </p:childTnLst>
                          </p:cTn>
                        </p:par>
                        <p:par>
                          <p:cTn id="20" fill="hold">
                            <p:stCondLst>
                              <p:cond delay="5750"/>
                            </p:stCondLst>
                            <p:childTnLst>
                              <p:par>
                                <p:cTn id="21" presetID="16" presetClass="entr" presetSubtype="21" fill="hold" grpId="0" nodeType="after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animEffect transition="in" filter="barn(inVertical)">
                                      <p:cBhvr>
                                        <p:cTn id="23" dur="1000"/>
                                        <p:tgtEl>
                                          <p:spTgt spid="2">
                                            <p:txEl>
                                              <p:pRg st="4" end="4"/>
                                            </p:txEl>
                                          </p:spTgt>
                                        </p:tgtEl>
                                      </p:cBhvr>
                                    </p:animEffect>
                                  </p:childTnLst>
                                </p:cTn>
                              </p:par>
                            </p:childTnLst>
                          </p:cTn>
                        </p:par>
                        <p:par>
                          <p:cTn id="24" fill="hold">
                            <p:stCondLst>
                              <p:cond delay="6750"/>
                            </p:stCondLst>
                            <p:childTnLst>
                              <p:par>
                                <p:cTn id="25" presetID="16" presetClass="entr" presetSubtype="21" fill="hold" grpId="0" nodeType="after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barn(inVertical)">
                                      <p:cBhvr>
                                        <p:cTn id="27" dur="1000"/>
                                        <p:tgtEl>
                                          <p:spTgt spid="2">
                                            <p:txEl>
                                              <p:pRg st="5" end="5"/>
                                            </p:txEl>
                                          </p:spTgt>
                                        </p:tgtEl>
                                      </p:cBhvr>
                                    </p:animEffect>
                                  </p:childTnLst>
                                </p:cTn>
                              </p:par>
                            </p:childTnLst>
                          </p:cTn>
                        </p:par>
                        <p:par>
                          <p:cTn id="28" fill="hold">
                            <p:stCondLst>
                              <p:cond delay="7750"/>
                            </p:stCondLst>
                            <p:childTnLst>
                              <p:par>
                                <p:cTn id="29" presetID="16" presetClass="entr" presetSubtype="21" fill="hold" grpId="0" nodeType="after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animEffect transition="in" filter="barn(inVertical)">
                                      <p:cBhvr>
                                        <p:cTn id="31" dur="1000"/>
                                        <p:tgtEl>
                                          <p:spTgt spid="2">
                                            <p:txEl>
                                              <p:pRg st="6" end="6"/>
                                            </p:txEl>
                                          </p:spTgt>
                                        </p:tgtEl>
                                      </p:cBhvr>
                                    </p:animEffect>
                                  </p:childTnLst>
                                </p:cTn>
                              </p:par>
                            </p:childTnLst>
                          </p:cTn>
                        </p:par>
                        <p:par>
                          <p:cTn id="32" fill="hold">
                            <p:stCondLst>
                              <p:cond delay="8750"/>
                            </p:stCondLst>
                            <p:childTnLst>
                              <p:par>
                                <p:cTn id="33" presetID="16" presetClass="entr" presetSubtype="21" fill="hold" grpId="0" nodeType="afterEffect">
                                  <p:stCondLst>
                                    <p:cond delay="0"/>
                                  </p:stCondLst>
                                  <p:childTnLst>
                                    <p:set>
                                      <p:cBhvr>
                                        <p:cTn id="34" dur="1" fill="hold">
                                          <p:stCondLst>
                                            <p:cond delay="0"/>
                                          </p:stCondLst>
                                        </p:cTn>
                                        <p:tgtEl>
                                          <p:spTgt spid="2">
                                            <p:txEl>
                                              <p:pRg st="7" end="7"/>
                                            </p:txEl>
                                          </p:spTgt>
                                        </p:tgtEl>
                                        <p:attrNameLst>
                                          <p:attrName>style.visibility</p:attrName>
                                        </p:attrNameLst>
                                      </p:cBhvr>
                                      <p:to>
                                        <p:strVal val="visible"/>
                                      </p:to>
                                    </p:set>
                                    <p:animEffect transition="in" filter="barn(inVertical)">
                                      <p:cBhvr>
                                        <p:cTn id="35" dur="1000"/>
                                        <p:tgtEl>
                                          <p:spTgt spid="2">
                                            <p:txEl>
                                              <p:pRg st="7" end="7"/>
                                            </p:txEl>
                                          </p:spTgt>
                                        </p:tgtEl>
                                      </p:cBhvr>
                                    </p:animEffect>
                                  </p:childTnLst>
                                </p:cTn>
                              </p:par>
                            </p:childTnLst>
                          </p:cTn>
                        </p:par>
                        <p:par>
                          <p:cTn id="36" fill="hold">
                            <p:stCondLst>
                              <p:cond delay="9750"/>
                            </p:stCondLst>
                            <p:childTnLst>
                              <p:par>
                                <p:cTn id="37" presetID="16" presetClass="entr" presetSubtype="21" fill="hold" grpId="0" nodeType="afterEffect">
                                  <p:stCondLst>
                                    <p:cond delay="0"/>
                                  </p:stCondLst>
                                  <p:childTnLst>
                                    <p:set>
                                      <p:cBhvr>
                                        <p:cTn id="38" dur="1" fill="hold">
                                          <p:stCondLst>
                                            <p:cond delay="0"/>
                                          </p:stCondLst>
                                        </p:cTn>
                                        <p:tgtEl>
                                          <p:spTgt spid="2">
                                            <p:txEl>
                                              <p:pRg st="8" end="8"/>
                                            </p:txEl>
                                          </p:spTgt>
                                        </p:tgtEl>
                                        <p:attrNameLst>
                                          <p:attrName>style.visibility</p:attrName>
                                        </p:attrNameLst>
                                      </p:cBhvr>
                                      <p:to>
                                        <p:strVal val="visible"/>
                                      </p:to>
                                    </p:set>
                                    <p:animEffect transition="in" filter="barn(inVertical)">
                                      <p:cBhvr>
                                        <p:cTn id="39" dur="1000"/>
                                        <p:tgtEl>
                                          <p:spTgt spid="2">
                                            <p:txEl>
                                              <p:pRg st="8" end="8"/>
                                            </p:txEl>
                                          </p:spTgt>
                                        </p:tgtEl>
                                      </p:cBhvr>
                                    </p:animEffect>
                                  </p:childTnLst>
                                </p:cTn>
                              </p:par>
                            </p:childTnLst>
                          </p:cTn>
                        </p:par>
                        <p:par>
                          <p:cTn id="40" fill="hold">
                            <p:stCondLst>
                              <p:cond delay="10750"/>
                            </p:stCondLst>
                            <p:childTnLst>
                              <p:par>
                                <p:cTn id="41" presetID="16" presetClass="entr" presetSubtype="21" fill="hold" grpId="0" nodeType="afterEffect">
                                  <p:stCondLst>
                                    <p:cond delay="0"/>
                                  </p:stCondLst>
                                  <p:childTnLst>
                                    <p:set>
                                      <p:cBhvr>
                                        <p:cTn id="42" dur="1" fill="hold">
                                          <p:stCondLst>
                                            <p:cond delay="0"/>
                                          </p:stCondLst>
                                        </p:cTn>
                                        <p:tgtEl>
                                          <p:spTgt spid="2">
                                            <p:txEl>
                                              <p:pRg st="9" end="9"/>
                                            </p:txEl>
                                          </p:spTgt>
                                        </p:tgtEl>
                                        <p:attrNameLst>
                                          <p:attrName>style.visibility</p:attrName>
                                        </p:attrNameLst>
                                      </p:cBhvr>
                                      <p:to>
                                        <p:strVal val="visible"/>
                                      </p:to>
                                    </p:set>
                                    <p:animEffect transition="in" filter="barn(inVertical)">
                                      <p:cBhvr>
                                        <p:cTn id="43" dur="1000"/>
                                        <p:tgtEl>
                                          <p:spTgt spid="2">
                                            <p:txEl>
                                              <p:pRg st="9" end="9"/>
                                            </p:txEl>
                                          </p:spTgt>
                                        </p:tgtEl>
                                      </p:cBhvr>
                                    </p:animEffect>
                                  </p:childTnLst>
                                </p:cTn>
                              </p:par>
                            </p:childTnLst>
                          </p:cTn>
                        </p:par>
                        <p:par>
                          <p:cTn id="44" fill="hold">
                            <p:stCondLst>
                              <p:cond delay="11750"/>
                            </p:stCondLst>
                            <p:childTnLst>
                              <p:par>
                                <p:cTn id="45" presetID="16" presetClass="entr" presetSubtype="21" fill="hold" grpId="0" nodeType="afterEffect">
                                  <p:stCondLst>
                                    <p:cond delay="0"/>
                                  </p:stCondLst>
                                  <p:childTnLst>
                                    <p:set>
                                      <p:cBhvr>
                                        <p:cTn id="46" dur="1" fill="hold">
                                          <p:stCondLst>
                                            <p:cond delay="0"/>
                                          </p:stCondLst>
                                        </p:cTn>
                                        <p:tgtEl>
                                          <p:spTgt spid="2">
                                            <p:txEl>
                                              <p:pRg st="11" end="11"/>
                                            </p:txEl>
                                          </p:spTgt>
                                        </p:tgtEl>
                                        <p:attrNameLst>
                                          <p:attrName>style.visibility</p:attrName>
                                        </p:attrNameLst>
                                      </p:cBhvr>
                                      <p:to>
                                        <p:strVal val="visible"/>
                                      </p:to>
                                    </p:set>
                                    <p:animEffect transition="in" filter="barn(inVertical)">
                                      <p:cBhvr>
                                        <p:cTn id="47" dur="1000"/>
                                        <p:tgtEl>
                                          <p:spTgt spid="2">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gn="ctr">
              <a:lnSpc>
                <a:spcPct val="80000"/>
              </a:lnSpc>
            </a:pPr>
            <a:r>
              <a:rPr lang="el-GR" b="1" dirty="0">
                <a:latin typeface="Calibri" pitchFamily="34" charset="0"/>
                <a:cs typeface="Calibri" pitchFamily="34" charset="0"/>
              </a:rPr>
              <a:t>Αφηγηματικά στοιχεία</a:t>
            </a:r>
          </a:p>
          <a:p>
            <a:endParaRPr lang="en-US" dirty="0" smtClean="0"/>
          </a:p>
          <a:p>
            <a:r>
              <a:rPr lang="el-GR" sz="1900" dirty="0">
                <a:latin typeface="Calibri" pitchFamily="34" charset="0"/>
                <a:cs typeface="Calibri" pitchFamily="34" charset="0"/>
              </a:rPr>
              <a:t>Ως είδος το παραμύθι ακολουθεί τρεις γενικές αρχές</a:t>
            </a:r>
            <a:r>
              <a:rPr lang="el-GR" sz="1900" dirty="0" smtClean="0">
                <a:latin typeface="Calibri" pitchFamily="34" charset="0"/>
                <a:cs typeface="Calibri" pitchFamily="34" charset="0"/>
              </a:rPr>
              <a:t>:</a:t>
            </a:r>
            <a:endParaRPr lang="en-US" sz="1900" dirty="0" smtClean="0">
              <a:latin typeface="Calibri" pitchFamily="34" charset="0"/>
              <a:cs typeface="Calibri" pitchFamily="34" charset="0"/>
            </a:endParaRPr>
          </a:p>
          <a:p>
            <a:pPr marL="0" indent="0">
              <a:buNone/>
            </a:pPr>
            <a:endParaRPr lang="el-GR" sz="1900" dirty="0">
              <a:latin typeface="Calibri" pitchFamily="34" charset="0"/>
              <a:cs typeface="Calibri" pitchFamily="34" charset="0"/>
            </a:endParaRPr>
          </a:p>
          <a:p>
            <a:pPr lvl="2">
              <a:buFont typeface="Arial" pitchFamily="34" charset="0"/>
              <a:buChar char="•"/>
            </a:pPr>
            <a:r>
              <a:rPr lang="el-GR" sz="1900" dirty="0" smtClean="0">
                <a:latin typeface="Calibri" pitchFamily="34" charset="0"/>
                <a:cs typeface="Calibri" pitchFamily="34" charset="0"/>
              </a:rPr>
              <a:t>Στο </a:t>
            </a:r>
            <a:r>
              <a:rPr lang="el-GR" sz="1900" dirty="0">
                <a:latin typeface="Calibri" pitchFamily="34" charset="0"/>
                <a:cs typeface="Calibri" pitchFamily="34" charset="0"/>
              </a:rPr>
              <a:t>παραμύθι ο χρόνος είναι </a:t>
            </a:r>
            <a:r>
              <a:rPr lang="el-GR" sz="1900" dirty="0" smtClean="0">
                <a:latin typeface="Calibri" pitchFamily="34" charset="0"/>
                <a:cs typeface="Calibri" pitchFamily="34" charset="0"/>
              </a:rPr>
              <a:t>αόριστος.</a:t>
            </a:r>
            <a:endParaRPr lang="en-US" sz="1900" dirty="0">
              <a:latin typeface="Calibri" pitchFamily="34" charset="0"/>
              <a:cs typeface="Calibri" pitchFamily="34" charset="0"/>
            </a:endParaRPr>
          </a:p>
          <a:p>
            <a:pPr lvl="2">
              <a:buFont typeface="Arial" pitchFamily="34" charset="0"/>
              <a:buChar char="•"/>
            </a:pPr>
            <a:r>
              <a:rPr lang="el-GR" sz="1900" dirty="0" smtClean="0">
                <a:latin typeface="Calibri" pitchFamily="34" charset="0"/>
                <a:cs typeface="Calibri" pitchFamily="34" charset="0"/>
              </a:rPr>
              <a:t>Επίσης </a:t>
            </a:r>
            <a:r>
              <a:rPr lang="el-GR" sz="1900" dirty="0">
                <a:latin typeface="Calibri" pitchFamily="34" charset="0"/>
                <a:cs typeface="Calibri" pitchFamily="34" charset="0"/>
              </a:rPr>
              <a:t>αόριστος είναι και ο τόπος της </a:t>
            </a:r>
            <a:r>
              <a:rPr lang="el-GR" sz="1900" dirty="0" smtClean="0">
                <a:latin typeface="Calibri" pitchFamily="34" charset="0"/>
                <a:cs typeface="Calibri" pitchFamily="34" charset="0"/>
              </a:rPr>
              <a:t>δράσης.</a:t>
            </a:r>
            <a:endParaRPr lang="en-US" sz="1900" dirty="0" smtClean="0">
              <a:latin typeface="Calibri" pitchFamily="34" charset="0"/>
              <a:cs typeface="Calibri" pitchFamily="34" charset="0"/>
            </a:endParaRPr>
          </a:p>
          <a:p>
            <a:pPr lvl="2">
              <a:buFont typeface="Arial" pitchFamily="34" charset="0"/>
              <a:buChar char="•"/>
            </a:pPr>
            <a:r>
              <a:rPr lang="el-GR" sz="1900" dirty="0" smtClean="0">
                <a:latin typeface="Calibri" pitchFamily="34" charset="0"/>
                <a:cs typeface="Calibri" pitchFamily="34" charset="0"/>
              </a:rPr>
              <a:t>Η </a:t>
            </a:r>
            <a:r>
              <a:rPr lang="el-GR" sz="1900" dirty="0">
                <a:latin typeface="Calibri" pitchFamily="34" charset="0"/>
                <a:cs typeface="Calibri" pitchFamily="34" charset="0"/>
              </a:rPr>
              <a:t>δράση εκτυλίσσεται σχεδόν εξολοκλήρου μέσα από την ανωνυμία των προσώπων</a:t>
            </a:r>
            <a:r>
              <a:rPr lang="el-GR" sz="1900" dirty="0" smtClean="0">
                <a:latin typeface="Calibri" pitchFamily="34" charset="0"/>
                <a:cs typeface="Calibri" pitchFamily="34" charset="0"/>
              </a:rPr>
              <a:t>.</a:t>
            </a:r>
            <a:endParaRPr lang="en-US" sz="1900" dirty="0" smtClean="0">
              <a:latin typeface="Calibri" pitchFamily="34" charset="0"/>
              <a:cs typeface="Calibri" pitchFamily="34" charset="0"/>
            </a:endParaRPr>
          </a:p>
          <a:p>
            <a:pPr lvl="2">
              <a:buFont typeface="Arial" pitchFamily="34" charset="0"/>
              <a:buChar char="•"/>
            </a:pPr>
            <a:endParaRPr lang="el-GR" dirty="0"/>
          </a:p>
          <a:p>
            <a:endParaRPr lang="el-GR" dirty="0"/>
          </a:p>
        </p:txBody>
      </p:sp>
      <p:sp>
        <p:nvSpPr>
          <p:cNvPr id="3" name="Title 2"/>
          <p:cNvSpPr>
            <a:spLocks noGrp="1"/>
          </p:cNvSpPr>
          <p:nvPr>
            <p:ph type="title"/>
          </p:nvPr>
        </p:nvSpPr>
        <p:spPr/>
        <p:txBody>
          <a:bodyPr/>
          <a:lstStyle/>
          <a:p>
            <a:r>
              <a:rPr lang="el-GR" sz="3200" dirty="0" smtClean="0"/>
              <a:t>Α. Το </a:t>
            </a:r>
            <a:r>
              <a:rPr lang="el-GR" sz="3200" dirty="0"/>
              <a:t>παραμύθι</a:t>
            </a:r>
          </a:p>
        </p:txBody>
      </p:sp>
    </p:spTree>
    <p:extLst>
      <p:ext uri="{BB962C8B-B14F-4D97-AF65-F5344CB8AC3E}">
        <p14:creationId xmlns:p14="http://schemas.microsoft.com/office/powerpoint/2010/main" xmlns="" val="1672750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750"/>
                                        <p:tgtEl>
                                          <p:spTgt spid="3"/>
                                        </p:tgtEl>
                                      </p:cBhvr>
                                    </p:animEffect>
                                  </p:childTnLst>
                                </p:cTn>
                              </p:par>
                            </p:childTnLst>
                          </p:cTn>
                        </p:par>
                        <p:par>
                          <p:cTn id="8" fill="hold">
                            <p:stCondLst>
                              <p:cond delay="2750"/>
                            </p:stCondLst>
                            <p:childTnLst>
                              <p:par>
                                <p:cTn id="9" presetID="16" presetClass="entr" presetSubtype="21" fill="hold" grpId="0" nodeType="after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Effect transition="in" filter="barn(inVertical)">
                                      <p:cBhvr>
                                        <p:cTn id="11" dur="1000"/>
                                        <p:tgtEl>
                                          <p:spTgt spid="2">
                                            <p:txEl>
                                              <p:pRg st="0" end="0"/>
                                            </p:txEl>
                                          </p:spTgt>
                                        </p:tgtEl>
                                      </p:cBhvr>
                                    </p:animEffect>
                                  </p:childTnLst>
                                </p:cTn>
                              </p:par>
                            </p:childTnLst>
                          </p:cTn>
                        </p:par>
                        <p:par>
                          <p:cTn id="12" fill="hold">
                            <p:stCondLst>
                              <p:cond delay="3750"/>
                            </p:stCondLst>
                            <p:childTnLst>
                              <p:par>
                                <p:cTn id="13" presetID="16" presetClass="entr" presetSubtype="21" fill="hold" grpId="0" nodeType="after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barn(inVertical)">
                                      <p:cBhvr>
                                        <p:cTn id="15" dur="1000"/>
                                        <p:tgtEl>
                                          <p:spTgt spid="2">
                                            <p:txEl>
                                              <p:pRg st="2" end="2"/>
                                            </p:txEl>
                                          </p:spTgt>
                                        </p:tgtEl>
                                      </p:cBhvr>
                                    </p:animEffect>
                                  </p:childTnLst>
                                </p:cTn>
                              </p:par>
                            </p:childTnLst>
                          </p:cTn>
                        </p:par>
                        <p:par>
                          <p:cTn id="16" fill="hold">
                            <p:stCondLst>
                              <p:cond delay="4750"/>
                            </p:stCondLst>
                            <p:childTnLst>
                              <p:par>
                                <p:cTn id="17" presetID="16" presetClass="entr" presetSubtype="21" fill="hold" grpId="0" nodeType="after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barn(inVertical)">
                                      <p:cBhvr>
                                        <p:cTn id="19" dur="1000"/>
                                        <p:tgtEl>
                                          <p:spTgt spid="2">
                                            <p:txEl>
                                              <p:pRg st="4" end="4"/>
                                            </p:txEl>
                                          </p:spTgt>
                                        </p:tgtEl>
                                      </p:cBhvr>
                                    </p:animEffect>
                                  </p:childTnLst>
                                </p:cTn>
                              </p:par>
                            </p:childTnLst>
                          </p:cTn>
                        </p:par>
                        <p:par>
                          <p:cTn id="20" fill="hold">
                            <p:stCondLst>
                              <p:cond delay="5750"/>
                            </p:stCondLst>
                            <p:childTnLst>
                              <p:par>
                                <p:cTn id="21" presetID="16" presetClass="entr" presetSubtype="21" fill="hold" grpId="0" nodeType="after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animEffect transition="in" filter="barn(inVertical)">
                                      <p:cBhvr>
                                        <p:cTn id="23" dur="1000"/>
                                        <p:tgtEl>
                                          <p:spTgt spid="2">
                                            <p:txEl>
                                              <p:pRg st="5" end="5"/>
                                            </p:txEl>
                                          </p:spTgt>
                                        </p:tgtEl>
                                      </p:cBhvr>
                                    </p:animEffect>
                                  </p:childTnLst>
                                </p:cTn>
                              </p:par>
                            </p:childTnLst>
                          </p:cTn>
                        </p:par>
                        <p:par>
                          <p:cTn id="24" fill="hold">
                            <p:stCondLst>
                              <p:cond delay="6750"/>
                            </p:stCondLst>
                            <p:childTnLst>
                              <p:par>
                                <p:cTn id="25" presetID="16" presetClass="entr" presetSubtype="21" fill="hold" grpId="0" nodeType="after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animEffect transition="in" filter="barn(inVertical)">
                                      <p:cBhvr>
                                        <p:cTn id="27" dur="10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gn="just"/>
            <a:r>
              <a:rPr lang="el-GR" sz="1900" dirty="0">
                <a:latin typeface="Calibri" pitchFamily="34" charset="0"/>
                <a:cs typeface="Calibri" pitchFamily="34" charset="0"/>
              </a:rPr>
              <a:t>Στα υφολογικά-αισθητικά γνωρίσματα του παραμυθιού ανήκουν το περιεχόμενο, τα εκφραστικά μέσα και η λειτουργία του. Το περιεχόμενο των παραμυθιού είναι ενιαίο και μονοδιάστατο. Το φυσικό και το υπερφυσικό στοιχείο συνυπάρχουν και αλληλεπιδρούν. Το ύφος του παραμυθιού στηρίζεται στην υπερβολή και τα εκφραστικά μέσα του, που έχουν τελικό αποτέλεσμα τη σταθερότητα του ύφους και της δομής. Η </a:t>
            </a:r>
            <a:r>
              <a:rPr lang="el-GR" sz="1900" dirty="0" err="1">
                <a:latin typeface="Calibri" pitchFamily="34" charset="0"/>
                <a:cs typeface="Calibri" pitchFamily="34" charset="0"/>
              </a:rPr>
              <a:t>παραμυθιακή</a:t>
            </a:r>
            <a:r>
              <a:rPr lang="el-GR" sz="1900" dirty="0">
                <a:latin typeface="Calibri" pitchFamily="34" charset="0"/>
                <a:cs typeface="Calibri" pitchFamily="34" charset="0"/>
              </a:rPr>
              <a:t> αφήγηση αντλεί τα θέματά της από το κοινωνικό περιβάλλον. Τα παραπάνω χαρακτηριστικά ισχύουν και για το ελληνικό παραμύθι, για το οποίο διακρίνονται επιπλέον χαρακτηριστικά που προσδίδονται από την </a:t>
            </a:r>
            <a:r>
              <a:rPr lang="el-GR" sz="1900" dirty="0" smtClean="0">
                <a:latin typeface="Calibri" pitchFamily="34" charset="0"/>
                <a:cs typeface="Calibri" pitchFamily="34" charset="0"/>
              </a:rPr>
              <a:t>εντοπιότητα της γλώσσας </a:t>
            </a:r>
            <a:r>
              <a:rPr lang="el-GR" sz="1900" dirty="0">
                <a:latin typeface="Calibri" pitchFamily="34" charset="0"/>
                <a:cs typeface="Calibri" pitchFamily="34" charset="0"/>
              </a:rPr>
              <a:t>την παράδοση και τις γεωγραφικές ιδιαιτερότητες της κάθε περιοχής.</a:t>
            </a:r>
          </a:p>
          <a:p>
            <a:endParaRPr lang="el-GR" dirty="0"/>
          </a:p>
        </p:txBody>
      </p:sp>
      <p:sp>
        <p:nvSpPr>
          <p:cNvPr id="3" name="Title 2"/>
          <p:cNvSpPr>
            <a:spLocks noGrp="1"/>
          </p:cNvSpPr>
          <p:nvPr>
            <p:ph type="title"/>
          </p:nvPr>
        </p:nvSpPr>
        <p:spPr/>
        <p:txBody>
          <a:bodyPr/>
          <a:lstStyle/>
          <a:p>
            <a:r>
              <a:rPr lang="el-GR" sz="3200" dirty="0" smtClean="0"/>
              <a:t>Α. Το </a:t>
            </a:r>
            <a:r>
              <a:rPr lang="el-GR" sz="3200" dirty="0"/>
              <a:t>παραμύθι</a:t>
            </a:r>
          </a:p>
        </p:txBody>
      </p:sp>
    </p:spTree>
    <p:extLst>
      <p:ext uri="{BB962C8B-B14F-4D97-AF65-F5344CB8AC3E}">
        <p14:creationId xmlns:p14="http://schemas.microsoft.com/office/powerpoint/2010/main" xmlns="" val="2787758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750"/>
                                        <p:tgtEl>
                                          <p:spTgt spid="3"/>
                                        </p:tgtEl>
                                      </p:cBhvr>
                                    </p:animEffect>
                                  </p:childTnLst>
                                </p:cTn>
                              </p:par>
                            </p:childTnLst>
                          </p:cTn>
                        </p:par>
                        <p:par>
                          <p:cTn id="8" fill="hold">
                            <p:stCondLst>
                              <p:cond delay="2750"/>
                            </p:stCondLst>
                            <p:childTnLst>
                              <p:par>
                                <p:cTn id="9" presetID="16" presetClass="entr" presetSubtype="21" fill="hold" grpId="0" nodeType="after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Effect transition="in" filter="barn(inVertical)">
                                      <p:cBhvr>
                                        <p:cTn id="11" dur="10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Hardcover">
  <a:themeElements>
    <a:clrScheme name="Hardcover">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Hardcover">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Hardcover">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Hardcover">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themeOverride>
</file>

<file path=ppt/theme/themeOverride2.xml><?xml version="1.0" encoding="utf-8"?>
<a:themeOverride xmlns:a="http://schemas.openxmlformats.org/drawingml/2006/main">
  <a:clrScheme name="Hardcover">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themeOverride>
</file>

<file path=docProps/app.xml><?xml version="1.0" encoding="utf-8"?>
<Properties xmlns="http://schemas.openxmlformats.org/officeDocument/2006/extended-properties" xmlns:vt="http://schemas.openxmlformats.org/officeDocument/2006/docPropsVTypes">
  <Template/>
  <TotalTime>418</TotalTime>
  <Words>2720</Words>
  <Application>Microsoft Office PowerPoint</Application>
  <PresentationFormat>Προβολή στην οθόνη (4:3)</PresentationFormat>
  <Paragraphs>157</Paragraphs>
  <Slides>30</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30</vt:i4>
      </vt:variant>
    </vt:vector>
  </HeadingPairs>
  <TitlesOfParts>
    <vt:vector size="31" baseType="lpstr">
      <vt:lpstr>Hardcover</vt:lpstr>
      <vt:lpstr>Περιεχόμενα</vt:lpstr>
      <vt:lpstr>Εισαγωγή</vt:lpstr>
      <vt:lpstr>Βιογραφικά στοιχεία Κωνσταντίνου Χ. Γρόλλιου</vt:lpstr>
      <vt:lpstr>Διαφάνεια 4</vt:lpstr>
      <vt:lpstr>Θεματικές Ενότητες</vt:lpstr>
      <vt:lpstr>Α. Το παραμύθι</vt:lpstr>
      <vt:lpstr>Α. Το παραμύθι</vt:lpstr>
      <vt:lpstr>Α. Το παραμύθι</vt:lpstr>
      <vt:lpstr>Α. Το παραμύθι</vt:lpstr>
      <vt:lpstr>Α. Το παραμύθι</vt:lpstr>
      <vt:lpstr>Α. Το παραμύθι</vt:lpstr>
      <vt:lpstr>Α. Το παραμύθι</vt:lpstr>
      <vt:lpstr>Α. Το παραμύθι</vt:lpstr>
      <vt:lpstr>Β. Τα είδη του παραμυθιού</vt:lpstr>
      <vt:lpstr>Β. Τα είδη του παραμυθιού</vt:lpstr>
      <vt:lpstr>Γ. Το περιοδικό «Διάπλασις των Παίδων» (1879-1970)       Γλώσσα-Περιεχόμενο-Ιστορικά στοιχεία</vt:lpstr>
      <vt:lpstr>Διαφάνεια 17</vt:lpstr>
      <vt:lpstr>Διαφάνεια 18</vt:lpstr>
      <vt:lpstr>Δ.  Καταγραφή των παραμυθιών του Κ.Χ. Γρόλλιου          στο περιοδικό «Διάπλασις των Παίδων»</vt:lpstr>
      <vt:lpstr>Δ.  Καταγραφή των παραμυθιών του Κ.Χ. Γρόλλιου          στο περιοδικό «Διάπλασις των Παίδων»</vt:lpstr>
      <vt:lpstr>Δ.  Καταγραφή των παραμυθιών του Κ.Χ. Γρόλλιου          στο περιοδικό «Διάπλασις των Παίδων»</vt:lpstr>
      <vt:lpstr>Δ.  Καταγραφή των παραμυθιών του Κ.Χ. Γρόλλιου          στο περιοδικό «Διάπλασις των Παίδων»</vt:lpstr>
      <vt:lpstr>Ε. Κατηγοριοποίηση των παραμυθιών του Κ.Χ. Γρόλλιου</vt:lpstr>
      <vt:lpstr>Ε. Κατηγοριοποίηση των παραμυθιών του Κ.Χ. Γρόλλιου </vt:lpstr>
      <vt:lpstr>Ε. Κατηγοριοποίηση των παραμυθιών του Κ.Χ. Γρόλλιου</vt:lpstr>
      <vt:lpstr>Ε. Κατηγοριοποίηση των παραμυθιών του Κ.Χ. Γρόλλιου</vt:lpstr>
      <vt:lpstr>ΣΤ. Παιδαγωγική προσέγγιση των παραμυθιών του Κ.Χ. Γρόλλιου </vt:lpstr>
      <vt:lpstr>ΣΤ. Παιδαγωγική προσέγγιση των παραμυθιών του Κ.Χ. Γρόλλιου</vt:lpstr>
      <vt:lpstr>Βιβλιογραφία - Πηγές</vt:lpstr>
      <vt:lpstr>Βιβλιογραφία - Πηγές</vt:lpstr>
    </vt:vector>
  </TitlesOfParts>
  <Company>home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Πανεπιστήμιο Δυτικής Μακεδονίας  Παιδαγωγική Σχολή Φλώρινας  Τμήμα Δημοτικής Εκπαίδευσης Φλώρινας</dc:title>
  <dc:creator>vasilis</dc:creator>
  <cp:lastModifiedBy>alex</cp:lastModifiedBy>
  <cp:revision>60</cp:revision>
  <dcterms:created xsi:type="dcterms:W3CDTF">2011-05-21T23:09:12Z</dcterms:created>
  <dcterms:modified xsi:type="dcterms:W3CDTF">2017-02-20T16:52:02Z</dcterms:modified>
</cp:coreProperties>
</file>