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57" r:id="rId8"/>
    <p:sldId id="264" r:id="rId9"/>
    <p:sldId id="265" r:id="rId10"/>
    <p:sldId id="266" r:id="rId11"/>
    <p:sldId id="32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1" r:id="rId35"/>
    <p:sldId id="292" r:id="rId36"/>
    <p:sldId id="293" r:id="rId37"/>
    <p:sldId id="294" r:id="rId38"/>
    <p:sldId id="290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27" r:id="rId48"/>
    <p:sldId id="328" r:id="rId49"/>
    <p:sldId id="331" r:id="rId50"/>
    <p:sldId id="332" r:id="rId51"/>
    <p:sldId id="329" r:id="rId52"/>
    <p:sldId id="330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5" r:id="rId62"/>
    <p:sldId id="325" r:id="rId63"/>
    <p:sldId id="338" r:id="rId64"/>
    <p:sldId id="321" r:id="rId65"/>
    <p:sldId id="333" r:id="rId66"/>
    <p:sldId id="334" r:id="rId67"/>
    <p:sldId id="335" r:id="rId68"/>
    <p:sldId id="336" r:id="rId69"/>
    <p:sldId id="337" r:id="rId7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848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10/10/2018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10/10/2018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10/10/2018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10/10/2018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10/10/2018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10/10/2018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10/10/2018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10/10/2018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10/10/2018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10/10/2018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978B7-528C-473F-8501-404FDD5F5833}" type="datetimeFigureOut">
              <a:rPr lang="el-GR" smtClean="0"/>
              <a:pPr/>
              <a:t>10/10/2018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978B7-528C-473F-8501-404FDD5F5833}" type="datetimeFigureOut">
              <a:rPr lang="el-GR" smtClean="0"/>
              <a:pPr/>
              <a:t>10/10/2018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6ADA6-373B-42B2-B784-964D1E3119A1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1.emf"/><Relationship Id="rId5" Type="http://schemas.openxmlformats.org/officeDocument/2006/relationships/image" Target="../media/image30.emf"/><Relationship Id="rId4" Type="http://schemas.openxmlformats.org/officeDocument/2006/relationships/image" Target="../media/image29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emf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525963"/>
          </a:xfrm>
        </p:spPr>
        <p:txBody>
          <a:bodyPr/>
          <a:lstStyle/>
          <a:p>
            <a:r>
              <a:rPr lang="el-GR" b="1" dirty="0" smtClean="0"/>
              <a:t>Να βρείτε το ΜΚΔ και το ΕΚΠ των αριθμών </a:t>
            </a:r>
          </a:p>
          <a:p>
            <a:r>
              <a:rPr lang="el-GR" b="1" dirty="0" smtClean="0"/>
              <a:t>96 και 360</a:t>
            </a:r>
            <a:endParaRPr lang="en-US" b="1" dirty="0" smtClean="0"/>
          </a:p>
          <a:p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l-GR" b="1" dirty="0" smtClean="0"/>
              <a:t>Να βρείτε το ΜΚΔ και το ΕΚΠ των αριθμών </a:t>
            </a:r>
          </a:p>
          <a:p>
            <a:r>
              <a:rPr lang="el-GR" b="1" dirty="0" smtClean="0"/>
              <a:t>96 </a:t>
            </a:r>
            <a:r>
              <a:rPr lang="en-US" b="1" dirty="0" smtClean="0"/>
              <a:t>       2                                   </a:t>
            </a:r>
            <a:r>
              <a:rPr lang="el-GR" b="1" dirty="0" smtClean="0"/>
              <a:t> 360</a:t>
            </a:r>
            <a:r>
              <a:rPr lang="en-US" b="1" dirty="0" smtClean="0"/>
              <a:t>      2</a:t>
            </a:r>
          </a:p>
          <a:p>
            <a:r>
              <a:rPr lang="en-US" b="1" dirty="0" smtClean="0"/>
              <a:t>48        2                                    180      2</a:t>
            </a:r>
          </a:p>
          <a:p>
            <a:r>
              <a:rPr lang="en-US" b="1" dirty="0" smtClean="0"/>
              <a:t>24        2                                      90      2</a:t>
            </a:r>
          </a:p>
          <a:p>
            <a:r>
              <a:rPr lang="en-US" b="1" dirty="0" smtClean="0"/>
              <a:t>12        2                                      45      3</a:t>
            </a:r>
          </a:p>
          <a:p>
            <a:r>
              <a:rPr lang="en-US" b="1" dirty="0"/>
              <a:t> </a:t>
            </a:r>
            <a:r>
              <a:rPr lang="en-US" b="1" dirty="0" smtClean="0"/>
              <a:t>6          2                                     15       3 </a:t>
            </a:r>
          </a:p>
          <a:p>
            <a:r>
              <a:rPr lang="en-US" b="1" dirty="0"/>
              <a:t> </a:t>
            </a:r>
            <a:r>
              <a:rPr lang="en-US" b="1" dirty="0" smtClean="0"/>
              <a:t>3         3                                        5       5</a:t>
            </a:r>
          </a:p>
          <a:p>
            <a:r>
              <a:rPr lang="en-US" b="1" dirty="0"/>
              <a:t> </a:t>
            </a:r>
            <a:r>
              <a:rPr lang="en-US" b="1" dirty="0" smtClean="0"/>
              <a:t>1                                                    1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b="1" baseline="30000" dirty="0" smtClean="0">
                <a:solidFill>
                  <a:srgbClr val="FF0000"/>
                </a:solidFill>
              </a:rPr>
              <a:t>5  * </a:t>
            </a:r>
            <a:r>
              <a:rPr lang="en-US" b="1" dirty="0" smtClean="0">
                <a:solidFill>
                  <a:srgbClr val="FF0000"/>
                </a:solidFill>
              </a:rPr>
              <a:t>3                                             2</a:t>
            </a:r>
            <a:r>
              <a:rPr lang="en-US" b="1" baseline="30000" dirty="0" smtClean="0">
                <a:solidFill>
                  <a:srgbClr val="FF0000"/>
                </a:solidFill>
              </a:rPr>
              <a:t>3  *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b="1" baseline="30000" dirty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 *5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l-GR" b="1" dirty="0" smtClean="0">
                <a:solidFill>
                  <a:srgbClr val="FF0000"/>
                </a:solidFill>
              </a:rPr>
              <a:t>ΜΚΔ </a:t>
            </a: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b="1" baseline="30000" dirty="0" smtClean="0">
                <a:solidFill>
                  <a:srgbClr val="FF0000"/>
                </a:solidFill>
              </a:rPr>
              <a:t>3</a:t>
            </a:r>
            <a:r>
              <a:rPr lang="el-GR" b="1" baseline="30000" dirty="0" smtClean="0">
                <a:solidFill>
                  <a:srgbClr val="FF0000"/>
                </a:solidFill>
              </a:rPr>
              <a:t> </a:t>
            </a:r>
            <a:r>
              <a:rPr lang="el-GR" b="1" dirty="0" smtClean="0">
                <a:solidFill>
                  <a:srgbClr val="FF0000"/>
                </a:solidFill>
              </a:rPr>
              <a:t>*3= 24          ΕΚΠ = </a:t>
            </a: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l-GR" b="1" baseline="30000" dirty="0" smtClean="0">
                <a:solidFill>
                  <a:srgbClr val="FF0000"/>
                </a:solidFill>
              </a:rPr>
              <a:t>5</a:t>
            </a:r>
            <a:r>
              <a:rPr lang="en-US" b="1" baseline="30000" dirty="0" smtClean="0">
                <a:solidFill>
                  <a:srgbClr val="FF0000"/>
                </a:solidFill>
              </a:rPr>
              <a:t>  </a:t>
            </a:r>
            <a:r>
              <a:rPr lang="en-US" b="1" baseline="30000" dirty="0">
                <a:solidFill>
                  <a:srgbClr val="FF0000"/>
                </a:solidFill>
              </a:rPr>
              <a:t>*</a:t>
            </a:r>
            <a:r>
              <a:rPr lang="en-US" b="1" dirty="0">
                <a:solidFill>
                  <a:srgbClr val="FF0000"/>
                </a:solidFill>
              </a:rPr>
              <a:t>3</a:t>
            </a:r>
            <a:r>
              <a:rPr lang="en-US" b="1" baseline="30000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</a:rPr>
              <a:t>  *5</a:t>
            </a:r>
          </a:p>
          <a:p>
            <a:endParaRPr lang="el-G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13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l-GR" sz="3600" b="1" dirty="0" smtClean="0"/>
              <a:t>Κλάσματα</a:t>
            </a:r>
            <a:endParaRPr lang="el-GR" sz="3600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75229"/>
            <a:ext cx="9144000" cy="598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l-GR" sz="3600" b="1" dirty="0" smtClean="0"/>
              <a:t>Κλάσματα</a:t>
            </a:r>
            <a:endParaRPr lang="el-GR" sz="3600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22"/>
            <a:ext cx="9144000" cy="564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l-GR" sz="3600" b="1" dirty="0" smtClean="0"/>
              <a:t>Κλάσματα</a:t>
            </a:r>
            <a:endParaRPr lang="el-GR" sz="3600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22"/>
            <a:ext cx="9144000" cy="564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57626"/>
          </a:xfrm>
        </p:spPr>
        <p:txBody>
          <a:bodyPr/>
          <a:lstStyle/>
          <a:p>
            <a:pPr algn="just"/>
            <a:r>
              <a:rPr lang="el-GR" dirty="0"/>
              <a:t>Εάν όμως οι παρονομαστές δεν είναι ίδιοι τότε τα κλάσματα είναι </a:t>
            </a:r>
            <a:r>
              <a:rPr lang="el-GR" i="1" dirty="0"/>
              <a:t>ετερώνυμα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 smtClean="0"/>
              <a:t>Η </a:t>
            </a:r>
            <a:r>
              <a:rPr lang="el-GR" dirty="0"/>
              <a:t>μετατροπή ετερώνυμων κλασμάτων σε ομώνυμα γίνεται με τη χρήση του κοινού παρονομαστή, ο οποίος προκύπτει από το γινόμενο όλων των παρονομαστών.</a:t>
            </a: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5143512"/>
            <a:ext cx="2071702" cy="1185895"/>
          </a:xfrm>
          <a:prstGeom prst="rect">
            <a:avLst/>
          </a:prstGeom>
          <a:noFill/>
        </p:spPr>
      </p:pic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4929198"/>
            <a:ext cx="1571636" cy="16502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2" algn="ctr" rtl="0">
              <a:spcBef>
                <a:spcPct val="0"/>
              </a:spcBef>
            </a:pPr>
            <a:r>
              <a:rPr lang="el-GR" sz="3600" b="1" i="1" dirty="0"/>
              <a:t>Πολλαπλασιασμός και διαίρεση κλασμάτων </a:t>
            </a:r>
            <a:r>
              <a:rPr lang="el-GR" sz="1400" dirty="0"/>
              <a:t/>
            </a:r>
            <a:br>
              <a:rPr lang="el-GR" sz="1400" dirty="0"/>
            </a:br>
            <a:endParaRPr lang="el-GR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702735"/>
            <a:ext cx="8501122" cy="4369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821537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l-GR" sz="4000" b="1" dirty="0"/>
              <a:t>Δυνάμεις αριθμών</a:t>
            </a:r>
            <a:r>
              <a:rPr lang="el-GR" sz="4000" dirty="0"/>
              <a:t/>
            </a:r>
            <a:br>
              <a:rPr lang="el-GR" sz="4000" dirty="0"/>
            </a:br>
            <a:endParaRPr lang="el-GR" sz="4000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770" y="1428736"/>
            <a:ext cx="9035230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785926"/>
            <a:ext cx="8286808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TextBox"/>
          <p:cNvSpPr txBox="1"/>
          <p:nvPr/>
        </p:nvSpPr>
        <p:spPr>
          <a:xfrm>
            <a:off x="3357554" y="4714884"/>
            <a:ext cx="32760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Πολλαπλάσια Φυσικού Αριθμού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algn="just"/>
            <a:r>
              <a:rPr lang="el-GR" dirty="0" smtClean="0"/>
              <a:t>Πολλαπλάσια ενός φυσικού αριθμού είναι οι αριθμοί που προκύπτουν από τον πολλαπλασιασμός του με όλους τους φυσικούς αριθμούς. </a:t>
            </a:r>
            <a:endParaRPr lang="el-GR" dirty="0"/>
          </a:p>
          <a:p>
            <a:pPr algn="just"/>
            <a:r>
              <a:rPr lang="el-GR" dirty="0" smtClean="0"/>
              <a:t>Τα πολλαπλάσια του 5 είναι </a:t>
            </a:r>
          </a:p>
          <a:p>
            <a:pPr algn="just"/>
            <a:r>
              <a:rPr lang="el-GR" dirty="0" smtClean="0"/>
              <a:t>0*5=</a:t>
            </a:r>
            <a:r>
              <a:rPr lang="en-US" dirty="0" smtClean="0"/>
              <a:t>0</a:t>
            </a:r>
            <a:r>
              <a:rPr lang="el-GR" dirty="0" smtClean="0"/>
              <a:t> </a:t>
            </a:r>
          </a:p>
          <a:p>
            <a:pPr algn="just"/>
            <a:r>
              <a:rPr lang="el-GR" dirty="0" smtClean="0"/>
              <a:t>1*5=5</a:t>
            </a:r>
          </a:p>
          <a:p>
            <a:pPr algn="just"/>
            <a:r>
              <a:rPr lang="el-GR" dirty="0" smtClean="0"/>
              <a:t>2*5=10</a:t>
            </a:r>
          </a:p>
          <a:p>
            <a:pPr algn="just"/>
            <a:r>
              <a:rPr lang="el-GR" dirty="0" smtClean="0"/>
              <a:t>3*5=15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68346"/>
          </a:xfrm>
        </p:spPr>
        <p:txBody>
          <a:bodyPr>
            <a:normAutofit fontScale="90000"/>
          </a:bodyPr>
          <a:lstStyle/>
          <a:p>
            <a:pPr lvl="2" algn="ctr" rtl="0">
              <a:spcBef>
                <a:spcPct val="0"/>
              </a:spcBef>
            </a:pPr>
            <a:r>
              <a:rPr lang="el-GR" sz="4000" b="1" i="1" dirty="0"/>
              <a:t>Ιδιότητες Δυνάμεων</a:t>
            </a:r>
            <a:r>
              <a:rPr lang="el-GR" sz="1400" dirty="0"/>
              <a:t/>
            </a:r>
            <a:br>
              <a:rPr lang="el-GR" sz="1400" dirty="0"/>
            </a:br>
            <a:endParaRPr lang="el-GR" dirty="0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28670"/>
            <a:ext cx="9144000" cy="592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TextBox"/>
          <p:cNvSpPr txBox="1"/>
          <p:nvPr/>
        </p:nvSpPr>
        <p:spPr>
          <a:xfrm>
            <a:off x="3929058" y="5929330"/>
            <a:ext cx="256169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3</a:t>
            </a:r>
            <a:endParaRPr lang="el-GR" sz="2400" dirty="0"/>
          </a:p>
        </p:txBody>
      </p:sp>
      <p:sp>
        <p:nvSpPr>
          <p:cNvPr id="5" name="4 - TextBox"/>
          <p:cNvSpPr txBox="1"/>
          <p:nvPr/>
        </p:nvSpPr>
        <p:spPr>
          <a:xfrm>
            <a:off x="4786314" y="6000768"/>
            <a:ext cx="28575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6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68346"/>
          </a:xfrm>
        </p:spPr>
        <p:txBody>
          <a:bodyPr>
            <a:normAutofit fontScale="90000"/>
          </a:bodyPr>
          <a:lstStyle/>
          <a:p>
            <a:pPr lvl="2" algn="ctr" rtl="0">
              <a:spcBef>
                <a:spcPct val="0"/>
              </a:spcBef>
            </a:pPr>
            <a:r>
              <a:rPr lang="el-GR" sz="4000" b="1" i="1" dirty="0"/>
              <a:t>Ιδιότητες Δυνάμεων</a:t>
            </a:r>
            <a:r>
              <a:rPr lang="el-GR" sz="1400" dirty="0"/>
              <a:t/>
            </a:r>
            <a:br>
              <a:rPr lang="el-GR" sz="1400" dirty="0"/>
            </a:br>
            <a:endParaRPr lang="el-GR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86158"/>
            <a:ext cx="9144000" cy="607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7232"/>
            <a:ext cx="9144000" cy="3121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l-GR" sz="3600" b="1" i="1" dirty="0"/>
              <a:t>Πρόσημο δύναμης</a:t>
            </a:r>
            <a:r>
              <a:rPr lang="el-GR" sz="3600" dirty="0"/>
              <a:t/>
            </a:r>
            <a:br>
              <a:rPr lang="el-GR" sz="3600" dirty="0"/>
            </a:br>
            <a:endParaRPr lang="el-GR" sz="3600" dirty="0"/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7512"/>
            <a:ext cx="9144000" cy="585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 algn="ctr" rtl="0">
              <a:spcBef>
                <a:spcPct val="0"/>
              </a:spcBef>
            </a:pPr>
            <a:r>
              <a:rPr lang="el-GR" sz="3600" b="1" i="1" dirty="0"/>
              <a:t>Προτεραιότητα των πράξεων</a:t>
            </a:r>
            <a:r>
              <a:rPr lang="el-GR" sz="1400" dirty="0"/>
              <a:t/>
            </a:r>
            <a:br>
              <a:rPr lang="el-GR" sz="1400" dirty="0"/>
            </a:br>
            <a:endParaRPr lang="el-GR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785926"/>
            <a:ext cx="9144000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23"/>
            <a:ext cx="914400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481"/>
            <a:ext cx="9144000" cy="391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1547"/>
            <a:ext cx="9144000" cy="2428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0042"/>
            <a:ext cx="9144000" cy="4025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Πολλαπλάσια Φυσικού Αριθμού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Το </a:t>
            </a:r>
            <a:r>
              <a:rPr lang="el-GR" b="1" dirty="0" smtClean="0"/>
              <a:t>μικρότερο</a:t>
            </a:r>
            <a:r>
              <a:rPr lang="el-GR" dirty="0" smtClean="0"/>
              <a:t> μη μηδενικό από τα </a:t>
            </a:r>
            <a:r>
              <a:rPr lang="el-GR" b="1" dirty="0" smtClean="0"/>
              <a:t>κοινά πολλαπλάσια</a:t>
            </a:r>
            <a:r>
              <a:rPr lang="el-GR" dirty="0" smtClean="0"/>
              <a:t> που έχουν δυο η περισσότεροι φυσικοί αριθμοί λέγεται </a:t>
            </a:r>
            <a:r>
              <a:rPr lang="el-GR" b="1" dirty="0" smtClean="0"/>
              <a:t>Ελάχιστο Κοινό Πολλαπλάσιο</a:t>
            </a:r>
            <a:r>
              <a:rPr lang="el-GR" dirty="0" smtClean="0"/>
              <a:t>. </a:t>
            </a:r>
            <a:endParaRPr lang="el-GR" dirty="0"/>
          </a:p>
          <a:p>
            <a:pPr algn="just"/>
            <a:r>
              <a:rPr lang="el-GR" dirty="0" smtClean="0"/>
              <a:t>Το ΕΚΠ των αριθμών 4 και 6 </a:t>
            </a:r>
          </a:p>
          <a:p>
            <a:pPr algn="just"/>
            <a:r>
              <a:rPr lang="el-GR" dirty="0" smtClean="0"/>
              <a:t>Πολλαπλάσια του 4 </a:t>
            </a:r>
            <a:r>
              <a:rPr lang="en-US" dirty="0" smtClean="0"/>
              <a:t>:</a:t>
            </a:r>
            <a:r>
              <a:rPr lang="el-GR" dirty="0" smtClean="0"/>
              <a:t> 0, 4, 8 , </a:t>
            </a:r>
            <a:r>
              <a:rPr lang="el-GR" sz="4000" dirty="0" smtClean="0">
                <a:solidFill>
                  <a:srgbClr val="FF0000"/>
                </a:solidFill>
              </a:rPr>
              <a:t>12</a:t>
            </a:r>
            <a:r>
              <a:rPr lang="el-GR" dirty="0" smtClean="0"/>
              <a:t>, 16, 20 </a:t>
            </a:r>
          </a:p>
          <a:p>
            <a:pPr algn="just"/>
            <a:r>
              <a:rPr lang="el-GR" dirty="0" smtClean="0"/>
              <a:t>Πολλαπλάσια του 6 </a:t>
            </a:r>
            <a:r>
              <a:rPr lang="en-US" dirty="0" smtClean="0"/>
              <a:t>:</a:t>
            </a:r>
            <a:r>
              <a:rPr lang="el-GR" dirty="0" smtClean="0"/>
              <a:t> 0, 6, </a:t>
            </a:r>
            <a:r>
              <a:rPr lang="el-GR" sz="4000" dirty="0">
                <a:solidFill>
                  <a:srgbClr val="FF0000"/>
                </a:solidFill>
              </a:rPr>
              <a:t>12</a:t>
            </a:r>
            <a:r>
              <a:rPr lang="el-GR" dirty="0" smtClean="0"/>
              <a:t> , 18, 24, 30 </a:t>
            </a:r>
          </a:p>
          <a:p>
            <a:pPr algn="just"/>
            <a:r>
              <a:rPr lang="el-GR" dirty="0" smtClean="0"/>
              <a:t>Ο μικρότερος αριθμός που είναι πολλαπλάσιο του 4 και του 6 και είναι διάφορος του μηδενός είναι το 12</a:t>
            </a:r>
          </a:p>
          <a:p>
            <a:pPr algn="just"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pPr lvl="2" algn="ctr" rtl="0">
              <a:spcBef>
                <a:spcPct val="0"/>
              </a:spcBef>
            </a:pPr>
            <a:r>
              <a:rPr lang="el-GR" sz="4000" i="1" dirty="0"/>
              <a:t>Τετραγωνικές ρίζες</a:t>
            </a:r>
            <a:r>
              <a:rPr lang="el-GR" sz="1400" dirty="0"/>
              <a:t/>
            </a:r>
            <a:br>
              <a:rPr lang="el-GR" sz="1400" dirty="0"/>
            </a:br>
            <a:endParaRPr lang="el-GR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1546"/>
            <a:ext cx="9144000" cy="57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Ιδιότητες Ριζών</a:t>
            </a:r>
            <a:endParaRPr lang="el-GR" dirty="0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214422"/>
            <a:ext cx="835824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3929066"/>
            <a:ext cx="7643866" cy="1847031"/>
          </a:xfrm>
          <a:prstGeom prst="rect">
            <a:avLst/>
          </a:prstGeom>
          <a:noFill/>
        </p:spPr>
      </p:pic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1228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428992" y="1928802"/>
            <a:ext cx="5715008" cy="4929198"/>
          </a:xfrm>
        </p:spPr>
        <p:txBody>
          <a:bodyPr>
            <a:normAutofit/>
          </a:bodyPr>
          <a:lstStyle/>
          <a:p>
            <a:endParaRPr lang="el-GR" dirty="0" smtClean="0"/>
          </a:p>
          <a:p>
            <a:r>
              <a:rPr lang="el-GR" dirty="0" smtClean="0"/>
              <a:t>Αφού   </a:t>
            </a:r>
            <a:r>
              <a:rPr lang="en-US" dirty="0" smtClean="0"/>
              <a:t>(-1)</a:t>
            </a:r>
            <a:r>
              <a:rPr lang="en-US" baseline="30000" dirty="0" smtClean="0"/>
              <a:t>5</a:t>
            </a:r>
            <a:r>
              <a:rPr lang="en-US" dirty="0" smtClean="0"/>
              <a:t> = -1.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l-GR" dirty="0" smtClean="0"/>
              <a:t>Αφού </a:t>
            </a:r>
            <a:r>
              <a:rPr lang="en-US" dirty="0" smtClean="0"/>
              <a:t> (-0.5)</a:t>
            </a:r>
            <a:r>
              <a:rPr lang="en-US" baseline="30000" dirty="0" smtClean="0"/>
              <a:t>3</a:t>
            </a:r>
            <a:r>
              <a:rPr lang="en-US" dirty="0" smtClean="0"/>
              <a:t> = -0.125.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l-GR" dirty="0"/>
          </a:p>
        </p:txBody>
      </p:sp>
      <p:graphicFrame>
        <p:nvGraphicFramePr>
          <p:cNvPr id="4" name="3 - Αντικείμενο"/>
          <p:cNvGraphicFramePr>
            <a:graphicFrameLocks noChangeAspect="1"/>
          </p:cNvGraphicFramePr>
          <p:nvPr/>
        </p:nvGraphicFramePr>
        <p:xfrm>
          <a:off x="428596" y="2500306"/>
          <a:ext cx="2643206" cy="642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1" name="Εξίσωση" r:id="rId3" imgW="761760" imgH="241200" progId="Equation.3">
                  <p:embed/>
                </p:oleObj>
              </mc:Choice>
              <mc:Fallback>
                <p:oleObj name="Εξίσωση" r:id="rId3" imgW="76176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2500306"/>
                        <a:ext cx="2643206" cy="6429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813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48" y="0"/>
            <a:ext cx="10287040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13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857760"/>
            <a:ext cx="9144000" cy="2000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4071934" y="428604"/>
            <a:ext cx="121444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άρτιος</a:t>
            </a:r>
            <a:r>
              <a:rPr lang="el-GR" dirty="0" smtClean="0"/>
              <a:t>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Ορθογώνιο 1"/>
              <p:cNvSpPr/>
              <p:nvPr/>
            </p:nvSpPr>
            <p:spPr>
              <a:xfrm>
                <a:off x="-214463" y="4077072"/>
                <a:ext cx="3528392" cy="4277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US" i="1">
                              <a:latin typeface="Cambria Math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</a:rPr>
                            <m:t>3</m:t>
                          </m:r>
                        </m:deg>
                        <m:e>
                          <m:r>
                            <a:rPr lang="en-US" i="1">
                              <a:latin typeface="Cambria Math"/>
                            </a:rPr>
                            <m:t>−0,125</m:t>
                          </m:r>
                        </m:e>
                      </m:rad>
                      <m:r>
                        <a:rPr lang="en-US" i="1">
                          <a:latin typeface="Cambria Math"/>
                        </a:rPr>
                        <m:t>=−0,5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Ορθογώνιο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14463" y="4077072"/>
                <a:ext cx="3528392" cy="42774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- TextBox"/>
              <p:cNvSpPr txBox="1"/>
              <p:nvPr/>
            </p:nvSpPr>
            <p:spPr>
              <a:xfrm>
                <a:off x="395536" y="2132856"/>
                <a:ext cx="3312368" cy="70647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3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3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3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3200" b="0" i="1" smtClean="0">
                              <a:latin typeface="Cambria Math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el-GR" sz="3200" dirty="0"/>
              </a:p>
            </p:txBody>
          </p:sp>
        </mc:Choice>
        <mc:Fallback xmlns="">
          <p:sp>
            <p:nvSpPr>
              <p:cNvPr id="3" name="2 - TextBox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132856"/>
                <a:ext cx="3312368" cy="7064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- TextBox"/>
          <p:cNvSpPr txBox="1"/>
          <p:nvPr/>
        </p:nvSpPr>
        <p:spPr>
          <a:xfrm>
            <a:off x="1357290" y="1142984"/>
            <a:ext cx="25616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2 - TextBox"/>
              <p:cNvSpPr txBox="1"/>
              <p:nvPr/>
            </p:nvSpPr>
            <p:spPr>
              <a:xfrm>
                <a:off x="916020" y="1032473"/>
                <a:ext cx="3312368" cy="5903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US" sz="3200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en-US" sz="3200" b="0" i="1" smtClean="0">
                                <a:latin typeface="Cambria Math"/>
                              </a:rPr>
                              <m:t>𝑎</m:t>
                            </m:r>
                          </m:e>
                        </m:rad>
                        <m:r>
                          <a:rPr lang="en-US" sz="3200" b="0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en-US" sz="320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 smtClean="0"/>
                  <a:t>=</a:t>
                </a:r>
                <a:r>
                  <a:rPr lang="el-GR" sz="3200" dirty="0" smtClean="0"/>
                  <a:t>α</a:t>
                </a:r>
                <a:endParaRPr lang="en-US" sz="3200" dirty="0" smtClean="0"/>
              </a:p>
            </p:txBody>
          </p:sp>
        </mc:Choice>
        <mc:Fallback xmlns="">
          <p:sp>
            <p:nvSpPr>
              <p:cNvPr id="5" name="2 - TextBox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020" y="1032473"/>
                <a:ext cx="3312368" cy="590354"/>
              </a:xfrm>
              <a:prstGeom prst="rect">
                <a:avLst/>
              </a:prstGeom>
              <a:blipFill rotWithShape="1">
                <a:blip r:embed="rId3"/>
                <a:stretch>
                  <a:fillRect t="-11340" b="-3402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l-GR" sz="4800" b="1" dirty="0"/>
              <a:t>Κλασματικές δυνάμεις</a:t>
            </a:r>
            <a:r>
              <a:rPr lang="el-GR" sz="1400" dirty="0"/>
              <a:t/>
            </a:r>
            <a:br>
              <a:rPr lang="el-GR" sz="1400" dirty="0"/>
            </a:br>
            <a:endParaRPr lang="el-GR" dirty="0"/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08"/>
            <a:ext cx="9144000" cy="585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l-GR" sz="4800" b="1" dirty="0"/>
              <a:t>Κλασματικές δυνάμεις</a:t>
            </a:r>
            <a:r>
              <a:rPr lang="el-GR" sz="1400" dirty="0"/>
              <a:t/>
            </a:r>
            <a:br>
              <a:rPr lang="el-GR" sz="1400" dirty="0"/>
            </a:br>
            <a:endParaRPr lang="el-GR" dirty="0"/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57232"/>
            <a:ext cx="9144000" cy="600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5400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Π</a:t>
            </a:r>
            <a:r>
              <a:rPr lang="en-US" sz="5400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O</a:t>
            </a:r>
            <a:r>
              <a:rPr lang="el-GR" sz="5400" cap="smal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ΣΟΣΟΣΤΑ</a:t>
            </a:r>
            <a:endParaRPr lang="el-GR" sz="5400" dirty="0"/>
          </a:p>
        </p:txBody>
      </p:sp>
      <p:pic>
        <p:nvPicPr>
          <p:cNvPr id="52238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22"/>
            <a:ext cx="9144000" cy="564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357166"/>
            <a:ext cx="8572528" cy="442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l-GR" dirty="0" smtClean="0"/>
              <a:t>Πρώτοι Αριθμοί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/>
              <a:t>Όλοι οι αριθμοί που διαιρούν έναν αριθμό λέγονται </a:t>
            </a:r>
            <a:r>
              <a:rPr lang="el-GR" b="1" i="1" dirty="0"/>
              <a:t>διαιρέτες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 smtClean="0"/>
              <a:t>Για </a:t>
            </a:r>
            <a:r>
              <a:rPr lang="el-GR" dirty="0"/>
              <a:t>παράδειγμα, οι αριθμοί 1, 2, 4, 8 και 16 είναι διαιρέτες του 16. </a:t>
            </a:r>
            <a:endParaRPr lang="el-GR" dirty="0" smtClean="0"/>
          </a:p>
          <a:p>
            <a:pPr algn="just"/>
            <a:r>
              <a:rPr lang="el-GR" dirty="0" smtClean="0"/>
              <a:t>Κάθε </a:t>
            </a:r>
            <a:r>
              <a:rPr lang="el-GR" dirty="0"/>
              <a:t>αριθμός έχει τουλάχιστον δύο διαιρέτες, το 1 και τον εαυτό του</a:t>
            </a:r>
            <a:r>
              <a:rPr lang="el-GR" dirty="0" smtClean="0"/>
              <a:t>.</a:t>
            </a:r>
          </a:p>
          <a:p>
            <a:pPr algn="just"/>
            <a:r>
              <a:rPr lang="el-GR" dirty="0" smtClean="0"/>
              <a:t> </a:t>
            </a:r>
            <a:r>
              <a:rPr lang="el-GR" dirty="0"/>
              <a:t>Για παράδειγμα, ο αριθμός 5 έχει διαιρέτες το 1 και το 5 και κανέναν άλλο. </a:t>
            </a:r>
            <a:endParaRPr lang="el-GR" dirty="0" smtClean="0"/>
          </a:p>
          <a:p>
            <a:r>
              <a:rPr lang="el-GR" dirty="0" smtClean="0"/>
              <a:t>Οι </a:t>
            </a:r>
            <a:r>
              <a:rPr lang="el-GR" dirty="0"/>
              <a:t>αριθμοί που έχουν ως διαιρέτες μόνο το </a:t>
            </a:r>
            <a:r>
              <a:rPr lang="el-GR" b="1" dirty="0"/>
              <a:t>1 και τον εαυτό τους </a:t>
            </a:r>
            <a:r>
              <a:rPr lang="el-GR" dirty="0"/>
              <a:t>λέγονται </a:t>
            </a:r>
            <a:r>
              <a:rPr lang="el-GR" b="1" i="1" dirty="0">
                <a:solidFill>
                  <a:srgbClr val="FF0000"/>
                </a:solidFill>
              </a:rPr>
              <a:t>πρώτοι αριθμοί</a:t>
            </a:r>
            <a:r>
              <a:rPr lang="el-GR" b="1" dirty="0">
                <a:solidFill>
                  <a:srgbClr val="FF0000"/>
                </a:solidFill>
              </a:rPr>
              <a:t>. </a:t>
            </a:r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b="1" dirty="0" smtClean="0">
                <a:solidFill>
                  <a:srgbClr val="FF0000"/>
                </a:solidFill>
              </a:rPr>
              <a:t>1, 2, 3, 5, 7, 11, 13, 17, 19, 23</a:t>
            </a:r>
            <a:endParaRPr lang="el-GR" b="1" dirty="0">
              <a:solidFill>
                <a:srgbClr val="FF0000"/>
              </a:solidFill>
            </a:endParaRPr>
          </a:p>
          <a:p>
            <a:pPr algn="just"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428604"/>
            <a:ext cx="9215502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571612"/>
            <a:ext cx="8643966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0"/>
            <a:ext cx="871540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28671"/>
            <a:ext cx="9358346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334" y="285728"/>
            <a:ext cx="8898666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23"/>
            <a:ext cx="914400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85728"/>
            <a:ext cx="8858280" cy="657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Έστω η τιμή της μετοχής του ΟΤΕ έκλεισε στα 10 ευρώ χθες και σήμερα 12. Ποια είναι η ποσοστιαία αύξηση του ΟΤΕ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52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just"/>
                <a:r>
                  <a:rPr lang="el-GR" dirty="0" smtClean="0"/>
                  <a:t>Έστω η τιμή της μετοχής του ΟΤΕ έκλεισε στα 10 ευρώ χθες και σήμερα 12. Ποια είναι η ποσοστιαία αύξηση του ΟΤΕ.</a:t>
                </a:r>
              </a:p>
              <a:p>
                <a:pPr algn="just"/>
                <a:r>
                  <a:rPr lang="el-GR" dirty="0" smtClean="0"/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i="1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l-GR" i="1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el-GR" i="1">
                        <a:latin typeface="Cambria Math"/>
                      </a:rPr>
                      <m:t>=1,2      1,2−1=0,2 </m:t>
                    </m:r>
                    <m:r>
                      <a:rPr lang="el-GR" b="0" i="1" smtClean="0">
                        <a:latin typeface="Cambria Math"/>
                      </a:rPr>
                      <m:t> </m:t>
                    </m:r>
                    <m:sSup>
                      <m:sSupPr>
                        <m:ctrlPr>
                          <a:rPr lang="el-GR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l-GR" b="0" i="1" smtClean="0">
                            <a:latin typeface="Cambria Math"/>
                          </a:rPr>
                          <m:t>𝜂</m:t>
                        </m:r>
                      </m:e>
                      <m:sup>
                        <m:r>
                          <a:rPr lang="el-GR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l-GR" b="0" i="1" smtClean="0">
                        <a:latin typeface="Cambria Math"/>
                      </a:rPr>
                      <m:t> </m:t>
                    </m:r>
                    <m:r>
                      <a:rPr lang="el-GR" i="1">
                        <a:latin typeface="Cambria Math"/>
                      </a:rPr>
                      <m:t> 20 %</m:t>
                    </m:r>
                  </m:oMath>
                </a14:m>
                <a:endParaRPr lang="el-GR" dirty="0" smtClean="0"/>
              </a:p>
              <a:p>
                <a:pPr algn="just"/>
                <a:endParaRPr lang="el-GR" dirty="0"/>
              </a:p>
              <a:p>
                <a:pPr algn="just"/>
                <a:r>
                  <a:rPr lang="el-G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l-GR" b="0" i="1" smtClean="0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i="1">
                            <a:latin typeface="Cambria Math"/>
                          </a:rPr>
                          <m:t>12</m:t>
                        </m:r>
                        <m:r>
                          <a:rPr lang="el-GR" b="0" i="1" smtClean="0">
                            <a:latin typeface="Cambria Math"/>
                          </a:rPr>
                          <m:t>−10</m:t>
                        </m:r>
                      </m:num>
                      <m:den>
                        <m:r>
                          <a:rPr lang="el-GR" i="1">
                            <a:latin typeface="Cambria Math"/>
                          </a:rPr>
                          <m:t>10</m:t>
                        </m:r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r>
                      <a:rPr lang="el-GR" b="0" i="1" smtClean="0">
                        <a:latin typeface="Cambria Math"/>
                      </a:rPr>
                      <m:t>0</m:t>
                    </m:r>
                    <m:r>
                      <a:rPr lang="el-GR" i="1">
                        <a:latin typeface="Cambria Math"/>
                      </a:rPr>
                      <m:t>,2    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/>
                          </a:rPr>
                          <m:t>𝜂</m:t>
                        </m:r>
                      </m:e>
                      <m:sup>
                        <m:r>
                          <a:rPr lang="el-GR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  20 %</m:t>
                    </m:r>
                  </m:oMath>
                </a14:m>
                <a:endParaRPr lang="el-GR" dirty="0"/>
              </a:p>
              <a:p>
                <a:pPr algn="just"/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18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244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 smtClean="0"/>
              <a:t>Έστω η τιμή της μετοχής του ΟΤΕ έκλεισε στα 10 ευρώ χθες και σήμερα ανέβηκε κατά 20 %. Ποια είναι η νέα τιμή του ΟΤΕ.</a:t>
            </a:r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4286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/>
            <a:r>
              <a:rPr lang="el-GR" dirty="0"/>
              <a:t>Ο </a:t>
            </a:r>
            <a:r>
              <a:rPr lang="el-GR" i="1" dirty="0"/>
              <a:t>μέγιστος κοινός διαιρέτης</a:t>
            </a:r>
            <a:r>
              <a:rPr lang="el-GR" dirty="0"/>
              <a:t> (ΜΚΔ) δύο ή περισσοτέρων ακεραίων είναι ο </a:t>
            </a:r>
            <a:r>
              <a:rPr lang="el-GR" b="1" dirty="0"/>
              <a:t>μεγαλύτερος δυνατός φυσικός αριθμός </a:t>
            </a:r>
            <a:r>
              <a:rPr lang="el-GR" dirty="0"/>
              <a:t>που να διαιρεί όλους τους αριθμούς ακριβώς. </a:t>
            </a:r>
            <a:endParaRPr lang="el-GR" dirty="0" smtClean="0"/>
          </a:p>
          <a:p>
            <a:pPr algn="just"/>
            <a:r>
              <a:rPr lang="el-GR" dirty="0" smtClean="0"/>
              <a:t>Το </a:t>
            </a:r>
            <a:r>
              <a:rPr lang="el-GR" i="1" dirty="0"/>
              <a:t>ελάχιστο κοινό πολλαπλάσιο</a:t>
            </a:r>
            <a:r>
              <a:rPr lang="el-GR" dirty="0"/>
              <a:t> (ΕΚΠ) δύο ή περισσοτέρων ακεραίων είναι </a:t>
            </a:r>
            <a:r>
              <a:rPr lang="el-GR" b="1" dirty="0"/>
              <a:t>ο μικρότερος δυνατός φυσικός αριθμός </a:t>
            </a:r>
            <a:r>
              <a:rPr lang="el-GR" dirty="0"/>
              <a:t>που είναι πολλαπλάσιο όλων των αριθμών. </a:t>
            </a:r>
          </a:p>
          <a:p>
            <a:pPr algn="just">
              <a:buNone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 smtClean="0"/>
              <a:t>Έστω η τιμή της μετοχής του ΟΤΕ έκλεισε στα 10 ευρώ χθες και σήμερα ανέβηκε κατά 20 %. Ποια είναι η νέα τιμή του ΟΤΕ.</a:t>
            </a:r>
          </a:p>
          <a:p>
            <a:pPr algn="just"/>
            <a:r>
              <a:rPr lang="el-GR" dirty="0" smtClean="0"/>
              <a:t>10*0,2=2 επομένως  10+2 =12 ή</a:t>
            </a:r>
          </a:p>
          <a:p>
            <a:pPr algn="just"/>
            <a:r>
              <a:rPr lang="el-GR" dirty="0" smtClean="0"/>
              <a:t>10*1,2=10,2   </a:t>
            </a:r>
          </a:p>
          <a:p>
            <a:pPr algn="just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2196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/>
              <a:t>Έστω η τιμή της μετοχής της ΔΕΗ έκλεισε στα 5 ευρώ εχθές και σήμερα είναι 4. Ποια είναι η ποσοστιαία μείωση της τιμής της ΔΕΗ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497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el-GR" dirty="0" smtClean="0"/>
                  <a:t>Έστω η τιμή της μετοχής της ΔΕΗ έκλεισε στα 5 ευρώ εχθές και σήμερα είναι 4. Ποια είναι η ποσοστιαία μείωση της τιμής της ΔΕΗ  </a:t>
                </a:r>
              </a:p>
              <a:p>
                <a:pPr algn="just"/>
                <a:r>
                  <a:rPr lang="el-G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l-GR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r>
                      <a:rPr lang="el-GR" b="0" i="1" smtClean="0">
                        <a:latin typeface="Cambria Math"/>
                      </a:rPr>
                      <m:t>0,8</m:t>
                    </m:r>
                    <m:r>
                      <a:rPr lang="el-GR" i="1">
                        <a:latin typeface="Cambria Math"/>
                      </a:rPr>
                      <m:t>      </m:t>
                    </m:r>
                    <m:r>
                      <a:rPr lang="el-GR" b="0" i="1" smtClean="0">
                        <a:latin typeface="Cambria Math"/>
                      </a:rPr>
                      <m:t>0,8</m:t>
                    </m:r>
                    <m:r>
                      <a:rPr lang="el-GR" i="1">
                        <a:latin typeface="Cambria Math"/>
                      </a:rPr>
                      <m:t>−1=</m:t>
                    </m:r>
                    <m:r>
                      <a:rPr lang="el-GR" b="0" i="1" smtClean="0">
                        <a:latin typeface="Cambria Math"/>
                      </a:rPr>
                      <m:t>−</m:t>
                    </m:r>
                    <m:r>
                      <a:rPr lang="el-GR" i="1">
                        <a:latin typeface="Cambria Math"/>
                      </a:rPr>
                      <m:t>0,2  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/>
                          </a:rPr>
                          <m:t>𝜂</m:t>
                        </m:r>
                      </m:e>
                      <m:sup>
                        <m:r>
                          <a:rPr lang="el-GR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  </m:t>
                    </m:r>
                    <m:r>
                      <a:rPr lang="el-GR" b="0" i="1" smtClean="0">
                        <a:latin typeface="Cambria Math"/>
                      </a:rPr>
                      <m:t>−</m:t>
                    </m:r>
                    <m:r>
                      <a:rPr lang="el-GR" i="1">
                        <a:latin typeface="Cambria Math"/>
                      </a:rPr>
                      <m:t>20 %</m:t>
                    </m:r>
                  </m:oMath>
                </a14:m>
                <a:endParaRPr lang="el-GR" dirty="0"/>
              </a:p>
              <a:p>
                <a:pPr algn="just"/>
                <a:endParaRPr lang="el-GR" dirty="0"/>
              </a:p>
              <a:p>
                <a:pPr algn="just"/>
                <a:r>
                  <a:rPr lang="el-G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l-GR" i="1">
                            <a:latin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l-GR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b="0" i="1" smtClean="0">
                            <a:latin typeface="Cambria Math"/>
                          </a:rPr>
                          <m:t>4</m:t>
                        </m:r>
                        <m:r>
                          <a:rPr lang="el-GR" i="1">
                            <a:latin typeface="Cambria Math"/>
                          </a:rPr>
                          <m:t>−</m:t>
                        </m:r>
                        <m:r>
                          <a:rPr lang="el-GR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l-GR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l-GR" i="1">
                        <a:latin typeface="Cambria Math"/>
                      </a:rPr>
                      <m:t>=</m:t>
                    </m:r>
                    <m:r>
                      <a:rPr lang="el-GR" b="0" i="1" smtClean="0">
                        <a:latin typeface="Cambria Math"/>
                      </a:rPr>
                      <m:t>−</m:t>
                    </m:r>
                    <m:r>
                      <a:rPr lang="el-GR" i="1">
                        <a:latin typeface="Cambria Math"/>
                      </a:rPr>
                      <m:t>0,2    </m:t>
                    </m:r>
                    <m:sSup>
                      <m:sSupPr>
                        <m:ctrlPr>
                          <a:rPr lang="el-GR" i="1">
                            <a:latin typeface="Cambria Math"/>
                          </a:rPr>
                        </m:ctrlPr>
                      </m:sSupPr>
                      <m:e>
                        <m:r>
                          <a:rPr lang="el-GR" i="1">
                            <a:latin typeface="Cambria Math"/>
                          </a:rPr>
                          <m:t>𝜂</m:t>
                        </m:r>
                      </m:e>
                      <m:sup>
                        <m:r>
                          <a:rPr lang="el-GR" i="1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l-GR" i="1">
                        <a:latin typeface="Cambria Math"/>
                      </a:rPr>
                      <m:t>  </m:t>
                    </m:r>
                    <m:r>
                      <a:rPr lang="el-GR" b="0" i="1" smtClean="0">
                        <a:latin typeface="Cambria Math"/>
                      </a:rPr>
                      <m:t>−</m:t>
                    </m:r>
                    <m:r>
                      <a:rPr lang="el-GR" i="1">
                        <a:latin typeface="Cambria Math"/>
                      </a:rPr>
                      <m:t>20 %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185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273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166"/>
            <a:ext cx="914400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290"/>
            <a:ext cx="9144000" cy="4116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871540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480"/>
            <a:ext cx="9429784" cy="3763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23"/>
            <a:ext cx="914400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4356"/>
            <a:ext cx="9144000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000240"/>
            <a:ext cx="8572560" cy="1793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l-GR" b="1" dirty="0"/>
              <a:t>Εύρεση ΜΚΔ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29"/>
          </a:xfrm>
        </p:spPr>
        <p:txBody>
          <a:bodyPr/>
          <a:lstStyle/>
          <a:p>
            <a:pPr algn="just"/>
            <a:r>
              <a:rPr lang="el-GR" dirty="0" smtClean="0"/>
              <a:t>Αναλύουμε </a:t>
            </a:r>
            <a:r>
              <a:rPr lang="el-GR" dirty="0"/>
              <a:t>τους αριθμούς σε γινόμενα πρώτων παραγόντων και στη συνέχεια σχηματίζουμε το γινόμενο </a:t>
            </a:r>
            <a:r>
              <a:rPr lang="el-GR" b="1" dirty="0">
                <a:solidFill>
                  <a:srgbClr val="FF0000"/>
                </a:solidFill>
              </a:rPr>
              <a:t>των κοινών πρώτων αριθμών </a:t>
            </a:r>
            <a:r>
              <a:rPr lang="el-GR" dirty="0"/>
              <a:t>που εμφανίζονται ως βάσεις, τον καθένα με τη </a:t>
            </a:r>
            <a:r>
              <a:rPr lang="el-GR" b="1" dirty="0">
                <a:solidFill>
                  <a:srgbClr val="FF0000"/>
                </a:solidFill>
              </a:rPr>
              <a:t>μικρότερη δύναμη </a:t>
            </a:r>
            <a:r>
              <a:rPr lang="el-GR" dirty="0"/>
              <a:t>στην οποία εμφανίζεται. Ο αριθμός που προκύπτει είναι ο ΜΚΔ</a:t>
            </a:r>
            <a:r>
              <a:rPr lang="el-GR" dirty="0" smtClean="0"/>
              <a:t>.</a:t>
            </a:r>
          </a:p>
          <a:p>
            <a:pPr algn="just"/>
            <a:endParaRPr lang="el-GR" dirty="0"/>
          </a:p>
          <a:p>
            <a:endParaRPr lang="el-GR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4143380"/>
            <a:ext cx="2916954" cy="714356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4214818"/>
            <a:ext cx="3071834" cy="574408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5143512"/>
            <a:ext cx="4714908" cy="695147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5857892"/>
            <a:ext cx="7976207" cy="674459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TextBox"/>
          <p:cNvSpPr txBox="1"/>
          <p:nvPr/>
        </p:nvSpPr>
        <p:spPr>
          <a:xfrm>
            <a:off x="2428860" y="4071942"/>
            <a:ext cx="651140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200</a:t>
            </a:r>
            <a:endParaRPr lang="el-GR" sz="2400" dirty="0"/>
          </a:p>
        </p:txBody>
      </p:sp>
      <p:sp>
        <p:nvSpPr>
          <p:cNvPr id="4" name="3 - TextBox"/>
          <p:cNvSpPr txBox="1"/>
          <p:nvPr/>
        </p:nvSpPr>
        <p:spPr>
          <a:xfrm>
            <a:off x="4429124" y="4143380"/>
            <a:ext cx="651140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200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Άσκηση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1772816"/>
            <a:ext cx="93598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000" dirty="0" smtClean="0"/>
              <a:t>Να βρεθεί η ημερήσια ποσοστιαία αύξηση  </a:t>
            </a:r>
          </a:p>
          <a:p>
            <a:r>
              <a:rPr lang="el-GR" sz="4000" dirty="0" smtClean="0"/>
              <a:t>της τιμής της μετοχής ΑΑΑ</a:t>
            </a:r>
          </a:p>
        </p:txBody>
      </p:sp>
      <p:graphicFrame>
        <p:nvGraphicFramePr>
          <p:cNvPr id="6" name="Πίνακας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355570"/>
              </p:ext>
            </p:extLst>
          </p:nvPr>
        </p:nvGraphicFramePr>
        <p:xfrm>
          <a:off x="1619672" y="3112642"/>
          <a:ext cx="4752975" cy="3478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9963"/>
                <a:gridCol w="1541506"/>
                <a:gridCol w="1541506"/>
              </a:tblGrid>
              <a:tr h="879794"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 err="1">
                          <a:effectLst/>
                        </a:rPr>
                        <a:t>Ημερ</a:t>
                      </a:r>
                      <a:r>
                        <a:rPr lang="el-GR" sz="2800" u="none" strike="noStrike" dirty="0">
                          <a:effectLst/>
                        </a:rPr>
                        <a:t>/</a:t>
                      </a:r>
                      <a:r>
                        <a:rPr lang="el-GR" sz="2800" u="none" strike="noStrike" dirty="0" err="1">
                          <a:effectLst/>
                        </a:rPr>
                        <a:t>νιες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X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6351" marR="6351" marT="6351" marB="0" anchor="b">
                    <a:blipFill rotWithShape="1">
                      <a:blip r:embed="rId2"/>
                      <a:stretch>
                        <a:fillRect l="-208300" t="-694" b="-320833"/>
                      </a:stretch>
                    </a:blipFill>
                  </a:tcPr>
                </a:tc>
              </a:tr>
              <a:tr h="433161"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20/7/2014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15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433161"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19/7/2014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13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433161"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>
                          <a:effectLst/>
                        </a:rPr>
                        <a:t>18/7/2014</a:t>
                      </a:r>
                      <a:endParaRPr lang="el-GR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10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433161"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>
                          <a:effectLst/>
                        </a:rPr>
                        <a:t>17/7/2014</a:t>
                      </a:r>
                      <a:endParaRPr lang="el-GR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11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433161"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>
                          <a:effectLst/>
                        </a:rPr>
                        <a:t>16/7/2014</a:t>
                      </a:r>
                      <a:endParaRPr lang="el-GR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12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433161"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>
                          <a:effectLst/>
                        </a:rPr>
                        <a:t>15/7/2014</a:t>
                      </a:r>
                      <a:endParaRPr lang="el-GR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9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117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r>
              <a:rPr lang="el-GR" smtClean="0"/>
              <a:t>Λύση της Άσκησης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1772816"/>
            <a:ext cx="93598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000" dirty="0" smtClean="0"/>
              <a:t>Να βρεθεί η ημερήσια ποσοστιαία αύξηση  </a:t>
            </a:r>
          </a:p>
          <a:p>
            <a:r>
              <a:rPr lang="el-GR" sz="4000" dirty="0" smtClean="0"/>
              <a:t>της τιμής της μετοχής ΑΑΑ</a:t>
            </a:r>
          </a:p>
        </p:txBody>
      </p:sp>
      <p:graphicFrame>
        <p:nvGraphicFramePr>
          <p:cNvPr id="6" name="Πίνακας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800705"/>
              </p:ext>
            </p:extLst>
          </p:nvPr>
        </p:nvGraphicFramePr>
        <p:xfrm>
          <a:off x="1619672" y="3112642"/>
          <a:ext cx="4752975" cy="3478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9963"/>
                <a:gridCol w="1541506"/>
                <a:gridCol w="1541506"/>
              </a:tblGrid>
              <a:tr h="879794"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 err="1">
                          <a:effectLst/>
                        </a:rPr>
                        <a:t>Ημερ</a:t>
                      </a:r>
                      <a:r>
                        <a:rPr lang="el-GR" sz="2800" u="none" strike="noStrike" dirty="0">
                          <a:effectLst/>
                        </a:rPr>
                        <a:t>/</a:t>
                      </a:r>
                      <a:r>
                        <a:rPr lang="el-GR" sz="2800" u="none" strike="noStrike" dirty="0" err="1">
                          <a:effectLst/>
                        </a:rPr>
                        <a:t>νιες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X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 marL="6351" marR="6351" marT="6351" marB="0" anchor="b">
                    <a:blipFill rotWithShape="1">
                      <a:blip r:embed="rId2"/>
                      <a:stretch>
                        <a:fillRect l="-208300" t="-694" b="-320833"/>
                      </a:stretch>
                    </a:blipFill>
                  </a:tcPr>
                </a:tc>
              </a:tr>
              <a:tr h="433161"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20/7/2014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15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0.15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433161"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19/7/2014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13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</a:t>
                      </a:r>
                    </a:p>
                  </a:txBody>
                  <a:tcPr marL="6350" marR="6350" marT="6350" marB="0" anchor="b"/>
                </a:tc>
              </a:tr>
              <a:tr h="433161"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>
                          <a:effectLst/>
                        </a:rPr>
                        <a:t>18/7/2014</a:t>
                      </a:r>
                      <a:endParaRPr lang="el-GR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10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el-G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433161"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>
                          <a:effectLst/>
                        </a:rPr>
                        <a:t>17/7/2014</a:t>
                      </a:r>
                      <a:endParaRPr lang="el-GR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11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r>
                        <a:rPr lang="el-G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0.08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433161"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>
                          <a:effectLst/>
                        </a:rPr>
                        <a:t>16/7/2014</a:t>
                      </a:r>
                      <a:endParaRPr lang="el-GR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12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0.33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</a:tr>
              <a:tr h="433161"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>
                          <a:effectLst/>
                        </a:rPr>
                        <a:t>15/7/2014</a:t>
                      </a:r>
                      <a:endParaRPr lang="el-GR" sz="2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800" u="none" strike="noStrike" dirty="0">
                          <a:effectLst/>
                        </a:rPr>
                        <a:t>9</a:t>
                      </a:r>
                      <a:endParaRPr lang="el-GR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1" marR="6351" marT="6351" marB="0" anchor="b"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69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el-GR" sz="4000" b="1" dirty="0" smtClean="0"/>
              <a:t>ΦΠΑ</a:t>
            </a:r>
            <a:r>
              <a:rPr lang="el-GR" sz="4000" dirty="0"/>
              <a:t/>
            </a:r>
            <a:br>
              <a:rPr lang="el-GR" sz="4000" dirty="0"/>
            </a:br>
            <a:endParaRPr lang="el-GR" sz="4000" dirty="0"/>
          </a:p>
        </p:txBody>
      </p:sp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57364"/>
            <a:ext cx="9144000" cy="4048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6532" y="-19345"/>
                <a:ext cx="9137467" cy="6877345"/>
              </a:xfrm>
            </p:spPr>
            <p:txBody>
              <a:bodyPr>
                <a:normAutofit/>
              </a:bodyPr>
              <a:lstStyle/>
              <a:p>
                <a:pPr algn="just"/>
                <a:r>
                  <a:rPr lang="el-GR" dirty="0" smtClean="0"/>
                  <a:t>Αξία αγαθού 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με</a:t>
                </a:r>
                <a:r>
                  <a:rPr lang="el-GR" dirty="0" smtClean="0"/>
                  <a:t> 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ΦΠΑ </a:t>
                </a:r>
                <a:r>
                  <a:rPr lang="el-GR" b="1" dirty="0" smtClean="0"/>
                  <a:t>είναι 123 </a:t>
                </a:r>
                <a:r>
                  <a:rPr lang="el-GR" dirty="0" smtClean="0"/>
                  <a:t>να βρεθεί το ΦΠΑ όταν ο συντελεστής του ΦΠΑ είναι 23 %</a:t>
                </a:r>
              </a:p>
              <a:p>
                <a:r>
                  <a:rPr lang="el-GR" dirty="0" smtClean="0"/>
                  <a:t>Λύση </a:t>
                </a:r>
              </a:p>
              <a:p>
                <a:r>
                  <a:rPr lang="el-GR" sz="2800" b="1" dirty="0" smtClean="0"/>
                  <a:t>Βήμα 1</a:t>
                </a:r>
                <a:r>
                  <a:rPr lang="el-GR" sz="2800" b="1" baseline="30000" dirty="0" smtClean="0"/>
                  <a:t>ο</a:t>
                </a:r>
                <a:r>
                  <a:rPr lang="en-US" sz="2800" dirty="0" smtClean="0"/>
                  <a:t>: </a:t>
                </a:r>
                <a:r>
                  <a:rPr lang="en-US" sz="2800" dirty="0" smtClean="0"/>
                  <a:t> </a:t>
                </a:r>
                <a:r>
                  <a:rPr lang="el-GR" sz="2800" dirty="0" smtClean="0"/>
                  <a:t>23%</a:t>
                </a:r>
                <a:r>
                  <a:rPr lang="en-US" sz="2800" dirty="0" smtClean="0"/>
                  <a:t> </a:t>
                </a:r>
                <a:r>
                  <a:rPr lang="el-GR" sz="2800" dirty="0" smtClean="0"/>
                  <a:t>=</a:t>
                </a:r>
                <a:r>
                  <a:rPr lang="en-US" sz="2800" dirty="0" smtClean="0"/>
                  <a:t> </a:t>
                </a:r>
                <a:r>
                  <a:rPr lang="el-GR" sz="2800" dirty="0" smtClean="0"/>
                  <a:t>0,23 </a:t>
                </a:r>
                <a:r>
                  <a:rPr lang="el-GR" sz="2800" b="1" dirty="0" smtClean="0"/>
                  <a:t>αθροίζουμε τη μονάδα </a:t>
                </a:r>
                <a:r>
                  <a:rPr lang="el-GR" sz="2800" dirty="0" smtClean="0"/>
                  <a:t>1+0,23=1,23</a:t>
                </a:r>
              </a:p>
              <a:p>
                <a:r>
                  <a:rPr lang="el-GR" sz="2800" b="1" dirty="0"/>
                  <a:t>Βήμα </a:t>
                </a:r>
                <a:r>
                  <a:rPr lang="en-US" sz="2800" b="1" dirty="0" smtClean="0"/>
                  <a:t>2</a:t>
                </a:r>
                <a:r>
                  <a:rPr lang="el-GR" sz="2800" b="1" baseline="30000" dirty="0" smtClean="0"/>
                  <a:t>ο</a:t>
                </a:r>
                <a:r>
                  <a:rPr lang="en-US" sz="2800" dirty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sz="2800" b="0" i="1" smtClean="0">
                            <a:latin typeface="Cambria Math"/>
                          </a:rPr>
                          <m:t>123</m:t>
                        </m:r>
                      </m:num>
                      <m:den>
                        <m:r>
                          <a:rPr lang="el-GR" sz="2800" b="0" i="1" smtClean="0">
                            <a:latin typeface="Cambria Math"/>
                          </a:rPr>
                          <m:t>1,23</m:t>
                        </m:r>
                      </m:den>
                    </m:f>
                    <m:r>
                      <a:rPr lang="el-GR" sz="2800" b="0" i="1" smtClean="0">
                        <a:latin typeface="Cambria Math"/>
                      </a:rPr>
                      <m:t>=100</m:t>
                    </m:r>
                  </m:oMath>
                </a14:m>
                <a:r>
                  <a:rPr lang="el-GR" sz="2800" dirty="0" smtClean="0"/>
                  <a:t>  </a:t>
                </a:r>
                <a:r>
                  <a:rPr lang="el-GR" sz="2800" dirty="0" smtClean="0"/>
                  <a:t>υπολογίζουμε την </a:t>
                </a:r>
                <a:r>
                  <a:rPr lang="el-GR" sz="2800" dirty="0" smtClean="0"/>
                  <a:t>αξία χωρίς το </a:t>
                </a:r>
                <a:r>
                  <a:rPr lang="el-GR" sz="2800" dirty="0" smtClean="0"/>
                  <a:t>ΦΠΑ </a:t>
                </a:r>
              </a:p>
              <a:p>
                <a:r>
                  <a:rPr lang="el-GR" sz="2800" b="1" dirty="0"/>
                  <a:t>Βήμα </a:t>
                </a:r>
                <a:r>
                  <a:rPr lang="el-GR" sz="2800" b="1" dirty="0" smtClean="0"/>
                  <a:t>3</a:t>
                </a:r>
                <a:r>
                  <a:rPr lang="el-GR" sz="2800" b="1" baseline="30000" dirty="0" smtClean="0"/>
                  <a:t>ο </a:t>
                </a:r>
                <a:r>
                  <a:rPr lang="en-US" sz="2800" b="1" baseline="30000" dirty="0" smtClean="0"/>
                  <a:t>: </a:t>
                </a:r>
                <a:r>
                  <a:rPr lang="el-GR" sz="2800" dirty="0" smtClean="0"/>
                  <a:t>υπολογίζουμε το Φ</a:t>
                </a:r>
                <a:r>
                  <a:rPr lang="el-GR" sz="2800" dirty="0" smtClean="0"/>
                  <a:t>ΠΑ </a:t>
                </a:r>
                <a:r>
                  <a:rPr lang="el-GR" sz="2800" dirty="0" smtClean="0"/>
                  <a:t>=123-100=23 Ευρώ</a:t>
                </a:r>
              </a:p>
              <a:p>
                <a:pPr algn="just"/>
                <a:endParaRPr lang="en-US" dirty="0" smtClean="0"/>
              </a:p>
              <a:p>
                <a:pPr algn="just"/>
                <a:r>
                  <a:rPr lang="el-GR" dirty="0" smtClean="0"/>
                  <a:t>Αξία </a:t>
                </a:r>
                <a:r>
                  <a:rPr lang="el-GR" dirty="0"/>
                  <a:t>αγαθού </a:t>
                </a:r>
                <a:r>
                  <a:rPr lang="el-GR" b="1" dirty="0" smtClean="0">
                    <a:solidFill>
                      <a:srgbClr val="0000FF"/>
                    </a:solidFill>
                  </a:rPr>
                  <a:t>χωρίς ΦΠΑ </a:t>
                </a:r>
                <a:r>
                  <a:rPr lang="el-GR" dirty="0"/>
                  <a:t>είναι 123 να βρεθεί το </a:t>
                </a:r>
                <a:r>
                  <a:rPr lang="el-GR" dirty="0" smtClean="0"/>
                  <a:t>ΦΠΑ, </a:t>
                </a:r>
                <a:r>
                  <a:rPr lang="el-GR" dirty="0"/>
                  <a:t>όταν ο συντελεστής του ΦΠΑ είναι 23 </a:t>
                </a:r>
                <a:r>
                  <a:rPr lang="el-GR" dirty="0" smtClean="0"/>
                  <a:t>%</a:t>
                </a:r>
              </a:p>
              <a:p>
                <a:r>
                  <a:rPr lang="el-GR" b="1" dirty="0"/>
                  <a:t>Βήμα 1</a:t>
                </a:r>
                <a:r>
                  <a:rPr lang="el-GR" b="1" baseline="30000" dirty="0"/>
                  <a:t>ο</a:t>
                </a:r>
                <a:r>
                  <a:rPr lang="en-US" dirty="0"/>
                  <a:t>: </a:t>
                </a:r>
                <a:r>
                  <a:rPr lang="el-GR" dirty="0" smtClean="0"/>
                  <a:t>ΦΠΑ </a:t>
                </a:r>
                <a:r>
                  <a:rPr lang="el-GR" dirty="0" smtClean="0"/>
                  <a:t>=123*0,23=28,29</a:t>
                </a:r>
              </a:p>
              <a:p>
                <a:r>
                  <a:rPr lang="el-GR" b="1" dirty="0"/>
                  <a:t>Βήμα </a:t>
                </a:r>
                <a:r>
                  <a:rPr lang="en-US" b="1" dirty="0"/>
                  <a:t>2</a:t>
                </a:r>
                <a:r>
                  <a:rPr lang="el-GR" b="1" baseline="30000" dirty="0"/>
                  <a:t>ο</a:t>
                </a:r>
                <a:r>
                  <a:rPr lang="en-US" dirty="0"/>
                  <a:t>: </a:t>
                </a:r>
                <a:r>
                  <a:rPr lang="el-GR" dirty="0" smtClean="0"/>
                  <a:t>Τελική </a:t>
                </a:r>
                <a:r>
                  <a:rPr lang="el-GR" dirty="0" smtClean="0"/>
                  <a:t>τιμή αγαθού = 123+28,9=151,29</a:t>
                </a:r>
                <a:endParaRPr lang="el-GR" dirty="0"/>
              </a:p>
              <a:p>
                <a:endParaRPr lang="el-GR" dirty="0" smtClean="0"/>
              </a:p>
              <a:p>
                <a:endParaRPr lang="el-GR" dirty="0"/>
              </a:p>
            </p:txBody>
          </p:sp>
        </mc:Choice>
        <mc:Fallback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32" y="-19345"/>
                <a:ext cx="9137467" cy="6877345"/>
              </a:xfrm>
              <a:blipFill rotWithShape="1">
                <a:blip r:embed="rId2"/>
                <a:stretch>
                  <a:fillRect l="-1468" t="-1152" r="-173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316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532" y="-19345"/>
            <a:ext cx="9137467" cy="6877345"/>
          </a:xfrm>
        </p:spPr>
        <p:txBody>
          <a:bodyPr/>
          <a:lstStyle/>
          <a:p>
            <a:r>
              <a:rPr lang="el-GR" dirty="0" smtClean="0"/>
              <a:t>Αξία αγαθού με ΦΠΑ είναι 200 να βρεθεί το ΦΠΑ όταν ο συντελεστής του ΦΠΑ είναι 25 %</a:t>
            </a:r>
          </a:p>
          <a:p>
            <a:r>
              <a:rPr lang="el-GR" dirty="0" smtClean="0"/>
              <a:t>Λύση </a:t>
            </a:r>
          </a:p>
          <a:p>
            <a:pPr algn="just"/>
            <a:endParaRPr lang="el-GR" dirty="0" smtClean="0"/>
          </a:p>
          <a:p>
            <a:pPr algn="just"/>
            <a:endParaRPr lang="el-GR" dirty="0"/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Αξία </a:t>
            </a:r>
            <a:r>
              <a:rPr lang="el-GR" dirty="0"/>
              <a:t>αγαθού </a:t>
            </a:r>
            <a:r>
              <a:rPr lang="el-GR" dirty="0" smtClean="0"/>
              <a:t>χωρίς ΦΠΑ </a:t>
            </a:r>
            <a:r>
              <a:rPr lang="el-GR" dirty="0"/>
              <a:t>είναι </a:t>
            </a:r>
            <a:r>
              <a:rPr lang="el-GR" dirty="0" smtClean="0"/>
              <a:t>200 </a:t>
            </a:r>
            <a:r>
              <a:rPr lang="el-GR" dirty="0"/>
              <a:t>να βρεθεί το ΦΠΑ όταν ο συντελεστής του ΦΠΑ είναι </a:t>
            </a:r>
            <a:r>
              <a:rPr lang="el-GR" dirty="0" smtClean="0"/>
              <a:t>25 %</a:t>
            </a:r>
          </a:p>
          <a:p>
            <a:r>
              <a:rPr lang="el-GR" dirty="0" smtClean="0"/>
              <a:t>Λύση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9455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6532" y="-19345"/>
                <a:ext cx="9137467" cy="6877345"/>
              </a:xfrm>
            </p:spPr>
            <p:txBody>
              <a:bodyPr/>
              <a:lstStyle/>
              <a:p>
                <a:r>
                  <a:rPr lang="el-GR" dirty="0" smtClean="0"/>
                  <a:t>Αξία αγαθού 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με ΦΠΑ </a:t>
                </a:r>
                <a:r>
                  <a:rPr lang="el-GR" dirty="0" smtClean="0"/>
                  <a:t>είναι 200 να βρεθεί το ΦΠΑ όταν ο συντελεστής του ΦΠΑ είναι 25 %</a:t>
                </a:r>
              </a:p>
              <a:p>
                <a:r>
                  <a:rPr lang="el-GR" dirty="0" smtClean="0"/>
                  <a:t>Λύση </a:t>
                </a:r>
              </a:p>
              <a:p>
                <a:r>
                  <a:rPr lang="el-GR" dirty="0" smtClean="0"/>
                  <a:t>25%=0,25 αθροίζουμε τη μονάδα 1+0,25=1,25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l-G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b="0" i="1" smtClean="0">
                            <a:latin typeface="Cambria Math"/>
                          </a:rPr>
                          <m:t>200</m:t>
                        </m:r>
                      </m:num>
                      <m:den>
                        <m:r>
                          <a:rPr lang="el-GR" b="0" i="1" smtClean="0">
                            <a:latin typeface="Cambria Math"/>
                          </a:rPr>
                          <m:t>1,25</m:t>
                        </m:r>
                      </m:den>
                    </m:f>
                    <m:r>
                      <a:rPr lang="el-GR" b="0" i="1" smtClean="0">
                        <a:latin typeface="Cambria Math"/>
                      </a:rPr>
                      <m:t>=160</m:t>
                    </m:r>
                  </m:oMath>
                </a14:m>
                <a:r>
                  <a:rPr lang="el-GR" dirty="0" smtClean="0"/>
                  <a:t>  αξία χωρίς ΦΠΑ </a:t>
                </a:r>
              </a:p>
              <a:p>
                <a:r>
                  <a:rPr lang="el-GR" dirty="0" smtClean="0"/>
                  <a:t>ΦΠΑ =200-160=40 Ευρώ</a:t>
                </a:r>
              </a:p>
              <a:p>
                <a:pPr algn="just"/>
                <a:endParaRPr lang="el-GR" dirty="0" smtClean="0"/>
              </a:p>
              <a:p>
                <a:pPr algn="just"/>
                <a:r>
                  <a:rPr lang="el-GR" dirty="0" smtClean="0"/>
                  <a:t>Αξία </a:t>
                </a:r>
                <a:r>
                  <a:rPr lang="el-GR" dirty="0"/>
                  <a:t>αγαθού </a:t>
                </a:r>
                <a:r>
                  <a:rPr lang="el-GR" b="1" dirty="0" smtClean="0">
                    <a:solidFill>
                      <a:srgbClr val="0000FF"/>
                    </a:solidFill>
                  </a:rPr>
                  <a:t>χωρίς ΦΠΑ </a:t>
                </a:r>
                <a:r>
                  <a:rPr lang="el-GR" dirty="0"/>
                  <a:t>είναι </a:t>
                </a:r>
                <a:r>
                  <a:rPr lang="el-GR" dirty="0" smtClean="0"/>
                  <a:t>200 </a:t>
                </a:r>
                <a:r>
                  <a:rPr lang="el-GR" dirty="0"/>
                  <a:t>να βρεθεί το ΦΠΑ όταν ο συντελεστής του ΦΠΑ είναι </a:t>
                </a:r>
                <a:r>
                  <a:rPr lang="el-GR" dirty="0" smtClean="0"/>
                  <a:t>25 %</a:t>
                </a:r>
              </a:p>
              <a:p>
                <a:r>
                  <a:rPr lang="el-GR" dirty="0" smtClean="0"/>
                  <a:t>ΦΠΑ =200*0,25=50</a:t>
                </a:r>
              </a:p>
              <a:p>
                <a:r>
                  <a:rPr lang="el-GR" dirty="0" smtClean="0"/>
                  <a:t>Τελική τιμή αγαθού = 200+50=250</a:t>
                </a:r>
              </a:p>
              <a:p>
                <a:endParaRPr lang="el-GR" dirty="0"/>
              </a:p>
            </p:txBody>
          </p:sp>
        </mc:Choice>
        <mc:Fallback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32" y="-19345"/>
                <a:ext cx="9137467" cy="6877345"/>
              </a:xfrm>
              <a:blipFill rotWithShape="1">
                <a:blip r:embed="rId2"/>
                <a:stretch>
                  <a:fillRect l="-1468" t="-1152" r="-173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907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83" y="692696"/>
            <a:ext cx="9144000" cy="3033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9006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</p:spPr>
            <p:txBody>
              <a:bodyPr>
                <a:normAutofit/>
              </a:bodyPr>
              <a:lstStyle/>
              <a:p>
                <a:pPr algn="just"/>
                <a:r>
                  <a:rPr lang="el-GR" dirty="0" smtClean="0"/>
                  <a:t>Αξία αγαθού </a:t>
                </a:r>
                <a:r>
                  <a:rPr lang="el-GR" b="1" dirty="0">
                    <a:solidFill>
                      <a:srgbClr val="FF0000"/>
                    </a:solidFill>
                  </a:rPr>
                  <a:t>με</a:t>
                </a:r>
                <a:r>
                  <a:rPr lang="el-GR" dirty="0"/>
                  <a:t> </a:t>
                </a:r>
                <a:r>
                  <a:rPr lang="el-GR" b="1" dirty="0">
                    <a:solidFill>
                      <a:srgbClr val="FF0000"/>
                    </a:solidFill>
                  </a:rPr>
                  <a:t>ΦΠΑ </a:t>
                </a:r>
                <a:r>
                  <a:rPr lang="el-GR" b="1" dirty="0"/>
                  <a:t>είναι </a:t>
                </a:r>
                <a:r>
                  <a:rPr lang="el-GR" b="1" dirty="0" smtClean="0"/>
                  <a:t>357 </a:t>
                </a:r>
                <a:r>
                  <a:rPr lang="el-GR" dirty="0"/>
                  <a:t>να βρεθεί το ΦΠΑ όταν ο συντελεστής του ΦΠΑ είναι </a:t>
                </a:r>
                <a:r>
                  <a:rPr lang="el-GR" dirty="0" smtClean="0"/>
                  <a:t>19 </a:t>
                </a:r>
                <a:r>
                  <a:rPr lang="el-GR" dirty="0"/>
                  <a:t>%</a:t>
                </a:r>
              </a:p>
              <a:p>
                <a:r>
                  <a:rPr lang="el-GR" dirty="0"/>
                  <a:t>Λύση </a:t>
                </a:r>
              </a:p>
              <a:p>
                <a:r>
                  <a:rPr lang="el-GR" sz="2800" b="1" dirty="0"/>
                  <a:t>Βήμα 1</a:t>
                </a:r>
                <a:r>
                  <a:rPr lang="el-GR" sz="2800" b="1" baseline="30000" dirty="0"/>
                  <a:t>ο</a:t>
                </a:r>
                <a:r>
                  <a:rPr lang="en-US" sz="2800" dirty="0"/>
                  <a:t>:  </a:t>
                </a:r>
                <a:r>
                  <a:rPr lang="el-GR" sz="2800" dirty="0" smtClean="0"/>
                  <a:t>19%</a:t>
                </a:r>
                <a:r>
                  <a:rPr lang="en-US" sz="2800" dirty="0" smtClean="0"/>
                  <a:t> </a:t>
                </a:r>
                <a:r>
                  <a:rPr lang="el-GR" sz="2800" dirty="0"/>
                  <a:t>=</a:t>
                </a:r>
                <a:r>
                  <a:rPr lang="en-US" sz="2800" dirty="0"/>
                  <a:t> </a:t>
                </a:r>
                <a:r>
                  <a:rPr lang="el-GR" sz="2800" dirty="0" smtClean="0"/>
                  <a:t>0,19 </a:t>
                </a:r>
                <a:r>
                  <a:rPr lang="el-GR" sz="2800" b="1" dirty="0"/>
                  <a:t>αθροίζουμε τη μονάδα </a:t>
                </a:r>
                <a:r>
                  <a:rPr lang="el-GR" sz="2800" dirty="0" smtClean="0"/>
                  <a:t>1+0,19=1,19</a:t>
                </a:r>
                <a:endParaRPr lang="el-GR" sz="2800" dirty="0"/>
              </a:p>
              <a:p>
                <a:r>
                  <a:rPr lang="el-GR" sz="2800" b="1" dirty="0"/>
                  <a:t>Βήμα </a:t>
                </a:r>
                <a:r>
                  <a:rPr lang="en-US" sz="2800" b="1" dirty="0"/>
                  <a:t>2</a:t>
                </a:r>
                <a:r>
                  <a:rPr lang="el-GR" sz="2800" b="1" baseline="30000" dirty="0"/>
                  <a:t>ο</a:t>
                </a:r>
                <a:r>
                  <a:rPr lang="en-US" sz="2800" dirty="0"/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l-GR" sz="2800" b="0" i="1" smtClean="0">
                            <a:latin typeface="Cambria Math"/>
                          </a:rPr>
                          <m:t>357</m:t>
                        </m:r>
                      </m:num>
                      <m:den>
                        <m:r>
                          <a:rPr lang="el-GR" sz="2800" i="1">
                            <a:latin typeface="Cambria Math"/>
                          </a:rPr>
                          <m:t>1,</m:t>
                        </m:r>
                        <m:r>
                          <a:rPr lang="el-GR" sz="2800" b="0" i="1" smtClean="0">
                            <a:latin typeface="Cambria Math"/>
                          </a:rPr>
                          <m:t>19</m:t>
                        </m:r>
                      </m:den>
                    </m:f>
                    <m:r>
                      <a:rPr lang="el-GR" sz="2800" i="1">
                        <a:latin typeface="Cambria Math"/>
                      </a:rPr>
                      <m:t>=</m:t>
                    </m:r>
                    <m:r>
                      <a:rPr lang="el-GR" sz="2800" b="0" i="1" smtClean="0">
                        <a:latin typeface="Cambria Math"/>
                      </a:rPr>
                      <m:t>3</m:t>
                    </m:r>
                    <m:r>
                      <a:rPr lang="el-GR" sz="2800" i="1">
                        <a:latin typeface="Cambria Math"/>
                      </a:rPr>
                      <m:t>00</m:t>
                    </m:r>
                  </m:oMath>
                </a14:m>
                <a:r>
                  <a:rPr lang="el-GR" sz="2800" dirty="0"/>
                  <a:t>  υπολογίζουμε την αξία χωρίς το ΦΠΑ </a:t>
                </a:r>
              </a:p>
              <a:p>
                <a:r>
                  <a:rPr lang="el-GR" sz="2800" b="1" dirty="0"/>
                  <a:t>Βήμα </a:t>
                </a:r>
                <a:r>
                  <a:rPr lang="el-GR" sz="2800" b="1" dirty="0"/>
                  <a:t>3</a:t>
                </a:r>
                <a:r>
                  <a:rPr lang="el-GR" sz="2800" b="1" baseline="30000" dirty="0"/>
                  <a:t>ο </a:t>
                </a:r>
                <a:r>
                  <a:rPr lang="en-US" sz="2800" b="1" baseline="30000" dirty="0"/>
                  <a:t>: </a:t>
                </a:r>
                <a:r>
                  <a:rPr lang="el-GR" sz="2800" dirty="0"/>
                  <a:t>υπολογίζουμε το ΦΠΑ </a:t>
                </a:r>
                <a:r>
                  <a:rPr lang="el-GR" sz="2800" dirty="0" smtClean="0"/>
                  <a:t>=357-300=57 </a:t>
                </a:r>
                <a:r>
                  <a:rPr lang="el-GR" sz="2800" dirty="0"/>
                  <a:t>Ευρώ</a:t>
                </a:r>
              </a:p>
              <a:p>
                <a:pPr algn="just"/>
                <a:r>
                  <a:rPr lang="el-GR" dirty="0" smtClean="0"/>
                  <a:t>0 </a:t>
                </a:r>
                <a:r>
                  <a:rPr lang="el-GR" b="1" dirty="0" smtClean="0">
                    <a:solidFill>
                      <a:srgbClr val="FF0000"/>
                    </a:solidFill>
                  </a:rPr>
                  <a:t>ΦΠΑ αυξήθηκε</a:t>
                </a:r>
                <a:r>
                  <a:rPr lang="el-GR" dirty="0" smtClean="0"/>
                  <a:t> 23 </a:t>
                </a:r>
                <a:r>
                  <a:rPr lang="el-GR" dirty="0"/>
                  <a:t>%</a:t>
                </a:r>
              </a:p>
              <a:p>
                <a:r>
                  <a:rPr lang="el-GR" dirty="0"/>
                  <a:t>Λύση </a:t>
                </a:r>
              </a:p>
              <a:p>
                <a:r>
                  <a:rPr lang="el-GR" sz="2800" b="1" dirty="0"/>
                  <a:t>Βήμα 1</a:t>
                </a:r>
                <a:r>
                  <a:rPr lang="el-GR" sz="2800" b="1" baseline="30000" dirty="0"/>
                  <a:t>ο</a:t>
                </a:r>
                <a:r>
                  <a:rPr lang="en-US" sz="2800" dirty="0"/>
                  <a:t>:  </a:t>
                </a:r>
                <a:r>
                  <a:rPr lang="el-GR" sz="2800" dirty="0" smtClean="0"/>
                  <a:t>Αξία αγαθού χωρίς ΦΠΑ 300</a:t>
                </a:r>
                <a:endParaRPr lang="el-GR" sz="2800" dirty="0"/>
              </a:p>
              <a:p>
                <a:r>
                  <a:rPr lang="el-GR" sz="2800" b="1" dirty="0"/>
                  <a:t>Βήμα </a:t>
                </a:r>
                <a:r>
                  <a:rPr lang="el-GR" sz="2800" b="1" dirty="0" smtClean="0"/>
                  <a:t>2</a:t>
                </a:r>
                <a:r>
                  <a:rPr lang="el-GR" sz="2800" b="1" baseline="30000" dirty="0" smtClean="0"/>
                  <a:t>ο</a:t>
                </a:r>
                <a:r>
                  <a:rPr lang="en-US" sz="2800" dirty="0"/>
                  <a:t>: </a:t>
                </a:r>
                <a:r>
                  <a:rPr lang="el-GR" sz="2800" dirty="0"/>
                  <a:t>ΦΠΑ </a:t>
                </a:r>
                <a:r>
                  <a:rPr lang="el-GR" sz="2800" dirty="0" smtClean="0"/>
                  <a:t>=300*0,23=69</a:t>
                </a:r>
                <a:endParaRPr lang="el-GR" sz="2800" dirty="0"/>
              </a:p>
              <a:p>
                <a:r>
                  <a:rPr lang="el-GR" sz="2800" b="1" dirty="0"/>
                  <a:t>Βήμα </a:t>
                </a:r>
                <a:r>
                  <a:rPr lang="el-GR" sz="2800" b="1" dirty="0" smtClean="0"/>
                  <a:t>3</a:t>
                </a:r>
                <a:r>
                  <a:rPr lang="el-GR" sz="2800" b="1" baseline="30000" dirty="0" smtClean="0"/>
                  <a:t>ο</a:t>
                </a:r>
                <a:r>
                  <a:rPr lang="en-US" sz="2800" dirty="0"/>
                  <a:t>: </a:t>
                </a:r>
                <a:r>
                  <a:rPr lang="el-GR" sz="2800" dirty="0"/>
                  <a:t>Τελική τιμή αγαθού = </a:t>
                </a:r>
                <a:r>
                  <a:rPr lang="el-GR" sz="2800" dirty="0" smtClean="0"/>
                  <a:t>300+69=369</a:t>
                </a:r>
              </a:p>
              <a:p>
                <a:r>
                  <a:rPr lang="el-GR" sz="2800" b="1" dirty="0"/>
                  <a:t>Βήμα </a:t>
                </a:r>
                <a:r>
                  <a:rPr lang="el-GR" sz="2800" b="1" dirty="0" smtClean="0"/>
                  <a:t>4</a:t>
                </a:r>
                <a:r>
                  <a:rPr lang="el-GR" sz="2800" b="1" baseline="30000" dirty="0" smtClean="0"/>
                  <a:t>ο</a:t>
                </a:r>
                <a:r>
                  <a:rPr lang="en-US" sz="2800" dirty="0"/>
                  <a:t>: </a:t>
                </a:r>
                <a:r>
                  <a:rPr lang="el-GR" sz="2800" dirty="0" smtClean="0"/>
                  <a:t>Επιβάρυνση= 369-357 = 12 Ευρώ </a:t>
                </a:r>
                <a:endParaRPr lang="el-GR" sz="2800" dirty="0"/>
              </a:p>
              <a:p>
                <a:endParaRPr lang="el-GR" sz="2800" dirty="0"/>
              </a:p>
              <a:p>
                <a:endParaRPr lang="el-GR" dirty="0"/>
              </a:p>
            </p:txBody>
          </p:sp>
        </mc:Choice>
        <mc:Fallback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44000" cy="6858000"/>
              </a:xfrm>
              <a:blipFill rotWithShape="1">
                <a:blip r:embed="rId2"/>
                <a:stretch>
                  <a:fillRect l="-1467" t="-1156" r="-1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9452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6314336"/>
            <a:ext cx="6429420" cy="5436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l-GR" b="1" dirty="0"/>
              <a:t>Εύρεση ΕΚΠ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29"/>
          </a:xfrm>
        </p:spPr>
        <p:txBody>
          <a:bodyPr/>
          <a:lstStyle/>
          <a:p>
            <a:pPr algn="just"/>
            <a:r>
              <a:rPr lang="el-GR" dirty="0"/>
              <a:t>Αναλύουμε τους αριθμούς σε γινόμενα πρώτων παραγόντων και στη συνέχεια σχηματίζουμε το γινόμενο </a:t>
            </a:r>
            <a:r>
              <a:rPr lang="el-GR" b="1" dirty="0">
                <a:solidFill>
                  <a:srgbClr val="FF0000"/>
                </a:solidFill>
              </a:rPr>
              <a:t>των κοινών και μη κοινών πρώτων αριθμών</a:t>
            </a:r>
            <a:r>
              <a:rPr lang="el-GR" dirty="0"/>
              <a:t> που εμφανίζονται ως βάσεις, τον καθένα με τη </a:t>
            </a:r>
            <a:r>
              <a:rPr lang="el-GR" b="1" dirty="0">
                <a:solidFill>
                  <a:srgbClr val="FF0000"/>
                </a:solidFill>
              </a:rPr>
              <a:t>μεγαλύτερη δύναμη </a:t>
            </a:r>
            <a:r>
              <a:rPr lang="el-GR" dirty="0"/>
              <a:t>στην οποία εμφανίζεται. Ο αριθμός που προκύπτει είναι το ΕΚΠ.</a:t>
            </a:r>
          </a:p>
          <a:p>
            <a:endParaRPr lang="el-GR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4143380"/>
            <a:ext cx="2916954" cy="714356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90" y="4214818"/>
            <a:ext cx="3071834" cy="574408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5143512"/>
            <a:ext cx="4714908" cy="695147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6215083"/>
            <a:ext cx="8429652" cy="642918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6357957"/>
            <a:ext cx="8429652" cy="5000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17035</TotalTime>
  <Words>1130</Words>
  <Application>Microsoft Office PowerPoint</Application>
  <PresentationFormat>Προβολή στην οθόνη (4:3)</PresentationFormat>
  <Paragraphs>157</Paragraphs>
  <Slides>69</Slides>
  <Notes>0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69</vt:i4>
      </vt:variant>
    </vt:vector>
  </HeadingPairs>
  <TitlesOfParts>
    <vt:vector size="71" baseType="lpstr">
      <vt:lpstr>Θέμα του Office</vt:lpstr>
      <vt:lpstr>Εξίσωση</vt:lpstr>
      <vt:lpstr>Παρουσίαση του PowerPoint</vt:lpstr>
      <vt:lpstr>Πολλαπλάσια Φυσικού Αριθμού</vt:lpstr>
      <vt:lpstr>Πολλαπλάσια Φυσικού Αριθμού</vt:lpstr>
      <vt:lpstr>Πρώτοι Αριθμοί</vt:lpstr>
      <vt:lpstr>Παρουσίαση του PowerPoint</vt:lpstr>
      <vt:lpstr>Εύρεση ΜΚΔ</vt:lpstr>
      <vt:lpstr>Παρουσίαση του PowerPoint</vt:lpstr>
      <vt:lpstr>Εύρεση ΕΚΠ</vt:lpstr>
      <vt:lpstr>Παρουσίαση του PowerPoint</vt:lpstr>
      <vt:lpstr>Παρουσίαση του PowerPoint</vt:lpstr>
      <vt:lpstr>Παρουσίαση του PowerPoint</vt:lpstr>
      <vt:lpstr>Κλάσματα</vt:lpstr>
      <vt:lpstr>Κλάσματα</vt:lpstr>
      <vt:lpstr>Κλάσματα</vt:lpstr>
      <vt:lpstr>Παρουσίαση του PowerPoint</vt:lpstr>
      <vt:lpstr>Πολλαπλασιασμός και διαίρεση κλασμάτων  </vt:lpstr>
      <vt:lpstr>Παρουσίαση του PowerPoint</vt:lpstr>
      <vt:lpstr>Δυνάμεις αριθμών </vt:lpstr>
      <vt:lpstr>Παρουσίαση του PowerPoint</vt:lpstr>
      <vt:lpstr>Ιδιότητες Δυνάμεων </vt:lpstr>
      <vt:lpstr>Ιδιότητες Δυνάμεων </vt:lpstr>
      <vt:lpstr>Παρουσίαση του PowerPoint</vt:lpstr>
      <vt:lpstr>Παρουσίαση του PowerPoint</vt:lpstr>
      <vt:lpstr>Πρόσημο δύναμης </vt:lpstr>
      <vt:lpstr>Προτεραιότητα των πράξεων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Τετραγωνικές ρίζες </vt:lpstr>
      <vt:lpstr>Παρουσίαση του PowerPoint</vt:lpstr>
      <vt:lpstr>Ιδιότητες Ριζών</vt:lpstr>
      <vt:lpstr>Παρουσίαση του PowerPoint</vt:lpstr>
      <vt:lpstr>Παρουσίαση του PowerPoint</vt:lpstr>
      <vt:lpstr>Κλασματικές δυνάμεις </vt:lpstr>
      <vt:lpstr>Κλασματικές δυνάμεις </vt:lpstr>
      <vt:lpstr>ΠOΣΟΣΟΣΤΑ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Άσκηση</vt:lpstr>
      <vt:lpstr>Λύση της Άσκησης</vt:lpstr>
      <vt:lpstr>ΦΠΑ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admin</dc:creator>
  <cp:lastModifiedBy>nikos</cp:lastModifiedBy>
  <cp:revision>87</cp:revision>
  <dcterms:created xsi:type="dcterms:W3CDTF">2011-10-05T02:43:37Z</dcterms:created>
  <dcterms:modified xsi:type="dcterms:W3CDTF">2018-10-10T12:52:01Z</dcterms:modified>
</cp:coreProperties>
</file>