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15"/>
  </p:notesMasterIdLst>
  <p:handoutMasterIdLst>
    <p:handoutMasterId r:id="rId16"/>
  </p:handoutMasterIdLst>
  <p:sldIdLst>
    <p:sldId id="308" r:id="rId2"/>
    <p:sldId id="309" r:id="rId3"/>
    <p:sldId id="298" r:id="rId4"/>
    <p:sldId id="299" r:id="rId5"/>
    <p:sldId id="300" r:id="rId6"/>
    <p:sldId id="301" r:id="rId7"/>
    <p:sldId id="302" r:id="rId8"/>
    <p:sldId id="303" r:id="rId9"/>
    <p:sldId id="304" r:id="rId10"/>
    <p:sldId id="305" r:id="rId11"/>
    <p:sldId id="306" r:id="rId12"/>
    <p:sldId id="258" r:id="rId13"/>
    <p:sldId id="259" r:id="rId1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Μεσαίο στυλ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AF606853-7671-496A-8E4F-DF71F8EC918B}" styleName="Σκούρο στυλ 1 - Έμφαση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Σκούρο στυλ 1 - Έμφαση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Σκούρο στυλ 1 - Έμφαση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Σκούρο στυλ 1 - Έμφαση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Στυλ με θέμα 1 - Έμφαση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Στυλ με θέμα 1 - Έμφαση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Στυλ με θέμα 2 - Έμφαση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Φωτεινό στυλ 2 - Έμφαση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Φωτεινό στυλ 2 - Έμφαση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Φωτεινό στυλ 2 - Έμφαση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Φωτεινό στυλ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Φωτεινό στυλ 3 - Έμφαση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Φωτεινό στυλ 3 - Έμφαση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Μεσαίο στυλ 1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Μεσαίο στυλ 1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Μεσαίο στυλ 1 - Έμφαση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Μεσαίο στυλ 1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8DC688-E653-4BDA-B215-9A9E2CDF0E96}" type="datetimeFigureOut">
              <a:rPr lang="el-GR"/>
              <a:pPr>
                <a:defRPr/>
              </a:pPr>
              <a:t>2/3/2022</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r>
              <a:rPr lang="el-GR"/>
              <a:t>ΗΓΗΓΗ</a:t>
            </a: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0149849-3F03-4A04-90D1-0B6EE7FFE59B}" type="slidenum">
              <a:rPr lang="el-GR"/>
              <a:pPr>
                <a:defRPr/>
              </a:pPr>
              <a:t>‹#›</a:t>
            </a:fld>
            <a:endParaRPr lang="el-GR"/>
          </a:p>
        </p:txBody>
      </p:sp>
    </p:spTree>
    <p:extLst>
      <p:ext uri="{BB962C8B-B14F-4D97-AF65-F5344CB8AC3E}">
        <p14:creationId xmlns="" xmlns:p14="http://schemas.microsoft.com/office/powerpoint/2010/main" val="13612538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70CB71A-40F5-4A16-9DEB-C22A3B92F189}" type="datetimeFigureOut">
              <a:rPr lang="el-GR"/>
              <a:pPr>
                <a:defRPr/>
              </a:pPr>
              <a:t>2/3/2022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r>
              <a:rPr lang="el-GR"/>
              <a:t>ΗΓΗΓΗ</a:t>
            </a: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2FB9DF0-2AE0-4954-9608-D5A005679B65}" type="slidenum">
              <a:rPr lang="el-GR"/>
              <a:pPr>
                <a:defRPr/>
              </a:pPr>
              <a:t>‹#›</a:t>
            </a:fld>
            <a:endParaRPr lang="el-GR"/>
          </a:p>
        </p:txBody>
      </p:sp>
    </p:spTree>
    <p:extLst>
      <p:ext uri="{BB962C8B-B14F-4D97-AF65-F5344CB8AC3E}">
        <p14:creationId xmlns="" xmlns:p14="http://schemas.microsoft.com/office/powerpoint/2010/main" val="401173981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2048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20483" name="7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A03818-D312-4289-8664-3DEFEBA1819C}" type="slidenum">
              <a:rPr lang="el-GR"/>
              <a:pPr fontAlgn="base">
                <a:spcBef>
                  <a:spcPct val="0"/>
                </a:spcBef>
                <a:spcAft>
                  <a:spcPct val="0"/>
                </a:spcAft>
              </a:pPr>
              <a:t>13</a:t>
            </a:fld>
            <a:endParaRPr lang="el-GR"/>
          </a:p>
        </p:txBody>
      </p:sp>
    </p:spTree>
    <p:extLst>
      <p:ext uri="{BB962C8B-B14F-4D97-AF65-F5344CB8AC3E}">
        <p14:creationId xmlns="" xmlns:p14="http://schemas.microsoft.com/office/powerpoint/2010/main" val="2710812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pPr>
              <a:defRPr/>
            </a:pPr>
            <a:fld id="{E2AEAAF8-4FC4-4C37-A91A-C764929CFDE7}" type="datetime1">
              <a:rPr lang="el-GR" smtClean="0"/>
              <a:pPr>
                <a:defRPr/>
              </a:pPr>
              <a:t>2/3/2022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2199E69B-DE78-447E-809F-6A30E63CCDB4}" type="slidenum">
              <a:rPr lang="el-GR" smtClean="0"/>
              <a:pPr>
                <a:defRPr/>
              </a:pPr>
              <a:t>‹#›</a:t>
            </a:fld>
            <a:endParaRPr lang="el-GR" dirty="0"/>
          </a:p>
        </p:txBody>
      </p:sp>
    </p:spTree>
    <p:extLst>
      <p:ext uri="{BB962C8B-B14F-4D97-AF65-F5344CB8AC3E}">
        <p14:creationId xmlns="" xmlns:p14="http://schemas.microsoft.com/office/powerpoint/2010/main" val="3499885336"/>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E2AEAAF8-4FC4-4C37-A91A-C764929CFDE7}" type="datetime1">
              <a:rPr lang="el-GR" smtClean="0"/>
              <a:pPr>
                <a:defRPr/>
              </a:pPr>
              <a:t>2/3/2022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2199E69B-DE78-447E-809F-6A30E63CCDB4}" type="slidenum">
              <a:rPr lang="el-GR" smtClean="0"/>
              <a:pPr>
                <a:defRPr/>
              </a:pPr>
              <a:t>‹#›</a:t>
            </a:fld>
            <a:endParaRPr lang="el-GR" dirty="0"/>
          </a:p>
        </p:txBody>
      </p:sp>
    </p:spTree>
    <p:extLst>
      <p:ext uri="{BB962C8B-B14F-4D97-AF65-F5344CB8AC3E}">
        <p14:creationId xmlns="" xmlns:p14="http://schemas.microsoft.com/office/powerpoint/2010/main" val="11394519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E2AEAAF8-4FC4-4C37-A91A-C764929CFDE7}" type="datetime1">
              <a:rPr lang="el-GR" smtClean="0"/>
              <a:pPr>
                <a:defRPr/>
              </a:pPr>
              <a:t>2/3/2022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2199E69B-DE78-447E-809F-6A30E63CCDB4}" type="slidenum">
              <a:rPr lang="el-GR" smtClean="0"/>
              <a:pPr>
                <a:defRPr/>
              </a:pPr>
              <a:t>‹#›</a:t>
            </a:fld>
            <a:endParaRPr lang="el-GR"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74040343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E2AEAAF8-4FC4-4C37-A91A-C764929CFDE7}" type="datetime1">
              <a:rPr lang="el-GR" smtClean="0"/>
              <a:pPr>
                <a:defRPr/>
              </a:pPr>
              <a:t>2/3/2022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2199E69B-DE78-447E-809F-6A30E63CCDB4}" type="slidenum">
              <a:rPr lang="el-GR" smtClean="0"/>
              <a:pPr>
                <a:defRPr/>
              </a:pPr>
              <a:t>‹#›</a:t>
            </a:fld>
            <a:endParaRPr lang="el-GR" dirty="0"/>
          </a:p>
        </p:txBody>
      </p:sp>
    </p:spTree>
    <p:extLst>
      <p:ext uri="{BB962C8B-B14F-4D97-AF65-F5344CB8AC3E}">
        <p14:creationId xmlns="" xmlns:p14="http://schemas.microsoft.com/office/powerpoint/2010/main" val="228785229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E2AEAAF8-4FC4-4C37-A91A-C764929CFDE7}" type="datetime1">
              <a:rPr lang="el-GR" smtClean="0"/>
              <a:pPr>
                <a:defRPr/>
              </a:pPr>
              <a:t>2/3/2022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2199E69B-DE78-447E-809F-6A30E63CCDB4}" type="slidenum">
              <a:rPr lang="el-GR" smtClean="0"/>
              <a:pPr>
                <a:defRPr/>
              </a:pPr>
              <a:t>‹#›</a:t>
            </a:fld>
            <a:endParaRPr lang="el-GR"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8826051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E2AEAAF8-4FC4-4C37-A91A-C764929CFDE7}" type="datetime1">
              <a:rPr lang="el-GR" smtClean="0"/>
              <a:pPr>
                <a:defRPr/>
              </a:pPr>
              <a:t>2/3/2022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2199E69B-DE78-447E-809F-6A30E63CCDB4}" type="slidenum">
              <a:rPr lang="el-GR" smtClean="0"/>
              <a:pPr>
                <a:defRPr/>
              </a:pPr>
              <a:t>‹#›</a:t>
            </a:fld>
            <a:endParaRPr lang="el-GR" dirty="0"/>
          </a:p>
        </p:txBody>
      </p:sp>
    </p:spTree>
    <p:extLst>
      <p:ext uri="{BB962C8B-B14F-4D97-AF65-F5344CB8AC3E}">
        <p14:creationId xmlns="" xmlns:p14="http://schemas.microsoft.com/office/powerpoint/2010/main" val="236504706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AA141140-DBE6-4440-9AEA-1627B64BDA2F}" type="datetime1">
              <a:rPr lang="el-GR" smtClean="0"/>
              <a:pPr>
                <a:defRPr/>
              </a:pPr>
              <a:t>2/3/2022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AD8D30ED-CD61-43D6-A726-879168CFB43F}" type="slidenum">
              <a:rPr lang="el-GR" smtClean="0"/>
              <a:pPr>
                <a:defRPr/>
              </a:pPr>
              <a:t>‹#›</a:t>
            </a:fld>
            <a:endParaRPr lang="el-GR" dirty="0"/>
          </a:p>
        </p:txBody>
      </p:sp>
    </p:spTree>
    <p:extLst>
      <p:ext uri="{BB962C8B-B14F-4D97-AF65-F5344CB8AC3E}">
        <p14:creationId xmlns="" xmlns:p14="http://schemas.microsoft.com/office/powerpoint/2010/main" val="3379116741"/>
      </p:ext>
    </p:extLst>
  </p:cSld>
  <p:clrMapOvr>
    <a:masterClrMapping/>
  </p:clrMapOvr>
  <p:transition>
    <p:pull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0837EA26-6F0E-4034-B815-D8D1477D5CFE}" type="datetime1">
              <a:rPr lang="el-GR" smtClean="0"/>
              <a:pPr>
                <a:defRPr/>
              </a:pPr>
              <a:t>2/3/2022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579A397F-AA94-4FF1-841D-8B6FC95CD35E}" type="slidenum">
              <a:rPr lang="el-GR" smtClean="0"/>
              <a:pPr>
                <a:defRPr/>
              </a:pPr>
              <a:t>‹#›</a:t>
            </a:fld>
            <a:endParaRPr lang="el-GR"/>
          </a:p>
        </p:txBody>
      </p:sp>
    </p:spTree>
    <p:extLst>
      <p:ext uri="{BB962C8B-B14F-4D97-AF65-F5344CB8AC3E}">
        <p14:creationId xmlns="" xmlns:p14="http://schemas.microsoft.com/office/powerpoint/2010/main" val="4001789334"/>
      </p:ext>
    </p:extLst>
  </p:cSld>
  <p:clrMapOvr>
    <a:masterClrMapping/>
  </p:clrMapOvr>
  <p:transition>
    <p:pull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E2AEAAF8-4FC4-4C37-A91A-C764929CFDE7}" type="datetime1">
              <a:rPr lang="el-GR" smtClean="0"/>
              <a:pPr>
                <a:defRPr/>
              </a:pPr>
              <a:t>2/3/2022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2199E69B-DE78-447E-809F-6A30E63CCDB4}" type="slidenum">
              <a:rPr lang="el-GR" smtClean="0"/>
              <a:pPr>
                <a:defRPr/>
              </a:pPr>
              <a:t>‹#›</a:t>
            </a:fld>
            <a:endParaRPr lang="el-GR" dirty="0"/>
          </a:p>
        </p:txBody>
      </p:sp>
    </p:spTree>
    <p:extLst>
      <p:ext uri="{BB962C8B-B14F-4D97-AF65-F5344CB8AC3E}">
        <p14:creationId xmlns="" xmlns:p14="http://schemas.microsoft.com/office/powerpoint/2010/main" val="711163060"/>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9E2DCD69-2AD3-4223-818B-53B442E22BC6}" type="datetime1">
              <a:rPr lang="el-GR" smtClean="0"/>
              <a:pPr>
                <a:defRPr/>
              </a:pPr>
              <a:t>2/3/2022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09D2EFB-7A6F-485B-A472-B72656373C56}" type="slidenum">
              <a:rPr lang="el-GR" smtClean="0"/>
              <a:pPr>
                <a:defRPr/>
              </a:pPr>
              <a:t>‹#›</a:t>
            </a:fld>
            <a:endParaRPr lang="el-GR"/>
          </a:p>
        </p:txBody>
      </p:sp>
    </p:spTree>
    <p:extLst>
      <p:ext uri="{BB962C8B-B14F-4D97-AF65-F5344CB8AC3E}">
        <p14:creationId xmlns="" xmlns:p14="http://schemas.microsoft.com/office/powerpoint/2010/main" val="2107248849"/>
      </p:ext>
    </p:extLst>
  </p:cSld>
  <p:clrMapOvr>
    <a:masterClrMapping/>
  </p:clrMapOvr>
  <p:transition>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pPr>
              <a:defRPr/>
            </a:pPr>
            <a:fld id="{78F82C18-03B2-4843-BA4D-B56C8E7BDB78}" type="datetime1">
              <a:rPr lang="el-GR" smtClean="0"/>
              <a:pPr>
                <a:defRPr/>
              </a:pPr>
              <a:t>2/3/2022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4E8BCB9B-2255-4F91-A0B2-222A573AFBDF}" type="slidenum">
              <a:rPr lang="el-GR" smtClean="0"/>
              <a:pPr>
                <a:defRPr/>
              </a:pPr>
              <a:t>‹#›</a:t>
            </a:fld>
            <a:endParaRPr lang="el-GR" dirty="0"/>
          </a:p>
        </p:txBody>
      </p:sp>
    </p:spTree>
    <p:extLst>
      <p:ext uri="{BB962C8B-B14F-4D97-AF65-F5344CB8AC3E}">
        <p14:creationId xmlns="" xmlns:p14="http://schemas.microsoft.com/office/powerpoint/2010/main" val="1752612404"/>
      </p:ext>
    </p:extLst>
  </p:cSld>
  <p:clrMapOvr>
    <a:masterClrMapping/>
  </p:clrMapOvr>
  <p:transition>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pPr>
              <a:defRPr/>
            </a:pPr>
            <a:fld id="{D3C84153-AC06-4E0A-ACBE-E013AD5A9BB9}" type="datetime1">
              <a:rPr lang="el-GR" smtClean="0"/>
              <a:pPr>
                <a:defRPr/>
              </a:pPr>
              <a:t>2/3/2022</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F285F99B-4536-4962-9882-D4998214B06F}" type="slidenum">
              <a:rPr lang="el-GR" smtClean="0"/>
              <a:pPr>
                <a:defRPr/>
              </a:pPr>
              <a:t>‹#›</a:t>
            </a:fld>
            <a:endParaRPr lang="el-GR"/>
          </a:p>
        </p:txBody>
      </p:sp>
    </p:spTree>
    <p:extLst>
      <p:ext uri="{BB962C8B-B14F-4D97-AF65-F5344CB8AC3E}">
        <p14:creationId xmlns="" xmlns:p14="http://schemas.microsoft.com/office/powerpoint/2010/main" val="58412304"/>
      </p:ext>
    </p:extLst>
  </p:cSld>
  <p:clrMapOvr>
    <a:masterClrMapping/>
  </p:clrMapOvr>
  <p:transition>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pPr>
              <a:defRPr/>
            </a:pPr>
            <a:fld id="{FA628582-D7A3-4329-8410-D051E80A2FB8}" type="datetime1">
              <a:rPr lang="el-GR" smtClean="0"/>
              <a:pPr>
                <a:defRPr/>
              </a:pPr>
              <a:t>2/3/2022</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954747A-87A1-4B38-B85E-BACCDC4BD5B3}" type="slidenum">
              <a:rPr lang="el-GR" smtClean="0"/>
              <a:pPr>
                <a:defRPr/>
              </a:pPr>
              <a:t>‹#›</a:t>
            </a:fld>
            <a:endParaRPr lang="el-GR" dirty="0"/>
          </a:p>
        </p:txBody>
      </p:sp>
    </p:spTree>
    <p:extLst>
      <p:ext uri="{BB962C8B-B14F-4D97-AF65-F5344CB8AC3E}">
        <p14:creationId xmlns="" xmlns:p14="http://schemas.microsoft.com/office/powerpoint/2010/main" val="3684805269"/>
      </p:ext>
    </p:extLst>
  </p:cSld>
  <p:clrMapOvr>
    <a:masterClrMapping/>
  </p:clrMapOvr>
  <p:transition>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598E6C6-0DFC-4623-9586-9F2D88326CB7}" type="datetime1">
              <a:rPr lang="el-GR" smtClean="0"/>
              <a:pPr>
                <a:defRPr/>
              </a:pPr>
              <a:t>2/3/2022</a:t>
            </a:fld>
            <a:endParaRPr lang="el-GR"/>
          </a:p>
        </p:txBody>
      </p:sp>
      <p:sp>
        <p:nvSpPr>
          <p:cNvPr id="3" name="Footer Placeholder 2"/>
          <p:cNvSpPr>
            <a:spLocks noGrp="1"/>
          </p:cNvSpPr>
          <p:nvPr>
            <p:ph type="ftr" sz="quarter" idx="11"/>
          </p:nvPr>
        </p:nvSpPr>
        <p:spPr/>
        <p:txBody>
          <a:bodyPr/>
          <a:lstStyle/>
          <a:p>
            <a:pPr>
              <a:defRPr/>
            </a:pPr>
            <a:endParaRPr lang="el-G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EA14351F-E599-45C1-99D3-81065F654A00}" type="slidenum">
              <a:rPr lang="el-GR" smtClean="0"/>
              <a:pPr>
                <a:defRPr/>
              </a:pPr>
              <a:t>‹#›</a:t>
            </a:fld>
            <a:endParaRPr lang="el-GR"/>
          </a:p>
        </p:txBody>
      </p:sp>
    </p:spTree>
    <p:extLst>
      <p:ext uri="{BB962C8B-B14F-4D97-AF65-F5344CB8AC3E}">
        <p14:creationId xmlns="" xmlns:p14="http://schemas.microsoft.com/office/powerpoint/2010/main" val="2471146998"/>
      </p:ext>
    </p:extLst>
  </p:cSld>
  <p:clrMapOvr>
    <a:masterClrMapping/>
  </p:clrMapOvr>
  <p:transition>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900C6EC9-77A8-4646-9674-F238155E6B20}" type="datetime1">
              <a:rPr lang="el-GR" smtClean="0"/>
              <a:pPr>
                <a:defRPr/>
              </a:pPr>
              <a:t>2/3/2022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73EC782D-0DB2-4232-8B63-065968D0AB5B}" type="slidenum">
              <a:rPr lang="el-GR" smtClean="0"/>
              <a:pPr>
                <a:defRPr/>
              </a:pPr>
              <a:t>‹#›</a:t>
            </a:fld>
            <a:endParaRPr lang="el-GR"/>
          </a:p>
        </p:txBody>
      </p:sp>
    </p:spTree>
    <p:extLst>
      <p:ext uri="{BB962C8B-B14F-4D97-AF65-F5344CB8AC3E}">
        <p14:creationId xmlns="" xmlns:p14="http://schemas.microsoft.com/office/powerpoint/2010/main" val="2930408466"/>
      </p:ext>
    </p:extLst>
  </p:cSld>
  <p:clrMapOvr>
    <a:masterClrMapping/>
  </p:clrMapOvr>
  <p:transition>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CE2069EC-5328-4842-930A-0D834CDFF8E6}" type="datetime1">
              <a:rPr lang="el-GR" smtClean="0"/>
              <a:pPr>
                <a:defRPr/>
              </a:pPr>
              <a:t>2/3/2022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B9D3D981-2B58-4ECE-8002-BE8325DD89FB}" type="slidenum">
              <a:rPr lang="el-GR" smtClean="0"/>
              <a:pPr>
                <a:defRPr/>
              </a:pPr>
              <a:t>‹#›</a:t>
            </a:fld>
            <a:endParaRPr lang="el-GR"/>
          </a:p>
        </p:txBody>
      </p:sp>
    </p:spTree>
    <p:extLst>
      <p:ext uri="{BB962C8B-B14F-4D97-AF65-F5344CB8AC3E}">
        <p14:creationId xmlns="" xmlns:p14="http://schemas.microsoft.com/office/powerpoint/2010/main" val="4105564921"/>
      </p:ext>
    </p:extLst>
  </p:cSld>
  <p:clrMapOvr>
    <a:masterClrMapping/>
  </p:clrMapOvr>
  <p:transition>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E2AEAAF8-4FC4-4C37-A91A-C764929CFDE7}" type="datetime1">
              <a:rPr lang="el-GR" smtClean="0"/>
              <a:pPr>
                <a:defRPr/>
              </a:pPr>
              <a:t>2/3/2022</a:t>
            </a:fld>
            <a:endParaRPr lang="el-G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2199E69B-DE78-447E-809F-6A30E63CCDB4}" type="slidenum">
              <a:rPr lang="el-GR" smtClean="0"/>
              <a:pPr>
                <a:defRPr/>
              </a:pPr>
              <a:t>‹#›</a:t>
            </a:fld>
            <a:endParaRPr lang="el-GR" dirty="0"/>
          </a:p>
        </p:txBody>
      </p:sp>
    </p:spTree>
    <p:extLst>
      <p:ext uri="{BB962C8B-B14F-4D97-AF65-F5344CB8AC3E}">
        <p14:creationId xmlns="" xmlns:p14="http://schemas.microsoft.com/office/powerpoint/2010/main" val="1630490009"/>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 id="2147483831" r:id="rId14"/>
    <p:sldLayoutId id="2147483832" r:id="rId15"/>
    <p:sldLayoutId id="2147483833" r:id="rId16"/>
  </p:sldLayoutIdLst>
  <p:transition>
    <p:pull dir="d"/>
  </p:transition>
  <p:timing>
    <p:tnLst>
      <p:par>
        <p:cTn id="1" dur="indefinite" restart="never" nodeType="tmRoot"/>
      </p:par>
    </p:tnLst>
  </p:timing>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ΔΙΟΙΚΗΤΙΚΗ ΛΟΓΙΣΤΙΚΗ</a:t>
            </a:r>
            <a:endParaRPr lang="el-GR" dirty="0"/>
          </a:p>
        </p:txBody>
      </p:sp>
      <p:sp>
        <p:nvSpPr>
          <p:cNvPr id="3" name="Θέση περιεχομένου 2"/>
          <p:cNvSpPr>
            <a:spLocks noGrp="1"/>
          </p:cNvSpPr>
          <p:nvPr>
            <p:ph idx="1"/>
          </p:nvPr>
        </p:nvSpPr>
        <p:spPr/>
        <p:txBody>
          <a:bodyPr/>
          <a:lstStyle/>
          <a:p>
            <a:endParaRPr lang="el-GR" dirty="0" smtClean="0"/>
          </a:p>
          <a:p>
            <a:endParaRPr lang="el-GR" dirty="0"/>
          </a:p>
          <a:p>
            <a:endParaRPr lang="el-GR" dirty="0" smtClean="0"/>
          </a:p>
          <a:p>
            <a:pPr marL="0" indent="0" algn="ctr">
              <a:buNone/>
            </a:pPr>
            <a:endParaRPr lang="el-GR" dirty="0" smtClean="0"/>
          </a:p>
          <a:p>
            <a:pPr marL="0" indent="0" algn="ctr">
              <a:buNone/>
            </a:pPr>
            <a:endParaRPr lang="el-GR"/>
          </a:p>
          <a:p>
            <a:pPr marL="0" indent="0" algn="ctr">
              <a:buNone/>
            </a:pPr>
            <a:r>
              <a:rPr lang="el-GR" smtClean="0"/>
              <a:t>Δρ. </a:t>
            </a:r>
            <a:r>
              <a:rPr lang="el-GR" dirty="0" smtClean="0"/>
              <a:t>ΚΑΡΤΑΛΗΣ ΝΙΚΟΛΑΟΣ</a:t>
            </a:r>
          </a:p>
          <a:p>
            <a:pPr marL="0" indent="0" algn="ctr">
              <a:buNone/>
            </a:pPr>
            <a:r>
              <a:rPr lang="el-GR" dirty="0" smtClean="0"/>
              <a:t>ΚΑΘΗΓΗΤΗΣ</a:t>
            </a:r>
            <a:endParaRPr lang="el-GR" dirty="0"/>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1</a:t>
            </a:fld>
            <a:endParaRPr lang="el-GR" dirty="0"/>
          </a:p>
        </p:txBody>
      </p:sp>
    </p:spTree>
    <p:extLst>
      <p:ext uri="{BB962C8B-B14F-4D97-AF65-F5344CB8AC3E}">
        <p14:creationId xmlns="" xmlns:p14="http://schemas.microsoft.com/office/powerpoint/2010/main" val="2314538263"/>
      </p:ext>
    </p:extLst>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err="1"/>
              <a:t>Στ</a:t>
            </a:r>
            <a:r>
              <a:rPr lang="el-GR" dirty="0"/>
              <a:t>) Λιγότερη έμφαση στην ακρίβεια.</a:t>
            </a:r>
          </a:p>
          <a:p>
            <a:r>
              <a:rPr lang="el-GR" dirty="0"/>
              <a:t>Πάρα πολλοί Δ/</a:t>
            </a:r>
            <a:r>
              <a:rPr lang="el-GR" dirty="0" err="1"/>
              <a:t>ντες</a:t>
            </a:r>
            <a:r>
              <a:rPr lang="el-GR" dirty="0"/>
              <a:t> θεωρούν ότι η ταχύτητα της πληροφορίας είναι πιο χρήσιμη από την ακρίβεια της. Ο λόγος είναι ότι όσο πιο γρήγορα οι Δ/</a:t>
            </a:r>
            <a:r>
              <a:rPr lang="el-GR" dirty="0" err="1"/>
              <a:t>ντες</a:t>
            </a:r>
            <a:r>
              <a:rPr lang="el-GR" dirty="0"/>
              <a:t> λαμβάνουν πληροφορίες τόσο πιο γρήγορα ενεργούν για την λύση του προβλήματος. Η διοικητική λογιστική λοιπόν λαμβάνει υπόψη την ταχύτητα των πληροφοριών και την χρησιμότητα τους από ότι την ακρίβεια τους πολλές φορές δεν εξυπηρετεί τους σκοπούς της σε σχέση με την χρηματοοικονομική λογιστική που δίνει έμφαση στα χρηματοοικονομικά δεδομένα</a:t>
            </a:r>
          </a:p>
          <a:p>
            <a:endParaRPr lang="el-GR" dirty="0"/>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10</a:t>
            </a:fld>
            <a:endParaRPr lang="el-GR" dirty="0"/>
          </a:p>
        </p:txBody>
      </p:sp>
    </p:spTree>
    <p:extLst>
      <p:ext uri="{BB962C8B-B14F-4D97-AF65-F5344CB8AC3E}">
        <p14:creationId xmlns="" xmlns:p14="http://schemas.microsoft.com/office/powerpoint/2010/main" val="3958297489"/>
      </p:ext>
    </p:extLst>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a:t>Η) Συχνότητα αναφορών.</a:t>
            </a:r>
          </a:p>
          <a:p>
            <a:r>
              <a:rPr lang="el-GR" dirty="0"/>
              <a:t>Η Διοικητική Λογιστική προετοιμάζει αναφορές σχεδόν καθημερινά, εβδομαδιαία ή μηνιαία. Οι αναφορές αυτές είναι χρήσιμες για τους Δ/</a:t>
            </a:r>
            <a:r>
              <a:rPr lang="el-GR" dirty="0" err="1"/>
              <a:t>ντες</a:t>
            </a:r>
            <a:r>
              <a:rPr lang="el-GR" dirty="0"/>
              <a:t> για την καθημερινή λειτουργία της επιχείρησης. Σε αντίθεση η Χρηματοοικονομική Λογιστική δημοσιοποιεί στοιχεία με χρονικό ορίζοντα ενός έτους η έξι μηνών.</a:t>
            </a:r>
          </a:p>
          <a:p>
            <a:r>
              <a:rPr lang="el-GR" dirty="0"/>
              <a:t>Θ) Η Διοικητική Λογιστική δεν είναι υποχρεωτική.</a:t>
            </a:r>
          </a:p>
          <a:p>
            <a:r>
              <a:rPr lang="el-GR" dirty="0"/>
              <a:t>Οι εκθέσεις, αναφορές οι οποίες διοχετεύονται με βάση τις πληροφορίες για τους εξωτερικούς χρήστες δεν είναι υποχρεωτικές αλλά επαφίεται στον έκαστο Δ/</a:t>
            </a:r>
            <a:r>
              <a:rPr lang="el-GR" dirty="0" err="1"/>
              <a:t>ντη</a:t>
            </a:r>
            <a:r>
              <a:rPr lang="el-GR" dirty="0"/>
              <a:t> της επιχείρησης. Αντίθετα στις Ανώνυμες Εταιρείες οι χρηματοοικονομικές καταστάσεις είναι υποχρεωτικές για δημοσίευση κάθε χρόνο ασχέτως εάν είναι εισηγμένες στο χρηματιστήριο αξίων η όχι.</a:t>
            </a:r>
          </a:p>
          <a:p>
            <a:endParaRPr lang="el-GR" dirty="0"/>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11</a:t>
            </a:fld>
            <a:endParaRPr lang="el-GR" dirty="0"/>
          </a:p>
        </p:txBody>
      </p:sp>
    </p:spTree>
    <p:extLst>
      <p:ext uri="{BB962C8B-B14F-4D97-AF65-F5344CB8AC3E}">
        <p14:creationId xmlns="" xmlns:p14="http://schemas.microsoft.com/office/powerpoint/2010/main" val="3547455196"/>
      </p:ext>
    </p:extLst>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dk1"/>
          </a:lnRef>
          <a:fillRef idx="3">
            <a:schemeClr val="dk1"/>
          </a:fillRef>
          <a:effectRef idx="2">
            <a:schemeClr val="dk1"/>
          </a:effectRef>
          <a:fontRef idx="minor">
            <a:schemeClr val="lt1"/>
          </a:fontRef>
        </p:style>
        <p:txBody>
          <a:bodyPr>
            <a:normAutofit/>
          </a:bodyPr>
          <a:lstStyle/>
          <a:p>
            <a:pPr fontAlgn="auto">
              <a:spcAft>
                <a:spcPts val="0"/>
              </a:spcAft>
              <a:defRPr/>
            </a:pPr>
            <a:r>
              <a:rPr lang="el-GR" dirty="0" smtClean="0">
                <a:latin typeface="Times New Roman" pitchFamily="18" charset="0"/>
                <a:cs typeface="Times New Roman" pitchFamily="18" charset="0"/>
              </a:rPr>
              <a:t>ΔΙΟΙΚΗΤΙΚΗ &amp; ΧΡΗΜ/ΚΗ ΛΟΓΙΣΤΙΚΗ</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7500" lnSpcReduction="20000"/>
          </a:bodyPr>
          <a:lstStyle/>
          <a:p>
            <a:pPr fontAlgn="auto">
              <a:spcAft>
                <a:spcPts val="0"/>
              </a:spcAft>
              <a:buFont typeface="Wingdings" pitchFamily="2" charset="2"/>
              <a:buChar char="Ø"/>
              <a:defRPr/>
            </a:pPr>
            <a:r>
              <a:rPr lang="el-GR" sz="2400" dirty="0" smtClean="0">
                <a:solidFill>
                  <a:schemeClr val="tx1">
                    <a:lumMod val="95000"/>
                    <a:lumOff val="5000"/>
                  </a:schemeClr>
                </a:solidFill>
                <a:latin typeface="Times New Roman" pitchFamily="18" charset="0"/>
                <a:cs typeface="Times New Roman" pitchFamily="18" charset="0"/>
              </a:rPr>
              <a:t>Αμφότερες παρέχουν πληροφορίες. Υπάρχει διαφορά όμως στους δέκτες των πληροφοριών. Η πληροφόρηση γίνεται μέσω εκθέσεων.</a:t>
            </a:r>
          </a:p>
          <a:p>
            <a:pPr fontAlgn="auto">
              <a:spcAft>
                <a:spcPts val="0"/>
              </a:spcAft>
              <a:buFont typeface="Wingdings" pitchFamily="2" charset="2"/>
              <a:buChar char="Ø"/>
              <a:defRPr/>
            </a:pPr>
            <a:r>
              <a:rPr lang="el-GR" sz="2400" dirty="0" smtClean="0">
                <a:solidFill>
                  <a:schemeClr val="tx1">
                    <a:lumMod val="95000"/>
                    <a:lumOff val="5000"/>
                  </a:schemeClr>
                </a:solidFill>
                <a:latin typeface="Times New Roman" pitchFamily="18" charset="0"/>
                <a:cs typeface="Times New Roman" pitchFamily="18" charset="0"/>
              </a:rPr>
              <a:t>Η διοικητική λογιστική είναι κυρίως εσωστρεφής, στρέφει την προσοχή της σε μελλοντικά σχέδια σε αντίθεση με την </a:t>
            </a:r>
            <a:r>
              <a:rPr lang="el-GR" sz="2400" dirty="0" err="1" smtClean="0">
                <a:solidFill>
                  <a:schemeClr val="tx1">
                    <a:lumMod val="95000"/>
                    <a:lumOff val="5000"/>
                  </a:schemeClr>
                </a:solidFill>
                <a:latin typeface="Times New Roman" pitchFamily="18" charset="0"/>
                <a:cs typeface="Times New Roman" pitchFamily="18" charset="0"/>
              </a:rPr>
              <a:t>χρημ</a:t>
            </a:r>
            <a:r>
              <a:rPr lang="el-GR" sz="2400" dirty="0" smtClean="0">
                <a:solidFill>
                  <a:schemeClr val="tx1">
                    <a:lumMod val="95000"/>
                    <a:lumOff val="5000"/>
                  </a:schemeClr>
                </a:solidFill>
                <a:latin typeface="Times New Roman" pitchFamily="18" charset="0"/>
                <a:cs typeface="Times New Roman" pitchFamily="18" charset="0"/>
              </a:rPr>
              <a:t>/κη λογιστική που μας δείχνει μια παρελθοντική εικόνα.</a:t>
            </a:r>
          </a:p>
          <a:p>
            <a:pPr fontAlgn="auto">
              <a:spcAft>
                <a:spcPts val="0"/>
              </a:spcAft>
              <a:buFont typeface="Wingdings" pitchFamily="2" charset="2"/>
              <a:buChar char="Ø"/>
              <a:defRPr/>
            </a:pPr>
            <a:r>
              <a:rPr lang="el-GR" sz="2400" dirty="0" smtClean="0">
                <a:solidFill>
                  <a:schemeClr val="tx1">
                    <a:lumMod val="95000"/>
                    <a:lumOff val="5000"/>
                  </a:schemeClr>
                </a:solidFill>
                <a:latin typeface="Times New Roman" pitchFamily="18" charset="0"/>
                <a:cs typeface="Times New Roman" pitchFamily="18" charset="0"/>
              </a:rPr>
              <a:t>Η χρημ/κη λογιστική παρέχει αντικειμενικά δεδομένα, όμως η διοικητική λογιστική δίνει έμφαση σε συγκεκριμένες λεπτομέρειες, οι οποίες μπορούν να οδηγήσουν σε πιο σωστές και σαφείς αποφάσεις.</a:t>
            </a:r>
          </a:p>
          <a:p>
            <a:pPr fontAlgn="auto">
              <a:spcAft>
                <a:spcPts val="0"/>
              </a:spcAft>
              <a:buFont typeface="Wingdings" pitchFamily="2" charset="2"/>
              <a:buChar char="Ø"/>
              <a:defRPr/>
            </a:pPr>
            <a:r>
              <a:rPr lang="el-GR" sz="2400" dirty="0" smtClean="0">
                <a:solidFill>
                  <a:schemeClr val="tx1">
                    <a:lumMod val="95000"/>
                    <a:lumOff val="5000"/>
                  </a:schemeClr>
                </a:solidFill>
                <a:latin typeface="Times New Roman" pitchFamily="18" charset="0"/>
                <a:cs typeface="Times New Roman" pitchFamily="18" charset="0"/>
              </a:rPr>
              <a:t>Η διοικητική λογιστική προσανατολίζεται σε ποιο εξειδικευμένα μέρη της επιχείρησης, ενώ η χρημ/κη λογιστική μας δίνει μια γενική ενιαία εικόνα.</a:t>
            </a:r>
            <a:endParaRPr lang="el-GR" sz="2400" dirty="0">
              <a:solidFill>
                <a:schemeClr val="tx1">
                  <a:lumMod val="95000"/>
                  <a:lumOff val="5000"/>
                </a:schemeClr>
              </a:solidFill>
              <a:latin typeface="Times New Roman" pitchFamily="18" charset="0"/>
              <a:cs typeface="Times New Roman" pitchFamily="18" charset="0"/>
            </a:endParaRPr>
          </a:p>
        </p:txBody>
      </p:sp>
      <p:sp>
        <p:nvSpPr>
          <p:cNvPr id="13" name="12 - Θέση αριθμού διαφάνειας"/>
          <p:cNvSpPr>
            <a:spLocks noGrp="1"/>
          </p:cNvSpPr>
          <p:nvPr>
            <p:ph type="sldNum" sz="quarter" idx="12"/>
          </p:nvPr>
        </p:nvSpPr>
        <p:spPr/>
        <p:txBody>
          <a:bodyPr>
            <a:normAutofit fontScale="92500" lnSpcReduction="10000"/>
          </a:bodyPr>
          <a:lstStyle/>
          <a:p>
            <a:pPr>
              <a:defRPr/>
            </a:pPr>
            <a:fld id="{27F25A02-3FCF-4485-B054-881E5B3BF464}" type="slidenum">
              <a:rPr lang="el-GR"/>
              <a:pPr>
                <a:defRPr/>
              </a:pPr>
              <a:t>12</a:t>
            </a:fld>
            <a:endParaRPr lang="el-GR" dirty="0"/>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dk1"/>
          </a:lnRef>
          <a:fillRef idx="3">
            <a:schemeClr val="dk1"/>
          </a:fillRef>
          <a:effectRef idx="2">
            <a:schemeClr val="dk1"/>
          </a:effectRef>
          <a:fontRef idx="minor">
            <a:schemeClr val="lt1"/>
          </a:fontRef>
        </p:style>
        <p:txBody>
          <a:bodyPr/>
          <a:lstStyle/>
          <a:p>
            <a:pPr algn="ctr" fontAlgn="auto">
              <a:spcAft>
                <a:spcPts val="0"/>
              </a:spcAft>
              <a:defRPr/>
            </a:pPr>
            <a:r>
              <a:rPr lang="el-GR" dirty="0" err="1" smtClean="0">
                <a:latin typeface="Times New Roman" pitchFamily="18" charset="0"/>
                <a:cs typeface="Times New Roman" pitchFamily="18" charset="0"/>
              </a:rPr>
              <a:t>Σ</a:t>
            </a:r>
            <a:r>
              <a:rPr lang="el-GR" dirty="0" err="1" smtClean="0">
                <a:latin typeface="Times New Roman" pitchFamily="18" charset="0"/>
                <a:cs typeface="Times New Roman" pitchFamily="18" charset="0"/>
              </a:rPr>
              <a:t>υγκριση</a:t>
            </a:r>
            <a:endParaRPr lang="el-GR" dirty="0">
              <a:latin typeface="Times New Roman" pitchFamily="18" charset="0"/>
              <a:cs typeface="Times New Roman" pitchFamily="18" charset="0"/>
            </a:endParaRPr>
          </a:p>
        </p:txBody>
      </p:sp>
      <p:graphicFrame>
        <p:nvGraphicFramePr>
          <p:cNvPr id="8" name="7 - Θέση περιεχομένου"/>
          <p:cNvGraphicFramePr>
            <a:graphicFrameLocks noGrp="1"/>
          </p:cNvGraphicFramePr>
          <p:nvPr>
            <p:ph idx="1"/>
          </p:nvPr>
        </p:nvGraphicFramePr>
        <p:xfrm>
          <a:off x="1943100" y="2133600"/>
          <a:ext cx="6591300" cy="4130040"/>
        </p:xfrm>
        <a:graphic>
          <a:graphicData uri="http://schemas.openxmlformats.org/drawingml/2006/table">
            <a:tbl>
              <a:tblPr firstRow="1" bandRow="1">
                <a:tableStyleId>{5940675A-B579-460E-94D1-54222C63F5DA}</a:tableStyleId>
              </a:tblPr>
              <a:tblGrid>
                <a:gridCol w="2197100"/>
                <a:gridCol w="2197100"/>
                <a:gridCol w="2197100"/>
              </a:tblGrid>
              <a:tr h="370840">
                <a:tc>
                  <a:txBody>
                    <a:bodyPr/>
                    <a:lstStyle/>
                    <a:p>
                      <a:endParaRPr lang="el-GR" sz="1200" dirty="0">
                        <a:latin typeface="Times New Roman" pitchFamily="18" charset="0"/>
                        <a:cs typeface="Times New Roman" pitchFamily="18" charset="0"/>
                      </a:endParaRPr>
                    </a:p>
                  </a:txBody>
                  <a:tcPr marL="69382" marR="69382"/>
                </a:tc>
                <a:tc>
                  <a:txBody>
                    <a:bodyPr/>
                    <a:lstStyle/>
                    <a:p>
                      <a:r>
                        <a:rPr kumimoji="0" lang="el-GR" sz="1200" b="1" kern="1200" dirty="0" smtClean="0">
                          <a:solidFill>
                            <a:schemeClr val="tx1"/>
                          </a:solidFill>
                          <a:latin typeface="Times New Roman" pitchFamily="18" charset="0"/>
                          <a:ea typeface="+mn-ea"/>
                          <a:cs typeface="Times New Roman" pitchFamily="18" charset="0"/>
                        </a:rPr>
                        <a:t>ΧΡΗΜΑΤΟΟΙΚΟΜΙΚΗ</a:t>
                      </a:r>
                      <a:endParaRPr kumimoji="0" lang="el-GR" sz="1200" kern="1200" dirty="0" smtClean="0">
                        <a:solidFill>
                          <a:schemeClr val="tx1"/>
                        </a:solidFill>
                        <a:latin typeface="Times New Roman" pitchFamily="18" charset="0"/>
                        <a:ea typeface="+mn-ea"/>
                        <a:cs typeface="Times New Roman" pitchFamily="18" charset="0"/>
                      </a:endParaRPr>
                    </a:p>
                    <a:p>
                      <a:r>
                        <a:rPr kumimoji="0" lang="el-GR" sz="1200" b="1" kern="1200" dirty="0" smtClean="0">
                          <a:solidFill>
                            <a:schemeClr val="tx1"/>
                          </a:solidFill>
                          <a:latin typeface="Times New Roman" pitchFamily="18" charset="0"/>
                          <a:ea typeface="+mn-ea"/>
                          <a:cs typeface="Times New Roman" pitchFamily="18" charset="0"/>
                        </a:rPr>
                        <a:t>ΛΟΓΙΣΤΙΚΗ.</a:t>
                      </a:r>
                      <a:endParaRPr lang="el-GR" sz="1200" dirty="0">
                        <a:latin typeface="Times New Roman" pitchFamily="18" charset="0"/>
                        <a:cs typeface="Times New Roman" pitchFamily="18" charset="0"/>
                      </a:endParaRPr>
                    </a:p>
                  </a:txBody>
                  <a:tcPr marL="69382" marR="69382"/>
                </a:tc>
                <a:tc>
                  <a:txBody>
                    <a:bodyPr/>
                    <a:lstStyle/>
                    <a:p>
                      <a:pPr algn="ctr">
                        <a:lnSpc>
                          <a:spcPct val="150000"/>
                        </a:lnSpc>
                        <a:spcAft>
                          <a:spcPts val="0"/>
                        </a:spcAft>
                      </a:pPr>
                      <a:r>
                        <a:rPr lang="el-GR" sz="1200" b="1" dirty="0">
                          <a:latin typeface="Times New Roman" pitchFamily="18" charset="0"/>
                          <a:ea typeface="Calibri"/>
                          <a:cs typeface="Times New Roman" pitchFamily="18" charset="0"/>
                        </a:rPr>
                        <a:t>ΔΙΟΙΚΗΤΙΚΗ ΛΟΓΙΣΤΙΚΗ</a:t>
                      </a:r>
                      <a:endParaRPr lang="el-GR" sz="1200" dirty="0">
                        <a:latin typeface="Times New Roman" pitchFamily="18" charset="0"/>
                        <a:ea typeface="Calibri"/>
                        <a:cs typeface="Times New Roman" pitchFamily="18" charset="0"/>
                      </a:endParaRPr>
                    </a:p>
                  </a:txBody>
                  <a:tcPr marL="52037" marR="52037" marT="0" marB="0"/>
                </a:tc>
              </a:tr>
              <a:tr h="370840">
                <a:tc>
                  <a:txBody>
                    <a:bodyPr/>
                    <a:lstStyle/>
                    <a:p>
                      <a:r>
                        <a:rPr kumimoji="0" lang="el-GR" sz="1200" b="1" i="1" kern="1200" dirty="0" smtClean="0">
                          <a:solidFill>
                            <a:schemeClr val="tx1"/>
                          </a:solidFill>
                          <a:latin typeface="Times New Roman" pitchFamily="18" charset="0"/>
                          <a:ea typeface="+mn-ea"/>
                          <a:cs typeface="Times New Roman" pitchFamily="18" charset="0"/>
                        </a:rPr>
                        <a:t>ΧΡΗΣΤΕΣ ΠΛΗΡΟΦΟΡΙΩΝ</a:t>
                      </a:r>
                      <a:endParaRPr lang="el-GR" sz="1200"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ΚΥΡΙΩΣ ΕΞΩΤΕΡΙΚΟΙ </a:t>
                      </a:r>
                      <a:endParaRPr lang="el-GR" sz="1200" i="0" u="sng"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ΕΣΩΤΕΡΙΚΟΙ</a:t>
                      </a:r>
                      <a:endParaRPr lang="el-GR" sz="1200" i="0" u="sng" dirty="0">
                        <a:latin typeface="Times New Roman" pitchFamily="18" charset="0"/>
                        <a:cs typeface="Times New Roman" pitchFamily="18" charset="0"/>
                      </a:endParaRPr>
                    </a:p>
                  </a:txBody>
                  <a:tcPr marL="69382" marR="69382"/>
                </a:tc>
              </a:tr>
              <a:tr h="370840">
                <a:tc>
                  <a:txBody>
                    <a:bodyPr/>
                    <a:lstStyle/>
                    <a:p>
                      <a:pPr algn="just">
                        <a:lnSpc>
                          <a:spcPct val="150000"/>
                        </a:lnSpc>
                        <a:spcAft>
                          <a:spcPts val="0"/>
                        </a:spcAft>
                      </a:pPr>
                      <a:r>
                        <a:rPr lang="el-GR" sz="1200" b="1" i="1" dirty="0">
                          <a:latin typeface="Times New Roman" pitchFamily="18" charset="0"/>
                          <a:ea typeface="Calibri"/>
                          <a:cs typeface="Times New Roman" pitchFamily="18" charset="0"/>
                        </a:rPr>
                        <a:t>ΑΡΧΕΣ</a:t>
                      </a:r>
                      <a:endParaRPr lang="el-GR" sz="1200" dirty="0">
                        <a:latin typeface="Times New Roman" pitchFamily="18" charset="0"/>
                        <a:ea typeface="Calibri"/>
                        <a:cs typeface="Times New Roman" pitchFamily="18" charset="0"/>
                      </a:endParaRPr>
                    </a:p>
                  </a:txBody>
                  <a:tcPr marL="52037" marR="52037" marT="0" marB="0"/>
                </a:tc>
                <a:tc>
                  <a:txBody>
                    <a:bodyPr/>
                    <a:lstStyle/>
                    <a:p>
                      <a:r>
                        <a:rPr kumimoji="0" lang="el-GR" sz="1200" i="0" u="sng" kern="1200" dirty="0" smtClean="0">
                          <a:solidFill>
                            <a:schemeClr val="tx1"/>
                          </a:solidFill>
                          <a:latin typeface="Times New Roman" pitchFamily="18" charset="0"/>
                          <a:ea typeface="+mn-ea"/>
                          <a:cs typeface="Times New Roman" pitchFamily="18" charset="0"/>
                        </a:rPr>
                        <a:t>ΓΕΝΙΚΩΣ ΑΠΟΔΕΚΤΕΣ ΛΟΓΙΣΤΙΚΕΣ ΑΡΧΕΣ</a:t>
                      </a:r>
                      <a:endParaRPr lang="el-GR" sz="1200" i="0" u="sng"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ΚΑΜΜΙΑ ΥΠΟΧΡΕΩΣΗ, ΕΛΕΥΘΕΡΙΑ ΚΙΝΗΣΕΩΝ</a:t>
                      </a:r>
                      <a:endParaRPr lang="el-GR" sz="1200" i="0" u="sng" dirty="0">
                        <a:latin typeface="Times New Roman" pitchFamily="18" charset="0"/>
                        <a:cs typeface="Times New Roman" pitchFamily="18" charset="0"/>
                      </a:endParaRPr>
                    </a:p>
                  </a:txBody>
                  <a:tcPr marL="69382" marR="69382"/>
                </a:tc>
              </a:tr>
              <a:tr h="370840">
                <a:tc>
                  <a:txBody>
                    <a:bodyPr/>
                    <a:lstStyle/>
                    <a:p>
                      <a:r>
                        <a:rPr kumimoji="0" lang="el-GR" sz="1200" b="1" i="1" kern="1200" dirty="0" smtClean="0">
                          <a:solidFill>
                            <a:schemeClr val="tx1"/>
                          </a:solidFill>
                          <a:latin typeface="Times New Roman" pitchFamily="18" charset="0"/>
                          <a:ea typeface="+mn-ea"/>
                          <a:cs typeface="Times New Roman" pitchFamily="18" charset="0"/>
                        </a:rPr>
                        <a:t>ΕΜΦΑΣΗ</a:t>
                      </a:r>
                      <a:endParaRPr lang="el-GR" sz="1200"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ΣΥΝΟΛΟ ΕΠΙΧΕΙΡΗΣΗΣ</a:t>
                      </a:r>
                      <a:endParaRPr lang="el-GR" sz="1200" i="0" u="sng"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ΞΕΧΩΡΙΣΤΑ ΤΜΗΜΑΤΑ</a:t>
                      </a:r>
                      <a:endParaRPr lang="el-GR" sz="1200" i="0" u="sng" dirty="0">
                        <a:latin typeface="Times New Roman" pitchFamily="18" charset="0"/>
                        <a:cs typeface="Times New Roman" pitchFamily="18" charset="0"/>
                      </a:endParaRPr>
                    </a:p>
                  </a:txBody>
                  <a:tcPr marL="69382" marR="69382"/>
                </a:tc>
              </a:tr>
              <a:tr h="370840">
                <a:tc>
                  <a:txBody>
                    <a:bodyPr/>
                    <a:lstStyle/>
                    <a:p>
                      <a:r>
                        <a:rPr kumimoji="0" lang="el-GR" sz="1200" b="1" i="1" kern="1200" dirty="0" smtClean="0">
                          <a:solidFill>
                            <a:schemeClr val="tx1"/>
                          </a:solidFill>
                          <a:latin typeface="Times New Roman" pitchFamily="18" charset="0"/>
                          <a:ea typeface="+mn-ea"/>
                          <a:cs typeface="Times New Roman" pitchFamily="18" charset="0"/>
                        </a:rPr>
                        <a:t>ΣΥΧΝΟΤΗΤΑ ΕΚΘΕΣΕΩΝ</a:t>
                      </a:r>
                      <a:endParaRPr lang="el-GR" sz="1200"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ΤΑΚΤΑ</a:t>
                      </a:r>
                      <a:endParaRPr lang="el-GR" sz="1200" i="0" u="sng"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ΕΞΑΡΤΑΤΑΙ ΑΠΟ ΤΙΣ ΑΝΑΓΚΕΣ ΤΗΣ ΕΠΙΧΕΙΡΗΣΗΣ</a:t>
                      </a:r>
                      <a:endParaRPr lang="el-GR" sz="1200" i="0" u="sng" dirty="0">
                        <a:latin typeface="Times New Roman" pitchFamily="18" charset="0"/>
                        <a:cs typeface="Times New Roman" pitchFamily="18" charset="0"/>
                      </a:endParaRPr>
                    </a:p>
                  </a:txBody>
                  <a:tcPr marL="69382" marR="69382"/>
                </a:tc>
              </a:tr>
              <a:tr h="370840">
                <a:tc>
                  <a:txBody>
                    <a:bodyPr/>
                    <a:lstStyle/>
                    <a:p>
                      <a:r>
                        <a:rPr kumimoji="0" lang="el-GR" sz="1200" b="1" i="1" kern="1200" dirty="0" smtClean="0">
                          <a:solidFill>
                            <a:schemeClr val="tx1"/>
                          </a:solidFill>
                          <a:latin typeface="Times New Roman" pitchFamily="18" charset="0"/>
                          <a:ea typeface="+mn-ea"/>
                          <a:cs typeface="Times New Roman" pitchFamily="18" charset="0"/>
                        </a:rPr>
                        <a:t>ΧΡΗΣΗ</a:t>
                      </a:r>
                      <a:endParaRPr lang="el-GR" sz="1200"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ΥΠΟΧΡΕΩΤΙΚΗ</a:t>
                      </a:r>
                      <a:endParaRPr lang="el-GR" sz="1200" i="0" u="sng"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ΠΡΟΑΙΡΕΤΙΚΗ</a:t>
                      </a:r>
                      <a:endParaRPr lang="el-GR" sz="1200" i="0" u="sng" dirty="0">
                        <a:latin typeface="Times New Roman" pitchFamily="18" charset="0"/>
                        <a:cs typeface="Times New Roman" pitchFamily="18" charset="0"/>
                      </a:endParaRPr>
                    </a:p>
                  </a:txBody>
                  <a:tcPr marL="69382" marR="69382"/>
                </a:tc>
              </a:tr>
              <a:tr h="370840">
                <a:tc>
                  <a:txBody>
                    <a:bodyPr/>
                    <a:lstStyle/>
                    <a:p>
                      <a:r>
                        <a:rPr kumimoji="0" lang="el-GR" sz="1200" b="1" i="1" kern="1200" dirty="0" smtClean="0">
                          <a:solidFill>
                            <a:schemeClr val="tx1"/>
                          </a:solidFill>
                          <a:latin typeface="Times New Roman" pitchFamily="18" charset="0"/>
                          <a:ea typeface="+mn-ea"/>
                          <a:cs typeface="Times New Roman" pitchFamily="18" charset="0"/>
                        </a:rPr>
                        <a:t>ΣΧΕΣΗ ΜΕ ΑΛΛΕΣ ΕΠΙΣΤΗΜΕΣ</a:t>
                      </a:r>
                      <a:endParaRPr lang="el-GR" sz="1200"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ΕΜΠΟΡΙΚΟ ΦΟΡΟΛΟΓΙΚΟ ΚΑΙ ΕΡΓΑΤΙΚΟ ΔΙΚΑΙΟ</a:t>
                      </a:r>
                      <a:endParaRPr lang="el-GR" sz="1200" i="0" u="sng"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ΜΑΝΑΤΖΜΕΝΤ, ΟΡΓΑΝΩΣΗ ΕΠΙΧΕΙΡΗΣΕΩΝ, ΚΟΣΤΟΛΟΓΗΣΗ.</a:t>
                      </a:r>
                      <a:endParaRPr lang="el-GR" sz="1200" i="0" u="sng" dirty="0">
                        <a:latin typeface="Times New Roman" pitchFamily="18" charset="0"/>
                        <a:cs typeface="Times New Roman" pitchFamily="18" charset="0"/>
                      </a:endParaRPr>
                    </a:p>
                  </a:txBody>
                  <a:tcPr marL="69382" marR="69382"/>
                </a:tc>
              </a:tr>
              <a:tr h="370840">
                <a:tc>
                  <a:txBody>
                    <a:bodyPr/>
                    <a:lstStyle/>
                    <a:p>
                      <a:r>
                        <a:rPr kumimoji="0" lang="el-GR" sz="1200" b="1" i="1" kern="1200" dirty="0" smtClean="0">
                          <a:solidFill>
                            <a:schemeClr val="tx1"/>
                          </a:solidFill>
                          <a:latin typeface="Times New Roman" pitchFamily="18" charset="0"/>
                          <a:ea typeface="+mn-ea"/>
                          <a:cs typeface="Times New Roman" pitchFamily="18" charset="0"/>
                        </a:rPr>
                        <a:t>ΧΡΟΝΟΣ</a:t>
                      </a:r>
                      <a:endParaRPr lang="el-GR" sz="1200"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ΒΑΣΗ ΣΤΑ ΙΣΤΟΡΙΚΑ ΣΤΟΙΧΕΙΑ ΚΑΙ ΣΤΟ ΠΑΡΕΛΘΟΝ</a:t>
                      </a:r>
                      <a:endParaRPr lang="el-GR" sz="1200" i="0" u="sng" dirty="0">
                        <a:latin typeface="Times New Roman" pitchFamily="18" charset="0"/>
                        <a:cs typeface="Times New Roman" pitchFamily="18" charset="0"/>
                      </a:endParaRPr>
                    </a:p>
                  </a:txBody>
                  <a:tcPr marL="69382" marR="69382"/>
                </a:tc>
                <a:tc>
                  <a:txBody>
                    <a:bodyPr/>
                    <a:lstStyle/>
                    <a:p>
                      <a:r>
                        <a:rPr kumimoji="0" lang="el-GR" sz="1200" i="0" u="sng" kern="1200" dirty="0" smtClean="0">
                          <a:solidFill>
                            <a:schemeClr val="tx1"/>
                          </a:solidFill>
                          <a:latin typeface="Times New Roman" pitchFamily="18" charset="0"/>
                          <a:ea typeface="+mn-ea"/>
                          <a:cs typeface="Times New Roman" pitchFamily="18" charset="0"/>
                        </a:rPr>
                        <a:t>ΠΡΟΣΟΧΗ ΣΤΟ ΜΕΛΛΟΝ ΚΑΙ ΣΤΟΝ ΠΡΟΥΠΟΛΟΓΙΣΤΙΚΟ ΣΧΕΔΙΑΣΜΟ.</a:t>
                      </a:r>
                      <a:endParaRPr lang="el-GR" sz="1200" i="0" u="sng" dirty="0">
                        <a:latin typeface="Times New Roman" pitchFamily="18" charset="0"/>
                        <a:cs typeface="Times New Roman" pitchFamily="18" charset="0"/>
                      </a:endParaRPr>
                    </a:p>
                  </a:txBody>
                  <a:tcPr marL="69382" marR="69382"/>
                </a:tc>
              </a:tr>
            </a:tbl>
          </a:graphicData>
        </a:graphic>
      </p:graphicFrame>
      <p:sp>
        <p:nvSpPr>
          <p:cNvPr id="18" name="17 - Θέση αριθμού διαφάνειας"/>
          <p:cNvSpPr>
            <a:spLocks noGrp="1"/>
          </p:cNvSpPr>
          <p:nvPr>
            <p:ph type="sldNum" sz="quarter" idx="12"/>
          </p:nvPr>
        </p:nvSpPr>
        <p:spPr/>
        <p:txBody>
          <a:bodyPr>
            <a:normAutofit fontScale="92500" lnSpcReduction="10000"/>
          </a:bodyPr>
          <a:lstStyle/>
          <a:p>
            <a:pPr>
              <a:defRPr/>
            </a:pPr>
            <a:fld id="{1662DAD4-8A67-4FD6-A59C-A17EB2FCA4A1}" type="slidenum">
              <a:rPr lang="el-GR"/>
              <a:pPr>
                <a:defRPr/>
              </a:pPr>
              <a:t>13</a:t>
            </a:fld>
            <a:endParaRPr lang="el-GR" dirty="0"/>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 ΓΙΑ ΕΥΔΟΞΟ</a:t>
            </a:r>
            <a:endParaRPr lang="el-GR" dirty="0"/>
          </a:p>
        </p:txBody>
      </p:sp>
      <p:sp>
        <p:nvSpPr>
          <p:cNvPr id="3" name="2 - Θέση περιεχομένου"/>
          <p:cNvSpPr>
            <a:spLocks noGrp="1"/>
          </p:cNvSpPr>
          <p:nvPr>
            <p:ph idx="1"/>
          </p:nvPr>
        </p:nvSpPr>
        <p:spPr/>
        <p:txBody>
          <a:bodyPr/>
          <a:lstStyle/>
          <a:p>
            <a:endParaRPr lang="el-GR" dirty="0" smtClean="0"/>
          </a:p>
          <a:p>
            <a:r>
              <a:rPr lang="el-GR" dirty="0" smtClean="0"/>
              <a:t>ΚΑΡΤΑΛΗΣ ΝΙΚΟΛΑΟΣ </a:t>
            </a:r>
            <a:r>
              <a:rPr lang="el-GR" smtClean="0"/>
              <a:t>(2019</a:t>
            </a:r>
            <a:r>
              <a:rPr lang="el-GR" dirty="0" smtClean="0"/>
              <a:t>) «ΔΙΟΙΚΗΤΙΚΗ ΛΟΓΙΣΤΙΚΗ ΓΙΑ ΛΗΨΗ ΑΠΟΦΑΣΕΩΝ» ΕΡΕΥΝΗΤΙΚΕΣ ΜΕΛΕΤΕΣ ΚΑΙΕΠΙΣΤΗΜΟΝΙΚΕΣ </a:t>
            </a:r>
            <a:r>
              <a:rPr lang="el-GR" smtClean="0"/>
              <a:t>ΥΠΗΡΕΣΙΕΣ ΑΜΚΕ.</a:t>
            </a:r>
            <a:endParaRPr lang="el-GR" dirty="0"/>
          </a:p>
        </p:txBody>
      </p:sp>
      <p:sp>
        <p:nvSpPr>
          <p:cNvPr id="4" name="3 - Θέση αριθμού διαφάνειας"/>
          <p:cNvSpPr>
            <a:spLocks noGrp="1"/>
          </p:cNvSpPr>
          <p:nvPr>
            <p:ph type="sldNum" sz="quarter" idx="12"/>
          </p:nvPr>
        </p:nvSpPr>
        <p:spPr/>
        <p:txBody>
          <a:bodyPr/>
          <a:lstStyle/>
          <a:p>
            <a:pPr>
              <a:defRPr/>
            </a:pPr>
            <a:fld id="{2199E69B-DE78-447E-809F-6A30E63CCDB4}" type="slidenum">
              <a:rPr lang="el-GR" smtClean="0"/>
              <a:pPr>
                <a:defRPr/>
              </a:pPr>
              <a:t>2</a:t>
            </a:fld>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Διοικητική Λογιστική και Χρηματοοικονομική Λογιστική</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Ως ορισμός της Διοικητικής Λογιστικής μπορεί να λεχθεί ότι είναι η διαδικασία της μέτρησης, της ανάλυση των γεγονότων, της επικοινωνίας και της πληροφόρησης, η οποία βοηθά του Δ/</a:t>
            </a:r>
            <a:r>
              <a:rPr lang="el-GR" dirty="0" err="1"/>
              <a:t>ντες</a:t>
            </a:r>
            <a:r>
              <a:rPr lang="el-GR" dirty="0"/>
              <a:t> να εκπληρώσουν τους οργανωτικούς στόχους.</a:t>
            </a:r>
          </a:p>
          <a:p>
            <a:r>
              <a:rPr lang="el-GR" dirty="0"/>
              <a:t>Ως ορισμός της Χρηματοοικονομικής Λογιστικής μπορεί να θεωρηθεί ως το πεδίο της Λογιστικής το οποίο αναπτύσσει πληροφορίες για εξωτερικούς χρήστες όπως μετόχους, προμηθευτές, τράπεζες και κυβερνητικές υπηρεσίες όπως εφορίες , τμήμα εμπορίου </a:t>
            </a:r>
            <a:r>
              <a:rPr lang="el-GR" dirty="0" err="1"/>
              <a:t>κ.α</a:t>
            </a:r>
            <a:endParaRPr lang="el-GR" dirty="0"/>
          </a:p>
          <a:p>
            <a:r>
              <a:rPr lang="el-GR" dirty="0"/>
              <a:t>Η Διοικητική Λογιστική χρησιμοποιείται από τους Δ/</a:t>
            </a:r>
            <a:r>
              <a:rPr lang="el-GR" dirty="0" err="1"/>
              <a:t>ντες</a:t>
            </a:r>
            <a:r>
              <a:rPr lang="el-GR" dirty="0"/>
              <a:t> για την λήψη αποφάσεων και την άντληση πληροφοριών σχετικά με το κόστος προϊόντων και υπηρεσιών. Αντίθετα η Χρηματοοικονομική Λογιστική αναφέρεται για τους χρήστες που δρουν έξω από την επιχείρηση και επιζητούν πληροφορίες σχετικά με την βιωσιμότητα της οικονομικής μονάδας.</a:t>
            </a:r>
          </a:p>
          <a:p>
            <a:endParaRPr lang="el-GR" dirty="0"/>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3</a:t>
            </a:fld>
            <a:endParaRPr lang="el-GR" dirty="0"/>
          </a:p>
        </p:txBody>
      </p:sp>
    </p:spTree>
    <p:extLst>
      <p:ext uri="{BB962C8B-B14F-4D97-AF65-F5344CB8AC3E}">
        <p14:creationId xmlns="" xmlns:p14="http://schemas.microsoft.com/office/powerpoint/2010/main" val="906714627"/>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Διοικητική Λογιστική δίνει έμφαση στο μέλλον και λιγότερη έμφαση στην ακρίβεια των πληροφοριών και περισσότερη έμφαση  στα μη νομισματικά δεδομένα. Ακόμη δίνει έμφαση στα τμήμα μιας επιχείρησης και όχι σε όλο τον οργανισμό. Περισσότερα η Διοικητική Λογιστική δεν είναι υποχρεωτική και δεν </a:t>
            </a:r>
            <a:r>
              <a:rPr lang="el-GR" dirty="0" err="1"/>
              <a:t>διέπεται</a:t>
            </a:r>
            <a:r>
              <a:rPr lang="el-GR" dirty="0"/>
              <a:t> από τις γενικές λογιστικές παραδοχές</a:t>
            </a:r>
          </a:p>
          <a:p>
            <a:endParaRPr lang="el-GR" dirty="0"/>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4</a:t>
            </a:fld>
            <a:endParaRPr lang="el-GR" dirty="0"/>
          </a:p>
        </p:txBody>
      </p:sp>
    </p:spTree>
    <p:extLst>
      <p:ext uri="{BB962C8B-B14F-4D97-AF65-F5344CB8AC3E}">
        <p14:creationId xmlns="" xmlns:p14="http://schemas.microsoft.com/office/powerpoint/2010/main" val="3437799767"/>
      </p:ext>
    </p:extLst>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Αναλυτικότερα:</a:t>
            </a:r>
          </a:p>
          <a:p>
            <a:r>
              <a:rPr lang="el-GR" dirty="0"/>
              <a:t> α) Εσωτερική χρήση από τους Δ/</a:t>
            </a:r>
            <a:r>
              <a:rPr lang="el-GR" dirty="0" err="1"/>
              <a:t>ντες</a:t>
            </a:r>
            <a:r>
              <a:rPr lang="el-GR" dirty="0"/>
              <a:t>. Είναι γενικά αποδεκτό ότι οι Δ/</a:t>
            </a:r>
            <a:r>
              <a:rPr lang="el-GR" dirty="0" err="1"/>
              <a:t>ντες</a:t>
            </a:r>
            <a:r>
              <a:rPr lang="el-GR" dirty="0"/>
              <a:t> δεν χρειάζονται τις ίδιες πληροφορίες που χρειάζονται οι μέτοχοι, το κράτος (εφορία), οι τράπεζες. Οι Δ/</a:t>
            </a:r>
            <a:r>
              <a:rPr lang="el-GR" dirty="0" err="1"/>
              <a:t>ντες</a:t>
            </a:r>
            <a:r>
              <a:rPr lang="el-GR" dirty="0"/>
              <a:t> οι οποίοι είναι υπεύθυνοι για την καθημερινή λειτουργία της επιχείρησης διαχειρίζονται πληροφορίες οι οποίες χρησιμοποιούνται για τον σχεδιασμό , τον έλεγχο και την Δ/</a:t>
            </a:r>
            <a:r>
              <a:rPr lang="el-GR" dirty="0" err="1"/>
              <a:t>νση</a:t>
            </a:r>
            <a:r>
              <a:rPr lang="el-GR" dirty="0"/>
              <a:t> των ενεργειών της εταιρείας. Οι περισσότερες από αυτές τις πληροφορίες είναι μη χρήσιμες για του εξωτερικούς χρήστες και πολλές φορές οδηγούν σε λανθασμένες επιλογές</a:t>
            </a:r>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5</a:t>
            </a:fld>
            <a:endParaRPr lang="el-GR" dirty="0"/>
          </a:p>
        </p:txBody>
      </p:sp>
    </p:spTree>
    <p:extLst>
      <p:ext uri="{BB962C8B-B14F-4D97-AF65-F5344CB8AC3E}">
        <p14:creationId xmlns="" xmlns:p14="http://schemas.microsoft.com/office/powerpoint/2010/main" val="1995314360"/>
      </p:ext>
    </p:extLst>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a:t>Β) Μη συμβατές με τις Γενικά Αποδεκτές Λογιστικές Αρχές.</a:t>
            </a:r>
          </a:p>
          <a:p>
            <a:r>
              <a:rPr lang="el-GR" dirty="0"/>
              <a:t>Οι Διοικητικοί Λογιστές δεν απαιτούν οι εκθέσεις και οι αναφορές να ακολουθούν τις γενικές αποδεκτές λογιστικές αρχές. Αντιθέτως θεωρούν ότι οι πληροφορίες οι οποίες λαμβάνουν υπόψη θα πρέπει να είναι χρήσιμες για την λήψη αποφάσεων, σχεδιασμό και έλεγχο. Το φιλτράρισμα των πληροφοριών είναι αποκλειστικά δικαίωμα των Δ/</a:t>
            </a:r>
            <a:r>
              <a:rPr lang="el-GR" dirty="0" err="1"/>
              <a:t>ντων</a:t>
            </a:r>
            <a:r>
              <a:rPr lang="el-GR" dirty="0"/>
              <a:t> και πολλές φορές είναι αντίθετες με τις πληροφορίες που επιζητούν οι χρήστες εξωτερικών  λογιστικών πληροφοριών. Αντίθετα οι χρηματοοικονομικοί λογιστές χρησιμοποιούν εκθέσεις οι οποίες είναι συντεταγμένες με βάση τις γενικά αποδεκτές λογιστικές αρχές. Για το λόγο αυτό οι εξωτερικοί χρήστες λογιστικών πληροφοριών πρέπει να έχουν κάποια ένδειξη ότι οι πληροφορίες έχουν καταγραφεί σύμφωνα με κοινούς κανόνες για να αναδεικνύεται η </a:t>
            </a:r>
            <a:r>
              <a:rPr lang="el-GR" dirty="0" err="1"/>
              <a:t>συγκρισιμότητα</a:t>
            </a:r>
            <a:r>
              <a:rPr lang="el-GR" dirty="0"/>
              <a:t> των χρηματοοικονομικών καταστάσεων</a:t>
            </a:r>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6</a:t>
            </a:fld>
            <a:endParaRPr lang="el-GR" dirty="0"/>
          </a:p>
        </p:txBody>
      </p:sp>
    </p:spTree>
    <p:extLst>
      <p:ext uri="{BB962C8B-B14F-4D97-AF65-F5344CB8AC3E}">
        <p14:creationId xmlns="" xmlns:p14="http://schemas.microsoft.com/office/powerpoint/2010/main" val="547201232"/>
      </p:ext>
    </p:extLst>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Γ) Χρονική διάσταση</a:t>
            </a:r>
          </a:p>
          <a:p>
            <a:r>
              <a:rPr lang="el-GR" dirty="0"/>
              <a:t>Οι χρηματοοικονομικές καταστάσεις αναφέρουν στο παρελθόν και δεν υπάρχουν ενδείξεις για εκτίμηση των μελλοντικών προβλέψεων. Σε αντίθεση οι Δ/</a:t>
            </a:r>
            <a:r>
              <a:rPr lang="el-GR" dirty="0" err="1"/>
              <a:t>ντες</a:t>
            </a:r>
            <a:r>
              <a:rPr lang="el-GR" dirty="0"/>
              <a:t> πρέπει να σχεδιάζουν για το μέλλον και έτσι επιζητούν  πληροφορίες που θα τους οδηγήσει σε ασφαλείς προβλέψεις. Έτσι λοιπόν οι Δ/</a:t>
            </a:r>
            <a:r>
              <a:rPr lang="el-GR" dirty="0" err="1"/>
              <a:t>ντες</a:t>
            </a:r>
            <a:r>
              <a:rPr lang="el-GR" dirty="0"/>
              <a:t> δεν χρησιμοποιούν παρελθόντα δεδομένα για τον σχεδιασμό διότι δεν είναι ασφαλείς ότι οι παρελθόντες πληροφορίες οδηγούν σε ασφαλείς προβλέψεις. Άλλωστε οι ραγδαίες αλλαγές στις οικονομίες και οι ανταγωνιστικές συνθήκες οδηγούν τους Δ/</a:t>
            </a:r>
            <a:r>
              <a:rPr lang="el-GR" dirty="0" err="1"/>
              <a:t>ντες</a:t>
            </a:r>
            <a:r>
              <a:rPr lang="el-GR" dirty="0"/>
              <a:t> σε εκτιμήσεις οι οποίες δεν βασίζονται σε παρελθόντα στοιχεία αλλά σε καινούργια δεδομένα. Η στόχευση των Δ/</a:t>
            </a:r>
            <a:r>
              <a:rPr lang="el-GR" dirty="0" err="1"/>
              <a:t>ντων</a:t>
            </a:r>
            <a:r>
              <a:rPr lang="el-GR" dirty="0"/>
              <a:t> είναι  το μέλλον και ιδιαίτερα ο μελλοντικός σχεδιασμός. Σε αυτή την στόχευση τα παρελθόντα στοιχεία και δεδομένα είναι χρήσιμα αλλά μέχρι κάποιο βαθμό. Έτσι λοιπόν η Χρηματοοικονομική Λογιστική χρησιμοποιεί μόνο ελάχιστα στην διαμόρφωση μελλοντικού σχεδιασμού αφού κυρίαρχο λόγο έχει η Διοικητική Λογιστική.</a:t>
            </a:r>
          </a:p>
          <a:p>
            <a:endParaRPr lang="el-GR" dirty="0"/>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7</a:t>
            </a:fld>
            <a:endParaRPr lang="el-GR" dirty="0"/>
          </a:p>
        </p:txBody>
      </p:sp>
    </p:spTree>
    <p:extLst>
      <p:ext uri="{BB962C8B-B14F-4D97-AF65-F5344CB8AC3E}">
        <p14:creationId xmlns="" xmlns:p14="http://schemas.microsoft.com/office/powerpoint/2010/main" val="1818187925"/>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Δ) Επικέντρωση μόνο σε τμήματα ενός οργανισμού.</a:t>
            </a:r>
          </a:p>
          <a:p>
            <a:r>
              <a:rPr lang="el-GR" dirty="0"/>
              <a:t>Η Χρηματοοικονομική Λογιστική κυρίως ασχολείται με τις αναφορές μιας επιχείρησης ως ολοκληρωμένη οντότητα χωρίς να αναφέρει λεπτομέρειες για τα διάφορα τμήματα της. Αντιθέτως η Διοικητική Λογιστική αναφέρεται περισσότερο σε πληροφορίες σχετικά με τα διάφορα τμήματα πάρα σε πληροφορίες που σχετίζονται με την επιχείρηση ως οντότητα. Η Χρηματοοικονομική Λογιστική μπορεί αναφέρεται σε πληροφορίες σχετικά με τα κόστη ή τα έσοδα αλλά είναι δευτερευόντως σημασία. Στην Διοικητική Λογιστική  πληροφορίες σχετικά με κόστη, έσοδα, έξοδα που αφορούν τμήματα είναι πρωτεύον  σημασίας αφού σχετίζονται με αποκεντρωμένα τμήματα όπως γραμμές προϊόντων, Δ/</a:t>
            </a:r>
            <a:r>
              <a:rPr lang="el-GR" dirty="0" err="1"/>
              <a:t>νσεις</a:t>
            </a:r>
            <a:r>
              <a:rPr lang="el-GR" dirty="0"/>
              <a:t> και  περιφέρειες πωλήσεων.</a:t>
            </a:r>
          </a:p>
          <a:p>
            <a:endParaRPr lang="el-GR" dirty="0"/>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8</a:t>
            </a:fld>
            <a:endParaRPr lang="el-GR" dirty="0"/>
          </a:p>
        </p:txBody>
      </p:sp>
    </p:spTree>
    <p:extLst>
      <p:ext uri="{BB962C8B-B14F-4D97-AF65-F5344CB8AC3E}">
        <p14:creationId xmlns="" xmlns:p14="http://schemas.microsoft.com/office/powerpoint/2010/main" val="3342222517"/>
      </p:ext>
    </p:extLst>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Ε) Σχετικότητα και ελαστικότητα των δεδομένων.</a:t>
            </a:r>
          </a:p>
          <a:p>
            <a:r>
              <a:rPr lang="el-GR" dirty="0"/>
              <a:t>Για την εσωτερική πληροφόρηση οι Δ/</a:t>
            </a:r>
            <a:r>
              <a:rPr lang="el-GR" dirty="0" err="1"/>
              <a:t>ντες</a:t>
            </a:r>
            <a:r>
              <a:rPr lang="el-GR" dirty="0"/>
              <a:t> χρησιμοποιούν πληροφορίες που είναι σχετικές και ελαστικές πάρα αυστηρές αντικειμενικές. Η διάκριση αυτή που χρησιμοποιεί η Διοικητική Λογιστική σε σχέση με την χρηματοοικονομική λογιστική δίνει την δυνατότητα στους Δ/</a:t>
            </a:r>
            <a:r>
              <a:rPr lang="el-GR" dirty="0" err="1"/>
              <a:t>ντες</a:t>
            </a:r>
            <a:r>
              <a:rPr lang="el-GR" dirty="0"/>
              <a:t> να χρησιμοποιούν πληροφορίες σχετικά με την λήψη αποφάσεων και αυτές να είναι ελαστικές και ευέλικτες σε αντίθεση με την χρηματοοικονομική λογιστική που οι πληροφορίες πρέπει να είναι πλήρης αντικειμενικές</a:t>
            </a:r>
          </a:p>
          <a:p>
            <a:endParaRPr lang="el-GR" dirty="0"/>
          </a:p>
        </p:txBody>
      </p:sp>
      <p:sp>
        <p:nvSpPr>
          <p:cNvPr id="4" name="Θέση αριθμού διαφάνειας 3"/>
          <p:cNvSpPr>
            <a:spLocks noGrp="1"/>
          </p:cNvSpPr>
          <p:nvPr>
            <p:ph type="sldNum" sz="quarter" idx="12"/>
          </p:nvPr>
        </p:nvSpPr>
        <p:spPr/>
        <p:txBody>
          <a:bodyPr/>
          <a:lstStyle/>
          <a:p>
            <a:pPr>
              <a:defRPr/>
            </a:pPr>
            <a:fld id="{BF7771E9-8A08-43C6-B065-D5843F9E3F16}" type="slidenum">
              <a:rPr lang="el-GR" smtClean="0"/>
              <a:pPr>
                <a:defRPr/>
              </a:pPr>
              <a:t>9</a:t>
            </a:fld>
            <a:endParaRPr lang="el-GR" dirty="0"/>
          </a:p>
        </p:txBody>
      </p:sp>
    </p:spTree>
    <p:extLst>
      <p:ext uri="{BB962C8B-B14F-4D97-AF65-F5344CB8AC3E}">
        <p14:creationId xmlns="" xmlns:p14="http://schemas.microsoft.com/office/powerpoint/2010/main" val="3263483718"/>
      </p:ext>
    </p:extLst>
  </p:cSld>
  <p:clrMapOvr>
    <a:masterClrMapping/>
  </p:clrMapOvr>
  <p:transition>
    <p:pull dir="d"/>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529</TotalTime>
  <Words>1110</Words>
  <Application>Microsoft Office PowerPoint</Application>
  <PresentationFormat>Προβολή στην οθόνη (4:3)</PresentationFormat>
  <Paragraphs>76</Paragraphs>
  <Slides>13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Wisp</vt:lpstr>
      <vt:lpstr>ΔΙΟΙΚΗΤΙΚΗ ΛΟΓΙΣΤΙΚΗ</vt:lpstr>
      <vt:lpstr>ΒΙΒΛΙΟ ΓΙΑ ΕΥΔΟΞΟ</vt:lpstr>
      <vt:lpstr>Διοικητική Λογιστική και Χρηματοοικονομική Λογιστική</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ΔΙΟΙΚΗΤΙΚΗ &amp; ΧΡΗΜ/ΚΗ ΛΟΓΙΣΤΙΚΗ</vt:lpstr>
      <vt:lpstr>Συγκριση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Nikosmat</dc:creator>
  <cp:lastModifiedBy>User</cp:lastModifiedBy>
  <cp:revision>77</cp:revision>
  <dcterms:created xsi:type="dcterms:W3CDTF">2015-02-24T16:49:21Z</dcterms:created>
  <dcterms:modified xsi:type="dcterms:W3CDTF">2022-03-02T15:06:51Z</dcterms:modified>
</cp:coreProperties>
</file>