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6" r:id="rId8"/>
    <p:sldId id="270" r:id="rId9"/>
    <p:sldId id="262" r:id="rId10"/>
    <p:sldId id="272" r:id="rId11"/>
    <p:sldId id="263" r:id="rId12"/>
    <p:sldId id="264" r:id="rId13"/>
    <p:sldId id="265" r:id="rId14"/>
    <p:sldId id="267" r:id="rId15"/>
    <p:sldId id="268" r:id="rId16"/>
    <p:sldId id="269" r:id="rId17"/>
    <p:sldId id="271"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3" d="100"/>
          <a:sy n="83" d="100"/>
        </p:scale>
        <p:origin x="42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C54771BE-08CB-47F8-AE3C-5C13506A5769}" type="datetimeFigureOut">
              <a:rPr lang="el-GR" smtClean="0"/>
              <a:pPr/>
              <a:t>3/5/2022</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8B580542-A789-4FEE-87A3-FE774DC0C7D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54771BE-08CB-47F8-AE3C-5C13506A5769}" type="datetimeFigureOut">
              <a:rPr lang="el-GR" smtClean="0"/>
              <a:pPr/>
              <a:t>3/5/2022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B580542-A789-4FEE-87A3-FE774DC0C7D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54771BE-08CB-47F8-AE3C-5C13506A5769}" type="datetimeFigureOut">
              <a:rPr lang="el-GR" smtClean="0"/>
              <a:pPr/>
              <a:t>3/5/2022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B580542-A789-4FEE-87A3-FE774DC0C7D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54771BE-08CB-47F8-AE3C-5C13506A5769}" type="datetimeFigureOut">
              <a:rPr lang="el-GR" smtClean="0"/>
              <a:pPr/>
              <a:t>3/5/2022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B580542-A789-4FEE-87A3-FE774DC0C7D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54771BE-08CB-47F8-AE3C-5C13506A5769}" type="datetimeFigureOut">
              <a:rPr lang="el-GR" smtClean="0"/>
              <a:pPr/>
              <a:t>3/5/2022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B580542-A789-4FEE-87A3-FE774DC0C7D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54771BE-08CB-47F8-AE3C-5C13506A5769}" type="datetimeFigureOut">
              <a:rPr lang="el-GR" smtClean="0"/>
              <a:pPr/>
              <a:t>3/5/2022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B580542-A789-4FEE-87A3-FE774DC0C7D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54771BE-08CB-47F8-AE3C-5C13506A5769}" type="datetimeFigureOut">
              <a:rPr lang="el-GR" smtClean="0"/>
              <a:pPr/>
              <a:t>3/5/2022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B580542-A789-4FEE-87A3-FE774DC0C7D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C54771BE-08CB-47F8-AE3C-5C13506A5769}" type="datetimeFigureOut">
              <a:rPr lang="el-GR" smtClean="0"/>
              <a:pPr/>
              <a:t>3/5/2022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B580542-A789-4FEE-87A3-FE774DC0C7D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4771BE-08CB-47F8-AE3C-5C13506A5769}" type="datetimeFigureOut">
              <a:rPr lang="el-GR" smtClean="0"/>
              <a:pPr/>
              <a:t>3/5/2022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8B580542-A789-4FEE-87A3-FE774DC0C7D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54771BE-08CB-47F8-AE3C-5C13506A5769}" type="datetimeFigureOut">
              <a:rPr lang="el-GR" smtClean="0"/>
              <a:pPr/>
              <a:t>3/5/2022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B580542-A789-4FEE-87A3-FE774DC0C7D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54771BE-08CB-47F8-AE3C-5C13506A5769}" type="datetimeFigureOut">
              <a:rPr lang="el-GR" smtClean="0"/>
              <a:pPr/>
              <a:t>3/5/2022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8B580542-A789-4FEE-87A3-FE774DC0C7DE}"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54771BE-08CB-47F8-AE3C-5C13506A5769}" type="datetimeFigureOut">
              <a:rPr lang="el-GR" smtClean="0"/>
              <a:pPr/>
              <a:t>3/5/2022</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B580542-A789-4FEE-87A3-FE774DC0C7DE}"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ndimou.gr/el/keimena/anthologia/dokimia/melopoihsi/" TargetMode="External"/><Relationship Id="rId2" Type="http://schemas.openxmlformats.org/officeDocument/2006/relationships/hyperlink" Target="http://users.sch.gr/bandrik/poisi.htm" TargetMode="External"/><Relationship Id="rId1" Type="http://schemas.openxmlformats.org/officeDocument/2006/relationships/slideLayout" Target="../slideLayouts/slideLayout2.xml"/><Relationship Id="rId5" Type="http://schemas.openxmlformats.org/officeDocument/2006/relationships/hyperlink" Target="http://0317.syzefxis.gov.gr/wp-content/uploads/2014/04/%CE%95%CF%81%CE%B5%CF%85%CE%BD%CE%B7%CF%84%CE%B9%CE%BA%CF%8C-%CE%A0%CF%81%CF%8C%CE%B3%CF%81%CE%B1%CE%BC%CE%BC%CE%B1-%CE%9C%CE%B5%CE%BB%CE%BF%CF%80%CE%BF%CE%B9%CE%B7%CE%BC%CE%AD%CE%BD%CE%B7-%CF%80%CE%BF%CE%AF%CE%B7%CF%83%CE%B7-2013-2014.pdf" TargetMode="External"/><Relationship Id="rId4" Type="http://schemas.openxmlformats.org/officeDocument/2006/relationships/hyperlink" Target="http://el.wikiquote.org/wiki/%CE%A0%CE%BF%CE%AF%CE%B7%CF%83%CE%B7"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11560" y="692696"/>
            <a:ext cx="7772400" cy="1800200"/>
          </a:xfrm>
        </p:spPr>
        <p:txBody>
          <a:bodyPr>
            <a:noAutofit/>
          </a:bodyPr>
          <a:lstStyle/>
          <a:p>
            <a:r>
              <a:rPr lang="el-GR" sz="2400" dirty="0">
                <a:latin typeface="Arial" pitchFamily="34" charset="0"/>
                <a:cs typeface="Arial" pitchFamily="34" charset="0"/>
              </a:rPr>
              <a:t>ΠΑΝΕΠΙΣΤΗΜΙΟ ΔΥΤΙΚΗΣ ΜΑΚΕΔΟΝΙΑΣ</a:t>
            </a:r>
            <a:br>
              <a:rPr lang="el-GR" sz="2400" dirty="0">
                <a:latin typeface="Arial" pitchFamily="34" charset="0"/>
                <a:cs typeface="Arial" pitchFamily="34" charset="0"/>
              </a:rPr>
            </a:br>
            <a:r>
              <a:rPr lang="el-GR" sz="2400" dirty="0">
                <a:latin typeface="Arial" pitchFamily="34" charset="0"/>
                <a:cs typeface="Arial" pitchFamily="34" charset="0"/>
              </a:rPr>
              <a:t>ΠΑΙΔΑΓΩΓΙΚΟ ΤΜΗΜΑ ΔΗΜΟΤΙΚΗΣ ΕΚΠΑΙΔΕΥΣΗΣ</a:t>
            </a:r>
            <a:br>
              <a:rPr lang="el-GR" sz="3600" dirty="0">
                <a:latin typeface="Arial" pitchFamily="34" charset="0"/>
                <a:cs typeface="Arial" pitchFamily="34" charset="0"/>
              </a:rPr>
            </a:br>
            <a:endParaRPr lang="el-GR" sz="3600" dirty="0">
              <a:latin typeface="Arial" pitchFamily="34" charset="0"/>
              <a:cs typeface="Arial" pitchFamily="34" charset="0"/>
            </a:endParaRPr>
          </a:p>
        </p:txBody>
      </p:sp>
      <p:sp>
        <p:nvSpPr>
          <p:cNvPr id="3" name="2 - Υπότιτλος"/>
          <p:cNvSpPr>
            <a:spLocks noGrp="1"/>
          </p:cNvSpPr>
          <p:nvPr>
            <p:ph type="subTitle" idx="1"/>
          </p:nvPr>
        </p:nvSpPr>
        <p:spPr>
          <a:xfrm>
            <a:off x="1371600" y="3356992"/>
            <a:ext cx="6400800" cy="2281808"/>
          </a:xfrm>
        </p:spPr>
        <p:txBody>
          <a:bodyPr>
            <a:normAutofit/>
          </a:bodyPr>
          <a:lstStyle/>
          <a:p>
            <a:pPr algn="ctr"/>
            <a:r>
              <a:rPr lang="el-GR" sz="4200" dirty="0">
                <a:solidFill>
                  <a:schemeClr val="tx1"/>
                </a:solidFill>
                <a:latin typeface="Arial" pitchFamily="34" charset="0"/>
                <a:cs typeface="Arial" pitchFamily="34" charset="0"/>
              </a:rPr>
              <a:t>Η ΜΕΛΟΠΟΙΗΜΕΝΗ ΠΟΙΗΣΗ ΣΤΟ ΔΗΜΟΤΙΚΟ ΣΧΟΛΕΙΟ</a:t>
            </a:r>
          </a:p>
          <a:p>
            <a:pPr algn="ct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srcRect/>
          <a:stretch>
            <a:fillRect/>
          </a:stretch>
        </p:blipFill>
        <p:spPr bwMode="auto">
          <a:xfrm>
            <a:off x="1115616" y="1196752"/>
            <a:ext cx="6719630" cy="374441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642918"/>
            <a:ext cx="8229600" cy="846980"/>
          </a:xfrm>
        </p:spPr>
        <p:txBody>
          <a:bodyPr>
            <a:normAutofit/>
          </a:bodyPr>
          <a:lstStyle/>
          <a:p>
            <a:pPr algn="l"/>
            <a:r>
              <a:rPr lang="el-GR" sz="4000" dirty="0">
                <a:latin typeface="Arial" pitchFamily="34" charset="0"/>
                <a:cs typeface="Arial" pitchFamily="34" charset="0"/>
              </a:rPr>
              <a:t>Κριτικές</a:t>
            </a:r>
          </a:p>
        </p:txBody>
      </p:sp>
      <p:sp>
        <p:nvSpPr>
          <p:cNvPr id="3" name="2 - Θέση περιεχομένου"/>
          <p:cNvSpPr>
            <a:spLocks noGrp="1"/>
          </p:cNvSpPr>
          <p:nvPr>
            <p:ph idx="1"/>
          </p:nvPr>
        </p:nvSpPr>
        <p:spPr>
          <a:xfrm>
            <a:off x="457200" y="1600200"/>
            <a:ext cx="8229600" cy="4853136"/>
          </a:xfrm>
        </p:spPr>
        <p:txBody>
          <a:bodyPr>
            <a:normAutofit fontScale="85000" lnSpcReduction="20000"/>
          </a:bodyPr>
          <a:lstStyle/>
          <a:p>
            <a:pPr>
              <a:buNone/>
            </a:pPr>
            <a:r>
              <a:rPr lang="el-GR" sz="2100" dirty="0">
                <a:latin typeface="Arial" pitchFamily="34" charset="0"/>
                <a:cs typeface="Arial" pitchFamily="34" charset="0"/>
              </a:rPr>
              <a:t>  Το κυρίαρχο πρόβλημα που δημιουργεί την αντιπαράθεση των</a:t>
            </a:r>
          </a:p>
          <a:p>
            <a:pPr>
              <a:buNone/>
            </a:pPr>
            <a:r>
              <a:rPr lang="el-GR" sz="2100" dirty="0">
                <a:latin typeface="Arial" pitchFamily="34" charset="0"/>
                <a:cs typeface="Arial" pitchFamily="34" charset="0"/>
              </a:rPr>
              <a:t>απόψεων, είναι ποιο από τα δύο είδη βγαίνει κερδισμένο απ' αυτή τη</a:t>
            </a:r>
          </a:p>
          <a:p>
            <a:pPr>
              <a:buNone/>
            </a:pPr>
            <a:r>
              <a:rPr lang="el-GR" sz="2100" dirty="0">
                <a:latin typeface="Arial" pitchFamily="34" charset="0"/>
                <a:cs typeface="Arial" pitchFamily="34" charset="0"/>
              </a:rPr>
              <a:t>σύζευξη ή ως ποιο σημείο μπορεί το καθένα να λειτουργήσει αυτόνομα.</a:t>
            </a:r>
          </a:p>
          <a:p>
            <a:r>
              <a:rPr lang="el-GR" sz="2100" dirty="0">
                <a:latin typeface="Arial" pitchFamily="34" charset="0"/>
                <a:cs typeface="Arial" pitchFamily="34" charset="0"/>
              </a:rPr>
              <a:t>Ο Ντίνος Χριστιανόπουλος υποστηρίζει ότι από πολύ νωρίς πείστηκε ότι τα ποιήματα δεν είναι κατάλληλα για μελοποίηση, γιατί χάνουν. Για να αποδείξει μια δική του γραμμή, έγραψε στίχους με την δική του μουσική κατάλληλη για ποίηση.</a:t>
            </a:r>
          </a:p>
          <a:p>
            <a:r>
              <a:rPr lang="el-GR" sz="2100" dirty="0">
                <a:latin typeface="Arial" pitchFamily="34" charset="0"/>
                <a:cs typeface="Arial" pitchFamily="34" charset="0"/>
              </a:rPr>
              <a:t>Δεν είναι λίγοι αυτοί που πιστεύουν ότι… "η Μουσική επισκιάζει, προδίδει τον ποιητικό Λόγο, αντί να τον αναδεικνύει. Αυτό συμβαίνει όταν η Μουσική δε δένεται αρμονικά με τη μορφή και το περιεχόμενο του ποιήματος". </a:t>
            </a:r>
          </a:p>
          <a:p>
            <a:r>
              <a:rPr lang="el-GR" sz="2100" dirty="0">
                <a:latin typeface="Arial" pitchFamily="34" charset="0"/>
                <a:cs typeface="Arial" pitchFamily="34" charset="0"/>
              </a:rPr>
              <a:t>Το ίδιο περίπου υποστηρίζει κι ο Γ. </a:t>
            </a:r>
            <a:r>
              <a:rPr lang="el-GR" sz="2100" dirty="0" err="1">
                <a:latin typeface="Arial" pitchFamily="34" charset="0"/>
                <a:cs typeface="Arial" pitchFamily="34" charset="0"/>
              </a:rPr>
              <a:t>Σισιλιάνος</a:t>
            </a:r>
            <a:r>
              <a:rPr lang="el-GR" sz="2100" dirty="0">
                <a:latin typeface="Arial" pitchFamily="34" charset="0"/>
                <a:cs typeface="Arial" pitchFamily="34" charset="0"/>
              </a:rPr>
              <a:t>, όταν λέει: "Από τη στιγμή που, τελικά, η ποίηση γίνει τραγούδι τότε χάνει το μέγιστο μέρος από την αρχική της αυτοτέλεια. Ενσωματώνεται στη μουσική και, έτσι μετουσιωμένη, αποτείνεται όχι πια στον αναγνώστη, αλλά στον ακροατή".</a:t>
            </a:r>
          </a:p>
          <a:p>
            <a:r>
              <a:rPr lang="el-GR" sz="2100" dirty="0">
                <a:latin typeface="Arial" pitchFamily="34" charset="0"/>
                <a:cs typeface="Arial" pitchFamily="34" charset="0"/>
              </a:rPr>
              <a:t>Ο Μ. Θεοδωράκης όμως διαφωνεί με τον συνθέτη Γ. </a:t>
            </a:r>
            <a:r>
              <a:rPr lang="el-GR" sz="2100" dirty="0" err="1">
                <a:latin typeface="Arial" pitchFamily="34" charset="0"/>
                <a:cs typeface="Arial" pitchFamily="34" charset="0"/>
              </a:rPr>
              <a:t>Σισιλιάνο</a:t>
            </a:r>
            <a:r>
              <a:rPr lang="el-GR" sz="2100" dirty="0">
                <a:latin typeface="Arial" pitchFamily="34" charset="0"/>
                <a:cs typeface="Arial" pitchFamily="34" charset="0"/>
              </a:rPr>
              <a:t> και υπερασπίζεται την προσφορά του στο σύγχρονο ελληνικό τραγούδι λέγοντας ότι…" είναι δύσκολο να δημιουργηθεί γνήσιο νεοελληνικό μουσικό έργο - έργο μαζών - έξω από ποιητικό κείμενο που θα στηρίζεται πάνω σ' αυτό"</a:t>
            </a:r>
          </a:p>
          <a:p>
            <a:pPr>
              <a:buNone/>
            </a:pPr>
            <a:endParaRPr lang="el-GR" sz="2000" dirty="0">
              <a:latin typeface="Arial" pitchFamily="34" charset="0"/>
              <a:cs typeface="Arial" pitchFamily="34" charset="0"/>
            </a:endParaRPr>
          </a:p>
          <a:p>
            <a:pPr>
              <a:buNone/>
            </a:pP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000108"/>
            <a:ext cx="8229600" cy="5309212"/>
          </a:xfrm>
        </p:spPr>
        <p:txBody>
          <a:bodyPr>
            <a:normAutofit fontScale="92500" lnSpcReduction="20000"/>
          </a:bodyPr>
          <a:lstStyle/>
          <a:p>
            <a:pPr>
              <a:lnSpc>
                <a:spcPct val="110000"/>
              </a:lnSpc>
            </a:pPr>
            <a:r>
              <a:rPr lang="el-GR" sz="1900" dirty="0">
                <a:latin typeface="Arial" pitchFamily="34" charset="0"/>
                <a:cs typeface="Arial" pitchFamily="34" charset="0"/>
              </a:rPr>
              <a:t>Δεν είναι λίγες οι φωνές που συμφωνούν με τον μεγάλο Έλληνα συνθέτη και η καλύτερη απόδειξη για την αρμονικότατη συνύπαρξη ποιητικού λόγου και μουσικής είναι η μελέτη και παρακολούθηση της ποιητικότατης βυζαντινής υμνογραφίας. "Ενώ οι περισσότεροι από τους εκκλησιαζόμενους αγνοούν το περιεχόμενο και τη σημασία των ύμνων, η επικοινωνία με το Θείο πετυχαίνεται άνετα. Είναι στ' αλήθεια, το λιγότερο παράξενο να καταφέρνει κανείς κάτι μέσω του μέσου που ουσιαστικά δεν καταλαβαίνει. Βέβαια στην προκειμένη περίπτωση θα πρέπει να μνημονευθεί και η μουσική επένδυση, στην οποία οπωσδήποτε οφείλεται κατά μεγάλο μέρος η αγωγιμότητα των ύμνων. Ποίηση και μουσική συμπορεύονται και αλληλοσυμπληρώνονται.</a:t>
            </a:r>
          </a:p>
          <a:p>
            <a:pPr>
              <a:lnSpc>
                <a:spcPct val="110000"/>
              </a:lnSpc>
            </a:pPr>
            <a:r>
              <a:rPr lang="el-GR" sz="1900" dirty="0">
                <a:latin typeface="Arial" pitchFamily="34" charset="0"/>
                <a:cs typeface="Arial" pitchFamily="34" charset="0"/>
              </a:rPr>
              <a:t>«Αν αφαιρέσει κανείς από την ποίηση τη μελωδία, τον ρυθμό και το μέτρο, αυτό που μένει γίνεται κάτι άλλο ή πεζός λόγος» Πλάτωνας</a:t>
            </a:r>
          </a:p>
          <a:p>
            <a:pPr>
              <a:lnSpc>
                <a:spcPct val="110000"/>
              </a:lnSpc>
            </a:pPr>
            <a:r>
              <a:rPr lang="el-GR" sz="1900" dirty="0">
                <a:latin typeface="Arial" pitchFamily="34" charset="0"/>
                <a:cs typeface="Arial" pitchFamily="34" charset="0"/>
              </a:rPr>
              <a:t>Ο Μάνος Χατζιδάκις προλογίζοντας το βιβλίο "Γνωριμία με τη Μουσική" γράφει: "Μια αιτία υπήρχε πριν από τη Μουσική και που κατά κάποιον τρόπο την γέννησε. Ο πόθος μας για επικοινωνία. Σήμερα, ζητάμε πιο πολύ να επικοινωνήσουμε παρά να προβάλλουμε τις σκέψεις ή τις διαθέσεις μας. Η Μουσική πάει να ξαναγίνει ένα παιγνίδι, γι' αυτό κι όταν παρουσιάζεται πολύπλοκη και περίτεχνη δεν ωφελεί. Σήμερα, χρειαζόμαστε πιο πολύ τη μαγική, την ανεξήγητη δύναμη της Μουσικής, που ξεκινάει από τη φύση και τον ανώνυμο δημιουργό της". </a:t>
            </a:r>
          </a:p>
          <a:p>
            <a:pPr>
              <a:lnSpc>
                <a:spcPct val="110000"/>
              </a:lnSpc>
            </a:pPr>
            <a:endParaRPr lang="el-GR" sz="1700" dirty="0">
              <a:latin typeface="Arial" pitchFamily="34" charset="0"/>
              <a:cs typeface="Arial" pitchFamily="34" charset="0"/>
            </a:endParaRPr>
          </a:p>
          <a:p>
            <a:pPr>
              <a:lnSpc>
                <a:spcPct val="110000"/>
              </a:lnSpc>
            </a:pPr>
            <a:endParaRPr lang="el-GR" sz="1700"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764704"/>
            <a:ext cx="8229600" cy="4525963"/>
          </a:xfrm>
        </p:spPr>
        <p:txBody>
          <a:bodyPr>
            <a:normAutofit/>
          </a:bodyPr>
          <a:lstStyle/>
          <a:p>
            <a:pPr>
              <a:buNone/>
            </a:pPr>
            <a:r>
              <a:rPr lang="el-GR" sz="3200" dirty="0">
                <a:latin typeface="Arial" pitchFamily="34" charset="0"/>
                <a:cs typeface="Arial" pitchFamily="34" charset="0"/>
              </a:rPr>
              <a:t>Επίλογος</a:t>
            </a:r>
          </a:p>
          <a:p>
            <a:pPr>
              <a:buNone/>
            </a:pPr>
            <a:r>
              <a:rPr lang="el-GR" sz="2000" dirty="0">
                <a:latin typeface="Arial" pitchFamily="34" charset="0"/>
                <a:cs typeface="Arial" pitchFamily="34" charset="0"/>
              </a:rPr>
              <a:t>Η αξία της μουσικής στην πνευματική, ψυχοσωματική και</a:t>
            </a:r>
          </a:p>
          <a:p>
            <a:pPr>
              <a:buNone/>
            </a:pPr>
            <a:r>
              <a:rPr lang="el-GR" sz="2000" dirty="0">
                <a:latin typeface="Arial" pitchFamily="34" charset="0"/>
                <a:cs typeface="Arial" pitchFamily="34" charset="0"/>
              </a:rPr>
              <a:t>συναισθηματική ανάπτυξη του παιδιού από τα πρώτα κιόλας χρόνια της</a:t>
            </a:r>
          </a:p>
          <a:p>
            <a:pPr>
              <a:buNone/>
            </a:pPr>
            <a:r>
              <a:rPr lang="el-GR" sz="2000" dirty="0">
                <a:latin typeface="Arial" pitchFamily="34" charset="0"/>
                <a:cs typeface="Arial" pitchFamily="34" charset="0"/>
              </a:rPr>
              <a:t>ζωής του είναι αναμφισβήτητη. Γι' αυτό και "… μια αγωγή βασισμένη</a:t>
            </a:r>
          </a:p>
          <a:p>
            <a:pPr>
              <a:buNone/>
            </a:pPr>
            <a:r>
              <a:rPr lang="el-GR" sz="2000" dirty="0">
                <a:latin typeface="Arial" pitchFamily="34" charset="0"/>
                <a:cs typeface="Arial" pitchFamily="34" charset="0"/>
              </a:rPr>
              <a:t>στην ένωση μουσικής, κίνησης και λόγου θα έπρεπε να</a:t>
            </a:r>
          </a:p>
          <a:p>
            <a:pPr>
              <a:buNone/>
            </a:pPr>
            <a:r>
              <a:rPr lang="el-GR" sz="2000" dirty="0">
                <a:latin typeface="Arial" pitchFamily="34" charset="0"/>
                <a:cs typeface="Arial" pitchFamily="34" charset="0"/>
              </a:rPr>
              <a:t>ενσωματώνεται, να παίρνει κεντρική θέση στη γενική εκπαίδευση, στα</a:t>
            </a:r>
          </a:p>
          <a:p>
            <a:pPr>
              <a:buNone/>
            </a:pPr>
            <a:r>
              <a:rPr lang="el-GR" sz="2000" dirty="0">
                <a:latin typeface="Arial" pitchFamily="34" charset="0"/>
                <a:cs typeface="Arial" pitchFamily="34" charset="0"/>
              </a:rPr>
              <a:t>σχολεία, και να αποτελεί πολύτιμο μέσο για την ολοκλήρωση του</a:t>
            </a:r>
          </a:p>
          <a:p>
            <a:pPr>
              <a:buNone/>
            </a:pPr>
            <a:r>
              <a:rPr lang="el-GR" sz="2000" dirty="0">
                <a:latin typeface="Arial" pitchFamily="34" charset="0"/>
                <a:cs typeface="Arial" pitchFamily="34" charset="0"/>
              </a:rPr>
              <a:t>παιδιού σαν ψυχικού, σωματικού και πνευματικού συνόλου.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14290"/>
            <a:ext cx="8229600" cy="6643710"/>
          </a:xfrm>
        </p:spPr>
        <p:txBody>
          <a:bodyPr>
            <a:normAutofit fontScale="55000" lnSpcReduction="20000"/>
          </a:bodyPr>
          <a:lstStyle/>
          <a:p>
            <a:pPr algn="ctr"/>
            <a:r>
              <a:rPr lang="el-GR" b="1" dirty="0">
                <a:latin typeface="Arial" pitchFamily="34" charset="0"/>
                <a:cs typeface="Arial" pitchFamily="34" charset="0"/>
              </a:rPr>
              <a:t>ΠΡΕΒΕΖΑ- Καρυωτάκης  </a:t>
            </a:r>
            <a:r>
              <a:rPr lang="el-GR" dirty="0"/>
              <a:t>                                                                                                                                  </a:t>
            </a:r>
          </a:p>
          <a:p>
            <a:pPr algn="ctr">
              <a:buNone/>
            </a:pPr>
            <a:endParaRPr lang="el-GR" dirty="0"/>
          </a:p>
          <a:p>
            <a:pPr algn="ctr">
              <a:buNone/>
            </a:pPr>
            <a:r>
              <a:rPr lang="el-GR" dirty="0"/>
              <a:t>Θάνατος είναι οι κάργες που χτυπιούνται                                       </a:t>
            </a:r>
          </a:p>
          <a:p>
            <a:pPr algn="ctr">
              <a:buNone/>
            </a:pPr>
            <a:r>
              <a:rPr lang="el-GR" dirty="0"/>
              <a:t>στους μαύρους τοίχους και τα κεραμύδια,</a:t>
            </a:r>
          </a:p>
          <a:p>
            <a:pPr algn="ctr">
              <a:buNone/>
            </a:pPr>
            <a:r>
              <a:rPr lang="el-GR" dirty="0"/>
              <a:t>θάνατος οι γυναίκες, που αγαπιούνται</a:t>
            </a:r>
          </a:p>
          <a:p>
            <a:pPr algn="ctr">
              <a:buNone/>
            </a:pPr>
            <a:r>
              <a:rPr lang="el-GR" dirty="0"/>
              <a:t>καθώς να καθαρίζουνε κρεμμύδια. </a:t>
            </a:r>
          </a:p>
          <a:p>
            <a:pPr algn="ctr">
              <a:buNone/>
            </a:pPr>
            <a:endParaRPr lang="el-GR" dirty="0"/>
          </a:p>
          <a:p>
            <a:pPr algn="ctr">
              <a:buNone/>
            </a:pPr>
            <a:r>
              <a:rPr lang="el-GR" dirty="0"/>
              <a:t>Θάνατος οι λεροί, ασήμαντοι δρόμοι</a:t>
            </a:r>
          </a:p>
          <a:p>
            <a:pPr algn="ctr">
              <a:buNone/>
            </a:pPr>
            <a:r>
              <a:rPr lang="el-GR" dirty="0"/>
              <a:t>με τα λαμπρά, μεγάλα ονόματά τους,</a:t>
            </a:r>
          </a:p>
          <a:p>
            <a:pPr algn="ctr">
              <a:buNone/>
            </a:pPr>
            <a:r>
              <a:rPr lang="el-GR" dirty="0"/>
              <a:t>ο ελαιώνας, γύρω η θάλασσα, κι ακόμη</a:t>
            </a:r>
          </a:p>
          <a:p>
            <a:pPr algn="ctr">
              <a:buNone/>
            </a:pPr>
            <a:r>
              <a:rPr lang="el-GR" dirty="0"/>
              <a:t>ο ήλιος, θάνατος μες στους θανάτους. </a:t>
            </a:r>
          </a:p>
          <a:p>
            <a:pPr algn="ctr">
              <a:buNone/>
            </a:pPr>
            <a:endParaRPr lang="el-GR" dirty="0"/>
          </a:p>
          <a:p>
            <a:pPr algn="ctr">
              <a:buNone/>
            </a:pPr>
            <a:r>
              <a:rPr lang="el-GR" dirty="0"/>
              <a:t>Θάνατος ο αστυνόμος που διπλώνει</a:t>
            </a:r>
          </a:p>
          <a:p>
            <a:pPr algn="ctr">
              <a:buNone/>
            </a:pPr>
            <a:r>
              <a:rPr lang="el-GR" dirty="0"/>
              <a:t>για να ζυγίση μια "ελλειπή" μερίδα,</a:t>
            </a:r>
          </a:p>
          <a:p>
            <a:pPr algn="ctr">
              <a:buNone/>
            </a:pPr>
            <a:r>
              <a:rPr lang="el-GR" dirty="0"/>
              <a:t>θάνατος τα ζουμπούλια στο μπαλκόνι,</a:t>
            </a:r>
          </a:p>
          <a:p>
            <a:pPr algn="ctr">
              <a:buNone/>
            </a:pPr>
            <a:r>
              <a:rPr lang="el-GR" dirty="0"/>
              <a:t>κι ο δάσκαλος με την εφημερίδα. </a:t>
            </a:r>
          </a:p>
          <a:p>
            <a:pPr algn="ctr">
              <a:buNone/>
            </a:pPr>
            <a:endParaRPr lang="el-GR" dirty="0"/>
          </a:p>
          <a:p>
            <a:pPr algn="ctr">
              <a:buNone/>
            </a:pPr>
            <a:r>
              <a:rPr lang="el-GR" dirty="0"/>
              <a:t>Βάσις, Φρουρά, Εξηκονταρχία Πρεβέζης.</a:t>
            </a:r>
          </a:p>
          <a:p>
            <a:pPr algn="ctr">
              <a:buNone/>
            </a:pPr>
            <a:r>
              <a:rPr lang="el-GR" dirty="0"/>
              <a:t>Την Κυριακή θ' ακούσουμε την μπάντα.</a:t>
            </a:r>
          </a:p>
          <a:p>
            <a:pPr algn="ctr">
              <a:buNone/>
            </a:pPr>
            <a:r>
              <a:rPr lang="el-GR" dirty="0"/>
              <a:t>Επήρα ένα βιβλιάριο Τραπέζης</a:t>
            </a:r>
          </a:p>
          <a:p>
            <a:pPr algn="ctr">
              <a:buNone/>
            </a:pPr>
            <a:r>
              <a:rPr lang="el-GR" dirty="0"/>
              <a:t>πρώτη κατάθεσις δραχμαί τριάντα. </a:t>
            </a:r>
          </a:p>
          <a:p>
            <a:pPr algn="ctr">
              <a:buNone/>
            </a:pPr>
            <a:endParaRPr lang="el-GR" dirty="0"/>
          </a:p>
          <a:p>
            <a:pPr algn="ctr">
              <a:buNone/>
            </a:pPr>
            <a:r>
              <a:rPr lang="el-GR" dirty="0"/>
              <a:t>Περπατώντας αργά στην προκυμαία,</a:t>
            </a:r>
          </a:p>
          <a:p>
            <a:pPr algn="ctr">
              <a:buNone/>
            </a:pPr>
            <a:r>
              <a:rPr lang="el-GR" dirty="0"/>
              <a:t>"Υπάρχω;" λες, κ' ύστερα "δεν υπάρχεις!«</a:t>
            </a:r>
          </a:p>
          <a:p>
            <a:pPr algn="ctr">
              <a:buNone/>
            </a:pPr>
            <a:r>
              <a:rPr lang="el-GR" dirty="0"/>
              <a:t>Φτάνει το πλοίο. Υψωμένη σημαία.</a:t>
            </a:r>
          </a:p>
          <a:p>
            <a:pPr algn="ctr">
              <a:buNone/>
            </a:pPr>
            <a:r>
              <a:rPr lang="el-GR" dirty="0"/>
              <a:t>Ισως έρχεται ο Κύριος Νομάρχης. </a:t>
            </a:r>
            <a:br>
              <a:rPr lang="el-GR" dirty="0"/>
            </a:br>
            <a:endParaRPr lang="el-GR" dirty="0"/>
          </a:p>
          <a:p>
            <a:pPr algn="ctr">
              <a:buNone/>
            </a:pPr>
            <a:r>
              <a:rPr lang="el-GR" dirty="0"/>
              <a:t>Αν τουλάχιστον, μέσα στους ανθρώπους</a:t>
            </a:r>
          </a:p>
          <a:p>
            <a:pPr algn="ctr">
              <a:buNone/>
            </a:pPr>
            <a:r>
              <a:rPr lang="el-GR" dirty="0"/>
              <a:t>αυτούς, ένας επέθαινε από αηδία...</a:t>
            </a:r>
          </a:p>
          <a:p>
            <a:pPr algn="ctr">
              <a:buNone/>
            </a:pPr>
            <a:r>
              <a:rPr lang="el-GR" dirty="0"/>
              <a:t>Σιωπηλοί, θλιμμένοι, με σεμνούς τρόπους,</a:t>
            </a:r>
          </a:p>
          <a:p>
            <a:pPr algn="ctr">
              <a:buNone/>
            </a:pPr>
            <a:r>
              <a:rPr lang="el-GR" dirty="0"/>
              <a:t>θα διασκεδάζαμε όλοι στην κηδεία.</a:t>
            </a:r>
          </a:p>
          <a:p>
            <a:pPr algn="ct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0"/>
            <a:ext cx="8643998" cy="6858000"/>
          </a:xfrm>
        </p:spPr>
        <p:txBody>
          <a:bodyPr>
            <a:noAutofit/>
          </a:bodyPr>
          <a:lstStyle/>
          <a:p>
            <a:pPr algn="ctr">
              <a:buNone/>
            </a:pPr>
            <a:r>
              <a:rPr lang="el-GR" sz="1400" b="1" dirty="0"/>
              <a:t> </a:t>
            </a:r>
          </a:p>
          <a:p>
            <a:pPr algn="ctr">
              <a:buNone/>
            </a:pPr>
            <a:r>
              <a:rPr lang="el-GR" sz="1400" b="1" dirty="0"/>
              <a:t>  </a:t>
            </a:r>
            <a:r>
              <a:rPr lang="el-GR" sz="1400" b="1" dirty="0">
                <a:latin typeface="Arial" pitchFamily="34" charset="0"/>
                <a:cs typeface="Arial" pitchFamily="34" charset="0"/>
              </a:rPr>
              <a:t>Το δίχτυ- Γκάτσος      </a:t>
            </a:r>
          </a:p>
          <a:p>
            <a:pPr algn="ctr">
              <a:buNone/>
            </a:pPr>
            <a:r>
              <a:rPr lang="el-GR" sz="1400" dirty="0">
                <a:latin typeface="Arial" pitchFamily="34" charset="0"/>
                <a:cs typeface="Arial" pitchFamily="34" charset="0"/>
              </a:rPr>
              <a:t>Κάθε φορά που ανοίγεις δρόμο στη ζωή</a:t>
            </a:r>
          </a:p>
          <a:p>
            <a:pPr algn="ctr">
              <a:buNone/>
            </a:pPr>
            <a:r>
              <a:rPr lang="el-GR" sz="1400" dirty="0">
                <a:latin typeface="Arial" pitchFamily="34" charset="0"/>
                <a:cs typeface="Arial" pitchFamily="34" charset="0"/>
              </a:rPr>
              <a:t>μην περιμένεις να σε βρει το μεσονύχτι</a:t>
            </a:r>
          </a:p>
          <a:p>
            <a:pPr algn="ctr">
              <a:buNone/>
            </a:pPr>
            <a:r>
              <a:rPr lang="el-GR" sz="1400" dirty="0">
                <a:latin typeface="Arial" pitchFamily="34" charset="0"/>
                <a:cs typeface="Arial" pitchFamily="34" charset="0"/>
              </a:rPr>
              <a:t>έχε τα μάτια σου ανοιχτά βράδυ πρωί</a:t>
            </a:r>
          </a:p>
          <a:p>
            <a:pPr algn="ctr">
              <a:buNone/>
            </a:pPr>
            <a:r>
              <a:rPr lang="el-GR" sz="1400" dirty="0">
                <a:latin typeface="Arial" pitchFamily="34" charset="0"/>
                <a:cs typeface="Arial" pitchFamily="34" charset="0"/>
              </a:rPr>
              <a:t>γιατί μπροστά σου πάντα απλώνεται ένα δίχτυ</a:t>
            </a:r>
          </a:p>
          <a:p>
            <a:pPr algn="ctr">
              <a:buNone/>
            </a:pPr>
            <a:r>
              <a:rPr lang="el-GR" sz="1400" dirty="0">
                <a:latin typeface="Arial" pitchFamily="34" charset="0"/>
                <a:cs typeface="Arial" pitchFamily="34" charset="0"/>
              </a:rPr>
              <a:t>έχε τα μάτια σου ανοιχτά βράδυ πρωί</a:t>
            </a:r>
          </a:p>
          <a:p>
            <a:pPr algn="ctr">
              <a:buNone/>
            </a:pPr>
            <a:r>
              <a:rPr lang="el-GR" sz="1400" dirty="0">
                <a:latin typeface="Arial" pitchFamily="34" charset="0"/>
                <a:cs typeface="Arial" pitchFamily="34" charset="0"/>
              </a:rPr>
              <a:t>γιατί μπροστά σου πάντα απλώνεται ένα δίχτυ</a:t>
            </a:r>
          </a:p>
          <a:p>
            <a:pPr algn="ctr">
              <a:buNone/>
            </a:pPr>
            <a:endParaRPr lang="el-GR" sz="1400" dirty="0">
              <a:latin typeface="Arial" pitchFamily="34" charset="0"/>
              <a:cs typeface="Arial" pitchFamily="34" charset="0"/>
            </a:endParaRPr>
          </a:p>
          <a:p>
            <a:pPr algn="ctr">
              <a:buNone/>
            </a:pPr>
            <a:r>
              <a:rPr lang="el-GR" sz="1400" dirty="0">
                <a:latin typeface="Arial" pitchFamily="34" charset="0"/>
                <a:cs typeface="Arial" pitchFamily="34" charset="0"/>
              </a:rPr>
              <a:t>Αν κάποτε στα βρόχια του πιαστείς</a:t>
            </a:r>
          </a:p>
          <a:p>
            <a:pPr algn="ctr">
              <a:buNone/>
            </a:pPr>
            <a:r>
              <a:rPr lang="el-GR" sz="1400" dirty="0">
                <a:latin typeface="Arial" pitchFamily="34" charset="0"/>
                <a:cs typeface="Arial" pitchFamily="34" charset="0"/>
              </a:rPr>
              <a:t>κανείς δε θα μπορέσει να σε βγάλει</a:t>
            </a:r>
          </a:p>
          <a:p>
            <a:pPr algn="ctr">
              <a:buNone/>
            </a:pPr>
            <a:r>
              <a:rPr lang="el-GR" sz="1400" dirty="0">
                <a:latin typeface="Arial" pitchFamily="34" charset="0"/>
                <a:cs typeface="Arial" pitchFamily="34" charset="0"/>
              </a:rPr>
              <a:t>μονάχος βρες την άκρη της κλωστής</a:t>
            </a:r>
          </a:p>
          <a:p>
            <a:pPr algn="ctr">
              <a:buNone/>
            </a:pPr>
            <a:r>
              <a:rPr lang="el-GR" sz="1400" dirty="0">
                <a:latin typeface="Arial" pitchFamily="34" charset="0"/>
                <a:cs typeface="Arial" pitchFamily="34" charset="0"/>
              </a:rPr>
              <a:t>κι αν είσαι τυχερός ξεκίνα πάλι</a:t>
            </a:r>
          </a:p>
          <a:p>
            <a:pPr algn="ctr">
              <a:buNone/>
            </a:pPr>
            <a:r>
              <a:rPr lang="el-GR" sz="1400" dirty="0">
                <a:latin typeface="Arial" pitchFamily="34" charset="0"/>
                <a:cs typeface="Arial" pitchFamily="34" charset="0"/>
              </a:rPr>
              <a:t>μονάχος βρες την άκρη της κλωστής</a:t>
            </a:r>
          </a:p>
          <a:p>
            <a:pPr algn="ctr">
              <a:buNone/>
            </a:pPr>
            <a:r>
              <a:rPr lang="el-GR" sz="1400" dirty="0">
                <a:latin typeface="Arial" pitchFamily="34" charset="0"/>
                <a:cs typeface="Arial" pitchFamily="34" charset="0"/>
              </a:rPr>
              <a:t>κι αν είσαι τυχερός ξεκίνα πάλι</a:t>
            </a:r>
          </a:p>
          <a:p>
            <a:pPr algn="ctr">
              <a:buNone/>
            </a:pPr>
            <a:endParaRPr lang="el-GR" sz="1400" dirty="0">
              <a:latin typeface="Arial" pitchFamily="34" charset="0"/>
              <a:cs typeface="Arial" pitchFamily="34" charset="0"/>
            </a:endParaRPr>
          </a:p>
          <a:p>
            <a:pPr algn="ctr">
              <a:buNone/>
            </a:pPr>
            <a:r>
              <a:rPr lang="el-GR" sz="1400" dirty="0">
                <a:latin typeface="Arial" pitchFamily="34" charset="0"/>
                <a:cs typeface="Arial" pitchFamily="34" charset="0"/>
              </a:rPr>
              <a:t>Αυτό το δίχτυ έχει ονόματα βαριά</a:t>
            </a:r>
          </a:p>
          <a:p>
            <a:pPr algn="ctr">
              <a:buNone/>
            </a:pPr>
            <a:r>
              <a:rPr lang="el-GR" sz="1400" dirty="0">
                <a:latin typeface="Arial" pitchFamily="34" charset="0"/>
                <a:cs typeface="Arial" pitchFamily="34" charset="0"/>
              </a:rPr>
              <a:t>που είναι γραμμένα σ’ επτασφράγιστο κιτάπι</a:t>
            </a:r>
          </a:p>
          <a:p>
            <a:pPr algn="ctr">
              <a:buNone/>
            </a:pPr>
            <a:r>
              <a:rPr lang="el-GR" sz="1400" dirty="0">
                <a:latin typeface="Arial" pitchFamily="34" charset="0"/>
                <a:cs typeface="Arial" pitchFamily="34" charset="0"/>
              </a:rPr>
              <a:t>άλλοι το λεν του κάτω κόσμου πονηριά</a:t>
            </a:r>
          </a:p>
          <a:p>
            <a:pPr algn="ctr">
              <a:buNone/>
            </a:pPr>
            <a:r>
              <a:rPr lang="el-GR" sz="1400" dirty="0">
                <a:latin typeface="Arial" pitchFamily="34" charset="0"/>
                <a:cs typeface="Arial" pitchFamily="34" charset="0"/>
              </a:rPr>
              <a:t>κι άλλοι το λεν της πρώτης άνοιξης αγάπη </a:t>
            </a:r>
          </a:p>
          <a:p>
            <a:pPr algn="ctr">
              <a:buNone/>
            </a:pPr>
            <a:endParaRPr lang="el-GR" sz="1400" dirty="0">
              <a:latin typeface="Arial" pitchFamily="34" charset="0"/>
              <a:cs typeface="Arial" pitchFamily="34" charset="0"/>
            </a:endParaRPr>
          </a:p>
          <a:p>
            <a:pPr algn="ctr">
              <a:buNone/>
            </a:pPr>
            <a:r>
              <a:rPr lang="el-GR" sz="1400" dirty="0">
                <a:latin typeface="Arial" pitchFamily="34" charset="0"/>
                <a:cs typeface="Arial" pitchFamily="34" charset="0"/>
              </a:rPr>
              <a:t>Αν κάποτε στα βρόχια του πιαστείς</a:t>
            </a:r>
          </a:p>
          <a:p>
            <a:pPr algn="ctr">
              <a:buNone/>
            </a:pPr>
            <a:r>
              <a:rPr lang="el-GR" sz="1400" dirty="0">
                <a:latin typeface="Arial" pitchFamily="34" charset="0"/>
                <a:cs typeface="Arial" pitchFamily="34" charset="0"/>
              </a:rPr>
              <a:t>κανείς δε θα μπορέσει να σε βγάλει</a:t>
            </a:r>
          </a:p>
          <a:p>
            <a:pPr algn="ctr">
              <a:buNone/>
            </a:pPr>
            <a:r>
              <a:rPr lang="el-GR" sz="1400" dirty="0">
                <a:latin typeface="Arial" pitchFamily="34" charset="0"/>
                <a:cs typeface="Arial" pitchFamily="34" charset="0"/>
              </a:rPr>
              <a:t>μονάχος βρες την άκρη της κλωστής</a:t>
            </a:r>
          </a:p>
          <a:p>
            <a:pPr algn="ctr">
              <a:buNone/>
            </a:pPr>
            <a:r>
              <a:rPr lang="el-GR" sz="1400" dirty="0">
                <a:latin typeface="Arial" pitchFamily="34" charset="0"/>
                <a:cs typeface="Arial" pitchFamily="34" charset="0"/>
              </a:rPr>
              <a:t>κι αν είσαι τυχερός ξεκίνα πάλι</a:t>
            </a:r>
          </a:p>
          <a:p>
            <a:pPr algn="ctr">
              <a:buNone/>
            </a:pPr>
            <a:r>
              <a:rPr lang="el-GR" sz="1400" dirty="0">
                <a:latin typeface="Arial" pitchFamily="34" charset="0"/>
                <a:cs typeface="Arial" pitchFamily="34" charset="0"/>
              </a:rPr>
              <a:t>μονάχος βρες την άκρη της κλωστής </a:t>
            </a:r>
          </a:p>
          <a:p>
            <a:pPr algn="ctr">
              <a:buNone/>
            </a:pPr>
            <a:r>
              <a:rPr lang="el-GR" sz="1400" dirty="0">
                <a:latin typeface="Arial" pitchFamily="34" charset="0"/>
                <a:cs typeface="Arial" pitchFamily="34" charset="0"/>
              </a:rPr>
              <a:t>κι αν είσαι τυχερός ξεκινά πάλι</a:t>
            </a:r>
            <a:br>
              <a:rPr lang="el-GR" sz="1400" dirty="0">
                <a:latin typeface="Arial" pitchFamily="34" charset="0"/>
                <a:cs typeface="Arial" pitchFamily="34" charset="0"/>
              </a:rPr>
            </a:br>
            <a:endParaRPr lang="el-GR" sz="140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643710"/>
          </a:xfrm>
        </p:spPr>
        <p:txBody>
          <a:bodyPr>
            <a:noAutofit/>
          </a:bodyPr>
          <a:lstStyle/>
          <a:p>
            <a:pPr algn="ctr">
              <a:buNone/>
            </a:pPr>
            <a:r>
              <a:rPr lang="el-GR" sz="900" dirty="0">
                <a:latin typeface="Arial" pitchFamily="34" charset="0"/>
                <a:cs typeface="Arial" pitchFamily="34" charset="0"/>
              </a:rPr>
              <a:t>                </a:t>
            </a:r>
            <a:r>
              <a:rPr lang="el-GR" sz="900" b="1" dirty="0">
                <a:latin typeface="Arial" pitchFamily="34" charset="0"/>
                <a:cs typeface="Arial" pitchFamily="34" charset="0"/>
              </a:rPr>
              <a:t>Ξανθούλα- Σολωμός</a:t>
            </a:r>
          </a:p>
          <a:p>
            <a:pPr algn="ctr">
              <a:buNone/>
            </a:pPr>
            <a:r>
              <a:rPr lang="el-GR" sz="900" dirty="0">
                <a:latin typeface="Arial" pitchFamily="34" charset="0"/>
                <a:cs typeface="Arial" pitchFamily="34" charset="0"/>
              </a:rPr>
              <a:t>Την είδα την ξανθούλα, </a:t>
            </a:r>
          </a:p>
          <a:p>
            <a:pPr algn="ctr">
              <a:buNone/>
            </a:pPr>
            <a:r>
              <a:rPr lang="el-GR" sz="900" dirty="0">
                <a:latin typeface="Arial" pitchFamily="34" charset="0"/>
                <a:cs typeface="Arial" pitchFamily="34" charset="0"/>
              </a:rPr>
              <a:t>την είδα `ψες αργά </a:t>
            </a:r>
          </a:p>
          <a:p>
            <a:pPr algn="ctr">
              <a:buNone/>
            </a:pPr>
            <a:r>
              <a:rPr lang="el-GR" sz="900" dirty="0">
                <a:latin typeface="Arial" pitchFamily="34" charset="0"/>
                <a:cs typeface="Arial" pitchFamily="34" charset="0"/>
              </a:rPr>
              <a:t>που εμπήκε στη βαρκούλα</a:t>
            </a:r>
          </a:p>
          <a:p>
            <a:pPr algn="ctr">
              <a:buNone/>
            </a:pPr>
            <a:r>
              <a:rPr lang="el-GR" sz="900" dirty="0">
                <a:latin typeface="Arial" pitchFamily="34" charset="0"/>
                <a:cs typeface="Arial" pitchFamily="34" charset="0"/>
              </a:rPr>
              <a:t>να πάει στην ξενιτιά.</a:t>
            </a:r>
          </a:p>
          <a:p>
            <a:pPr algn="ctr">
              <a:buNone/>
            </a:pPr>
            <a:endParaRPr lang="el-GR" sz="900" dirty="0">
              <a:latin typeface="Arial" pitchFamily="34" charset="0"/>
              <a:cs typeface="Arial" pitchFamily="34" charset="0"/>
            </a:endParaRPr>
          </a:p>
          <a:p>
            <a:pPr algn="ctr">
              <a:buNone/>
            </a:pPr>
            <a:r>
              <a:rPr lang="el-GR" sz="900" dirty="0">
                <a:latin typeface="Arial" pitchFamily="34" charset="0"/>
                <a:cs typeface="Arial" pitchFamily="34" charset="0"/>
              </a:rPr>
              <a:t>Εφούσκωνε τ’ αέρι</a:t>
            </a:r>
          </a:p>
          <a:p>
            <a:pPr algn="ctr">
              <a:buNone/>
            </a:pPr>
            <a:r>
              <a:rPr lang="el-GR" sz="900" dirty="0">
                <a:latin typeface="Arial" pitchFamily="34" charset="0"/>
                <a:cs typeface="Arial" pitchFamily="34" charset="0"/>
              </a:rPr>
              <a:t>λευκότατα πανιά</a:t>
            </a:r>
          </a:p>
          <a:p>
            <a:pPr algn="ctr">
              <a:buNone/>
            </a:pPr>
            <a:r>
              <a:rPr lang="el-GR" sz="900" dirty="0">
                <a:latin typeface="Arial" pitchFamily="34" charset="0"/>
                <a:cs typeface="Arial" pitchFamily="34" charset="0"/>
              </a:rPr>
              <a:t>ωσάν το περιστέρι </a:t>
            </a:r>
          </a:p>
          <a:p>
            <a:pPr algn="ctr">
              <a:buNone/>
            </a:pPr>
            <a:r>
              <a:rPr lang="el-GR" sz="900" dirty="0">
                <a:latin typeface="Arial" pitchFamily="34" charset="0"/>
                <a:cs typeface="Arial" pitchFamily="34" charset="0"/>
              </a:rPr>
              <a:t>που απλώνει τα φτερά.</a:t>
            </a:r>
          </a:p>
          <a:p>
            <a:pPr algn="ctr">
              <a:buNone/>
            </a:pPr>
            <a:endParaRPr lang="el-GR" sz="900" dirty="0">
              <a:latin typeface="Arial" pitchFamily="34" charset="0"/>
              <a:cs typeface="Arial" pitchFamily="34" charset="0"/>
            </a:endParaRPr>
          </a:p>
          <a:p>
            <a:pPr algn="ctr">
              <a:buNone/>
            </a:pPr>
            <a:r>
              <a:rPr lang="el-GR" sz="900" dirty="0">
                <a:latin typeface="Arial" pitchFamily="34" charset="0"/>
                <a:cs typeface="Arial" pitchFamily="34" charset="0"/>
              </a:rPr>
              <a:t>Εστέκονταν οι φίλοι</a:t>
            </a:r>
          </a:p>
          <a:p>
            <a:pPr algn="ctr">
              <a:buNone/>
            </a:pPr>
            <a:r>
              <a:rPr lang="el-GR" sz="900" dirty="0">
                <a:latin typeface="Arial" pitchFamily="34" charset="0"/>
                <a:cs typeface="Arial" pitchFamily="34" charset="0"/>
              </a:rPr>
              <a:t>με λύπη με χαρά</a:t>
            </a:r>
          </a:p>
          <a:p>
            <a:pPr algn="ctr">
              <a:buNone/>
            </a:pPr>
            <a:r>
              <a:rPr lang="el-GR" sz="900" dirty="0">
                <a:latin typeface="Arial" pitchFamily="34" charset="0"/>
                <a:cs typeface="Arial" pitchFamily="34" charset="0"/>
              </a:rPr>
              <a:t>κι αυτή με το μαντίλι </a:t>
            </a:r>
          </a:p>
          <a:p>
            <a:pPr algn="ctr">
              <a:buNone/>
            </a:pPr>
            <a:r>
              <a:rPr lang="el-GR" sz="900" dirty="0">
                <a:latin typeface="Arial" pitchFamily="34" charset="0"/>
                <a:cs typeface="Arial" pitchFamily="34" charset="0"/>
              </a:rPr>
              <a:t>τους αποχαιρετά.</a:t>
            </a:r>
          </a:p>
          <a:p>
            <a:pPr algn="ctr">
              <a:buNone/>
            </a:pPr>
            <a:endParaRPr lang="el-GR" sz="900" dirty="0">
              <a:latin typeface="Arial" pitchFamily="34" charset="0"/>
              <a:cs typeface="Arial" pitchFamily="34" charset="0"/>
            </a:endParaRPr>
          </a:p>
          <a:p>
            <a:pPr algn="ctr">
              <a:buNone/>
            </a:pPr>
            <a:r>
              <a:rPr lang="el-GR" sz="900" dirty="0">
                <a:latin typeface="Arial" pitchFamily="34" charset="0"/>
                <a:cs typeface="Arial" pitchFamily="34" charset="0"/>
              </a:rPr>
              <a:t>Και το χαιρετισμό της </a:t>
            </a:r>
          </a:p>
          <a:p>
            <a:pPr algn="ctr">
              <a:buNone/>
            </a:pPr>
            <a:r>
              <a:rPr lang="el-GR" sz="900" dirty="0">
                <a:latin typeface="Arial" pitchFamily="34" charset="0"/>
                <a:cs typeface="Arial" pitchFamily="34" charset="0"/>
              </a:rPr>
              <a:t>εστάθηκα να ειδώ, </a:t>
            </a:r>
          </a:p>
          <a:p>
            <a:pPr algn="ctr">
              <a:buNone/>
            </a:pPr>
            <a:r>
              <a:rPr lang="el-GR" sz="900" dirty="0">
                <a:latin typeface="Arial" pitchFamily="34" charset="0"/>
                <a:cs typeface="Arial" pitchFamily="34" charset="0"/>
              </a:rPr>
              <a:t>ως που η πολλή μακρότης</a:t>
            </a:r>
          </a:p>
          <a:p>
            <a:pPr algn="ctr">
              <a:buNone/>
            </a:pPr>
            <a:r>
              <a:rPr lang="el-GR" sz="900" dirty="0">
                <a:latin typeface="Arial" pitchFamily="34" charset="0"/>
                <a:cs typeface="Arial" pitchFamily="34" charset="0"/>
              </a:rPr>
              <a:t>μου το `κρυψε κι αυτό.</a:t>
            </a:r>
          </a:p>
          <a:p>
            <a:pPr algn="ctr">
              <a:buNone/>
            </a:pPr>
            <a:endParaRPr lang="el-GR" sz="900" dirty="0">
              <a:latin typeface="Arial" pitchFamily="34" charset="0"/>
              <a:cs typeface="Arial" pitchFamily="34" charset="0"/>
            </a:endParaRPr>
          </a:p>
          <a:p>
            <a:pPr algn="ctr">
              <a:buNone/>
            </a:pPr>
            <a:r>
              <a:rPr lang="el-GR" sz="900" dirty="0">
                <a:latin typeface="Arial" pitchFamily="34" charset="0"/>
                <a:cs typeface="Arial" pitchFamily="34" charset="0"/>
              </a:rPr>
              <a:t>Σ’ ολίγο, σ’ ολιγάκι</a:t>
            </a:r>
          </a:p>
          <a:p>
            <a:pPr algn="ctr">
              <a:buNone/>
            </a:pPr>
            <a:r>
              <a:rPr lang="el-GR" sz="900" dirty="0">
                <a:latin typeface="Arial" pitchFamily="34" charset="0"/>
                <a:cs typeface="Arial" pitchFamily="34" charset="0"/>
              </a:rPr>
              <a:t>δεν ήξερα να πω</a:t>
            </a:r>
          </a:p>
          <a:p>
            <a:pPr algn="ctr">
              <a:buNone/>
            </a:pPr>
            <a:r>
              <a:rPr lang="el-GR" sz="900" dirty="0">
                <a:latin typeface="Arial" pitchFamily="34" charset="0"/>
                <a:cs typeface="Arial" pitchFamily="34" charset="0"/>
              </a:rPr>
              <a:t>αν έβλεπα πανάκι</a:t>
            </a:r>
          </a:p>
          <a:p>
            <a:pPr algn="ctr">
              <a:buNone/>
            </a:pPr>
            <a:r>
              <a:rPr lang="el-GR" sz="900" dirty="0">
                <a:latin typeface="Arial" pitchFamily="34" charset="0"/>
                <a:cs typeface="Arial" pitchFamily="34" charset="0"/>
              </a:rPr>
              <a:t>ή του πελάγου αφρό.</a:t>
            </a:r>
          </a:p>
          <a:p>
            <a:pPr algn="ctr">
              <a:buNone/>
            </a:pPr>
            <a:endParaRPr lang="el-GR" sz="900" dirty="0">
              <a:latin typeface="Arial" pitchFamily="34" charset="0"/>
              <a:cs typeface="Arial" pitchFamily="34" charset="0"/>
            </a:endParaRPr>
          </a:p>
          <a:p>
            <a:pPr algn="ctr">
              <a:buNone/>
            </a:pPr>
            <a:r>
              <a:rPr lang="el-GR" sz="900" dirty="0">
                <a:latin typeface="Arial" pitchFamily="34" charset="0"/>
                <a:cs typeface="Arial" pitchFamily="34" charset="0"/>
              </a:rPr>
              <a:t>Και αφού πανί, μαντίλι</a:t>
            </a:r>
          </a:p>
          <a:p>
            <a:pPr algn="ctr">
              <a:buNone/>
            </a:pPr>
            <a:r>
              <a:rPr lang="el-GR" sz="900" dirty="0">
                <a:latin typeface="Arial" pitchFamily="34" charset="0"/>
                <a:cs typeface="Arial" pitchFamily="34" charset="0"/>
              </a:rPr>
              <a:t>εχάθη στο νερό</a:t>
            </a:r>
          </a:p>
          <a:p>
            <a:pPr algn="ctr">
              <a:buNone/>
            </a:pPr>
            <a:r>
              <a:rPr lang="el-GR" sz="900" dirty="0">
                <a:latin typeface="Arial" pitchFamily="34" charset="0"/>
                <a:cs typeface="Arial" pitchFamily="34" charset="0"/>
              </a:rPr>
              <a:t>εδάκρυσαν οι φίλοι</a:t>
            </a:r>
          </a:p>
          <a:p>
            <a:pPr algn="ctr">
              <a:buNone/>
            </a:pPr>
            <a:r>
              <a:rPr lang="el-GR" sz="900" dirty="0">
                <a:latin typeface="Arial" pitchFamily="34" charset="0"/>
                <a:cs typeface="Arial" pitchFamily="34" charset="0"/>
              </a:rPr>
              <a:t>εδάκρυσα κι εγώ.</a:t>
            </a:r>
          </a:p>
          <a:p>
            <a:pPr algn="ctr">
              <a:buNone/>
            </a:pPr>
            <a:endParaRPr lang="el-GR" sz="900" dirty="0">
              <a:latin typeface="Arial" pitchFamily="34" charset="0"/>
              <a:cs typeface="Arial" pitchFamily="34" charset="0"/>
            </a:endParaRPr>
          </a:p>
          <a:p>
            <a:pPr algn="ctr">
              <a:buNone/>
            </a:pPr>
            <a:r>
              <a:rPr lang="el-GR" sz="900" dirty="0">
                <a:latin typeface="Arial" pitchFamily="34" charset="0"/>
                <a:cs typeface="Arial" pitchFamily="34" charset="0"/>
              </a:rPr>
              <a:t>Δεν κλαίγω για τη βαρκούλα</a:t>
            </a:r>
          </a:p>
          <a:p>
            <a:pPr algn="ctr">
              <a:buNone/>
            </a:pPr>
            <a:r>
              <a:rPr lang="el-GR" sz="900" dirty="0">
                <a:latin typeface="Arial" pitchFamily="34" charset="0"/>
                <a:cs typeface="Arial" pitchFamily="34" charset="0"/>
              </a:rPr>
              <a:t>δεν κλαίγω τα πανιά</a:t>
            </a:r>
          </a:p>
          <a:p>
            <a:pPr algn="ctr">
              <a:buNone/>
            </a:pPr>
            <a:r>
              <a:rPr lang="el-GR" sz="900" dirty="0">
                <a:latin typeface="Arial" pitchFamily="34" charset="0"/>
                <a:cs typeface="Arial" pitchFamily="34" charset="0"/>
              </a:rPr>
              <a:t>μόν’ κλαίγω την Ξανθούλα</a:t>
            </a:r>
          </a:p>
          <a:p>
            <a:pPr algn="ctr">
              <a:buNone/>
            </a:pPr>
            <a:r>
              <a:rPr lang="el-GR" sz="900" dirty="0">
                <a:latin typeface="Arial" pitchFamily="34" charset="0"/>
                <a:cs typeface="Arial" pitchFamily="34" charset="0"/>
              </a:rPr>
              <a:t>που πάει στην ξενιτιά.</a:t>
            </a:r>
          </a:p>
          <a:p>
            <a:pPr algn="ctr">
              <a:buNone/>
            </a:pPr>
            <a:endParaRPr lang="el-GR" sz="900" dirty="0">
              <a:latin typeface="Arial" pitchFamily="34" charset="0"/>
              <a:cs typeface="Arial" pitchFamily="34" charset="0"/>
            </a:endParaRPr>
          </a:p>
          <a:p>
            <a:pPr algn="ctr">
              <a:buNone/>
            </a:pPr>
            <a:r>
              <a:rPr lang="el-GR" sz="900" dirty="0">
                <a:latin typeface="Arial" pitchFamily="34" charset="0"/>
                <a:cs typeface="Arial" pitchFamily="34" charset="0"/>
              </a:rPr>
              <a:t>Δεν κλαίγω τη βαρκούλα</a:t>
            </a:r>
          </a:p>
          <a:p>
            <a:pPr algn="ctr">
              <a:buNone/>
            </a:pPr>
            <a:r>
              <a:rPr lang="el-GR" sz="900" dirty="0">
                <a:latin typeface="Arial" pitchFamily="34" charset="0"/>
                <a:cs typeface="Arial" pitchFamily="34" charset="0"/>
              </a:rPr>
              <a:t>με τα λευκά πανιά</a:t>
            </a:r>
          </a:p>
          <a:p>
            <a:pPr algn="ctr">
              <a:buNone/>
            </a:pPr>
            <a:r>
              <a:rPr lang="el-GR" sz="900" dirty="0">
                <a:latin typeface="Arial" pitchFamily="34" charset="0"/>
                <a:cs typeface="Arial" pitchFamily="34" charset="0"/>
              </a:rPr>
              <a:t>μόν’ κλαίγω την Ξανθούλα</a:t>
            </a:r>
          </a:p>
          <a:p>
            <a:pPr algn="ctr">
              <a:buNone/>
            </a:pPr>
            <a:r>
              <a:rPr lang="el-GR" sz="900" dirty="0">
                <a:latin typeface="Arial" pitchFamily="34" charset="0"/>
                <a:cs typeface="Arial" pitchFamily="34" charset="0"/>
              </a:rPr>
              <a:t>με τα ξανθά μαλλιά.</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857232"/>
            <a:ext cx="8229600" cy="632666"/>
          </a:xfrm>
        </p:spPr>
        <p:txBody>
          <a:bodyPr>
            <a:normAutofit/>
          </a:bodyPr>
          <a:lstStyle/>
          <a:p>
            <a:pPr algn="l"/>
            <a:r>
              <a:rPr lang="el-GR" sz="3600" dirty="0">
                <a:latin typeface="Arial" pitchFamily="34" charset="0"/>
                <a:cs typeface="Arial" pitchFamily="34" charset="0"/>
              </a:rPr>
              <a:t>Βιβλιογράφία</a:t>
            </a:r>
          </a:p>
        </p:txBody>
      </p:sp>
      <p:sp>
        <p:nvSpPr>
          <p:cNvPr id="3" name="Content Placeholder 2"/>
          <p:cNvSpPr>
            <a:spLocks noGrp="1"/>
          </p:cNvSpPr>
          <p:nvPr>
            <p:ph idx="1"/>
          </p:nvPr>
        </p:nvSpPr>
        <p:spPr>
          <a:xfrm>
            <a:off x="457200" y="1935480"/>
            <a:ext cx="8229600" cy="4708230"/>
          </a:xfrm>
        </p:spPr>
        <p:txBody>
          <a:bodyPr>
            <a:normAutofit fontScale="70000" lnSpcReduction="20000"/>
          </a:bodyPr>
          <a:lstStyle/>
          <a:p>
            <a:r>
              <a:rPr lang="el-GR" sz="2900" dirty="0">
                <a:latin typeface="Arial" pitchFamily="34" charset="0"/>
                <a:cs typeface="Arial" pitchFamily="34" charset="0"/>
              </a:rPr>
              <a:t>Αναγνώστου Δ. Ηλία, Μελοποιημένη Ποίηση: Διδακτική Αξιοποίηση,  Εκδόσεις « Δωδώνη»</a:t>
            </a:r>
          </a:p>
          <a:p>
            <a:r>
              <a:rPr lang="el-GR" sz="2900" dirty="0">
                <a:latin typeface="Arial" pitchFamily="34" charset="0"/>
                <a:cs typeface="Arial" pitchFamily="34" charset="0"/>
              </a:rPr>
              <a:t>Ακριτόπουλός Ν. Αλέξανδρος, Η ποίηση για παιδιά και νέους: έρευνα, μελέτη και διδασκαλία, Ηρόδοτος, Αθήνα, 1993</a:t>
            </a:r>
          </a:p>
          <a:p>
            <a:r>
              <a:rPr lang="el-GR" sz="2900" u="sng" dirty="0">
                <a:latin typeface="Arial" pitchFamily="34" charset="0"/>
                <a:cs typeface="Arial" pitchFamily="34" charset="0"/>
                <a:hlinkClick r:id="rId2"/>
              </a:rPr>
              <a:t>http://users.sch.gr//bandrik/poisi.htm</a:t>
            </a:r>
            <a:endParaRPr lang="el-GR" sz="2900" dirty="0">
              <a:latin typeface="Arial" pitchFamily="34" charset="0"/>
              <a:cs typeface="Arial" pitchFamily="34" charset="0"/>
            </a:endParaRPr>
          </a:p>
          <a:p>
            <a:r>
              <a:rPr lang="el-GR" sz="2900" u="sng" dirty="0">
                <a:latin typeface="Arial" pitchFamily="34" charset="0"/>
                <a:cs typeface="Arial" pitchFamily="34" charset="0"/>
                <a:hlinkClick r:id="rId3"/>
              </a:rPr>
              <a:t>http://www.ndimou.gr/el/keimena/anthologia/dokimia/melopoihsi/</a:t>
            </a:r>
            <a:r>
              <a:rPr lang="el-GR" sz="2900" dirty="0">
                <a:latin typeface="Arial" pitchFamily="34" charset="0"/>
                <a:cs typeface="Arial" pitchFamily="34" charset="0"/>
              </a:rPr>
              <a:t> </a:t>
            </a:r>
          </a:p>
          <a:p>
            <a:r>
              <a:rPr lang="el-GR" sz="2900" u="sng" dirty="0">
                <a:latin typeface="Arial" pitchFamily="34" charset="0"/>
                <a:cs typeface="Arial" pitchFamily="34" charset="0"/>
                <a:hlinkClick r:id="rId4"/>
              </a:rPr>
              <a:t>http://el.wikiquote.org/wiki/%CE%A0%CE%BF%CE%AF%CE%B7%CF%83%CE%B7</a:t>
            </a:r>
            <a:endParaRPr lang="el-GR" sz="2900" u="sng" dirty="0">
              <a:latin typeface="Arial" pitchFamily="34" charset="0"/>
              <a:cs typeface="Arial" pitchFamily="34" charset="0"/>
            </a:endParaRPr>
          </a:p>
          <a:p>
            <a:r>
              <a:rPr lang="el-GR" sz="2900" dirty="0">
                <a:latin typeface="Arial" pitchFamily="34" charset="0"/>
                <a:cs typeface="Arial" pitchFamily="34" charset="0"/>
              </a:rPr>
              <a:t> </a:t>
            </a:r>
            <a:r>
              <a:rPr lang="el-GR" sz="2900" u="sng" dirty="0">
                <a:latin typeface="Arial" pitchFamily="34" charset="0"/>
                <a:cs typeface="Arial" pitchFamily="34" charset="0"/>
                <a:hlinkClick r:id="rId5"/>
              </a:rPr>
              <a:t>http://0317.syzefxis.gov.gr/wp-content/uploads/2014/04/%CE%95%CF%81%CE%B5%CF%85%CE%BD%CE%B7%CF%84%CE%B9%CE%BA%CF%8C-%CE%A0%CF%81%CF%8C%CE%B3%CF%81%CE%B1%CE%BC%CE%BC%CE%B1-%CE%9C%CE%B5%CE%BB%CE%BF%CF%80%CE%BF%CE%B9%CE%B7%CE%BC%CE%AD%CE%BD%CE%B7-%CF%80%CE%BF%CE%AF%CE%B7%CF%83%CE%B7-2013-2014.pdf</a:t>
            </a:r>
            <a:endParaRPr lang="el-GR" sz="2900" dirty="0">
              <a:latin typeface="Arial" pitchFamily="34" charset="0"/>
              <a:cs typeface="Arial" pitchFamily="34" charset="0"/>
            </a:endParaRPr>
          </a:p>
          <a:p>
            <a:pPr>
              <a:buNone/>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714356"/>
            <a:ext cx="8229600" cy="775542"/>
          </a:xfrm>
        </p:spPr>
        <p:txBody>
          <a:bodyPr>
            <a:normAutofit/>
          </a:bodyPr>
          <a:lstStyle/>
          <a:p>
            <a:r>
              <a:rPr lang="el-GR" sz="3600" dirty="0">
                <a:latin typeface="Arial" pitchFamily="34" charset="0"/>
                <a:cs typeface="Arial" pitchFamily="34" charset="0"/>
              </a:rPr>
              <a:t>ΕΙΣΑΓΩΓΗ</a:t>
            </a:r>
          </a:p>
        </p:txBody>
      </p:sp>
      <p:sp>
        <p:nvSpPr>
          <p:cNvPr id="3" name="2 - Θέση περιεχομένου"/>
          <p:cNvSpPr>
            <a:spLocks noGrp="1"/>
          </p:cNvSpPr>
          <p:nvPr>
            <p:ph idx="1"/>
          </p:nvPr>
        </p:nvSpPr>
        <p:spPr/>
        <p:txBody>
          <a:bodyPr>
            <a:normAutofit/>
          </a:bodyPr>
          <a:lstStyle/>
          <a:p>
            <a:pPr>
              <a:buNone/>
            </a:pPr>
            <a:r>
              <a:rPr lang="el-GR" sz="2000" dirty="0">
                <a:latin typeface="Arial" pitchFamily="34" charset="0"/>
                <a:cs typeface="Arial" pitchFamily="34" charset="0"/>
              </a:rPr>
              <a:t>Με τον όρο Μελοποιημένη ποίηση παρουσιάζουμε το σύνολο των ποιητικών έργων που έχουν εκ των υστέρων επενδυθεί μουσικά. </a:t>
            </a:r>
          </a:p>
          <a:p>
            <a:pPr>
              <a:buNone/>
            </a:pPr>
            <a:r>
              <a:rPr lang="el-GR" sz="2000" dirty="0">
                <a:latin typeface="Arial" pitchFamily="34" charset="0"/>
                <a:cs typeface="Arial" pitchFamily="34" charset="0"/>
              </a:rPr>
              <a:t>Στην απαρχή της η ποίηση ήταν πάντα μελοποιημένη. Ιδιαίτερα η λυρική, που όπως λέει και η λέξη, τραγουδιόταν με την λύρα, γεννιόταν με την μελωδία της. </a:t>
            </a:r>
          </a:p>
          <a:p>
            <a:pPr>
              <a:buNone/>
            </a:pPr>
            <a:r>
              <a:rPr lang="el-GR" sz="2000" dirty="0">
                <a:latin typeface="Arial" pitchFamily="34" charset="0"/>
                <a:cs typeface="Arial" pitchFamily="34" charset="0"/>
              </a:rPr>
              <a:t>Οι πρώτες προσευχές, οι ύμνοι, ήταν τραγουδιστοί. Όλα τα αρχαία λυρικά ποιήματα που γνωρίζουμε δεν ήταν σκέτα ποιήματα – ήταν τραγούδια.</a:t>
            </a:r>
          </a:p>
          <a:p>
            <a:pPr>
              <a:buNone/>
            </a:pPr>
            <a:r>
              <a:rPr lang="el-GR" sz="2000" dirty="0">
                <a:latin typeface="Arial" pitchFamily="34" charset="0"/>
                <a:cs typeface="Arial" pitchFamily="34" charset="0"/>
              </a:rPr>
              <a:t>Ο Αρχίλοχος, η Σαπφώ, ο Αλκαίος – ακόμα και ο Πίνδαρος – τραγουδιόταν. Και τα έπη, οι ραψωδοί τα συνόδευαν με λύρα.</a:t>
            </a:r>
          </a:p>
          <a:p>
            <a:pPr>
              <a:buNone/>
            </a:pPr>
            <a:r>
              <a:rPr lang="el-GR" sz="2000" dirty="0">
                <a:latin typeface="Arial" pitchFamily="34" charset="0"/>
                <a:cs typeface="Arial" pitchFamily="34" charset="0"/>
              </a:rPr>
              <a:t> Τα δημοτικά τραγούδια εμείς τώρα τα διαβάζουμε ως ποιήματα αλλά αυτοί που τα έφτιαξαν τα δημιούργησαν τραγουδώντας.</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764704"/>
            <a:ext cx="8219256" cy="5307502"/>
          </a:xfrm>
        </p:spPr>
        <p:txBody>
          <a:bodyPr>
            <a:noAutofit/>
          </a:bodyPr>
          <a:lstStyle/>
          <a:p>
            <a:pPr>
              <a:buNone/>
            </a:pPr>
            <a:r>
              <a:rPr lang="el-GR" sz="2000" dirty="0">
                <a:latin typeface="Arial" pitchFamily="34" charset="0"/>
                <a:cs typeface="Arial" pitchFamily="34" charset="0"/>
              </a:rPr>
              <a:t>Ωστόσο η μελοποίηση μπορεί να φέρνει την ποίηση στα στόματα και την μνήμη του μεγάλου κοινού – αλλά ταυτόχρονα την αλλάζει, την παραμορφώνει – ενίοτε την σκοτώνει.</a:t>
            </a:r>
          </a:p>
          <a:p>
            <a:pPr>
              <a:buNone/>
            </a:pPr>
            <a:r>
              <a:rPr lang="el-GR" sz="2000" dirty="0">
                <a:latin typeface="Arial" pitchFamily="34" charset="0"/>
                <a:cs typeface="Arial" pitchFamily="34" charset="0"/>
              </a:rPr>
              <a:t>Πού πάει ένα ποίημα όταν «μελοποιείται»; Αν η μελοποίηση είναι επιτυχής, για όσους την ακούσουν, το ποίημα πεθαίνει. (Και είναι βέβαιο πως, με την διάδοση των ηλεκτρονικών μέσων, αυτοί που θα την ακούσουν είναι πολλοί περισσότεροι από όσους θα διαβάσουν το ποίημα). Παραμένει ποίημα μόνον για όσους δεν θα την ακούσουν ποτέ.</a:t>
            </a:r>
          </a:p>
          <a:p>
            <a:pPr>
              <a:buNone/>
            </a:pPr>
            <a:r>
              <a:rPr lang="el-GR" sz="2000" dirty="0">
                <a:latin typeface="Arial" pitchFamily="34" charset="0"/>
                <a:cs typeface="Arial" pitchFamily="34" charset="0"/>
              </a:rPr>
              <a:t>Πού είναι η μελωδία (και ο ρυθμός) που είχαν μέσα τους τα ποιήματα πριν μελοποιηθούν; Μερικές φορές η μουσική, όχι μόνο τα υπερκαλύπτει, αλλά και τα διαστρέφει. </a:t>
            </a:r>
          </a:p>
          <a:p>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714356"/>
            <a:ext cx="8229600" cy="704104"/>
          </a:xfrm>
        </p:spPr>
        <p:txBody>
          <a:bodyPr>
            <a:normAutofit/>
          </a:bodyPr>
          <a:lstStyle/>
          <a:p>
            <a:pPr algn="l"/>
            <a:r>
              <a:rPr lang="el-GR" sz="3200" dirty="0">
                <a:latin typeface="Arial" pitchFamily="34" charset="0"/>
                <a:cs typeface="Arial" pitchFamily="34" charset="0"/>
              </a:rPr>
              <a:t>Δ.Ε.Π.Π.Σ-Α.Π.Σ</a:t>
            </a:r>
          </a:p>
        </p:txBody>
      </p:sp>
      <p:sp>
        <p:nvSpPr>
          <p:cNvPr id="3" name="2 - Θέση περιεχομένου"/>
          <p:cNvSpPr>
            <a:spLocks noGrp="1"/>
          </p:cNvSpPr>
          <p:nvPr>
            <p:ph idx="1"/>
          </p:nvPr>
        </p:nvSpPr>
        <p:spPr>
          <a:xfrm>
            <a:off x="457200" y="1643050"/>
            <a:ext cx="8229600" cy="4681550"/>
          </a:xfrm>
        </p:spPr>
        <p:txBody>
          <a:bodyPr>
            <a:normAutofit fontScale="32500" lnSpcReduction="20000"/>
          </a:bodyPr>
          <a:lstStyle/>
          <a:p>
            <a:pPr>
              <a:buNone/>
            </a:pPr>
            <a:r>
              <a:rPr lang="el-GR" sz="4900" dirty="0">
                <a:latin typeface="Arial" pitchFamily="34" charset="0"/>
                <a:cs typeface="Arial" pitchFamily="34" charset="0"/>
              </a:rPr>
              <a:t>Η «µ</a:t>
            </a:r>
            <a:r>
              <a:rPr lang="el-GR" sz="4900" dirty="0" err="1">
                <a:latin typeface="Arial" pitchFamily="34" charset="0"/>
                <a:cs typeface="Arial" pitchFamily="34" charset="0"/>
              </a:rPr>
              <a:t>ελοποιηµένη</a:t>
            </a:r>
            <a:r>
              <a:rPr lang="el-GR" sz="4900" dirty="0">
                <a:latin typeface="Arial" pitchFamily="34" charset="0"/>
                <a:cs typeface="Arial" pitchFamily="34" charset="0"/>
              </a:rPr>
              <a:t> ποίηση» ως γνωστόν συστήνεται ως µ</a:t>
            </a:r>
            <a:r>
              <a:rPr lang="el-GR" sz="4900" dirty="0" err="1">
                <a:latin typeface="Arial" pitchFamily="34" charset="0"/>
                <a:cs typeface="Arial" pitchFamily="34" charset="0"/>
              </a:rPr>
              <a:t>εθοδολογικό</a:t>
            </a:r>
            <a:r>
              <a:rPr lang="el-GR" sz="4900" dirty="0">
                <a:latin typeface="Arial" pitchFamily="34" charset="0"/>
                <a:cs typeface="Arial" pitchFamily="34" charset="0"/>
              </a:rPr>
              <a:t> εργαλείο</a:t>
            </a:r>
          </a:p>
          <a:p>
            <a:pPr>
              <a:buNone/>
            </a:pPr>
            <a:r>
              <a:rPr lang="el-GR" sz="4900" dirty="0">
                <a:latin typeface="Arial" pitchFamily="34" charset="0"/>
                <a:cs typeface="Arial" pitchFamily="34" charset="0"/>
              </a:rPr>
              <a:t>στην εκπαίδευση και αποσκοπεί «στη µ</a:t>
            </a:r>
            <a:r>
              <a:rPr lang="el-GR" sz="4900" dirty="0" err="1">
                <a:latin typeface="Arial" pitchFamily="34" charset="0"/>
                <a:cs typeface="Arial" pitchFamily="34" charset="0"/>
              </a:rPr>
              <a:t>ύηση</a:t>
            </a:r>
            <a:r>
              <a:rPr lang="el-GR" sz="4900" dirty="0">
                <a:latin typeface="Arial" pitchFamily="34" charset="0"/>
                <a:cs typeface="Arial" pitchFamily="34" charset="0"/>
              </a:rPr>
              <a:t> του µ</a:t>
            </a:r>
            <a:r>
              <a:rPr lang="el-GR" sz="4900" dirty="0" err="1">
                <a:latin typeface="Arial" pitchFamily="34" charset="0"/>
                <a:cs typeface="Arial" pitchFamily="34" charset="0"/>
              </a:rPr>
              <a:t>αθητή</a:t>
            </a:r>
            <a:r>
              <a:rPr lang="el-GR" sz="4900" dirty="0">
                <a:latin typeface="Arial" pitchFamily="34" charset="0"/>
                <a:cs typeface="Arial" pitchFamily="34" charset="0"/>
              </a:rPr>
              <a:t> στο </a:t>
            </a:r>
            <a:r>
              <a:rPr lang="el-GR" sz="4900" dirty="0" err="1">
                <a:latin typeface="Arial" pitchFamily="34" charset="0"/>
                <a:cs typeface="Arial" pitchFamily="34" charset="0"/>
              </a:rPr>
              <a:t>πνευµατικό</a:t>
            </a:r>
            <a:r>
              <a:rPr lang="el-GR" sz="4900" dirty="0">
                <a:latin typeface="Arial" pitchFamily="34" charset="0"/>
                <a:cs typeface="Arial" pitchFamily="34" charset="0"/>
              </a:rPr>
              <a:t> αγαθό του</a:t>
            </a:r>
          </a:p>
          <a:p>
            <a:pPr>
              <a:buNone/>
            </a:pPr>
            <a:r>
              <a:rPr lang="el-GR" sz="4900" dirty="0">
                <a:latin typeface="Arial" pitchFamily="34" charset="0"/>
                <a:cs typeface="Arial" pitchFamily="34" charset="0"/>
              </a:rPr>
              <a:t>ποιητικού λόγου, στη βίωση της </a:t>
            </a:r>
            <a:r>
              <a:rPr lang="el-GR" sz="4900" dirty="0" err="1">
                <a:latin typeface="Arial" pitchFamily="34" charset="0"/>
                <a:cs typeface="Arial" pitchFamily="34" charset="0"/>
              </a:rPr>
              <a:t>αρµονίας</a:t>
            </a:r>
            <a:r>
              <a:rPr lang="el-GR" sz="4900" dirty="0">
                <a:latin typeface="Arial" pitchFamily="34" charset="0"/>
                <a:cs typeface="Arial" pitchFamily="34" charset="0"/>
              </a:rPr>
              <a:t> µέσω της µ</a:t>
            </a:r>
            <a:r>
              <a:rPr lang="el-GR" sz="4900" dirty="0" err="1">
                <a:latin typeface="Arial" pitchFamily="34" charset="0"/>
                <a:cs typeface="Arial" pitchFamily="34" charset="0"/>
              </a:rPr>
              <a:t>ελωδίας</a:t>
            </a:r>
            <a:r>
              <a:rPr lang="el-GR" sz="4900" dirty="0">
                <a:latin typeface="Arial" pitchFamily="34" charset="0"/>
                <a:cs typeface="Arial" pitchFamily="34" charset="0"/>
              </a:rPr>
              <a:t>, στη διδασκαλία ποιητικών</a:t>
            </a:r>
          </a:p>
          <a:p>
            <a:pPr>
              <a:buNone/>
            </a:pPr>
            <a:r>
              <a:rPr lang="el-GR" sz="4900" dirty="0" err="1">
                <a:latin typeface="Arial" pitchFamily="34" charset="0"/>
                <a:cs typeface="Arial" pitchFamily="34" charset="0"/>
              </a:rPr>
              <a:t>κειµένων</a:t>
            </a:r>
            <a:r>
              <a:rPr lang="el-GR" sz="4900" dirty="0">
                <a:latin typeface="Arial" pitchFamily="34" charset="0"/>
                <a:cs typeface="Arial" pitchFamily="34" charset="0"/>
              </a:rPr>
              <a:t> υψηλής αισθητικής αξίας… και άσκηση των παιδιών στην ποιητική γραφή» </a:t>
            </a:r>
          </a:p>
          <a:p>
            <a:pPr>
              <a:buNone/>
            </a:pPr>
            <a:r>
              <a:rPr lang="el-GR" sz="4900" dirty="0">
                <a:latin typeface="Arial" pitchFamily="34" charset="0"/>
                <a:cs typeface="Arial" pitchFamily="34" charset="0"/>
              </a:rPr>
              <a:t>(</a:t>
            </a:r>
            <a:r>
              <a:rPr lang="el-GR" sz="4900" dirty="0" err="1">
                <a:latin typeface="Arial" pitchFamily="34" charset="0"/>
                <a:cs typeface="Arial" pitchFamily="34" charset="0"/>
              </a:rPr>
              <a:t>Κουδούνα</a:t>
            </a:r>
            <a:r>
              <a:rPr lang="el-GR" sz="4900" dirty="0">
                <a:latin typeface="Arial" pitchFamily="34" charset="0"/>
                <a:cs typeface="Arial" pitchFamily="34" charset="0"/>
              </a:rPr>
              <a:t> 2002, Σ.Ε.Π.Π.Ε. </a:t>
            </a:r>
            <a:r>
              <a:rPr lang="el-GR" sz="4900" dirty="0" err="1">
                <a:latin typeface="Arial" pitchFamily="34" charset="0"/>
                <a:cs typeface="Arial" pitchFamily="34" charset="0"/>
              </a:rPr>
              <a:t>∆ιπλωµατική</a:t>
            </a:r>
            <a:r>
              <a:rPr lang="el-GR" sz="4900" dirty="0">
                <a:latin typeface="Arial" pitchFamily="34" charset="0"/>
                <a:cs typeface="Arial" pitchFamily="34" charset="0"/>
              </a:rPr>
              <a:t> Εργασία), καλύπτει άξονες και στόχους</a:t>
            </a:r>
          </a:p>
          <a:p>
            <a:pPr>
              <a:buNone/>
            </a:pPr>
            <a:r>
              <a:rPr lang="el-GR" sz="4900" dirty="0">
                <a:latin typeface="Arial" pitchFamily="34" charset="0"/>
                <a:cs typeface="Arial" pitchFamily="34" charset="0"/>
              </a:rPr>
              <a:t>όπως την αναγκαιότητα της </a:t>
            </a:r>
            <a:r>
              <a:rPr lang="el-GR" sz="4900" dirty="0" err="1">
                <a:latin typeface="Arial" pitchFamily="34" charset="0"/>
                <a:cs typeface="Arial" pitchFamily="34" charset="0"/>
              </a:rPr>
              <a:t>πολιτισµικής</a:t>
            </a:r>
            <a:r>
              <a:rPr lang="el-GR" sz="4900" dirty="0">
                <a:latin typeface="Arial" pitchFamily="34" charset="0"/>
                <a:cs typeface="Arial" pitchFamily="34" charset="0"/>
              </a:rPr>
              <a:t> διάστασης στην εκπαίδευση, «… η </a:t>
            </a:r>
            <a:r>
              <a:rPr lang="el-GR" sz="4900" dirty="0" err="1">
                <a:latin typeface="Arial" pitchFamily="34" charset="0"/>
                <a:cs typeface="Arial" pitchFamily="34" charset="0"/>
              </a:rPr>
              <a:t>αρµονική</a:t>
            </a:r>
            <a:endParaRPr lang="el-GR" sz="4900" dirty="0">
              <a:latin typeface="Arial" pitchFamily="34" charset="0"/>
              <a:cs typeface="Arial" pitchFamily="34" charset="0"/>
            </a:endParaRPr>
          </a:p>
          <a:p>
            <a:pPr>
              <a:buNone/>
            </a:pPr>
            <a:r>
              <a:rPr lang="el-GR" sz="4900" dirty="0">
                <a:latin typeface="Arial" pitchFamily="34" charset="0"/>
                <a:cs typeface="Arial" pitchFamily="34" charset="0"/>
              </a:rPr>
              <a:t>κοινωνική συνύπαρξη, η µη περιθωριοποίηση και ο </a:t>
            </a:r>
            <a:r>
              <a:rPr lang="el-GR" sz="4900" dirty="0" err="1">
                <a:latin typeface="Arial" pitchFamily="34" charset="0"/>
                <a:cs typeface="Arial" pitchFamily="34" charset="0"/>
              </a:rPr>
              <a:t>σεβασµός</a:t>
            </a:r>
            <a:r>
              <a:rPr lang="el-GR" sz="4900" dirty="0">
                <a:latin typeface="Arial" pitchFamily="34" charset="0"/>
                <a:cs typeface="Arial" pitchFamily="34" charset="0"/>
              </a:rPr>
              <a:t> του διαφορετικού, η</a:t>
            </a:r>
          </a:p>
          <a:p>
            <a:pPr>
              <a:buNone/>
            </a:pPr>
            <a:r>
              <a:rPr lang="el-GR" sz="4900" dirty="0" err="1">
                <a:latin typeface="Arial" pitchFamily="34" charset="0"/>
                <a:cs typeface="Arial" pitchFamily="34" charset="0"/>
              </a:rPr>
              <a:t>συµπαράσταση</a:t>
            </a:r>
            <a:r>
              <a:rPr lang="el-GR" sz="4900" dirty="0">
                <a:latin typeface="Arial" pitchFamily="34" charset="0"/>
                <a:cs typeface="Arial" pitchFamily="34" charset="0"/>
              </a:rPr>
              <a:t> στο µη </a:t>
            </a:r>
            <a:r>
              <a:rPr lang="el-GR" sz="4900" dirty="0" err="1">
                <a:latin typeface="Arial" pitchFamily="34" charset="0"/>
                <a:cs typeface="Arial" pitchFamily="34" charset="0"/>
              </a:rPr>
              <a:t>προνοµιούχο</a:t>
            </a:r>
            <a:r>
              <a:rPr lang="el-GR" sz="4900" dirty="0">
                <a:latin typeface="Arial" pitchFamily="34" charset="0"/>
                <a:cs typeface="Arial" pitchFamily="34" charset="0"/>
              </a:rPr>
              <a:t> αλλά και προστασία της αξιοπρέπειας του πολίτη</a:t>
            </a:r>
          </a:p>
          <a:p>
            <a:pPr>
              <a:buNone/>
            </a:pPr>
            <a:r>
              <a:rPr lang="el-GR" sz="4900" dirty="0">
                <a:latin typeface="Arial" pitchFamily="34" charset="0"/>
                <a:cs typeface="Arial" pitchFamily="34" charset="0"/>
              </a:rPr>
              <a:t>αποτελούν κατά πολύ </a:t>
            </a:r>
            <a:r>
              <a:rPr lang="el-GR" sz="4900" dirty="0" err="1">
                <a:latin typeface="Arial" pitchFamily="34" charset="0"/>
                <a:cs typeface="Arial" pitchFamily="34" charset="0"/>
              </a:rPr>
              <a:t>θέµα</a:t>
            </a:r>
            <a:r>
              <a:rPr lang="el-GR" sz="4900" dirty="0">
                <a:latin typeface="Arial" pitchFamily="34" charset="0"/>
                <a:cs typeface="Arial" pitchFamily="34" charset="0"/>
              </a:rPr>
              <a:t> Αισθητικής καλλιέργειας…»</a:t>
            </a:r>
          </a:p>
          <a:p>
            <a:pPr>
              <a:buNone/>
            </a:pPr>
            <a:r>
              <a:rPr lang="el-GR" sz="4900" dirty="0">
                <a:latin typeface="Arial" pitchFamily="34" charset="0"/>
                <a:cs typeface="Arial" pitchFamily="34" charset="0"/>
              </a:rPr>
              <a:t>Στο ίδιο </a:t>
            </a:r>
            <a:r>
              <a:rPr lang="el-GR" sz="4900" dirty="0" err="1">
                <a:latin typeface="Arial" pitchFamily="34" charset="0"/>
                <a:cs typeface="Arial" pitchFamily="34" charset="0"/>
              </a:rPr>
              <a:t>κείµενο</a:t>
            </a:r>
            <a:r>
              <a:rPr lang="el-GR" sz="4900" dirty="0">
                <a:latin typeface="Arial" pitchFamily="34" charset="0"/>
                <a:cs typeface="Arial" pitchFamily="34" charset="0"/>
              </a:rPr>
              <a:t> του Υπουργείου αναφέρονται </a:t>
            </a:r>
            <a:r>
              <a:rPr lang="el-GR" sz="4900" dirty="0" err="1">
                <a:latin typeface="Arial" pitchFamily="34" charset="0"/>
                <a:cs typeface="Arial" pitchFamily="34" charset="0"/>
              </a:rPr>
              <a:t>ακόµη</a:t>
            </a:r>
            <a:r>
              <a:rPr lang="el-GR" sz="4900" dirty="0">
                <a:latin typeface="Arial" pitchFamily="34" charset="0"/>
                <a:cs typeface="Arial" pitchFamily="34" charset="0"/>
              </a:rPr>
              <a:t> ως στόχοι, η Εθνική και</a:t>
            </a:r>
          </a:p>
          <a:p>
            <a:pPr>
              <a:buNone/>
            </a:pPr>
            <a:r>
              <a:rPr lang="el-GR" sz="4900" dirty="0">
                <a:latin typeface="Arial" pitchFamily="34" charset="0"/>
                <a:cs typeface="Arial" pitchFamily="34" charset="0"/>
              </a:rPr>
              <a:t>Ευρωπαϊκή </a:t>
            </a:r>
            <a:r>
              <a:rPr lang="el-GR" sz="4900" dirty="0" err="1">
                <a:latin typeface="Arial" pitchFamily="34" charset="0"/>
                <a:cs typeface="Arial" pitchFamily="34" charset="0"/>
              </a:rPr>
              <a:t>∆ιάσταση</a:t>
            </a:r>
            <a:r>
              <a:rPr lang="el-GR" sz="4900" dirty="0">
                <a:latin typeface="Arial" pitchFamily="34" charset="0"/>
                <a:cs typeface="Arial" pitchFamily="34" charset="0"/>
              </a:rPr>
              <a:t>, η Καλλιτεχνική Αγωγή και η Ευαισθητοποίηση των µ</a:t>
            </a:r>
            <a:r>
              <a:rPr lang="el-GR" sz="4900" dirty="0" err="1">
                <a:latin typeface="Arial" pitchFamily="34" charset="0"/>
                <a:cs typeface="Arial" pitchFamily="34" charset="0"/>
              </a:rPr>
              <a:t>αθητών</a:t>
            </a:r>
            <a:endParaRPr lang="el-GR" sz="4900" dirty="0">
              <a:latin typeface="Arial" pitchFamily="34" charset="0"/>
              <a:cs typeface="Arial" pitchFamily="34" charset="0"/>
            </a:endParaRPr>
          </a:p>
          <a:p>
            <a:pPr>
              <a:buNone/>
            </a:pPr>
            <a:r>
              <a:rPr lang="el-GR" sz="4900" dirty="0">
                <a:latin typeface="Arial" pitchFamily="34" charset="0"/>
                <a:cs typeface="Arial" pitchFamily="34" charset="0"/>
              </a:rPr>
              <a:t>στην Αισθητική των Τεχνών, Μουσική, Χορός, Εικαστικά, Θέατρο και η εξοικείωσή</a:t>
            </a:r>
          </a:p>
          <a:p>
            <a:pPr>
              <a:buNone/>
            </a:pPr>
            <a:r>
              <a:rPr lang="el-GR" sz="4900" dirty="0">
                <a:latin typeface="Arial" pitchFamily="34" charset="0"/>
                <a:cs typeface="Arial" pitchFamily="34" charset="0"/>
              </a:rPr>
              <a:t>τους µε τις σύγχρονες οπτικοακουστικές Μορφές Τέχνης.</a:t>
            </a:r>
          </a:p>
          <a:p>
            <a:pPr>
              <a:buNone/>
            </a:pPr>
            <a:r>
              <a:rPr lang="el-GR" sz="4900" dirty="0">
                <a:latin typeface="Arial" pitchFamily="34" charset="0"/>
                <a:cs typeface="Arial" pitchFamily="34" charset="0"/>
              </a:rPr>
              <a:t>Η µ</a:t>
            </a:r>
            <a:r>
              <a:rPr lang="el-GR" sz="4900" dirty="0" err="1">
                <a:latin typeface="Arial" pitchFamily="34" charset="0"/>
                <a:cs typeface="Arial" pitchFamily="34" charset="0"/>
              </a:rPr>
              <a:t>ελοποιηµένη</a:t>
            </a:r>
            <a:r>
              <a:rPr lang="el-GR" sz="4900" dirty="0">
                <a:latin typeface="Arial" pitchFamily="34" charset="0"/>
                <a:cs typeface="Arial" pitchFamily="34" charset="0"/>
              </a:rPr>
              <a:t> ποίηση ανήκει στα γνωστικά </a:t>
            </a:r>
            <a:r>
              <a:rPr lang="el-GR" sz="4900" dirty="0" err="1">
                <a:latin typeface="Arial" pitchFamily="34" charset="0"/>
                <a:cs typeface="Arial" pitchFamily="34" charset="0"/>
              </a:rPr>
              <a:t>αντικείµενα</a:t>
            </a:r>
            <a:r>
              <a:rPr lang="el-GR" sz="4900" dirty="0">
                <a:latin typeface="Arial" pitchFamily="34" charset="0"/>
                <a:cs typeface="Arial" pitchFamily="34" charset="0"/>
              </a:rPr>
              <a:t> µε τα οποία και οι</a:t>
            </a:r>
          </a:p>
          <a:p>
            <a:pPr>
              <a:buNone/>
            </a:pPr>
            <a:r>
              <a:rPr lang="el-GR" sz="4900" dirty="0">
                <a:latin typeface="Arial" pitchFamily="34" charset="0"/>
                <a:cs typeface="Arial" pitchFamily="34" charset="0"/>
              </a:rPr>
              <a:t>εκπαιδευτικοί µ</a:t>
            </a:r>
            <a:r>
              <a:rPr lang="el-GR" sz="4900" dirty="0" err="1">
                <a:latin typeface="Arial" pitchFamily="34" charset="0"/>
                <a:cs typeface="Arial" pitchFamily="34" charset="0"/>
              </a:rPr>
              <a:t>αθαίνουν</a:t>
            </a:r>
            <a:r>
              <a:rPr lang="el-GR" sz="4900" dirty="0">
                <a:latin typeface="Arial" pitchFamily="34" charset="0"/>
                <a:cs typeface="Arial" pitchFamily="34" charset="0"/>
              </a:rPr>
              <a:t> την </a:t>
            </a:r>
            <a:r>
              <a:rPr lang="el-GR" sz="4900" dirty="0" err="1">
                <a:latin typeface="Arial" pitchFamily="34" charset="0"/>
                <a:cs typeface="Arial" pitchFamily="34" charset="0"/>
              </a:rPr>
              <a:t>παραµεληµένη</a:t>
            </a:r>
            <a:r>
              <a:rPr lang="el-GR" sz="4900" dirty="0">
                <a:latin typeface="Arial" pitchFamily="34" charset="0"/>
                <a:cs typeface="Arial" pitchFamily="34" charset="0"/>
              </a:rPr>
              <a:t> «τέχνη», την τέχνη να διδάσκεις και να</a:t>
            </a:r>
          </a:p>
          <a:p>
            <a:pPr>
              <a:buNone/>
            </a:pPr>
            <a:r>
              <a:rPr lang="el-GR" sz="4900" dirty="0">
                <a:latin typeface="Arial" pitchFamily="34" charset="0"/>
                <a:cs typeface="Arial" pitchFamily="34" charset="0"/>
              </a:rPr>
              <a:t>µ</a:t>
            </a:r>
            <a:r>
              <a:rPr lang="el-GR" sz="4900" dirty="0" err="1">
                <a:latin typeface="Arial" pitchFamily="34" charset="0"/>
                <a:cs typeface="Arial" pitchFamily="34" charset="0"/>
              </a:rPr>
              <a:t>πορείς</a:t>
            </a:r>
            <a:r>
              <a:rPr lang="el-GR" sz="4900" dirty="0">
                <a:latin typeface="Arial" pitchFamily="34" charset="0"/>
                <a:cs typeface="Arial" pitchFamily="34" charset="0"/>
              </a:rPr>
              <a:t> να «γοητεύεις». </a:t>
            </a:r>
          </a:p>
          <a:p>
            <a:pPr>
              <a:buNone/>
            </a:pPr>
            <a:r>
              <a:rPr lang="el-GR" sz="4900" dirty="0">
                <a:latin typeface="Arial" pitchFamily="34" charset="0"/>
                <a:cs typeface="Arial" pitchFamily="34" charset="0"/>
              </a:rPr>
              <a:t> </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a:latin typeface="Arial" pitchFamily="34" charset="0"/>
                <a:cs typeface="Arial" pitchFamily="34" charset="0"/>
              </a:rPr>
              <a:t>Για ποιους λόγους διδάσκουμε μελοποιημένη ποίηση στα σχολεία;</a:t>
            </a:r>
          </a:p>
        </p:txBody>
      </p:sp>
      <p:sp>
        <p:nvSpPr>
          <p:cNvPr id="3" name="2 - Θέση περιεχομένου"/>
          <p:cNvSpPr>
            <a:spLocks noGrp="1"/>
          </p:cNvSpPr>
          <p:nvPr>
            <p:ph idx="1"/>
          </p:nvPr>
        </p:nvSpPr>
        <p:spPr/>
        <p:txBody>
          <a:bodyPr/>
          <a:lstStyle/>
          <a:p>
            <a:r>
              <a:rPr lang="el-GR" sz="2400" dirty="0">
                <a:latin typeface="Arial" pitchFamily="34" charset="0"/>
                <a:cs typeface="Arial" pitchFamily="34" charset="0"/>
              </a:rPr>
              <a:t>Για να αποκτήσουν οι μαθητές τις κατάλληλες εμπειρίες ώστε να μπορέσουν να διαμορφώσουν μια σωστή σχέση με την Ποίηση και την Μουσική.</a:t>
            </a:r>
          </a:p>
          <a:p>
            <a:r>
              <a:rPr lang="el-GR" sz="2400" dirty="0">
                <a:latin typeface="Arial" pitchFamily="34" charset="0"/>
                <a:cs typeface="Arial" pitchFamily="34" charset="0"/>
              </a:rPr>
              <a:t>Για να προκαλέσουμε στους μαθητές σκέψεις και συναισθήματα που θα συντελέσουν αποφασιστικά στη διαμόρφωση των ιδεών και των εκφραστικών τους μέσων.</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a:latin typeface="Arial" pitchFamily="34" charset="0"/>
                <a:cs typeface="Arial" pitchFamily="34" charset="0"/>
              </a:rPr>
              <a:t>Ποιες είναι οι προϋποθέσεις για την διδασκαλία της;</a:t>
            </a:r>
          </a:p>
        </p:txBody>
      </p:sp>
      <p:sp>
        <p:nvSpPr>
          <p:cNvPr id="3" name="2 - Θέση περιεχομένου"/>
          <p:cNvSpPr>
            <a:spLocks noGrp="1"/>
          </p:cNvSpPr>
          <p:nvPr>
            <p:ph idx="1"/>
          </p:nvPr>
        </p:nvSpPr>
        <p:spPr/>
        <p:txBody>
          <a:bodyPr>
            <a:normAutofit/>
          </a:bodyPr>
          <a:lstStyle/>
          <a:p>
            <a:r>
              <a:rPr lang="el-GR" sz="2400" dirty="0">
                <a:latin typeface="Arial" pitchFamily="34" charset="0"/>
                <a:cs typeface="Arial" pitchFamily="34" charset="0"/>
              </a:rPr>
              <a:t>Να μην  χρησιμοποιούμε το μελοποιημένο ποίημα για τη διδασκαλία συντακτικών και γραμματικών φαινομένων. Αν το επιχειρήσουμε είναι βέβαιο ότι θα διαταράξουμε τη διαμορφούμενη συγκινησιακή σχέση των παιδιών με τη μελοποιημένη ποίηση. Η νοηματική και αισθητική διερεύνηση του ποιήματος αρκεί.</a:t>
            </a:r>
          </a:p>
          <a:p>
            <a:r>
              <a:rPr lang="el-GR" sz="2400" dirty="0">
                <a:latin typeface="Arial" pitchFamily="34" charset="0"/>
                <a:cs typeface="Arial" pitchFamily="34" charset="0"/>
              </a:rPr>
              <a:t>Να διαθέτουμε τα κατάλληλα οπτικοακουστικά μέσα (κασετόφωνο κ.λπ.)</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14356"/>
            <a:ext cx="8229600" cy="1143000"/>
          </a:xfrm>
        </p:spPr>
        <p:txBody>
          <a:bodyPr>
            <a:normAutofit/>
          </a:bodyPr>
          <a:lstStyle/>
          <a:p>
            <a:r>
              <a:rPr lang="el-GR" sz="3600" dirty="0">
                <a:latin typeface="Arial" pitchFamily="34" charset="0"/>
                <a:cs typeface="Arial" pitchFamily="34" charset="0"/>
              </a:rPr>
              <a:t>Ποια είναι τα αποτελέσματα από τη διδασκαλία της;</a:t>
            </a:r>
          </a:p>
        </p:txBody>
      </p:sp>
      <p:sp>
        <p:nvSpPr>
          <p:cNvPr id="3" name="Content Placeholder 2"/>
          <p:cNvSpPr>
            <a:spLocks noGrp="1"/>
          </p:cNvSpPr>
          <p:nvPr>
            <p:ph idx="1"/>
          </p:nvPr>
        </p:nvSpPr>
        <p:spPr>
          <a:xfrm>
            <a:off x="457200" y="1859864"/>
            <a:ext cx="8229600" cy="4389120"/>
          </a:xfrm>
        </p:spPr>
        <p:txBody>
          <a:bodyPr>
            <a:normAutofit fontScale="92500"/>
          </a:bodyPr>
          <a:lstStyle/>
          <a:p>
            <a:r>
              <a:rPr lang="el-GR" dirty="0">
                <a:latin typeface="Arial" pitchFamily="34" charset="0"/>
                <a:cs typeface="Arial" pitchFamily="34" charset="0"/>
              </a:rPr>
              <a:t>Να διαπιστώσουν ότι το ποιητικό κείμενο δεν αποτελεί μόνον «σχολική ύλη», αλλά ακούγεται από το ραδιόφωνο, παρουσιάζεται στην τηλεόραση και αποτελεί στοιχείο του περιβάλλοντος πολιτισμικού χώρου, άρα δεν είναι ξένο προς τη ζωή αλλά  αυτή η ίδια η ζωή.</a:t>
            </a:r>
          </a:p>
          <a:p>
            <a:r>
              <a:rPr lang="el-GR" dirty="0">
                <a:latin typeface="Arial" pitchFamily="34" charset="0"/>
                <a:cs typeface="Arial" pitchFamily="34" charset="0"/>
              </a:rPr>
              <a:t>Να είναι σε θέση να διακρίνουν το σημαντικο στοιχείο του ύφους των διαφόρων ποιητών, αφού η Μουσική βοηθά στο συνολικό αποτέλεσμα και δημιουργεί διάφορα συναισθήματα όπως λύπη, χαρά, αισιοδοξία κ.λπ.</a:t>
            </a:r>
          </a:p>
          <a:p>
            <a:r>
              <a:rPr lang="el-GR" dirty="0">
                <a:latin typeface="Arial" pitchFamily="34" charset="0"/>
                <a:cs typeface="Arial" pitchFamily="34" charset="0"/>
              </a:rPr>
              <a:t>Με τη βοήθεια της μελωδίας να απομνημονεύσουν τα ποιήματα.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142984"/>
            <a:ext cx="8229600" cy="4389120"/>
          </a:xfrm>
        </p:spPr>
        <p:txBody>
          <a:bodyPr>
            <a:normAutofit fontScale="92500" lnSpcReduction="10000"/>
          </a:bodyPr>
          <a:lstStyle/>
          <a:p>
            <a:r>
              <a:rPr lang="el-GR" dirty="0">
                <a:latin typeface="Arial" pitchFamily="34" charset="0"/>
                <a:cs typeface="Arial" pitchFamily="34" charset="0"/>
              </a:rPr>
              <a:t>Όσον αφορά το κομμάτι των δραστηριοτήτων σε μια διδασκαλία η μελοποίηση ποιημάτων για παιδιά βρίσκεται στην καρδιά του θέματός μας, γιατί προϋποθέτει τον στίχο και εύκολα προδιαθέτει για κίνηση και χορό. Η ιδέα της μελοποίησης ενός στίχου δεν είναι επειγόντως ή αποκλειστικώς διδακτική ή παιδαγωγική. Όμως, είναι σε μεγάλο βαθμό και τα δύο. Η πραγμάτευση της ιστορίας της μελοποίησης στίχων για παιδιά δεν είμαστε σίγουροι αν θα έπρεπε να αποτελεί τμήμα μιας ιστορίας της λογοτεχνίας για παιδιά. Μας φαίνεται ορθότερη η πραγμάτευσή της στην ιστορία της μουσικής ή του τραγουδιού για παιδιά ή στην ιστορία της παιδαγωγικής.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a:latin typeface="Arial" pitchFamily="34" charset="0"/>
                <a:cs typeface="Arial" pitchFamily="34" charset="0"/>
              </a:rPr>
              <a:t>Μελοποιημένα ποιήματα στα σχολικά εγχειρίδια </a:t>
            </a:r>
          </a:p>
        </p:txBody>
      </p:sp>
      <p:sp>
        <p:nvSpPr>
          <p:cNvPr id="3" name="2 - Θέση περιεχομένου"/>
          <p:cNvSpPr>
            <a:spLocks noGrp="1"/>
          </p:cNvSpPr>
          <p:nvPr>
            <p:ph idx="1"/>
          </p:nvPr>
        </p:nvSpPr>
        <p:spPr/>
        <p:txBody>
          <a:bodyPr>
            <a:noAutofit/>
          </a:bodyPr>
          <a:lstStyle/>
          <a:p>
            <a:r>
              <a:rPr lang="el-GR" sz="2000" dirty="0" err="1">
                <a:latin typeface="Arial" pitchFamily="34" charset="0"/>
                <a:cs typeface="Arial" pitchFamily="34" charset="0"/>
              </a:rPr>
              <a:t>Ασπρέας</a:t>
            </a:r>
            <a:r>
              <a:rPr lang="el-GR" sz="2000" dirty="0">
                <a:latin typeface="Arial" pitchFamily="34" charset="0"/>
                <a:cs typeface="Arial" pitchFamily="34" charset="0"/>
              </a:rPr>
              <a:t>, Γεώργιος «Κυρά </a:t>
            </a:r>
            <a:r>
              <a:rPr lang="el-GR" sz="2000" dirty="0" err="1">
                <a:latin typeface="Arial" pitchFamily="34" charset="0"/>
                <a:cs typeface="Arial" pitchFamily="34" charset="0"/>
              </a:rPr>
              <a:t>Φροσύνη</a:t>
            </a:r>
            <a:r>
              <a:rPr lang="el-GR" sz="2000" dirty="0">
                <a:latin typeface="Arial" pitchFamily="34" charset="0"/>
                <a:cs typeface="Arial" pitchFamily="34" charset="0"/>
              </a:rPr>
              <a:t>»</a:t>
            </a:r>
          </a:p>
          <a:p>
            <a:r>
              <a:rPr lang="el-GR" sz="2000" dirty="0">
                <a:latin typeface="Arial" pitchFamily="34" charset="0"/>
                <a:cs typeface="Arial" pitchFamily="34" charset="0"/>
              </a:rPr>
              <a:t>Βιζυηνός, Γεώργιος "Ένας βράχος στο βουνό«</a:t>
            </a:r>
          </a:p>
          <a:p>
            <a:r>
              <a:rPr lang="el-GR" sz="2000" dirty="0">
                <a:latin typeface="Arial" pitchFamily="34" charset="0"/>
                <a:cs typeface="Arial" pitchFamily="34" charset="0"/>
              </a:rPr>
              <a:t>Δημητρακόπουλος Πολύβιος "Η </a:t>
            </a:r>
            <a:r>
              <a:rPr lang="el-GR" sz="2000" dirty="0" err="1">
                <a:latin typeface="Arial" pitchFamily="34" charset="0"/>
                <a:cs typeface="Arial" pitchFamily="34" charset="0"/>
              </a:rPr>
              <a:t>Κρητικοπούλα</a:t>
            </a:r>
            <a:r>
              <a:rPr lang="el-GR" sz="2000" dirty="0">
                <a:latin typeface="Arial" pitchFamily="34" charset="0"/>
                <a:cs typeface="Arial" pitchFamily="34" charset="0"/>
              </a:rPr>
              <a:t>«</a:t>
            </a:r>
          </a:p>
          <a:p>
            <a:r>
              <a:rPr lang="el-GR" sz="2000" dirty="0">
                <a:latin typeface="Arial" pitchFamily="34" charset="0"/>
                <a:cs typeface="Arial" pitchFamily="34" charset="0"/>
              </a:rPr>
              <a:t>Δροσίνης Γεώργιος "Η Κεντήστρα«</a:t>
            </a:r>
          </a:p>
          <a:p>
            <a:r>
              <a:rPr lang="el-GR" sz="2000" dirty="0">
                <a:latin typeface="Arial" pitchFamily="34" charset="0"/>
                <a:cs typeface="Arial" pitchFamily="34" charset="0"/>
              </a:rPr>
              <a:t>Καζαντζάκης Νίκος "Ο Πρωτομάστορας«</a:t>
            </a:r>
          </a:p>
          <a:p>
            <a:r>
              <a:rPr lang="el-GR" sz="2000" dirty="0" err="1">
                <a:latin typeface="Arial" pitchFamily="34" charset="0"/>
                <a:cs typeface="Arial" pitchFamily="34" charset="0"/>
              </a:rPr>
              <a:t>Μαλακάσης</a:t>
            </a:r>
            <a:r>
              <a:rPr lang="el-GR" sz="2000" dirty="0">
                <a:latin typeface="Arial" pitchFamily="34" charset="0"/>
                <a:cs typeface="Arial" pitchFamily="34" charset="0"/>
              </a:rPr>
              <a:t> Μιλτιάδης "Σερενάτα«</a:t>
            </a:r>
          </a:p>
          <a:p>
            <a:r>
              <a:rPr lang="el-GR" sz="2000" dirty="0">
                <a:latin typeface="Arial" pitchFamily="34" charset="0"/>
                <a:cs typeface="Arial" pitchFamily="34" charset="0"/>
              </a:rPr>
              <a:t>Παλαμάς Κωστής "</a:t>
            </a:r>
            <a:r>
              <a:rPr lang="el-GR" sz="2000" dirty="0" err="1">
                <a:latin typeface="Arial" pitchFamily="34" charset="0"/>
                <a:cs typeface="Arial" pitchFamily="34" charset="0"/>
              </a:rPr>
              <a:t>Κελάιδημα</a:t>
            </a:r>
            <a:r>
              <a:rPr lang="el-GR" sz="2000" dirty="0">
                <a:latin typeface="Arial" pitchFamily="34" charset="0"/>
                <a:cs typeface="Arial" pitchFamily="34" charset="0"/>
              </a:rPr>
              <a:t> του δειλινού«</a:t>
            </a:r>
          </a:p>
          <a:p>
            <a:r>
              <a:rPr lang="el-GR" sz="2000" dirty="0">
                <a:latin typeface="Arial" pitchFamily="34" charset="0"/>
                <a:cs typeface="Arial" pitchFamily="34" charset="0"/>
              </a:rPr>
              <a:t>Παπαντωνίου Ζαχαρίας "Νανούρισμα" </a:t>
            </a:r>
          </a:p>
          <a:p>
            <a:r>
              <a:rPr lang="el-GR" sz="2000" dirty="0">
                <a:latin typeface="Arial" pitchFamily="34" charset="0"/>
                <a:cs typeface="Arial" pitchFamily="34" charset="0"/>
              </a:rPr>
              <a:t>Σολωμός Διονύσιος "Ελεύθεροι Πολιορκημένοι»</a:t>
            </a:r>
          </a:p>
          <a:p>
            <a:r>
              <a:rPr lang="el-GR" sz="2000" dirty="0">
                <a:latin typeface="Arial" pitchFamily="34" charset="0"/>
                <a:cs typeface="Arial" pitchFamily="34" charset="0"/>
              </a:rPr>
              <a:t>Σολωμός Διονύσιος "Η Ξανθούλα«</a:t>
            </a:r>
          </a:p>
          <a:p>
            <a:r>
              <a:rPr lang="el-GR" sz="2000" dirty="0" err="1">
                <a:latin typeface="Arial" pitchFamily="34" charset="0"/>
                <a:cs typeface="Arial" pitchFamily="34" charset="0"/>
              </a:rPr>
              <a:t>Σπεράντζας</a:t>
            </a:r>
            <a:r>
              <a:rPr lang="el-GR" sz="2000" dirty="0">
                <a:latin typeface="Arial" pitchFamily="34" charset="0"/>
                <a:cs typeface="Arial" pitchFamily="34" charset="0"/>
              </a:rPr>
              <a:t> Στέλιος "Μαύρη πεταλούδα«</a:t>
            </a:r>
          </a:p>
          <a:p>
            <a:r>
              <a:rPr lang="el-GR" sz="2000" dirty="0" err="1">
                <a:latin typeface="Arial" pitchFamily="34" charset="0"/>
                <a:cs typeface="Arial" pitchFamily="34" charset="0"/>
              </a:rPr>
              <a:t>Συναδινός</a:t>
            </a:r>
            <a:r>
              <a:rPr lang="el-GR" sz="2000" dirty="0">
                <a:latin typeface="Arial" pitchFamily="34" charset="0"/>
                <a:cs typeface="Arial" pitchFamily="34" charset="0"/>
              </a:rPr>
              <a:t> Θεόδωρος "Το Απόγευμα της Αγάπης«</a:t>
            </a:r>
          </a:p>
          <a:p>
            <a:r>
              <a:rPr lang="el-GR" sz="2000" dirty="0">
                <a:latin typeface="Arial" pitchFamily="34" charset="0"/>
                <a:cs typeface="Arial" pitchFamily="34" charset="0"/>
              </a:rPr>
              <a:t>Χατζόπουλος Κώστας "Η βοσκοπούλα του βουνού και του κάμπου"</a:t>
            </a:r>
          </a:p>
          <a:p>
            <a:endParaRPr lang="el-GR"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386</TotalTime>
  <Words>2136</Words>
  <Application>Microsoft Office PowerPoint</Application>
  <PresentationFormat>Προβολή στην οθόνη (4:3)</PresentationFormat>
  <Paragraphs>177</Paragraphs>
  <Slides>17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17</vt:i4>
      </vt:variant>
    </vt:vector>
  </HeadingPairs>
  <TitlesOfParts>
    <vt:vector size="22" baseType="lpstr">
      <vt:lpstr>Arial</vt:lpstr>
      <vt:lpstr>Calibri</vt:lpstr>
      <vt:lpstr>Constantia</vt:lpstr>
      <vt:lpstr>Wingdings 2</vt:lpstr>
      <vt:lpstr>Flow</vt:lpstr>
      <vt:lpstr>ΠΑΝΕΠΙΣΤΗΜΙΟ ΔΥΤΙΚΗΣ ΜΑΚΕΔΟΝΙΑΣ ΠΑΙΔΑΓΩΓΙΚΟ ΤΜΗΜΑ ΔΗΜΟΤΙΚΗΣ ΕΚΠΑΙΔΕΥΣΗΣ </vt:lpstr>
      <vt:lpstr>ΕΙΣΑΓΩΓΗ</vt:lpstr>
      <vt:lpstr>Παρουσίαση του PowerPoint</vt:lpstr>
      <vt:lpstr>Δ.Ε.Π.Π.Σ-Α.Π.Σ</vt:lpstr>
      <vt:lpstr>Για ποιους λόγους διδάσκουμε μελοποιημένη ποίηση στα σχολεία;</vt:lpstr>
      <vt:lpstr>Ποιες είναι οι προϋποθέσεις για την διδασκαλία της;</vt:lpstr>
      <vt:lpstr>Ποια είναι τα αποτελέσματα από τη διδασκαλία της;</vt:lpstr>
      <vt:lpstr>Παρουσίαση του PowerPoint</vt:lpstr>
      <vt:lpstr>Μελοποιημένα ποιήματα στα σχολικά εγχειρίδια </vt:lpstr>
      <vt:lpstr>Παρουσίαση του PowerPoint</vt:lpstr>
      <vt:lpstr>Κριτικές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Βιβλιογράφία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ΠΑΝΕΠΙΣΤΗΜΙΟ ΔΥΤΙΚΗΣ ΜΑΚΕΔΟΝΙΑΣ ΠΑΙΔΑΓΩΓΙΚΟ ΤΜΗΜΑ ΔΗΜΟΤΙΚΗΣ ΕΚΠΑΙΔΕΥΣΗΣ</dc:title>
  <dc:creator>Nikoleta</dc:creator>
  <cp:lastModifiedBy>ALEXANDROS AKRITOPOULOS</cp:lastModifiedBy>
  <cp:revision>53</cp:revision>
  <dcterms:created xsi:type="dcterms:W3CDTF">2014-11-09T18:27:09Z</dcterms:created>
  <dcterms:modified xsi:type="dcterms:W3CDTF">2022-05-03T17:27:31Z</dcterms:modified>
</cp:coreProperties>
</file>