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7" r:id="rId5"/>
    <p:sldId id="261" r:id="rId6"/>
    <p:sldId id="262" r:id="rId7"/>
    <p:sldId id="259"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39216F9-5F54-4E22-B7EA-FF5236F16226}"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904493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9216F9-5F54-4E22-B7EA-FF5236F16226}"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2814246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9216F9-5F54-4E22-B7EA-FF5236F16226}"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1301087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9216F9-5F54-4E22-B7EA-FF5236F16226}"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232642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9216F9-5F54-4E22-B7EA-FF5236F16226}"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1630898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9216F9-5F54-4E22-B7EA-FF5236F16226}"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233383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39216F9-5F54-4E22-B7EA-FF5236F16226}"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4246658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9216F9-5F54-4E22-B7EA-FF5236F16226}"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32464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9216F9-5F54-4E22-B7EA-FF5236F16226}" type="datetimeFigureOut">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2442046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9216F9-5F54-4E22-B7EA-FF5236F16226}"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3131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9216F9-5F54-4E22-B7EA-FF5236F16226}"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98D02-0916-4E45-9975-7204073D0C09}" type="slidenum">
              <a:rPr lang="en-US" smtClean="0"/>
              <a:t>‹#›</a:t>
            </a:fld>
            <a:endParaRPr lang="en-US"/>
          </a:p>
        </p:txBody>
      </p:sp>
    </p:spTree>
    <p:extLst>
      <p:ext uri="{BB962C8B-B14F-4D97-AF65-F5344CB8AC3E}">
        <p14:creationId xmlns:p14="http://schemas.microsoft.com/office/powerpoint/2010/main" val="2683980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216F9-5F54-4E22-B7EA-FF5236F16226}" type="datetimeFigureOut">
              <a:rPr lang="en-US" smtClean="0"/>
              <a:t>3/11/2025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498D02-0916-4E45-9975-7204073D0C09}" type="slidenum">
              <a:rPr lang="en-US" smtClean="0"/>
              <a:t>‹#›</a:t>
            </a:fld>
            <a:endParaRPr lang="en-US"/>
          </a:p>
        </p:txBody>
      </p:sp>
    </p:spTree>
    <p:extLst>
      <p:ext uri="{BB962C8B-B14F-4D97-AF65-F5344CB8AC3E}">
        <p14:creationId xmlns:p14="http://schemas.microsoft.com/office/powerpoint/2010/main" val="2101422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Εργαστήριο στην Κλινική Ψυχολογία</a:t>
            </a:r>
            <a:endParaRPr lang="en-US" dirty="0"/>
          </a:p>
        </p:txBody>
      </p:sp>
      <p:sp>
        <p:nvSpPr>
          <p:cNvPr id="3" name="Subtitle 2"/>
          <p:cNvSpPr>
            <a:spLocks noGrp="1"/>
          </p:cNvSpPr>
          <p:nvPr>
            <p:ph type="subTitle" idx="1"/>
          </p:nvPr>
        </p:nvSpPr>
        <p:spPr/>
        <p:txBody>
          <a:bodyPr/>
          <a:lstStyle/>
          <a:p>
            <a:r>
              <a:rPr lang="el-GR" dirty="0"/>
              <a:t>Η έρευνα στην Κλινική Ψυχολογία</a:t>
            </a:r>
            <a:endParaRPr lang="en-US" dirty="0"/>
          </a:p>
        </p:txBody>
      </p:sp>
    </p:spTree>
    <p:extLst>
      <p:ext uri="{BB962C8B-B14F-4D97-AF65-F5344CB8AC3E}">
        <p14:creationId xmlns:p14="http://schemas.microsoft.com/office/powerpoint/2010/main" val="618875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5B92A1F-A2F2-B627-AABB-A38035DED53B}"/>
              </a:ext>
            </a:extLst>
          </p:cNvPr>
          <p:cNvSpPr>
            <a:spLocks noGrp="1" noChangeArrowheads="1"/>
          </p:cNvSpPr>
          <p:nvPr>
            <p:ph type="title"/>
          </p:nvPr>
        </p:nvSpPr>
        <p:spPr/>
        <p:txBody>
          <a:bodyPr/>
          <a:lstStyle/>
          <a:p>
            <a:pPr eaLnBrk="1" hangingPunct="1"/>
            <a:r>
              <a:rPr lang="el-GR" altLang="pl-PL" b="1" i="1"/>
              <a:t>2. Υλοποίηση της Έρευνας</a:t>
            </a:r>
            <a:endParaRPr lang="el-GR" altLang="pl-PL"/>
          </a:p>
        </p:txBody>
      </p:sp>
      <p:sp>
        <p:nvSpPr>
          <p:cNvPr id="12291" name="Rectangle 3">
            <a:extLst>
              <a:ext uri="{FF2B5EF4-FFF2-40B4-BE49-F238E27FC236}">
                <a16:creationId xmlns:a16="http://schemas.microsoft.com/office/drawing/2014/main" id="{E9269318-D6A4-3E48-FAB6-62FF2917110D}"/>
              </a:ext>
            </a:extLst>
          </p:cNvPr>
          <p:cNvSpPr>
            <a:spLocks noGrp="1" noChangeArrowheads="1"/>
          </p:cNvSpPr>
          <p:nvPr>
            <p:ph type="body" idx="1"/>
          </p:nvPr>
        </p:nvSpPr>
        <p:spPr/>
        <p:txBody>
          <a:bodyPr/>
          <a:lstStyle/>
          <a:p>
            <a:pPr eaLnBrk="1" hangingPunct="1">
              <a:buFont typeface="Wingdings" panose="05000000000000000000" pitchFamily="2" charset="2"/>
              <a:buNone/>
            </a:pPr>
            <a:r>
              <a:rPr lang="el-GR" altLang="pl-PL"/>
              <a:t>2.2. Επεξεργασία Δεδομένων</a:t>
            </a:r>
            <a:br>
              <a:rPr lang="el-GR" altLang="pl-PL"/>
            </a:br>
            <a:endParaRPr lang="el-GR" altLang="pl-PL"/>
          </a:p>
          <a:p>
            <a:pPr eaLnBrk="1" hangingPunct="1">
              <a:buFont typeface="Wingdings" panose="05000000000000000000" pitchFamily="2" charset="2"/>
              <a:buNone/>
            </a:pPr>
            <a:r>
              <a:rPr lang="el-GR" altLang="pl-PL"/>
              <a:t>Η φάση της επεξεργασίας αποτελείται από τα εξής διακεκριμένα στάδια:</a:t>
            </a:r>
          </a:p>
          <a:p>
            <a:pPr eaLnBrk="1" hangingPunct="1"/>
            <a:r>
              <a:rPr lang="el-GR" altLang="pl-PL"/>
              <a:t>έλεγχος </a:t>
            </a:r>
          </a:p>
          <a:p>
            <a:pPr eaLnBrk="1" hangingPunct="1"/>
            <a:r>
              <a:rPr lang="el-GR" altLang="pl-PL"/>
              <a:t>κωδικογράφηση </a:t>
            </a:r>
          </a:p>
          <a:p>
            <a:pPr eaLnBrk="1" hangingPunct="1"/>
            <a:r>
              <a:rPr lang="el-GR" altLang="pl-PL"/>
              <a:t>μηχανογραφική επεξεργασία</a:t>
            </a:r>
          </a:p>
          <a:p>
            <a:pPr eaLnBrk="1" hangingPunct="1"/>
            <a:endParaRPr lang="el-GR" altLang="pl-P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87984AB-CD35-0838-904A-34D6479CC578}"/>
              </a:ext>
            </a:extLst>
          </p:cNvPr>
          <p:cNvSpPr>
            <a:spLocks noGrp="1" noChangeArrowheads="1"/>
          </p:cNvSpPr>
          <p:nvPr>
            <p:ph type="title"/>
          </p:nvPr>
        </p:nvSpPr>
        <p:spPr/>
        <p:txBody>
          <a:bodyPr/>
          <a:lstStyle/>
          <a:p>
            <a:pPr eaLnBrk="1" hangingPunct="1"/>
            <a:r>
              <a:rPr lang="el-GR" altLang="pl-PL" sz="3800" b="1"/>
              <a:t>Έλεγχος </a:t>
            </a:r>
            <a:br>
              <a:rPr lang="el-GR" altLang="pl-PL" sz="3800"/>
            </a:br>
            <a:endParaRPr lang="el-GR" altLang="pl-PL" sz="3800"/>
          </a:p>
        </p:txBody>
      </p:sp>
      <p:sp>
        <p:nvSpPr>
          <p:cNvPr id="13315" name="Rectangle 3">
            <a:extLst>
              <a:ext uri="{FF2B5EF4-FFF2-40B4-BE49-F238E27FC236}">
                <a16:creationId xmlns:a16="http://schemas.microsoft.com/office/drawing/2014/main" id="{A351AFF9-11CF-D67F-A713-DD708041CFBA}"/>
              </a:ext>
            </a:extLst>
          </p:cNvPr>
          <p:cNvSpPr>
            <a:spLocks noGrp="1" noChangeArrowheads="1"/>
          </p:cNvSpPr>
          <p:nvPr>
            <p:ph type="body" idx="1"/>
          </p:nvPr>
        </p:nvSpPr>
        <p:spPr/>
        <p:txBody>
          <a:bodyPr/>
          <a:lstStyle/>
          <a:p>
            <a:pPr eaLnBrk="1" hangingPunct="1"/>
            <a:r>
              <a:rPr lang="el-GR" altLang="pl-PL" sz="2600"/>
              <a:t>Ο έλεγχος φυσικά πρέπει να ασκείται σε όλη τη διάρκεια της έρευνας, για κάθε δραστηριότητα: έλεγχος της σωστής διατύπωσης των στόχων της έρευνας στο ερωτηματολόγιο, έλεγχος στη σωστή εκτύπωση των εντύπων, έλεγχος στην επιλογή των συνεντευκτών. </a:t>
            </a:r>
          </a:p>
          <a:p>
            <a:pPr eaLnBrk="1" hangingPunct="1"/>
            <a:r>
              <a:rPr lang="el-GR" altLang="pl-PL" sz="2600"/>
              <a:t>Ο κυρίως όμως έλεγχος αφορά την ορθή συμπλήρωση και την τήρηση των κανόνων δειγματοληψίας.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0844647-EA4B-0F9B-F554-8E4FAD7A60E8}"/>
              </a:ext>
            </a:extLst>
          </p:cNvPr>
          <p:cNvSpPr>
            <a:spLocks noGrp="1" noChangeArrowheads="1"/>
          </p:cNvSpPr>
          <p:nvPr>
            <p:ph type="title"/>
          </p:nvPr>
        </p:nvSpPr>
        <p:spPr/>
        <p:txBody>
          <a:bodyPr/>
          <a:lstStyle/>
          <a:p>
            <a:pPr eaLnBrk="1" hangingPunct="1"/>
            <a:r>
              <a:rPr lang="el-GR" altLang="pl-PL" sz="3800" b="1"/>
              <a:t>Κωδικογράφηση</a:t>
            </a:r>
            <a:br>
              <a:rPr lang="el-GR" altLang="pl-PL" sz="3800"/>
            </a:br>
            <a:endParaRPr lang="el-GR" altLang="pl-PL" sz="3800"/>
          </a:p>
        </p:txBody>
      </p:sp>
      <p:sp>
        <p:nvSpPr>
          <p:cNvPr id="14339" name="Rectangle 3">
            <a:extLst>
              <a:ext uri="{FF2B5EF4-FFF2-40B4-BE49-F238E27FC236}">
                <a16:creationId xmlns:a16="http://schemas.microsoft.com/office/drawing/2014/main" id="{067C1E69-5DA7-D220-AC40-BF9B1FE406CF}"/>
              </a:ext>
            </a:extLst>
          </p:cNvPr>
          <p:cNvSpPr>
            <a:spLocks noGrp="1" noChangeArrowheads="1"/>
          </p:cNvSpPr>
          <p:nvPr>
            <p:ph type="body" idx="1"/>
          </p:nvPr>
        </p:nvSpPr>
        <p:spPr>
          <a:xfrm>
            <a:off x="1774825" y="1341438"/>
            <a:ext cx="8362950" cy="5289550"/>
          </a:xfrm>
        </p:spPr>
        <p:txBody>
          <a:bodyPr/>
          <a:lstStyle/>
          <a:p>
            <a:pPr eaLnBrk="1" hangingPunct="1">
              <a:lnSpc>
                <a:spcPct val="80000"/>
              </a:lnSpc>
            </a:pPr>
            <a:r>
              <a:rPr lang="el-GR" altLang="pl-PL" sz="1900"/>
              <a:t>Με τον όρο κωδικογράφηση εννοούμε την μετατροπή των απαντήσεων σε αριθμούς ή σύμβολα, δηλαδή το ποιοτικό στοιχείο (ολόκληρες φράσεις, ένα όνομα, μια κατάφαση ή άρνηση κλπ) σε ποσοτικό ή ποιοτικό-συμβολικό.</a:t>
            </a:r>
            <a:br>
              <a:rPr lang="el-GR" altLang="pl-PL" sz="1900"/>
            </a:br>
            <a:r>
              <a:rPr lang="el-GR" altLang="pl-PL" sz="1900"/>
              <a:t>Φυσικά η απάντηση μπορεί να έχει ένα ήδη αριθμό, οπότε δεν χρειάζεται μετατροπή. </a:t>
            </a:r>
          </a:p>
          <a:p>
            <a:pPr eaLnBrk="1" hangingPunct="1">
              <a:lnSpc>
                <a:spcPct val="80000"/>
              </a:lnSpc>
            </a:pPr>
            <a:r>
              <a:rPr lang="el-GR" altLang="pl-PL" sz="1900"/>
              <a:t>Η κωδικογράφηση, λοιπόν μετατρέπει τις απαντήσεις σε μορφή κατάλληλη για μηχανογραφική επεξεργασία.</a:t>
            </a:r>
            <a:br>
              <a:rPr lang="el-GR" altLang="pl-PL" sz="1900"/>
            </a:br>
            <a:r>
              <a:rPr lang="el-GR" altLang="pl-PL" sz="1900"/>
              <a:t>Η κωδικογράφηση μπορεί να προετοιμασθεί (κατά μεγαλύτερο ή μικρότερο βαθμό) στη φάση του σχεδιασμού, με την κωδικοποίηση των προβλεπομένων απαντήσεων. </a:t>
            </a:r>
          </a:p>
          <a:p>
            <a:pPr eaLnBrk="1" hangingPunct="1">
              <a:lnSpc>
                <a:spcPct val="80000"/>
              </a:lnSpc>
            </a:pPr>
            <a:r>
              <a:rPr lang="el-GR" altLang="pl-PL" sz="1900"/>
              <a:t>Με κωδικοποίηση εννοούμε την πρόβλεψη των δυνατών κατηγοριών απάντησης σε κάθε ερώτηση.</a:t>
            </a:r>
            <a:br>
              <a:rPr lang="el-GR" altLang="pl-PL" sz="1900"/>
            </a:br>
            <a:r>
              <a:rPr lang="el-GR" altLang="pl-PL" sz="1900"/>
              <a:t>Σ’ αυτήν την περίπτωση οι απαντήσεις είναι προκωδικογραφημένες και οι ερωτήσεις χαρακτηρίζονται «κλειστές» ενώ αντίθετα στις «ανοιχτές» ερωτήσεις δεν υπάρχει πρόβλεψη απάντησης (δεν είναι προκωδικογραφημένες). Τότε, εκ των υστέρων, οι απαντήσεις ομαδοποιούνται κατά κατηγορίες, χαρακτηρίζονται με κωδικούς οι ομάδες απαντήσεων και κωδικογραφούνται</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556BD149-5BAE-A9E1-417C-37EC9B2A505A}"/>
              </a:ext>
            </a:extLst>
          </p:cNvPr>
          <p:cNvSpPr>
            <a:spLocks noGrp="1" noChangeArrowheads="1"/>
          </p:cNvSpPr>
          <p:nvPr>
            <p:ph type="title"/>
          </p:nvPr>
        </p:nvSpPr>
        <p:spPr/>
        <p:txBody>
          <a:bodyPr/>
          <a:lstStyle/>
          <a:p>
            <a:pPr eaLnBrk="1" hangingPunct="1"/>
            <a:endParaRPr lang="pl-PL" altLang="pl-PL"/>
          </a:p>
        </p:txBody>
      </p:sp>
      <p:sp>
        <p:nvSpPr>
          <p:cNvPr id="15363" name="Rectangle 6">
            <a:extLst>
              <a:ext uri="{FF2B5EF4-FFF2-40B4-BE49-F238E27FC236}">
                <a16:creationId xmlns:a16="http://schemas.microsoft.com/office/drawing/2014/main" id="{660BDC30-6845-0A47-7A64-D7C33B299C64}"/>
              </a:ext>
            </a:extLst>
          </p:cNvPr>
          <p:cNvSpPr>
            <a:spLocks noGrp="1" noChangeArrowheads="1"/>
          </p:cNvSpPr>
          <p:nvPr>
            <p:ph type="body" idx="1"/>
          </p:nvPr>
        </p:nvSpPr>
        <p:spPr/>
        <p:txBody>
          <a:bodyPr/>
          <a:lstStyle/>
          <a:p>
            <a:pPr eaLnBrk="1" hangingPunct="1"/>
            <a:r>
              <a:rPr lang="el-GR" altLang="pl-PL"/>
              <a:t>Εισαγωγή Στοιχείων στον Ηλεκτρονικό Υπολογιστή Η/Υ</a:t>
            </a:r>
          </a:p>
          <a:p>
            <a:pPr eaLnBrk="1" hangingPunct="1"/>
            <a:endParaRPr lang="el-GR" altLang="pl-PL"/>
          </a:p>
          <a:p>
            <a:pPr eaLnBrk="1" hangingPunct="1"/>
            <a:r>
              <a:rPr lang="el-GR" altLang="pl-PL"/>
              <a:t> Στατιστική Επεξεργασία των Δεδομένων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B4DC0CF-CF88-B30A-D42B-0F9E38F702AF}"/>
              </a:ext>
            </a:extLst>
          </p:cNvPr>
          <p:cNvSpPr>
            <a:spLocks noGrp="1" noChangeArrowheads="1"/>
          </p:cNvSpPr>
          <p:nvPr>
            <p:ph type="title"/>
          </p:nvPr>
        </p:nvSpPr>
        <p:spPr/>
        <p:txBody>
          <a:bodyPr/>
          <a:lstStyle/>
          <a:p>
            <a:pPr eaLnBrk="1" hangingPunct="1"/>
            <a:r>
              <a:rPr lang="el-GR" altLang="pl-PL" sz="3800"/>
              <a:t>Στατιστική Επεξεργασία των Δεδομένων </a:t>
            </a:r>
            <a:br>
              <a:rPr lang="el-GR" altLang="pl-PL" sz="3800"/>
            </a:br>
            <a:endParaRPr lang="el-GR" altLang="pl-PL" sz="3800"/>
          </a:p>
        </p:txBody>
      </p:sp>
      <p:sp>
        <p:nvSpPr>
          <p:cNvPr id="16387" name="Rectangle 3">
            <a:extLst>
              <a:ext uri="{FF2B5EF4-FFF2-40B4-BE49-F238E27FC236}">
                <a16:creationId xmlns:a16="http://schemas.microsoft.com/office/drawing/2014/main" id="{69CDEA96-5880-B276-78B2-787D2169B7DD}"/>
              </a:ext>
            </a:extLst>
          </p:cNvPr>
          <p:cNvSpPr>
            <a:spLocks noGrp="1" noChangeArrowheads="1"/>
          </p:cNvSpPr>
          <p:nvPr>
            <p:ph type="body" idx="1"/>
          </p:nvPr>
        </p:nvSpPr>
        <p:spPr>
          <a:xfrm>
            <a:off x="2063750" y="1352550"/>
            <a:ext cx="8147050" cy="5505450"/>
          </a:xfrm>
        </p:spPr>
        <p:txBody>
          <a:bodyPr/>
          <a:lstStyle/>
          <a:p>
            <a:pPr eaLnBrk="1" hangingPunct="1">
              <a:lnSpc>
                <a:spcPct val="90000"/>
              </a:lnSpc>
              <a:buFont typeface="Wingdings" panose="05000000000000000000" pitchFamily="2" charset="2"/>
              <a:buNone/>
            </a:pPr>
            <a:r>
              <a:rPr lang="el-GR" altLang="pl-PL" sz="2100"/>
              <a:t>Συχνότητες</a:t>
            </a:r>
          </a:p>
          <a:p>
            <a:pPr eaLnBrk="1" hangingPunct="1">
              <a:lnSpc>
                <a:spcPct val="90000"/>
              </a:lnSpc>
            </a:pPr>
            <a:r>
              <a:rPr lang="el-GR" altLang="pl-PL" sz="2100"/>
              <a:t>Στις συχνότητες βλέπουμε με μια πρώτη ματιά το πως κατανέμονται τα δεδομένα μας. Είναι κατάλληλες για ορισμένο τύπο στοιχείων. Κυρίως όταν τα στοιχεία είναι ομαδοποιημένα σε λίγες μεγάλες κατηγορίες π.χ. για το φύλο των καθηγητών (τόσοι άνδρες, τόσες γυναίκες), για την Ομάδα Ηλικιών. Δεν είναι κατάλληλες για στοιχεία που έχουν μια συνεχή σειρά π.χ. το έτος γέννησης κάθε καθηγητή.</a:t>
            </a:r>
          </a:p>
          <a:p>
            <a:pPr eaLnBrk="1" hangingPunct="1">
              <a:lnSpc>
                <a:spcPct val="90000"/>
              </a:lnSpc>
              <a:buFont typeface="Wingdings" panose="05000000000000000000" pitchFamily="2" charset="2"/>
              <a:buNone/>
            </a:pPr>
            <a:endParaRPr lang="el-GR" altLang="pl-PL" sz="2100"/>
          </a:p>
          <a:p>
            <a:pPr eaLnBrk="1" hangingPunct="1">
              <a:lnSpc>
                <a:spcPct val="90000"/>
              </a:lnSpc>
              <a:buFont typeface="Wingdings" panose="05000000000000000000" pitchFamily="2" charset="2"/>
              <a:buNone/>
            </a:pPr>
            <a:r>
              <a:rPr lang="el-GR" altLang="pl-PL" sz="2100"/>
              <a:t>Πινακοποίηση</a:t>
            </a:r>
          </a:p>
          <a:p>
            <a:pPr eaLnBrk="1" hangingPunct="1">
              <a:lnSpc>
                <a:spcPct val="90000"/>
              </a:lnSpc>
            </a:pPr>
            <a:r>
              <a:rPr lang="el-GR" altLang="pl-PL" sz="2100"/>
              <a:t>Οι πιο απλές διασταυρώσεις μεταξύ δύο ή περισσοτέρων μεταβλητών παρουσιάζονται συνήθως με τη μορφή πινάκων, όπου στον οριζόντιο άξονα είναι η μια μεταβλητή και στον κάθετο η άλλη. Και σε αυτήν την περίπτωση η διασταύρωση έχει νόημα όταν οι μεταβλητές είναι ομαδοποιημένες σε λίγες κατηγορίες.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31F223E-D266-DA8D-083B-1C94129DC4AD}"/>
              </a:ext>
            </a:extLst>
          </p:cNvPr>
          <p:cNvSpPr>
            <a:spLocks noGrp="1" noChangeArrowheads="1"/>
          </p:cNvSpPr>
          <p:nvPr>
            <p:ph type="title"/>
          </p:nvPr>
        </p:nvSpPr>
        <p:spPr/>
        <p:txBody>
          <a:bodyPr/>
          <a:lstStyle/>
          <a:p>
            <a:pPr eaLnBrk="1" hangingPunct="1"/>
            <a:endParaRPr lang="pl-PL" altLang="pl-PL"/>
          </a:p>
        </p:txBody>
      </p:sp>
      <p:sp>
        <p:nvSpPr>
          <p:cNvPr id="17411" name="Rectangle 3">
            <a:extLst>
              <a:ext uri="{FF2B5EF4-FFF2-40B4-BE49-F238E27FC236}">
                <a16:creationId xmlns:a16="http://schemas.microsoft.com/office/drawing/2014/main" id="{45A38498-AF05-5739-52B5-8430146DC6E6}"/>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l-GR" altLang="pl-PL" sz="1500"/>
              <a:t>Παλινδρόμηση</a:t>
            </a:r>
          </a:p>
          <a:p>
            <a:pPr eaLnBrk="1" hangingPunct="1">
              <a:lnSpc>
                <a:spcPct val="80000"/>
              </a:lnSpc>
            </a:pPr>
            <a:r>
              <a:rPr lang="el-GR" altLang="pl-PL" sz="1500"/>
              <a:t>Η διαδικασία αυτή εκτιμά την σχέση μεταξύ δύο μεταβλητών. Αν συσχετίσουμε π.χ. την μεταβλητή «μισθό» με τη μεταβλητή «χρόνια προϋπηρεσίας» ενός καθηγητή είναι πολύ πιθανόν να βρούμε ότι υπάρχει μια πολύ ισχυρή θετική σχέση μεταξύ των δύο μεταβλητών (δηλ. ο μισθός να αυξάνει με τα χρόνια προϋπηρεσίας). Τη διαδικασία αυτή μπορεί να θέλουμε να την εφαρμόσουμε για να ελέγξουμε το κατά πόσο σχετίζεται η απόδοση ενός μαθητή με το μορφωτικό επίπεδο των γονιών του κτλ.</a:t>
            </a:r>
          </a:p>
          <a:p>
            <a:pPr eaLnBrk="1" hangingPunct="1">
              <a:lnSpc>
                <a:spcPct val="80000"/>
              </a:lnSpc>
              <a:buFont typeface="Wingdings" panose="05000000000000000000" pitchFamily="2" charset="2"/>
              <a:buNone/>
            </a:pPr>
            <a:endParaRPr lang="el-GR" altLang="pl-PL" sz="1500"/>
          </a:p>
          <a:p>
            <a:pPr eaLnBrk="1" hangingPunct="1">
              <a:lnSpc>
                <a:spcPct val="80000"/>
              </a:lnSpc>
              <a:buFont typeface="Wingdings" panose="05000000000000000000" pitchFamily="2" charset="2"/>
              <a:buNone/>
            </a:pPr>
            <a:r>
              <a:rPr lang="el-GR" altLang="pl-PL" sz="1500"/>
              <a:t>Γραφικά και Διαγράμματα</a:t>
            </a:r>
          </a:p>
          <a:p>
            <a:pPr eaLnBrk="1" hangingPunct="1">
              <a:lnSpc>
                <a:spcPct val="80000"/>
              </a:lnSpc>
            </a:pPr>
            <a:r>
              <a:rPr lang="el-GR" altLang="pl-PL" sz="1500"/>
              <a:t>Μια εικόνα μιλά όσο χίλιες λέξεις και μια από τις απαραίτητες πλέον λειτουργίες των Στατιστικών Πακέτων είναι η δημιουργία γραφικών. Η γραφική απεικόνιση των στοιχείων είναι ένα βοηθητικό μέσο για την συναγωγή γενικών συμπερασμάτων από πίνακες που μπορεί να είναι πολύ πολύπλοκοι. Τα συνηθέστερα γραφικά που χρησιμοποιούμε είναι το διάγραμμα, οι στήλες και οι πίτες.</a:t>
            </a:r>
          </a:p>
          <a:p>
            <a:pPr eaLnBrk="1" hangingPunct="1">
              <a:lnSpc>
                <a:spcPct val="80000"/>
              </a:lnSpc>
            </a:pPr>
            <a:endParaRPr lang="el-GR" altLang="pl-PL" sz="1500"/>
          </a:p>
          <a:p>
            <a:pPr eaLnBrk="1" hangingPunct="1">
              <a:lnSpc>
                <a:spcPct val="80000"/>
              </a:lnSpc>
              <a:buFont typeface="Wingdings" panose="05000000000000000000" pitchFamily="2" charset="2"/>
              <a:buNone/>
            </a:pPr>
            <a:r>
              <a:rPr lang="el-GR" altLang="pl-PL" sz="1500"/>
              <a:t>Το γραμμικό διάγραμμα χρησιμοποιείται συνήθως για μη ομαδοποιημένα στοιχεία, οι στήλες για δεδομένα που είναι ομαδοποιημένα σε αρκετές κατηγορίες, ενώ οι πίτες για δεδομένα ομαδοποιημένα σε πολύ λίγες κατηγορίες.</a:t>
            </a:r>
          </a:p>
          <a:p>
            <a:pPr eaLnBrk="1" hangingPunct="1">
              <a:lnSpc>
                <a:spcPct val="80000"/>
              </a:lnSpc>
            </a:pPr>
            <a:endParaRPr lang="el-GR" altLang="pl-PL" sz="15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45D445B-42A5-A154-19EA-D4056D8D572F}"/>
              </a:ext>
            </a:extLst>
          </p:cNvPr>
          <p:cNvSpPr>
            <a:spLocks noGrp="1" noChangeArrowheads="1"/>
          </p:cNvSpPr>
          <p:nvPr>
            <p:ph type="title"/>
          </p:nvPr>
        </p:nvSpPr>
        <p:spPr/>
        <p:txBody>
          <a:bodyPr/>
          <a:lstStyle/>
          <a:p>
            <a:pPr eaLnBrk="1" hangingPunct="1"/>
            <a:r>
              <a:rPr lang="el-GR" altLang="pl-PL" dirty="0"/>
              <a:t>Ποιοτικές μέθοδοι: μέσα συλλογής δεδομένων</a:t>
            </a:r>
          </a:p>
        </p:txBody>
      </p:sp>
      <p:sp>
        <p:nvSpPr>
          <p:cNvPr id="18435" name="Rectangle 3">
            <a:extLst>
              <a:ext uri="{FF2B5EF4-FFF2-40B4-BE49-F238E27FC236}">
                <a16:creationId xmlns:a16="http://schemas.microsoft.com/office/drawing/2014/main" id="{39765B80-1282-5747-DDE9-485FD54DB8E4}"/>
              </a:ext>
            </a:extLst>
          </p:cNvPr>
          <p:cNvSpPr>
            <a:spLocks noGrp="1" noChangeArrowheads="1"/>
          </p:cNvSpPr>
          <p:nvPr>
            <p:ph type="body" idx="1"/>
          </p:nvPr>
        </p:nvSpPr>
        <p:spPr/>
        <p:txBody>
          <a:bodyPr/>
          <a:lstStyle/>
          <a:p>
            <a:pPr eaLnBrk="1" hangingPunct="1"/>
            <a:r>
              <a:rPr lang="el-GR" altLang="pl-PL" sz="3200"/>
              <a:t>Συνέντευξη</a:t>
            </a:r>
          </a:p>
          <a:p>
            <a:pPr eaLnBrk="1" hangingPunct="1"/>
            <a:endParaRPr lang="el-GR" altLang="pl-PL" sz="3200"/>
          </a:p>
          <a:p>
            <a:pPr eaLnBrk="1" hangingPunct="1"/>
            <a:r>
              <a:rPr lang="el-GR" altLang="pl-PL" sz="3200"/>
              <a:t>Παρατήρηση</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1F50317-DC27-702B-67A9-1A4AE4C8A688}"/>
              </a:ext>
            </a:extLst>
          </p:cNvPr>
          <p:cNvSpPr>
            <a:spLocks noGrp="1" noChangeArrowheads="1"/>
          </p:cNvSpPr>
          <p:nvPr>
            <p:ph type="title"/>
          </p:nvPr>
        </p:nvSpPr>
        <p:spPr>
          <a:xfrm>
            <a:off x="2782888" y="260351"/>
            <a:ext cx="7010400" cy="1527175"/>
          </a:xfrm>
        </p:spPr>
        <p:txBody>
          <a:bodyPr/>
          <a:lstStyle/>
          <a:p>
            <a:pPr eaLnBrk="1" hangingPunct="1"/>
            <a:r>
              <a:rPr lang="el-GR" altLang="pl-PL" sz="4300"/>
              <a:t>Συνέντευξη</a:t>
            </a:r>
            <a:br>
              <a:rPr lang="el-GR" altLang="pl-PL" sz="4300"/>
            </a:br>
            <a:endParaRPr lang="el-GR" altLang="pl-PL" sz="4300"/>
          </a:p>
        </p:txBody>
      </p:sp>
      <p:sp>
        <p:nvSpPr>
          <p:cNvPr id="19459" name="Rectangle 3">
            <a:extLst>
              <a:ext uri="{FF2B5EF4-FFF2-40B4-BE49-F238E27FC236}">
                <a16:creationId xmlns:a16="http://schemas.microsoft.com/office/drawing/2014/main" id="{F7234A07-AC4B-A7B8-93FE-F9B1C4EF615E}"/>
              </a:ext>
            </a:extLst>
          </p:cNvPr>
          <p:cNvSpPr>
            <a:spLocks noGrp="1" noChangeArrowheads="1"/>
          </p:cNvSpPr>
          <p:nvPr>
            <p:ph type="body" idx="1"/>
          </p:nvPr>
        </p:nvSpPr>
        <p:spPr/>
        <p:txBody>
          <a:bodyPr/>
          <a:lstStyle/>
          <a:p>
            <a:pPr eaLnBrk="1" hangingPunct="1"/>
            <a:r>
              <a:rPr lang="el-GR" altLang="pl-PL" sz="2600"/>
              <a:t>Προσαρμοστικότητα</a:t>
            </a:r>
          </a:p>
          <a:p>
            <a:pPr eaLnBrk="1" hangingPunct="1"/>
            <a:r>
              <a:rPr lang="el-GR" altLang="pl-PL" sz="2600"/>
              <a:t>Περιορισμοί</a:t>
            </a:r>
          </a:p>
          <a:p>
            <a:pPr eaLnBrk="1" hangingPunct="1"/>
            <a:r>
              <a:rPr lang="el-GR" altLang="pl-PL" sz="2600"/>
              <a:t>Υποκειμενική τεχνική/Προκατάληψη</a:t>
            </a:r>
          </a:p>
          <a:p>
            <a:pPr eaLnBrk="1" hangingPunct="1"/>
            <a:r>
              <a:rPr lang="el-GR" altLang="pl-PL" sz="2600"/>
              <a:t>Διατύπωση ερώτησης</a:t>
            </a:r>
          </a:p>
          <a:p>
            <a:pPr eaLnBrk="1" hangingPunct="1"/>
            <a:r>
              <a:rPr lang="el-GR" altLang="pl-PL" sz="2600"/>
              <a:t>Πλούσιο υλικό</a:t>
            </a:r>
          </a:p>
          <a:p>
            <a:pPr eaLnBrk="1" hangingPunct="1">
              <a:buFont typeface="Wingdings" panose="05000000000000000000" pitchFamily="2" charset="2"/>
              <a:buNone/>
            </a:pPr>
            <a:r>
              <a:rPr lang="el-GR" altLang="pl-PL" sz="2600"/>
              <a:t>«Μια συζήτηση ανάμεσα στον συνεντευκτή και τον συνεντευξιαζόμενο με σκοπό την απόσπαση συγκεκριμένων πληροφοριών από τον συνεντευξιαζόμενο».</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7089EFA-BFAE-E066-7E84-5D0BD8C0E8EF}"/>
              </a:ext>
            </a:extLst>
          </p:cNvPr>
          <p:cNvSpPr>
            <a:spLocks noGrp="1" noChangeArrowheads="1"/>
          </p:cNvSpPr>
          <p:nvPr>
            <p:ph type="title"/>
          </p:nvPr>
        </p:nvSpPr>
        <p:spPr/>
        <p:txBody>
          <a:bodyPr/>
          <a:lstStyle/>
          <a:p>
            <a:pPr eaLnBrk="1" hangingPunct="1"/>
            <a:r>
              <a:rPr lang="el-GR" altLang="pl-PL" sz="4300"/>
              <a:t>Συνέντευξη</a:t>
            </a:r>
            <a:br>
              <a:rPr lang="el-GR" altLang="pl-PL" sz="4300"/>
            </a:br>
            <a:endParaRPr lang="el-GR" altLang="pl-PL" sz="4300"/>
          </a:p>
        </p:txBody>
      </p:sp>
      <p:sp>
        <p:nvSpPr>
          <p:cNvPr id="20483" name="Rectangle 3">
            <a:extLst>
              <a:ext uri="{FF2B5EF4-FFF2-40B4-BE49-F238E27FC236}">
                <a16:creationId xmlns:a16="http://schemas.microsoft.com/office/drawing/2014/main" id="{46999663-78A2-58C2-F131-F20C56F61EA2}"/>
              </a:ext>
            </a:extLst>
          </p:cNvPr>
          <p:cNvSpPr>
            <a:spLocks noGrp="1" noChangeArrowheads="1"/>
          </p:cNvSpPr>
          <p:nvPr>
            <p:ph type="body" idx="1"/>
          </p:nvPr>
        </p:nvSpPr>
        <p:spPr/>
        <p:txBody>
          <a:bodyPr/>
          <a:lstStyle/>
          <a:p>
            <a:pPr eaLnBrk="1" hangingPunct="1"/>
            <a:r>
              <a:rPr lang="el-GR" altLang="pl-PL"/>
              <a:t>Επιλογή κατάλληλων λέξεων</a:t>
            </a:r>
          </a:p>
          <a:p>
            <a:pPr eaLnBrk="1" hangingPunct="1"/>
            <a:r>
              <a:rPr lang="el-GR" altLang="pl-PL"/>
              <a:t>Γλώσσα κατανοητή</a:t>
            </a:r>
          </a:p>
          <a:p>
            <a:pPr eaLnBrk="1" hangingPunct="1"/>
            <a:r>
              <a:rPr lang="el-GR" altLang="pl-PL"/>
              <a:t>Όχι καθοδηγητικές, υποθετικές ή προσβλητικές ερωτήσεις</a:t>
            </a:r>
          </a:p>
          <a:p>
            <a:pPr eaLnBrk="1" hangingPunct="1"/>
            <a:r>
              <a:rPr lang="el-GR" altLang="pl-PL"/>
              <a:t>Προετοιμασία θεμάτων</a:t>
            </a:r>
          </a:p>
          <a:p>
            <a:pPr eaLnBrk="1" hangingPunct="1"/>
            <a:r>
              <a:rPr lang="el-GR" altLang="pl-PL"/>
              <a:t>Σημαντική η σειρά των ερωτήσεων</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84E9AD7-358C-261C-DEE9-2ADBAC2F059A}"/>
              </a:ext>
            </a:extLst>
          </p:cNvPr>
          <p:cNvSpPr>
            <a:spLocks noGrp="1" noChangeArrowheads="1"/>
          </p:cNvSpPr>
          <p:nvPr>
            <p:ph type="title"/>
          </p:nvPr>
        </p:nvSpPr>
        <p:spPr/>
        <p:txBody>
          <a:bodyPr/>
          <a:lstStyle/>
          <a:p>
            <a:pPr eaLnBrk="1" hangingPunct="1"/>
            <a:r>
              <a:rPr lang="el-GR" altLang="pl-PL"/>
              <a:t>Τύπος συνέντευξης</a:t>
            </a:r>
          </a:p>
        </p:txBody>
      </p:sp>
      <p:sp>
        <p:nvSpPr>
          <p:cNvPr id="21507" name="Rectangle 3">
            <a:extLst>
              <a:ext uri="{FF2B5EF4-FFF2-40B4-BE49-F238E27FC236}">
                <a16:creationId xmlns:a16="http://schemas.microsoft.com/office/drawing/2014/main" id="{8291E663-E827-33EF-5A60-6E1183F6F342}"/>
              </a:ext>
            </a:extLst>
          </p:cNvPr>
          <p:cNvSpPr>
            <a:spLocks noGrp="1" noChangeArrowheads="1"/>
          </p:cNvSpPr>
          <p:nvPr>
            <p:ph type="body" idx="1"/>
          </p:nvPr>
        </p:nvSpPr>
        <p:spPr/>
        <p:txBody>
          <a:bodyPr/>
          <a:lstStyle/>
          <a:p>
            <a:pPr eaLnBrk="1" hangingPunct="1"/>
            <a:r>
              <a:rPr lang="el-GR" altLang="pl-PL"/>
              <a:t>Δομημένη</a:t>
            </a:r>
          </a:p>
          <a:p>
            <a:pPr eaLnBrk="1" hangingPunct="1"/>
            <a:r>
              <a:rPr lang="el-GR" altLang="pl-PL"/>
              <a:t>Ημι-δομημένη</a:t>
            </a:r>
          </a:p>
          <a:p>
            <a:pPr eaLnBrk="1" hangingPunct="1"/>
            <a:r>
              <a:rPr lang="el-GR" altLang="pl-PL"/>
              <a:t>Αδόμητη</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Βασικά είδη έρευνας: ανάλογα με τον ερευνητικό σχεδιασμό</a:t>
            </a:r>
            <a:endParaRPr lang="en-US" dirty="0"/>
          </a:p>
        </p:txBody>
      </p:sp>
      <p:sp>
        <p:nvSpPr>
          <p:cNvPr id="3" name="Content Placeholder 2"/>
          <p:cNvSpPr>
            <a:spLocks noGrp="1"/>
          </p:cNvSpPr>
          <p:nvPr>
            <p:ph idx="1"/>
          </p:nvPr>
        </p:nvSpPr>
        <p:spPr/>
        <p:txBody>
          <a:bodyPr/>
          <a:lstStyle/>
          <a:p>
            <a:r>
              <a:rPr lang="el-GR" dirty="0"/>
              <a:t>Πειραματική</a:t>
            </a:r>
            <a:r>
              <a:rPr lang="en-US" dirty="0"/>
              <a:t> </a:t>
            </a:r>
            <a:r>
              <a:rPr lang="el-GR" dirty="0"/>
              <a:t>(αξιολόγηση παρεμβάσεων, κλινικές δοκιμές-</a:t>
            </a:r>
            <a:r>
              <a:rPr lang="en-US" dirty="0"/>
              <a:t>randomized controlled trial (RCT) </a:t>
            </a:r>
            <a:r>
              <a:rPr lang="el-GR" dirty="0"/>
              <a:t>)</a:t>
            </a:r>
          </a:p>
          <a:p>
            <a:endParaRPr lang="el-GR" dirty="0"/>
          </a:p>
          <a:p>
            <a:r>
              <a:rPr lang="el-GR" dirty="0"/>
              <a:t>Συσχετιστική</a:t>
            </a:r>
          </a:p>
          <a:p>
            <a:endParaRPr lang="el-GR" dirty="0"/>
          </a:p>
          <a:p>
            <a:r>
              <a:rPr lang="el-GR" dirty="0"/>
              <a:t>Δημοσκόπηση</a:t>
            </a:r>
          </a:p>
          <a:p>
            <a:endParaRPr lang="el-GR" dirty="0"/>
          </a:p>
          <a:p>
            <a:r>
              <a:rPr lang="el-GR" dirty="0"/>
              <a:t>Μελέτη περίπτωσης</a:t>
            </a:r>
            <a:endParaRPr lang="en-US" dirty="0"/>
          </a:p>
        </p:txBody>
      </p:sp>
    </p:spTree>
    <p:extLst>
      <p:ext uri="{BB962C8B-B14F-4D97-AF65-F5344CB8AC3E}">
        <p14:creationId xmlns:p14="http://schemas.microsoft.com/office/powerpoint/2010/main" val="179982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E5E3A22-64BD-A90F-5213-8C9503767C56}"/>
              </a:ext>
            </a:extLst>
          </p:cNvPr>
          <p:cNvSpPr>
            <a:spLocks noGrp="1" noChangeArrowheads="1"/>
          </p:cNvSpPr>
          <p:nvPr>
            <p:ph type="title"/>
          </p:nvPr>
        </p:nvSpPr>
        <p:spPr/>
        <p:txBody>
          <a:bodyPr/>
          <a:lstStyle/>
          <a:p>
            <a:pPr eaLnBrk="1" hangingPunct="1"/>
            <a:r>
              <a:rPr lang="el-GR" altLang="pl-PL" sz="4300"/>
              <a:t>Συνέντευξη</a:t>
            </a:r>
            <a:br>
              <a:rPr lang="el-GR" altLang="pl-PL" sz="4300"/>
            </a:br>
            <a:endParaRPr lang="el-GR" altLang="pl-PL" sz="4300"/>
          </a:p>
        </p:txBody>
      </p:sp>
      <p:sp>
        <p:nvSpPr>
          <p:cNvPr id="22531" name="Rectangle 3">
            <a:extLst>
              <a:ext uri="{FF2B5EF4-FFF2-40B4-BE49-F238E27FC236}">
                <a16:creationId xmlns:a16="http://schemas.microsoft.com/office/drawing/2014/main" id="{D6DB1ED1-D1CD-9C43-24A3-EED5A7FA0A94}"/>
              </a:ext>
            </a:extLst>
          </p:cNvPr>
          <p:cNvSpPr>
            <a:spLocks noGrp="1" noChangeArrowheads="1"/>
          </p:cNvSpPr>
          <p:nvPr>
            <p:ph type="body" idx="1"/>
          </p:nvPr>
        </p:nvSpPr>
        <p:spPr/>
        <p:txBody>
          <a:bodyPr/>
          <a:lstStyle/>
          <a:p>
            <a:pPr eaLnBrk="1" hangingPunct="1"/>
            <a:r>
              <a:rPr lang="el-GR" altLang="pl-PL"/>
              <a:t>Μαγνητοφώνηση</a:t>
            </a:r>
          </a:p>
          <a:p>
            <a:pPr eaLnBrk="1" hangingPunct="1"/>
            <a:r>
              <a:rPr lang="el-GR" altLang="pl-PL"/>
              <a:t>Χρόνος, τόπος και τρόπος διεξαγωγής συνέντευξης</a:t>
            </a:r>
          </a:p>
          <a:p>
            <a:pPr eaLnBrk="1" hangingPunct="1"/>
            <a:r>
              <a:rPr lang="el-GR" altLang="pl-PL"/>
              <a:t>Χρονοβόρες</a:t>
            </a:r>
          </a:p>
          <a:p>
            <a:pPr eaLnBrk="1" hangingPunct="1"/>
            <a:r>
              <a:rPr lang="el-GR" altLang="pl-PL"/>
              <a:t>Σημειώσεις</a:t>
            </a:r>
          </a:p>
          <a:p>
            <a:pPr eaLnBrk="1" hangingPunct="1"/>
            <a:endParaRPr lang="el-GR" altLang="pl-P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6834E88-5B04-FF9C-9436-3C6071E6722A}"/>
              </a:ext>
            </a:extLst>
          </p:cNvPr>
          <p:cNvSpPr>
            <a:spLocks noGrp="1" noChangeArrowheads="1"/>
          </p:cNvSpPr>
          <p:nvPr>
            <p:ph type="title"/>
          </p:nvPr>
        </p:nvSpPr>
        <p:spPr/>
        <p:txBody>
          <a:bodyPr/>
          <a:lstStyle/>
          <a:p>
            <a:pPr eaLnBrk="1" hangingPunct="1"/>
            <a:r>
              <a:rPr lang="el-GR" altLang="pl-PL"/>
              <a:t>Ανάλυση περιεχομένου</a:t>
            </a:r>
          </a:p>
        </p:txBody>
      </p:sp>
      <p:sp>
        <p:nvSpPr>
          <p:cNvPr id="23555" name="Rectangle 3">
            <a:extLst>
              <a:ext uri="{FF2B5EF4-FFF2-40B4-BE49-F238E27FC236}">
                <a16:creationId xmlns:a16="http://schemas.microsoft.com/office/drawing/2014/main" id="{69639DEA-8C97-1550-9264-C7245E2CC444}"/>
              </a:ext>
            </a:extLst>
          </p:cNvPr>
          <p:cNvSpPr>
            <a:spLocks noGrp="1" noChangeArrowheads="1"/>
          </p:cNvSpPr>
          <p:nvPr>
            <p:ph type="body" idx="1"/>
          </p:nvPr>
        </p:nvSpPr>
        <p:spPr>
          <a:xfrm>
            <a:off x="1847850" y="1628776"/>
            <a:ext cx="8210550" cy="4391025"/>
          </a:xfrm>
        </p:spPr>
        <p:txBody>
          <a:bodyPr/>
          <a:lstStyle/>
          <a:p>
            <a:pPr eaLnBrk="1" hangingPunct="1">
              <a:lnSpc>
                <a:spcPct val="80000"/>
              </a:lnSpc>
            </a:pPr>
            <a:r>
              <a:rPr lang="el-GR" altLang="pl-PL" sz="2100"/>
              <a:t>Η ανάλυση περιεχομένου περιλαμβάνει την κωδικοποίηση  των λεγομένων των ατόμων σε κλειστές κατηγορίες, που συνοψίζουν και συστηματοποιούν τα δεδομένα. </a:t>
            </a:r>
          </a:p>
          <a:p>
            <a:pPr eaLnBrk="1" hangingPunct="1">
              <a:lnSpc>
                <a:spcPct val="80000"/>
              </a:lnSpc>
            </a:pPr>
            <a:r>
              <a:rPr lang="el-GR" altLang="pl-PL" sz="2100"/>
              <a:t>Η κωδικοποίηση των δεδομένων είτε προκύπτει από τα ίδια τα δεδομένα (</a:t>
            </a:r>
            <a:r>
              <a:rPr lang="en-US" altLang="pl-PL" sz="2100"/>
              <a:t>e</a:t>
            </a:r>
            <a:r>
              <a:rPr lang="en-GB" altLang="pl-PL" sz="2100"/>
              <a:t>mergent </a:t>
            </a:r>
            <a:r>
              <a:rPr lang="en-US" altLang="pl-PL" sz="2100"/>
              <a:t>coding</a:t>
            </a:r>
            <a:r>
              <a:rPr lang="el-GR" altLang="pl-PL" sz="2100"/>
              <a:t>) είτε υπάρχουν προκαθορισμένες κατηγορίες βασισμένες σε μια συγκεκριμένη θεωρία (</a:t>
            </a:r>
            <a:r>
              <a:rPr lang="en-GB" altLang="pl-PL" sz="2100" i="1"/>
              <a:t>a priori</a:t>
            </a:r>
            <a:r>
              <a:rPr lang="en-GB" altLang="pl-PL" sz="2100"/>
              <a:t> coding</a:t>
            </a:r>
            <a:r>
              <a:rPr lang="el-GR" altLang="pl-PL" sz="2100"/>
              <a:t>).  </a:t>
            </a:r>
          </a:p>
          <a:p>
            <a:pPr eaLnBrk="1" hangingPunct="1">
              <a:lnSpc>
                <a:spcPct val="80000"/>
              </a:lnSpc>
            </a:pPr>
            <a:r>
              <a:rPr lang="el-GR" altLang="pl-PL" sz="2100"/>
              <a:t>«Ειδικότερα, δύο ερευνητές διάβασαν προσεκτικά το υλικό και ξεχώρισαν ορισμένα στοιχεία, διαμορφώνοντας έναν κατάλογο. Στη συνέχεια, οι ερευνητές συνέκριναν τις σημειώσεις τους και συνταίριαξαν τις διαφορές που υπήρχαν στο αρχικό υλικό. Έπειτα, οι ερευνητές χρησιμοποίησαν τον τελικό κατάλογο στοιχείων για να κάνουν ξεχωριστά την κωδικοποίηση. Στο τέλος ελέγχθηκε η αξιοπιστία των δεδομένων  (η ο βαθμός συμφωνίας ήταν 97%). Τη βασική κωδικοποίηση ακολούθησε η ανάδειξη των υποκατηγοριών με τον ίδιο ακριβώς τρόπο (</a:t>
            </a:r>
            <a:r>
              <a:rPr lang="en-US" altLang="pl-PL" sz="2100"/>
              <a:t>Smith</a:t>
            </a:r>
            <a:r>
              <a:rPr lang="el-GR" altLang="pl-PL" sz="2100"/>
              <a:t>, 2003).»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5906E62-2A32-CEF6-E1B5-1D931CB00A82}"/>
              </a:ext>
            </a:extLst>
          </p:cNvPr>
          <p:cNvSpPr>
            <a:spLocks noGrp="1" noChangeArrowheads="1"/>
          </p:cNvSpPr>
          <p:nvPr>
            <p:ph type="title"/>
          </p:nvPr>
        </p:nvSpPr>
        <p:spPr/>
        <p:txBody>
          <a:bodyPr/>
          <a:lstStyle/>
          <a:p>
            <a:pPr eaLnBrk="1" hangingPunct="1"/>
            <a:r>
              <a:rPr lang="el-GR" altLang="pl-PL"/>
              <a:t>Παρατήρηση</a:t>
            </a:r>
          </a:p>
        </p:txBody>
      </p:sp>
      <p:sp>
        <p:nvSpPr>
          <p:cNvPr id="24579" name="Rectangle 3">
            <a:extLst>
              <a:ext uri="{FF2B5EF4-FFF2-40B4-BE49-F238E27FC236}">
                <a16:creationId xmlns:a16="http://schemas.microsoft.com/office/drawing/2014/main" id="{A06EE64C-87EE-AC20-DDA4-F0629DA87BE4}"/>
              </a:ext>
            </a:extLst>
          </p:cNvPr>
          <p:cNvSpPr>
            <a:spLocks noGrp="1" noChangeArrowheads="1"/>
          </p:cNvSpPr>
          <p:nvPr>
            <p:ph type="body" idx="1"/>
          </p:nvPr>
        </p:nvSpPr>
        <p:spPr/>
        <p:txBody>
          <a:bodyPr/>
          <a:lstStyle/>
          <a:p>
            <a:pPr eaLnBrk="1" hangingPunct="1"/>
            <a:r>
              <a:rPr lang="el-GR" altLang="pl-PL"/>
              <a:t>Χρήσιμη για να δούμε εάν οι άνθρωποι κάνουν αυτό που  λένε ότι κάνουν και εάν συμπεριφέρονται με τον τρόπο που ισχυρίζονται  ότι συμπεριφέρονται.</a:t>
            </a:r>
          </a:p>
          <a:p>
            <a:pPr eaLnBrk="1" hangingPunct="1"/>
            <a:r>
              <a:rPr lang="el-GR" altLang="pl-PL"/>
              <a:t>Συμμετοχική</a:t>
            </a:r>
          </a:p>
          <a:p>
            <a:pPr eaLnBrk="1" hangingPunct="1"/>
            <a:r>
              <a:rPr lang="el-GR" altLang="pl-PL"/>
              <a:t>Μη συμμετοχική</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E60681CA-A14E-7000-B198-8131ED3D5989}"/>
              </a:ext>
            </a:extLst>
          </p:cNvPr>
          <p:cNvSpPr>
            <a:spLocks noGrp="1" noChangeArrowheads="1"/>
          </p:cNvSpPr>
          <p:nvPr>
            <p:ph type="title"/>
          </p:nvPr>
        </p:nvSpPr>
        <p:spPr/>
        <p:txBody>
          <a:bodyPr/>
          <a:lstStyle/>
          <a:p>
            <a:pPr eaLnBrk="1" hangingPunct="1"/>
            <a:r>
              <a:rPr lang="el-GR" altLang="pl-PL"/>
              <a:t>Παρατήρηση: Καταγραφή και ανάλυση</a:t>
            </a:r>
          </a:p>
        </p:txBody>
      </p:sp>
      <p:sp>
        <p:nvSpPr>
          <p:cNvPr id="25603" name="Rectangle 3">
            <a:extLst>
              <a:ext uri="{FF2B5EF4-FFF2-40B4-BE49-F238E27FC236}">
                <a16:creationId xmlns:a16="http://schemas.microsoft.com/office/drawing/2014/main" id="{2CF01372-D51D-2529-585C-62C2EF782346}"/>
              </a:ext>
            </a:extLst>
          </p:cNvPr>
          <p:cNvSpPr>
            <a:spLocks noGrp="1" noChangeArrowheads="1"/>
          </p:cNvSpPr>
          <p:nvPr>
            <p:ph type="body" idx="1"/>
          </p:nvPr>
        </p:nvSpPr>
        <p:spPr/>
        <p:txBody>
          <a:bodyPr/>
          <a:lstStyle/>
          <a:p>
            <a:pPr eaLnBrk="1" hangingPunct="1"/>
            <a:r>
              <a:rPr lang="el-GR" altLang="pl-PL"/>
              <a:t>Τι μας ενδιαφέρει να καταγράψουμε;</a:t>
            </a:r>
          </a:p>
          <a:p>
            <a:pPr eaLnBrk="1" hangingPunct="1"/>
            <a:r>
              <a:rPr lang="el-GR" altLang="pl-PL"/>
              <a:t>Περιεχόμενό ή διαδικασία</a:t>
            </a:r>
          </a:p>
          <a:p>
            <a:pPr eaLnBrk="1" hangingPunct="1"/>
            <a:r>
              <a:rPr lang="el-GR" altLang="pl-PL"/>
              <a:t>Αλληλεπίδραση μεταξύ ατόμων</a:t>
            </a:r>
          </a:p>
          <a:p>
            <a:pPr eaLnBrk="1" hangingPunct="1"/>
            <a:r>
              <a:rPr lang="el-GR" altLang="pl-PL"/>
              <a:t>Μια συγκεκριμένη πτυχή π.χ. μια τεχνική εξέτασης</a:t>
            </a:r>
          </a:p>
          <a:p>
            <a:pPr eaLnBrk="1" hangingPunct="1"/>
            <a:endParaRPr lang="el-GR" altLang="pl-PL"/>
          </a:p>
          <a:p>
            <a:pPr eaLnBrk="1" hangingPunct="1"/>
            <a:r>
              <a:rPr lang="el-GR" altLang="pl-PL"/>
              <a:t>Βίντεο και μαγνωτοφώνηση</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9FE330E7-5562-8186-42B4-E2DB384A8CDD}"/>
              </a:ext>
            </a:extLst>
          </p:cNvPr>
          <p:cNvSpPr>
            <a:spLocks noGrp="1" noChangeArrowheads="1"/>
          </p:cNvSpPr>
          <p:nvPr>
            <p:ph type="title"/>
          </p:nvPr>
        </p:nvSpPr>
        <p:spPr/>
        <p:txBody>
          <a:bodyPr/>
          <a:lstStyle/>
          <a:p>
            <a:pPr eaLnBrk="1" hangingPunct="1"/>
            <a:r>
              <a:rPr lang="el-GR" altLang="pl-PL"/>
              <a:t>Συστήματα παρατήρησης</a:t>
            </a:r>
          </a:p>
        </p:txBody>
      </p:sp>
      <p:sp>
        <p:nvSpPr>
          <p:cNvPr id="26627" name="Rectangle 3">
            <a:extLst>
              <a:ext uri="{FF2B5EF4-FFF2-40B4-BE49-F238E27FC236}">
                <a16:creationId xmlns:a16="http://schemas.microsoft.com/office/drawing/2014/main" id="{A5F9DF62-BA2D-DE34-F407-3A14A7108380}"/>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pl-PL"/>
              <a:t>Bales: </a:t>
            </a:r>
            <a:r>
              <a:rPr lang="el-GR" altLang="pl-PL"/>
              <a:t>Παρατήρηση στην ομάδα. Σημειώσεις κάτω από δώδεκα επικεφαλίδες πιθανών συμπεριφορών</a:t>
            </a:r>
            <a:endParaRPr lang="en-US" altLang="pl-PL"/>
          </a:p>
          <a:p>
            <a:pPr eaLnBrk="1" hangingPunct="1">
              <a:buFont typeface="Wingdings" panose="05000000000000000000" pitchFamily="2" charset="2"/>
              <a:buNone/>
            </a:pPr>
            <a:r>
              <a:rPr lang="en-US" altLang="pl-PL"/>
              <a:t>Flanders</a:t>
            </a:r>
            <a:r>
              <a:rPr lang="el-GR" altLang="pl-PL"/>
              <a:t>: δέκα κατηγορίες συμπεριφοράς δασκάλου-μαθητή</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randomized controlled tr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12443"/>
            <a:ext cx="10477500" cy="588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562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Βασικά είδη έρευνας: ανάλογα με το είδος των συλλεγόμενων δεδομένων</a:t>
            </a:r>
            <a:endParaRPr lang="en-US" dirty="0"/>
          </a:p>
        </p:txBody>
      </p:sp>
      <p:sp>
        <p:nvSpPr>
          <p:cNvPr id="3" name="Content Placeholder 2"/>
          <p:cNvSpPr>
            <a:spLocks noGrp="1"/>
          </p:cNvSpPr>
          <p:nvPr>
            <p:ph idx="1"/>
          </p:nvPr>
        </p:nvSpPr>
        <p:spPr/>
        <p:txBody>
          <a:bodyPr/>
          <a:lstStyle/>
          <a:p>
            <a:endParaRPr lang="el-GR" dirty="0"/>
          </a:p>
          <a:p>
            <a:r>
              <a:rPr lang="el-GR" dirty="0"/>
              <a:t>Ποσοτική</a:t>
            </a:r>
          </a:p>
          <a:p>
            <a:r>
              <a:rPr lang="el-GR" dirty="0"/>
              <a:t>Ποιοτική</a:t>
            </a:r>
          </a:p>
          <a:p>
            <a:r>
              <a:rPr lang="el-GR" dirty="0"/>
              <a:t>Μεικτή</a:t>
            </a:r>
            <a:endParaRPr lang="en-US" dirty="0"/>
          </a:p>
        </p:txBody>
      </p:sp>
    </p:spTree>
    <p:extLst>
      <p:ext uri="{BB962C8B-B14F-4D97-AF65-F5344CB8AC3E}">
        <p14:creationId xmlns:p14="http://schemas.microsoft.com/office/powerpoint/2010/main" val="869781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55CFCB1-F4D6-9ECC-138B-02C919F86AD0}"/>
              </a:ext>
            </a:extLst>
          </p:cNvPr>
          <p:cNvSpPr>
            <a:spLocks noGrp="1" noChangeArrowheads="1"/>
          </p:cNvSpPr>
          <p:nvPr>
            <p:ph type="title"/>
          </p:nvPr>
        </p:nvSpPr>
        <p:spPr/>
        <p:txBody>
          <a:bodyPr/>
          <a:lstStyle/>
          <a:p>
            <a:pPr eaLnBrk="1" hangingPunct="1"/>
            <a:r>
              <a:rPr lang="el-GR" altLang="pl-PL" sz="2900" b="1"/>
              <a:t>ΠΟΣΟΤΙΚΕΣ ΕΡΕΥΝΕΣ </a:t>
            </a:r>
            <a:br>
              <a:rPr lang="el-GR" altLang="pl-PL" sz="2900" b="1"/>
            </a:br>
            <a:r>
              <a:rPr lang="el-GR" altLang="pl-PL" sz="2900" b="1"/>
              <a:t>(Εθνικό κέντρο κοινωνικών ερευνών)</a:t>
            </a:r>
            <a:br>
              <a:rPr lang="el-GR" altLang="pl-PL" sz="2900"/>
            </a:br>
            <a:endParaRPr lang="el-GR" altLang="pl-PL" sz="2900"/>
          </a:p>
        </p:txBody>
      </p:sp>
      <p:sp>
        <p:nvSpPr>
          <p:cNvPr id="7171" name="Rectangle 3">
            <a:extLst>
              <a:ext uri="{FF2B5EF4-FFF2-40B4-BE49-F238E27FC236}">
                <a16:creationId xmlns:a16="http://schemas.microsoft.com/office/drawing/2014/main" id="{525B997F-2B79-6672-E7C4-47005F44697E}"/>
              </a:ext>
            </a:extLst>
          </p:cNvPr>
          <p:cNvSpPr>
            <a:spLocks noGrp="1" noChangeArrowheads="1"/>
          </p:cNvSpPr>
          <p:nvPr>
            <p:ph type="body" idx="1"/>
          </p:nvPr>
        </p:nvSpPr>
        <p:spPr/>
        <p:txBody>
          <a:bodyPr/>
          <a:lstStyle/>
          <a:p>
            <a:pPr marL="457200" indent="-457200">
              <a:buNone/>
            </a:pPr>
            <a:r>
              <a:rPr lang="el-GR" altLang="pl-PL" sz="2100"/>
              <a:t>Η διαδικασία διεξαγωγής μιας ποσοτικής κοινωνικής έρευνας ακολουθεί δύο διακριτά στάδια.</a:t>
            </a:r>
            <a:br>
              <a:rPr lang="el-GR" altLang="pl-PL" sz="2100"/>
            </a:br>
            <a:endParaRPr lang="el-GR" altLang="pl-PL" sz="2100"/>
          </a:p>
          <a:p>
            <a:pPr marL="457200" indent="-457200">
              <a:buFontTx/>
              <a:buAutoNum type="arabicParenR"/>
            </a:pPr>
            <a:r>
              <a:rPr lang="el-GR" altLang="pl-PL" sz="2100"/>
              <a:t>Το στάδιο </a:t>
            </a:r>
            <a:r>
              <a:rPr lang="el-GR" altLang="pl-PL" sz="2100" b="1"/>
              <a:t>σχεδιασμού,</a:t>
            </a:r>
            <a:r>
              <a:rPr lang="el-GR" altLang="pl-PL" sz="2100"/>
              <a:t> διατυπώνονται οι σκοποί της έρευνας και προσδιορίζονται τα ζητούμενα βάσει υποθέσεων εργασίας, ακολούθως δε επιλέγεται η μέθοδος πραγματοποίησης της και σχεδιάζεται η βήμα προς βήμα υλοποίησή της.</a:t>
            </a:r>
          </a:p>
          <a:p>
            <a:pPr marL="457200" indent="-457200">
              <a:buFontTx/>
              <a:buAutoNum type="arabicParenR"/>
            </a:pPr>
            <a:r>
              <a:rPr lang="el-GR" altLang="pl-PL" sz="2100"/>
              <a:t>Το στάδιο </a:t>
            </a:r>
            <a:r>
              <a:rPr lang="el-GR" altLang="pl-PL" sz="2100" b="1"/>
              <a:t>υλοποίησης</a:t>
            </a:r>
            <a:r>
              <a:rPr lang="el-GR" altLang="pl-PL" sz="2100"/>
              <a:t>, συλλέγονται τα απαραίτητα στοιχεία, ακολουθεί η επεξεργασία και ανάλυση των δεδομένων που προκύπτουν και γίνεται η σύνθεσή τους και διατύπωση των σχετικών συμπερασμάτων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37A5DCC-B9C6-85A7-6EB8-E6AABF29AB23}"/>
              </a:ext>
            </a:extLst>
          </p:cNvPr>
          <p:cNvSpPr>
            <a:spLocks noGrp="1" noChangeArrowheads="1"/>
          </p:cNvSpPr>
          <p:nvPr>
            <p:ph type="title"/>
          </p:nvPr>
        </p:nvSpPr>
        <p:spPr/>
        <p:txBody>
          <a:bodyPr/>
          <a:lstStyle/>
          <a:p>
            <a:pPr eaLnBrk="1" hangingPunct="1"/>
            <a:r>
              <a:rPr lang="el-GR" altLang="pl-PL" sz="3800" b="1" i="1"/>
              <a:t>1. Σχεδιασμός της Έρευνας</a:t>
            </a:r>
            <a:br>
              <a:rPr lang="el-GR" altLang="pl-PL" sz="3800"/>
            </a:br>
            <a:endParaRPr lang="el-GR" altLang="pl-PL" sz="3800"/>
          </a:p>
        </p:txBody>
      </p:sp>
      <p:sp>
        <p:nvSpPr>
          <p:cNvPr id="8195" name="Rectangle 3">
            <a:extLst>
              <a:ext uri="{FF2B5EF4-FFF2-40B4-BE49-F238E27FC236}">
                <a16:creationId xmlns:a16="http://schemas.microsoft.com/office/drawing/2014/main" id="{B8A7688E-1DE3-72DF-8876-DD5073C08786}"/>
              </a:ext>
            </a:extLst>
          </p:cNvPr>
          <p:cNvSpPr>
            <a:spLocks noGrp="1" noChangeArrowheads="1"/>
          </p:cNvSpPr>
          <p:nvPr>
            <p:ph type="body" idx="1"/>
          </p:nvPr>
        </p:nvSpPr>
        <p:spPr>
          <a:xfrm>
            <a:off x="2063750" y="1628776"/>
            <a:ext cx="8229600" cy="4525963"/>
          </a:xfrm>
        </p:spPr>
        <p:txBody>
          <a:bodyPr>
            <a:normAutofit lnSpcReduction="10000"/>
          </a:bodyPr>
          <a:lstStyle/>
          <a:p>
            <a:pPr eaLnBrk="1" hangingPunct="1">
              <a:lnSpc>
                <a:spcPct val="80000"/>
              </a:lnSpc>
            </a:pPr>
            <a:r>
              <a:rPr lang="el-GR" altLang="pl-PL" sz="1900"/>
              <a:t>Βασικές υποθέσεις εργασίας</a:t>
            </a:r>
          </a:p>
          <a:p>
            <a:pPr eaLnBrk="1" hangingPunct="1">
              <a:lnSpc>
                <a:spcPct val="80000"/>
              </a:lnSpc>
              <a:buFont typeface="Wingdings" panose="05000000000000000000" pitchFamily="2" charset="2"/>
              <a:buNone/>
            </a:pPr>
            <a:endParaRPr lang="el-GR" altLang="pl-PL" sz="1900"/>
          </a:p>
          <a:p>
            <a:pPr eaLnBrk="1" hangingPunct="1">
              <a:lnSpc>
                <a:spcPct val="80000"/>
              </a:lnSpc>
            </a:pPr>
            <a:r>
              <a:rPr lang="el-GR" altLang="pl-PL" sz="1900"/>
              <a:t>1.1. Κατάρτιση Ερωτηματολογίων</a:t>
            </a:r>
          </a:p>
          <a:p>
            <a:pPr eaLnBrk="1" hangingPunct="1">
              <a:lnSpc>
                <a:spcPct val="80000"/>
              </a:lnSpc>
            </a:pPr>
            <a:r>
              <a:rPr lang="el-GR" altLang="pl-PL" sz="1900"/>
              <a:t>Στις ποσοτικές έρευνες χρησιμοποιείται ευρύτατα η συμπλήρωση ερωτηματολόγιων, στα οποία αποτυπώνεται το περιεχόμενο των προσωπικών συνεντεύξεων που λαμβάνονται επί τούτου.</a:t>
            </a:r>
          </a:p>
          <a:p>
            <a:pPr eaLnBrk="1" hangingPunct="1">
              <a:lnSpc>
                <a:spcPct val="80000"/>
              </a:lnSpc>
            </a:pPr>
            <a:endParaRPr lang="el-GR" altLang="pl-PL" sz="1900"/>
          </a:p>
          <a:p>
            <a:pPr eaLnBrk="1" hangingPunct="1">
              <a:lnSpc>
                <a:spcPct val="80000"/>
              </a:lnSpc>
              <a:buFont typeface="Wingdings" panose="05000000000000000000" pitchFamily="2" charset="2"/>
              <a:buNone/>
            </a:pPr>
            <a:r>
              <a:rPr lang="el-GR" altLang="pl-PL" sz="1900"/>
              <a:t>Κατάστρωση ερωτηματολόγιου από τον ερευνητή, ο οποίος αναλαμβάνει:</a:t>
            </a:r>
          </a:p>
          <a:p>
            <a:pPr eaLnBrk="1" hangingPunct="1">
              <a:lnSpc>
                <a:spcPct val="80000"/>
              </a:lnSpc>
            </a:pPr>
            <a:r>
              <a:rPr lang="el-GR" altLang="pl-PL" sz="1900"/>
              <a:t>α) Να μετατρέψει τους σκοπούς που επιδιώκει η έρευνα σε επί μέρους ερωτήσεις.</a:t>
            </a:r>
          </a:p>
          <a:p>
            <a:pPr eaLnBrk="1" hangingPunct="1">
              <a:lnSpc>
                <a:spcPct val="80000"/>
              </a:lnSpc>
            </a:pPr>
            <a:r>
              <a:rPr lang="el-GR" altLang="pl-PL" sz="1900"/>
              <a:t>β) Να προσαρμόσει το ερωτηματολόγιο στα πρόσωπα με τα οποία θα γίνει η συνέντευξη.</a:t>
            </a:r>
          </a:p>
          <a:p>
            <a:pPr eaLnBrk="1" hangingPunct="1">
              <a:lnSpc>
                <a:spcPct val="80000"/>
              </a:lnSpc>
            </a:pPr>
            <a:r>
              <a:rPr lang="el-GR" altLang="pl-PL" sz="1900"/>
              <a:t>γ) Να ενημερώσει τους συνεντευκτές γι’ αυτά έτσι ώστε να μπορέσουν να εκθέσουν με σαφήνεια τις ερωτήσεις στα πρόσωπα που θα υποβληθούν στη συνέντευξη και να προδιαθέσει το ερωτώμενο πρόσωπο να μεταδώσει αυθόρμητα τις πληροφορίες που περιμένουν από αυτό</a:t>
            </a:r>
          </a:p>
          <a:p>
            <a:pPr eaLnBrk="1" hangingPunct="1">
              <a:lnSpc>
                <a:spcPct val="80000"/>
              </a:lnSpc>
            </a:pPr>
            <a:endParaRPr lang="el-GR" altLang="pl-PL" sz="19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38401E2-09E0-D558-3C77-0313ED790169}"/>
              </a:ext>
            </a:extLst>
          </p:cNvPr>
          <p:cNvSpPr>
            <a:spLocks noGrp="1" noChangeArrowheads="1"/>
          </p:cNvSpPr>
          <p:nvPr>
            <p:ph type="title"/>
          </p:nvPr>
        </p:nvSpPr>
        <p:spPr>
          <a:xfrm>
            <a:off x="1919288" y="549275"/>
            <a:ext cx="8229600" cy="1143000"/>
          </a:xfrm>
        </p:spPr>
        <p:txBody>
          <a:bodyPr/>
          <a:lstStyle/>
          <a:p>
            <a:pPr eaLnBrk="1" hangingPunct="1"/>
            <a:r>
              <a:rPr lang="el-GR" altLang="pl-PL" sz="2500"/>
              <a:t>Οι μορφές συνέντευξης που χρησιμοποιούνται στις ποσοτικές έρευνες διακρίνονται σε δύο βασικές κατηγορίες, που είναι:</a:t>
            </a:r>
            <a:br>
              <a:rPr lang="el-GR" altLang="pl-PL" sz="2500"/>
            </a:br>
            <a:endParaRPr lang="el-GR" altLang="pl-PL" sz="2500"/>
          </a:p>
        </p:txBody>
      </p:sp>
      <p:sp>
        <p:nvSpPr>
          <p:cNvPr id="9219" name="Rectangle 3">
            <a:extLst>
              <a:ext uri="{FF2B5EF4-FFF2-40B4-BE49-F238E27FC236}">
                <a16:creationId xmlns:a16="http://schemas.microsoft.com/office/drawing/2014/main" id="{2BA6BBA4-F394-5EB6-4BB6-330150289916}"/>
              </a:ext>
            </a:extLst>
          </p:cNvPr>
          <p:cNvSpPr>
            <a:spLocks noGrp="1" noChangeArrowheads="1"/>
          </p:cNvSpPr>
          <p:nvPr>
            <p:ph type="body" idx="1"/>
          </p:nvPr>
        </p:nvSpPr>
        <p:spPr>
          <a:xfrm>
            <a:off x="1847850" y="1600200"/>
            <a:ext cx="8362950" cy="4852988"/>
          </a:xfrm>
        </p:spPr>
        <p:txBody>
          <a:bodyPr>
            <a:normAutofit lnSpcReduction="10000"/>
          </a:bodyPr>
          <a:lstStyle/>
          <a:p>
            <a:pPr eaLnBrk="1" hangingPunct="1">
              <a:lnSpc>
                <a:spcPct val="80000"/>
              </a:lnSpc>
            </a:pPr>
            <a:r>
              <a:rPr lang="el-GR" altLang="pl-PL" sz="1700" b="1"/>
              <a:t>Η δομημένη συνέντευξη.</a:t>
            </a:r>
            <a:endParaRPr lang="el-GR" altLang="pl-PL" sz="1700"/>
          </a:p>
          <a:p>
            <a:pPr eaLnBrk="1" hangingPunct="1">
              <a:lnSpc>
                <a:spcPct val="80000"/>
              </a:lnSpc>
              <a:buFont typeface="Wingdings" panose="05000000000000000000" pitchFamily="2" charset="2"/>
              <a:buNone/>
            </a:pPr>
            <a:r>
              <a:rPr lang="el-GR" altLang="pl-PL" sz="1700"/>
              <a:t>Με τον όρο αυτό εννοούμε τη συνέντευξη εκείνη όπου ο ερωτώμενος προτρέπεται στο να απαντήσει σε μια σειρά ερωτήσεων που ο αριθμός, η σειρά και το περιεχόμενο προκαθορίζεται από το έντυπο της συνέντευξης. Οι απαντήσεις καταγράφονται ή λέξη προς λέξη ή κωδικοποιημένες. </a:t>
            </a:r>
            <a:endParaRPr lang="el-GR" altLang="pl-PL" sz="1700" b="1"/>
          </a:p>
          <a:p>
            <a:pPr eaLnBrk="1" hangingPunct="1">
              <a:lnSpc>
                <a:spcPct val="80000"/>
              </a:lnSpc>
            </a:pPr>
            <a:r>
              <a:rPr lang="el-GR" altLang="pl-PL" sz="1700" b="1"/>
              <a:t>Η εντοπισμένη συνέντευξη (FOCUSED INTERVIEW),</a:t>
            </a:r>
            <a:endParaRPr lang="el-GR" altLang="pl-PL" sz="1700"/>
          </a:p>
          <a:p>
            <a:pPr eaLnBrk="1" hangingPunct="1">
              <a:lnSpc>
                <a:spcPct val="80000"/>
              </a:lnSpc>
              <a:buFont typeface="Wingdings" panose="05000000000000000000" pitchFamily="2" charset="2"/>
              <a:buNone/>
            </a:pPr>
            <a:endParaRPr lang="el-GR" altLang="pl-PL" sz="1700"/>
          </a:p>
          <a:p>
            <a:pPr eaLnBrk="1" hangingPunct="1">
              <a:lnSpc>
                <a:spcPct val="80000"/>
              </a:lnSpc>
              <a:buFont typeface="Wingdings" panose="05000000000000000000" pitchFamily="2" charset="2"/>
              <a:buNone/>
            </a:pPr>
            <a:r>
              <a:rPr lang="el-GR" altLang="pl-PL" sz="1700"/>
              <a:t>Ο συνεντευκτής θέτει το γενικό πλαίσιο και εντοπίζει τα σημεία ιδιαίτερου ενδιαφέροντος, ούτως ώστε εκεί να εστιασθεί η ανάπτυξη του θέματος (ημι-κατευθυνόμενη συνέντευξη). Η τεχνική αυτή χρησιμοποιείται κυρίως σε πληροφοριοδότες - κλειδιά, για τους οποίους εκ των προτέρων θεωρούμε πως έχουν ιδιαίτερη γνώση επί του διερευνώμενου θέματος.</a:t>
            </a:r>
          </a:p>
          <a:p>
            <a:pPr eaLnBrk="1" hangingPunct="1">
              <a:lnSpc>
                <a:spcPct val="80000"/>
              </a:lnSpc>
              <a:buFont typeface="Wingdings" panose="05000000000000000000" pitchFamily="2" charset="2"/>
              <a:buNone/>
            </a:pPr>
            <a:endParaRPr lang="en-US" altLang="pl-PL" sz="1700"/>
          </a:p>
          <a:p>
            <a:pPr eaLnBrk="1" hangingPunct="1">
              <a:lnSpc>
                <a:spcPct val="80000"/>
              </a:lnSpc>
              <a:buFont typeface="Wingdings" panose="05000000000000000000" pitchFamily="2" charset="2"/>
              <a:buNone/>
            </a:pPr>
            <a:r>
              <a:rPr lang="el-GR" altLang="pl-PL" sz="1700"/>
              <a:t>Μετά την κατάστρωση του κατάλληλου ερωτηματολογίου, γίνεται </a:t>
            </a:r>
            <a:r>
              <a:rPr lang="el-GR" altLang="pl-PL" sz="1700" b="1"/>
              <a:t>«πιλοτική έρευνα»</a:t>
            </a:r>
            <a:r>
              <a:rPr lang="el-GR" altLang="pl-PL" sz="1700"/>
              <a:t> (προ - έρευνα )για να προσδιορισθεί η λειτουργικότητα του ερωτηματολογίου και να διαμορφωθεί οριστικά η δομή του. Κατ’ αυτή την διαδικασία, σ’ ένα βαθμό γίνεται χρήση των τεχνικών της ποιοτικής προσέγγισης.</a:t>
            </a:r>
          </a:p>
          <a:p>
            <a:pPr eaLnBrk="1" hangingPunct="1">
              <a:lnSpc>
                <a:spcPct val="80000"/>
              </a:lnSpc>
              <a:buFont typeface="Wingdings" panose="05000000000000000000" pitchFamily="2" charset="2"/>
              <a:buNone/>
            </a:pPr>
            <a:endParaRPr lang="en-US" altLang="pl-PL" sz="1700"/>
          </a:p>
          <a:p>
            <a:pPr eaLnBrk="1" hangingPunct="1">
              <a:lnSpc>
                <a:spcPct val="80000"/>
              </a:lnSpc>
              <a:buFont typeface="Wingdings" panose="05000000000000000000" pitchFamily="2" charset="2"/>
              <a:buNone/>
            </a:pPr>
            <a:r>
              <a:rPr lang="el-GR" altLang="pl-PL" sz="1700"/>
              <a:t>Εν συνεχεία ακολουθεί </a:t>
            </a:r>
            <a:r>
              <a:rPr lang="el-GR" altLang="pl-PL" sz="1700" b="1"/>
              <a:t>η επιλογή δείγματος</a:t>
            </a:r>
            <a:r>
              <a:rPr lang="el-GR" altLang="pl-PL" sz="1700"/>
              <a:t> από το σύνολο του πληθυσμού, στο οποίο θα πραγματοποιηθεί η επιτόπια έρευνα με τη διεξαγωγή συνεντεύξεων μέσω ερωτηματολογίων.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A2F08DE-5AD1-36B8-9E07-46E9F8A87E2B}"/>
              </a:ext>
            </a:extLst>
          </p:cNvPr>
          <p:cNvSpPr>
            <a:spLocks noGrp="1" noChangeArrowheads="1"/>
          </p:cNvSpPr>
          <p:nvPr>
            <p:ph type="title"/>
          </p:nvPr>
        </p:nvSpPr>
        <p:spPr/>
        <p:txBody>
          <a:bodyPr/>
          <a:lstStyle/>
          <a:p>
            <a:pPr eaLnBrk="1" hangingPunct="1"/>
            <a:r>
              <a:rPr lang="el-GR" altLang="pl-PL"/>
              <a:t>Δειγματοληψία </a:t>
            </a:r>
          </a:p>
        </p:txBody>
      </p:sp>
      <p:sp>
        <p:nvSpPr>
          <p:cNvPr id="10243" name="Rectangle 3">
            <a:extLst>
              <a:ext uri="{FF2B5EF4-FFF2-40B4-BE49-F238E27FC236}">
                <a16:creationId xmlns:a16="http://schemas.microsoft.com/office/drawing/2014/main" id="{5B4FE6B0-2538-F77E-3CAC-846AA8CFF79E}"/>
              </a:ext>
            </a:extLst>
          </p:cNvPr>
          <p:cNvSpPr>
            <a:spLocks noGrp="1" noChangeArrowheads="1"/>
          </p:cNvSpPr>
          <p:nvPr>
            <p:ph type="body" idx="1"/>
          </p:nvPr>
        </p:nvSpPr>
        <p:spPr/>
        <p:txBody>
          <a:bodyPr/>
          <a:lstStyle/>
          <a:p>
            <a:pPr eaLnBrk="1" hangingPunct="1"/>
            <a:r>
              <a:rPr lang="el-GR" altLang="pl-PL" sz="2600" b="1"/>
              <a:t>Συστηματική Δειγματοληψία</a:t>
            </a:r>
            <a:r>
              <a:rPr lang="el-GR" altLang="pl-PL" sz="2600"/>
              <a:t> </a:t>
            </a:r>
          </a:p>
          <a:p>
            <a:pPr eaLnBrk="1" hangingPunct="1"/>
            <a:r>
              <a:rPr lang="el-GR" altLang="pl-PL" sz="2600" b="1"/>
              <a:t>Δειγματοληψία κατά στρώματα</a:t>
            </a:r>
            <a:r>
              <a:rPr lang="el-GR" altLang="pl-PL" sz="2600"/>
              <a:t> </a:t>
            </a:r>
          </a:p>
          <a:p>
            <a:pPr eaLnBrk="1" hangingPunct="1"/>
            <a:r>
              <a:rPr lang="el-GR" altLang="pl-PL" sz="2600"/>
              <a:t>(η γεωγραφική θέση (περιφέρεια ) </a:t>
            </a:r>
          </a:p>
          <a:p>
            <a:pPr eaLnBrk="1" hangingPunct="1"/>
            <a:r>
              <a:rPr lang="el-GR" altLang="pl-PL" sz="2600"/>
              <a:t>το είδος του οικισμού (αστικός, ημιαστικός, αγροτικός) </a:t>
            </a:r>
          </a:p>
          <a:p>
            <a:pPr eaLnBrk="1" hangingPunct="1"/>
            <a:r>
              <a:rPr lang="el-GR" altLang="pl-PL" sz="2600"/>
              <a:t>το φύλο </a:t>
            </a:r>
          </a:p>
          <a:p>
            <a:pPr eaLnBrk="1" hangingPunct="1"/>
            <a:r>
              <a:rPr lang="el-GR" altLang="pl-PL" sz="2600"/>
              <a:t>οι ηλικιακές ομάδες </a:t>
            </a:r>
          </a:p>
          <a:p>
            <a:pPr eaLnBrk="1" hangingPunct="1"/>
            <a:r>
              <a:rPr lang="el-GR" altLang="pl-PL" sz="2600"/>
              <a:t>η κατάσταση απασχόλησης (εργαζόμενοι ή άνεργοι)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C5A7A79-3D6D-A110-45F9-EEF153CB5BA9}"/>
              </a:ext>
            </a:extLst>
          </p:cNvPr>
          <p:cNvSpPr>
            <a:spLocks noGrp="1" noChangeArrowheads="1"/>
          </p:cNvSpPr>
          <p:nvPr>
            <p:ph type="title"/>
          </p:nvPr>
        </p:nvSpPr>
        <p:spPr/>
        <p:txBody>
          <a:bodyPr/>
          <a:lstStyle/>
          <a:p>
            <a:pPr eaLnBrk="1" hangingPunct="1"/>
            <a:r>
              <a:rPr lang="el-GR" altLang="pl-PL" b="1" i="1"/>
              <a:t>2. Υλοποίηση της Έρευνας</a:t>
            </a:r>
            <a:r>
              <a:rPr lang="el-GR" altLang="pl-PL"/>
              <a:t> </a:t>
            </a:r>
          </a:p>
        </p:txBody>
      </p:sp>
      <p:sp>
        <p:nvSpPr>
          <p:cNvPr id="11267" name="Rectangle 3">
            <a:extLst>
              <a:ext uri="{FF2B5EF4-FFF2-40B4-BE49-F238E27FC236}">
                <a16:creationId xmlns:a16="http://schemas.microsoft.com/office/drawing/2014/main" id="{59B31B5A-2C74-7692-BBE6-35BF0E1E56C8}"/>
              </a:ext>
            </a:extLst>
          </p:cNvPr>
          <p:cNvSpPr>
            <a:spLocks noGrp="1" noChangeArrowheads="1"/>
          </p:cNvSpPr>
          <p:nvPr>
            <p:ph type="body" idx="1"/>
          </p:nvPr>
        </p:nvSpPr>
        <p:spPr>
          <a:xfrm>
            <a:off x="1703388" y="1600200"/>
            <a:ext cx="8507412" cy="5257800"/>
          </a:xfrm>
        </p:spPr>
        <p:txBody>
          <a:bodyPr>
            <a:normAutofit lnSpcReduction="10000"/>
          </a:bodyPr>
          <a:lstStyle/>
          <a:p>
            <a:pPr eaLnBrk="1" hangingPunct="1">
              <a:lnSpc>
                <a:spcPct val="80000"/>
              </a:lnSpc>
            </a:pPr>
            <a:r>
              <a:rPr lang="el-GR" altLang="pl-PL" sz="2100"/>
              <a:t>2.1. Διεξαγωγή Επιτόπιας Έρευνας</a:t>
            </a:r>
          </a:p>
          <a:p>
            <a:pPr eaLnBrk="1" hangingPunct="1">
              <a:lnSpc>
                <a:spcPct val="80000"/>
              </a:lnSpc>
              <a:buFont typeface="Wingdings" panose="05000000000000000000" pitchFamily="2" charset="2"/>
              <a:buNone/>
            </a:pPr>
            <a:endParaRPr lang="el-GR" altLang="pl-PL" sz="2100"/>
          </a:p>
          <a:p>
            <a:pPr eaLnBrk="1" hangingPunct="1">
              <a:lnSpc>
                <a:spcPct val="80000"/>
              </a:lnSpc>
              <a:buFont typeface="Wingdings" panose="05000000000000000000" pitchFamily="2" charset="2"/>
              <a:buNone/>
            </a:pPr>
            <a:r>
              <a:rPr lang="el-GR" altLang="pl-PL" sz="2100"/>
              <a:t>Στην εμπειρική έρευνα η παρουσίαση της </a:t>
            </a:r>
            <a:r>
              <a:rPr lang="el-GR" altLang="pl-PL" sz="2100" b="1"/>
              <a:t>δημογραφικής δομής</a:t>
            </a:r>
            <a:r>
              <a:rPr lang="el-GR" altLang="pl-PL" sz="2100"/>
              <a:t> του ερευνώμενου πληθυσμού αποτελεί βασική αρχή, διότι τα δημογραφικά χαρακτηριστικά είναι οι βασικές ανεξάρτητες μεταβλητές με τις οποίες, συσχετιζόμενες οι στάσεις και αντιδράσεις των ερωτώμενων ως προς το ερευνώμενο αντικείμενο, καταδεικνύουν την ύπαρξη ή μη κάποιας εξάρτησης από αυτές.</a:t>
            </a:r>
          </a:p>
          <a:p>
            <a:pPr eaLnBrk="1" hangingPunct="1">
              <a:lnSpc>
                <a:spcPct val="80000"/>
              </a:lnSpc>
            </a:pPr>
            <a:r>
              <a:rPr lang="el-GR" altLang="pl-PL" sz="2100"/>
              <a:t>Βασικά δημογραφικά χαρακτηριστικά είναι:</a:t>
            </a:r>
          </a:p>
          <a:p>
            <a:pPr eaLnBrk="1" hangingPunct="1">
              <a:lnSpc>
                <a:spcPct val="80000"/>
              </a:lnSpc>
            </a:pPr>
            <a:r>
              <a:rPr lang="el-GR" altLang="pl-PL" sz="2100"/>
              <a:t>Φύλο </a:t>
            </a:r>
          </a:p>
          <a:p>
            <a:pPr eaLnBrk="1" hangingPunct="1">
              <a:lnSpc>
                <a:spcPct val="80000"/>
              </a:lnSpc>
            </a:pPr>
            <a:r>
              <a:rPr lang="el-GR" altLang="pl-PL" sz="2100"/>
              <a:t>Ηλικία </a:t>
            </a:r>
          </a:p>
          <a:p>
            <a:pPr eaLnBrk="1" hangingPunct="1">
              <a:lnSpc>
                <a:spcPct val="80000"/>
              </a:lnSpc>
            </a:pPr>
            <a:r>
              <a:rPr lang="el-GR" altLang="pl-PL" sz="2100"/>
              <a:t>Επίπεδο εκπαίδευσης </a:t>
            </a:r>
          </a:p>
          <a:p>
            <a:pPr eaLnBrk="1" hangingPunct="1">
              <a:lnSpc>
                <a:spcPct val="80000"/>
              </a:lnSpc>
            </a:pPr>
            <a:r>
              <a:rPr lang="el-GR" altLang="pl-PL" sz="2100"/>
              <a:t>Απασχόληση (επάγγελμα, κλάδος οικ/κής δραστ/τας, θέση στο επάγγελμα) </a:t>
            </a:r>
          </a:p>
          <a:p>
            <a:pPr eaLnBrk="1" hangingPunct="1">
              <a:lnSpc>
                <a:spcPct val="80000"/>
              </a:lnSpc>
            </a:pPr>
            <a:r>
              <a:rPr lang="el-GR" altLang="pl-PL" sz="2100"/>
              <a:t>Οικογενειακή κατάσταση </a:t>
            </a:r>
          </a:p>
          <a:p>
            <a:pPr eaLnBrk="1" hangingPunct="1">
              <a:lnSpc>
                <a:spcPct val="80000"/>
              </a:lnSpc>
            </a:pPr>
            <a:r>
              <a:rPr lang="el-GR" altLang="pl-PL" sz="2100"/>
              <a:t>Αριθμός παιδιών </a:t>
            </a:r>
          </a:p>
          <a:p>
            <a:pPr eaLnBrk="1" hangingPunct="1">
              <a:lnSpc>
                <a:spcPct val="80000"/>
              </a:lnSpc>
            </a:pPr>
            <a:r>
              <a:rPr lang="el-GR" altLang="pl-PL" sz="2100"/>
              <a:t>Αριθμός μελών νοικοκυριού και σχέση με τον ερωτώμενο.</a:t>
            </a:r>
          </a:p>
          <a:p>
            <a:pPr eaLnBrk="1" hangingPunct="1">
              <a:lnSpc>
                <a:spcPct val="80000"/>
              </a:lnSpc>
            </a:pPr>
            <a:endParaRPr lang="el-GR" altLang="pl-PL" sz="21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2315</TotalTime>
  <Words>1448</Words>
  <Application>Microsoft Office PowerPoint</Application>
  <PresentationFormat>Ευρεία οθόνη</PresentationFormat>
  <Paragraphs>132</Paragraphs>
  <Slides>24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24</vt:i4>
      </vt:variant>
    </vt:vector>
  </HeadingPairs>
  <TitlesOfParts>
    <vt:vector size="29" baseType="lpstr">
      <vt:lpstr>Arial</vt:lpstr>
      <vt:lpstr>Calibri</vt:lpstr>
      <vt:lpstr>Calibri Light</vt:lpstr>
      <vt:lpstr>Wingdings</vt:lpstr>
      <vt:lpstr>Office Theme</vt:lpstr>
      <vt:lpstr>Εργαστήριο στην Κλινική Ψυχολογία</vt:lpstr>
      <vt:lpstr>Βασικά είδη έρευνας: ανάλογα με τον ερευνητικό σχεδιασμό</vt:lpstr>
      <vt:lpstr>Παρουσίαση του PowerPoint</vt:lpstr>
      <vt:lpstr>Βασικά είδη έρευνας: ανάλογα με το είδος των συλλεγόμενων δεδομένων</vt:lpstr>
      <vt:lpstr>ΠΟΣΟΤΙΚΕΣ ΕΡΕΥΝΕΣ  (Εθνικό κέντρο κοινωνικών ερευνών) </vt:lpstr>
      <vt:lpstr>1. Σχεδιασμός της Έρευνας </vt:lpstr>
      <vt:lpstr>Οι μορφές συνέντευξης που χρησιμοποιούνται στις ποσοτικές έρευνες διακρίνονται σε δύο βασικές κατηγορίες, που είναι: </vt:lpstr>
      <vt:lpstr>Δειγματοληψία </vt:lpstr>
      <vt:lpstr>2. Υλοποίηση της Έρευνας </vt:lpstr>
      <vt:lpstr>2. Υλοποίηση της Έρευνας</vt:lpstr>
      <vt:lpstr>Έλεγχος  </vt:lpstr>
      <vt:lpstr>Κωδικογράφηση </vt:lpstr>
      <vt:lpstr>Παρουσίαση του PowerPoint</vt:lpstr>
      <vt:lpstr>Στατιστική Επεξεργασία των Δεδομένων  </vt:lpstr>
      <vt:lpstr>Παρουσίαση του PowerPoint</vt:lpstr>
      <vt:lpstr>Ποιοτικές μέθοδοι: μέσα συλλογής δεδομένων</vt:lpstr>
      <vt:lpstr>Συνέντευξη </vt:lpstr>
      <vt:lpstr>Συνέντευξη </vt:lpstr>
      <vt:lpstr>Τύπος συνέντευξης</vt:lpstr>
      <vt:lpstr>Συνέντευξη </vt:lpstr>
      <vt:lpstr>Ανάλυση περιεχομένου</vt:lpstr>
      <vt:lpstr>Παρατήρηση</vt:lpstr>
      <vt:lpstr>Παρατήρηση: Καταγραφή και ανάλυση</vt:lpstr>
      <vt:lpstr>Συστήματα παρατήρησης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Εργαστήριο στην Κλινική Ψυχολογία</dc:title>
  <dc:creator>FLORA AIKATERINI</dc:creator>
  <cp:lastModifiedBy>(a) ΦΛΩΡΑ ΑΙΚΑΤΕΡΙΝΗ</cp:lastModifiedBy>
  <cp:revision>7</cp:revision>
  <dcterms:created xsi:type="dcterms:W3CDTF">2021-02-11T22:06:04Z</dcterms:created>
  <dcterms:modified xsi:type="dcterms:W3CDTF">2025-03-11T08:18:59Z</dcterms:modified>
</cp:coreProperties>
</file>