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7" r:id="rId4"/>
    <p:sldId id="272" r:id="rId5"/>
    <p:sldId id="257" r:id="rId6"/>
    <p:sldId id="265" r:id="rId7"/>
    <p:sldId id="266" r:id="rId8"/>
    <p:sldId id="259" r:id="rId9"/>
    <p:sldId id="260" r:id="rId10"/>
    <p:sldId id="261" r:id="rId11"/>
    <p:sldId id="262" r:id="rId12"/>
    <p:sldId id="263" r:id="rId13"/>
    <p:sldId id="264" r:id="rId14"/>
    <p:sldId id="268" r:id="rId15"/>
    <p:sldId id="269" r:id="rId16"/>
    <p:sldId id="270" r:id="rId17"/>
    <p:sldId id="271" r:id="rId18"/>
    <p:sldId id="273" r:id="rId19"/>
    <p:sldId id="274" r:id="rId20"/>
    <p:sldId id="275" r:id="rId21"/>
    <p:sldId id="276" r:id="rId2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fld id="{2342CEA3-3058-4D43-AE35-B3DA76CB4003}" type="datetimeFigureOut">
              <a:rPr lang="el-GR" smtClean="0"/>
              <a:pPr/>
              <a:t>8/12/2022</a:t>
            </a:fld>
            <a:endParaRPr lang="el-GR"/>
          </a:p>
        </p:txBody>
      </p:sp>
      <p:sp>
        <p:nvSpPr>
          <p:cNvPr id="17" name="16 - Θέση υποσέλιδου"/>
          <p:cNvSpPr>
            <a:spLocks noGrp="1"/>
          </p:cNvSpPr>
          <p:nvPr>
            <p:ph type="ftr" sz="quarter" idx="11"/>
          </p:nvPr>
        </p:nvSpPr>
        <p:spPr>
          <a:xfrm>
            <a:off x="5410200" y="4205288"/>
            <a:ext cx="1295400" cy="457200"/>
          </a:xfrm>
        </p:spPr>
        <p:txBody>
          <a:bodyPr/>
          <a:lstStyle/>
          <a:p>
            <a:endParaRPr lang="el-GR"/>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8/12/2022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8/12/2022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8/12/2022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8/12/2022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8/12/2022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ημερομηνίας"/>
          <p:cNvSpPr>
            <a:spLocks noGrp="1"/>
          </p:cNvSpPr>
          <p:nvPr>
            <p:ph type="dt" sz="half" idx="10"/>
          </p:nvPr>
        </p:nvSpPr>
        <p:spPr/>
        <p:txBody>
          <a:bodyPr rtlCol="0"/>
          <a:lstStyle/>
          <a:p>
            <a:fld id="{2342CEA3-3058-4D43-AE35-B3DA76CB4003}" type="datetimeFigureOut">
              <a:rPr lang="el-GR" smtClean="0"/>
              <a:pPr/>
              <a:t>8/12/2022</a:t>
            </a:fld>
            <a:endParaRPr lang="el-GR"/>
          </a:p>
        </p:txBody>
      </p:sp>
      <p:sp>
        <p:nvSpPr>
          <p:cNvPr id="27" name="26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28" name="2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fld id="{2342CEA3-3058-4D43-AE35-B3DA76CB4003}" type="datetimeFigureOut">
              <a:rPr lang="el-GR" smtClean="0"/>
              <a:pPr/>
              <a:t>8/12/2022</a:t>
            </a:fld>
            <a:endParaRPr lang="el-GR"/>
          </a:p>
        </p:txBody>
      </p:sp>
      <p:sp>
        <p:nvSpPr>
          <p:cNvPr id="4" name="3 - Θέση υποσέλιδου"/>
          <p:cNvSpPr>
            <a:spLocks noGrp="1"/>
          </p:cNvSpPr>
          <p:nvPr>
            <p:ph type="ftr" sz="quarter" idx="11"/>
          </p:nvPr>
        </p:nvSpPr>
        <p:spPr>
          <a:xfrm>
            <a:off x="5257800" y="612648"/>
            <a:ext cx="1325880" cy="457200"/>
          </a:xfrm>
        </p:spPr>
        <p:txBody>
          <a:bodyPr/>
          <a:lstStyle/>
          <a:p>
            <a:endParaRPr lang="el-GR"/>
          </a:p>
        </p:txBody>
      </p:sp>
      <p:sp>
        <p:nvSpPr>
          <p:cNvPr id="5" name="4 - Θέση αριθμού διαφάνειας"/>
          <p:cNvSpPr>
            <a:spLocks noGrp="1"/>
          </p:cNvSpPr>
          <p:nvPr>
            <p:ph type="sldNum" sz="quarter" idx="12"/>
          </p:nvPr>
        </p:nvSpPr>
        <p:spPr>
          <a:xfrm>
            <a:off x="8174736" y="2272"/>
            <a:ext cx="762000" cy="365760"/>
          </a:xfrm>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8/12/2022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8/12/2022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8/12/2022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2342CEA3-3058-4D43-AE35-B3DA76CB4003}" type="datetimeFigureOut">
              <a:rPr lang="el-GR" smtClean="0"/>
              <a:pPr/>
              <a:t>8/12/2022</a:t>
            </a:fld>
            <a:endParaRPr lang="el-GR"/>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l-GR"/>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85720" y="1785926"/>
            <a:ext cx="8458200" cy="1470025"/>
          </a:xfrm>
        </p:spPr>
        <p:txBody>
          <a:bodyPr>
            <a:normAutofit/>
          </a:bodyPr>
          <a:lstStyle/>
          <a:p>
            <a:r>
              <a:rPr lang="el-GR" sz="3200" dirty="0" smtClean="0"/>
              <a:t>Από το </a:t>
            </a:r>
            <a:r>
              <a:rPr lang="el-GR" sz="3200" dirty="0" err="1" smtClean="0"/>
              <a:t>βιοϊατρικό</a:t>
            </a:r>
            <a:r>
              <a:rPr lang="el-GR" sz="3200" dirty="0" smtClean="0"/>
              <a:t> στο </a:t>
            </a:r>
            <a:r>
              <a:rPr lang="el-GR" sz="3200" dirty="0" err="1" smtClean="0"/>
              <a:t>βιοψυχοκοινωνικό</a:t>
            </a:r>
            <a:r>
              <a:rPr lang="el-GR" sz="3200" dirty="0" smtClean="0"/>
              <a:t> μοντέλο</a:t>
            </a:r>
            <a:endParaRPr lang="el-GR" sz="3200" dirty="0"/>
          </a:p>
        </p:txBody>
      </p:sp>
      <p:sp>
        <p:nvSpPr>
          <p:cNvPr id="3" name="2 - Υπότιτλος"/>
          <p:cNvSpPr>
            <a:spLocks noGrp="1"/>
          </p:cNvSpPr>
          <p:nvPr>
            <p:ph type="subTitle" idx="1"/>
          </p:nvPr>
        </p:nvSpPr>
        <p:spPr>
          <a:xfrm>
            <a:off x="457200" y="4071942"/>
            <a:ext cx="4953000" cy="1580596"/>
          </a:xfrm>
        </p:spPr>
        <p:txBody>
          <a:bodyPr>
            <a:normAutofit lnSpcReduction="10000"/>
          </a:bodyPr>
          <a:lstStyle/>
          <a:p>
            <a:r>
              <a:rPr lang="el-GR" dirty="0" smtClean="0"/>
              <a:t>Ενότητα </a:t>
            </a:r>
            <a:r>
              <a:rPr lang="el-GR" dirty="0" smtClean="0"/>
              <a:t>2</a:t>
            </a:r>
            <a:endParaRPr lang="el-GR" dirty="0" smtClean="0"/>
          </a:p>
          <a:p>
            <a:r>
              <a:rPr lang="el-GR" dirty="0" smtClean="0"/>
              <a:t>Μάθημα: Ψυχολογία της Υγείας</a:t>
            </a:r>
          </a:p>
          <a:p>
            <a:r>
              <a:rPr lang="el-GR" dirty="0" smtClean="0"/>
              <a:t>Διδάσκουσα: Δρ. Μαρία Κάλφα</a:t>
            </a:r>
          </a:p>
          <a:p>
            <a:r>
              <a:rPr lang="el-GR" dirty="0" smtClean="0"/>
              <a:t>2022-2023</a:t>
            </a:r>
          </a:p>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714356"/>
            <a:ext cx="8329642" cy="5860180"/>
          </a:xfrm>
        </p:spPr>
        <p:txBody>
          <a:bodyPr>
            <a:normAutofit/>
          </a:bodyPr>
          <a:lstStyle/>
          <a:p>
            <a:pPr>
              <a:buFont typeface="Wingdings" pitchFamily="2" charset="2"/>
              <a:buChar char="ü"/>
            </a:pPr>
            <a:r>
              <a:rPr lang="el-GR" dirty="0" smtClean="0"/>
              <a:t>Η ανθρωποκεντρική προσέγγιση με βάση την ενσυναίσθηση, την κατανόηση και τον σεβασμό αποτελούν τον ακρογωνιαίο λίθο για τη σύναψη ουσιαστικής θεραπευτικής συμμαχίας</a:t>
            </a:r>
            <a:r>
              <a:rPr lang="el-GR" dirty="0" smtClean="0"/>
              <a:t>.</a:t>
            </a:r>
          </a:p>
          <a:p>
            <a:pPr>
              <a:buFont typeface="Wingdings" pitchFamily="2" charset="2"/>
              <a:buChar char="ü"/>
            </a:pPr>
            <a:endParaRPr lang="el-GR" dirty="0" smtClean="0"/>
          </a:p>
          <a:p>
            <a:pPr>
              <a:buFont typeface="Wingdings" pitchFamily="2" charset="2"/>
              <a:buChar char="ü"/>
            </a:pPr>
            <a:r>
              <a:rPr lang="el-GR" dirty="0" smtClean="0"/>
              <a:t> </a:t>
            </a:r>
            <a:r>
              <a:rPr lang="el-GR" dirty="0" smtClean="0"/>
              <a:t>Σύμφωνα με τη </a:t>
            </a:r>
            <a:r>
              <a:rPr lang="el-GR" dirty="0" err="1" smtClean="0"/>
              <a:t>βιοψυχοκοινωνική</a:t>
            </a:r>
            <a:r>
              <a:rPr lang="el-GR" dirty="0" smtClean="0"/>
              <a:t> προσέγγιση τα ανθρωπιστικά χαρακτηριστικά του θεραπευτή παίζουν σημαντικό ρόλο στην έκβαση της θεραπείας</a:t>
            </a:r>
            <a:r>
              <a:rPr lang="el-GR" dirty="0" smtClean="0"/>
              <a:t>.</a:t>
            </a:r>
          </a:p>
          <a:p>
            <a:pPr>
              <a:buFont typeface="Wingdings" pitchFamily="2" charset="2"/>
              <a:buChar char="ü"/>
            </a:pPr>
            <a:endParaRPr lang="el-GR" dirty="0" smtClean="0"/>
          </a:p>
          <a:p>
            <a:pPr>
              <a:buFont typeface="Wingdings" pitchFamily="2" charset="2"/>
              <a:buChar char="ü"/>
            </a:pPr>
            <a:r>
              <a:rPr lang="el-GR" dirty="0" smtClean="0"/>
              <a:t> </a:t>
            </a:r>
            <a:r>
              <a:rPr lang="el-GR" dirty="0" smtClean="0"/>
              <a:t>Η χρήση της αυτογνωσίας είναι εξίσου ένα πολύ σημαντικό διαγνωστικό και θεραπευτικό εργαλείο.</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00034" y="1071546"/>
            <a:ext cx="8186766" cy="5502990"/>
          </a:xfrm>
        </p:spPr>
        <p:txBody>
          <a:bodyPr/>
          <a:lstStyle/>
          <a:p>
            <a:pPr>
              <a:buFont typeface="Wingdings" pitchFamily="2" charset="2"/>
              <a:buChar char="q"/>
            </a:pPr>
            <a:r>
              <a:rPr lang="el-GR" dirty="0" smtClean="0"/>
              <a:t>Επίσης </a:t>
            </a:r>
            <a:r>
              <a:rPr lang="el-GR" dirty="0" smtClean="0"/>
              <a:t>η διαδικασία λήψης ιστορικού θεωρείται μια δυναμική διαδικασία κατά την οποία διερευνώνται όλοι οι παράγοντες ζωής ενός ατόμου. </a:t>
            </a:r>
            <a:endParaRPr lang="el-GR" dirty="0" smtClean="0"/>
          </a:p>
          <a:p>
            <a:pPr>
              <a:buFont typeface="Wingdings" pitchFamily="2" charset="2"/>
              <a:buChar char="q"/>
            </a:pPr>
            <a:endParaRPr lang="el-GR" dirty="0" smtClean="0"/>
          </a:p>
          <a:p>
            <a:pPr>
              <a:buFont typeface="Wingdings" pitchFamily="2" charset="2"/>
              <a:buChar char="q"/>
            </a:pPr>
            <a:r>
              <a:rPr lang="el-GR" dirty="0" smtClean="0"/>
              <a:t>Συνεπώς </a:t>
            </a:r>
            <a:r>
              <a:rPr lang="el-GR" dirty="0" smtClean="0"/>
              <a:t>ερωτήσεις που μπορεί να μοιάζουν αταίριαστες στη λήψη ενός ιστορικού, τις περισσότερες φορές είναι αυτές που ανοίγουν το δρόμο της σωστής διάγνωσης και της κατάλληλης, για το κάθε άτομο ξεχωριστά, θεραπείας.</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1142984"/>
            <a:ext cx="8329642" cy="5431552"/>
          </a:xfrm>
        </p:spPr>
        <p:txBody>
          <a:bodyPr/>
          <a:lstStyle/>
          <a:p>
            <a:pPr>
              <a:buNone/>
            </a:pPr>
            <a:endParaRPr lang="el-GR" dirty="0" smtClean="0"/>
          </a:p>
          <a:p>
            <a:pPr>
              <a:buNone/>
            </a:pPr>
            <a:r>
              <a:rPr lang="el-GR" dirty="0" smtClean="0"/>
              <a:t>Ταχυκαρδία                         ΑΓΧΟΣ</a:t>
            </a:r>
          </a:p>
          <a:p>
            <a:endParaRPr lang="el-GR" dirty="0" smtClean="0"/>
          </a:p>
          <a:p>
            <a:endParaRPr lang="el-GR" dirty="0" smtClean="0"/>
          </a:p>
          <a:p>
            <a:endParaRPr lang="el-GR" dirty="0" smtClean="0"/>
          </a:p>
          <a:p>
            <a:endParaRPr lang="el-GR" dirty="0" smtClean="0"/>
          </a:p>
          <a:p>
            <a:endParaRPr lang="el-GR" dirty="0" smtClean="0"/>
          </a:p>
          <a:p>
            <a:pPr>
              <a:buNone/>
            </a:pPr>
            <a:r>
              <a:rPr lang="el-GR" dirty="0" smtClean="0"/>
              <a:t>ΚΑΡΔΙΑΚΑ ΠΡΟΒΛΗΜΑΤΑ</a:t>
            </a:r>
            <a:endParaRPr lang="el-GR" dirty="0"/>
          </a:p>
        </p:txBody>
      </p:sp>
      <p:sp>
        <p:nvSpPr>
          <p:cNvPr id="4" name="3 - Δεξιό βέλος"/>
          <p:cNvSpPr/>
          <p:nvPr/>
        </p:nvSpPr>
        <p:spPr>
          <a:xfrm>
            <a:off x="2786050" y="1500174"/>
            <a:ext cx="1571636" cy="7858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1000100" y="2357430"/>
            <a:ext cx="928694" cy="135732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7 - Σύννεφο"/>
          <p:cNvSpPr/>
          <p:nvPr/>
        </p:nvSpPr>
        <p:spPr>
          <a:xfrm>
            <a:off x="6286512" y="4286256"/>
            <a:ext cx="2643174" cy="2286016"/>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t>Εξετάσεις</a:t>
            </a:r>
            <a:r>
              <a:rPr lang="el-GR" dirty="0" smtClean="0"/>
              <a:t>;</a:t>
            </a:r>
          </a:p>
          <a:p>
            <a:pPr algn="ctr"/>
            <a:r>
              <a:rPr lang="el-GR" dirty="0" smtClean="0"/>
              <a:t>Φόβος επίδοσης</a:t>
            </a:r>
          </a:p>
          <a:p>
            <a:pPr algn="ctr"/>
            <a:r>
              <a:rPr lang="el-GR" dirty="0" smtClean="0"/>
              <a:t>Φόβος αποτυχίας;</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85720" y="857232"/>
            <a:ext cx="8401080" cy="5717304"/>
          </a:xfrm>
        </p:spPr>
        <p:txBody>
          <a:bodyPr>
            <a:normAutofit fontScale="92500" lnSpcReduction="10000"/>
          </a:bodyPr>
          <a:lstStyle/>
          <a:p>
            <a:pPr>
              <a:buFont typeface="Wingdings" pitchFamily="2" charset="2"/>
              <a:buChar char="q"/>
            </a:pPr>
            <a:r>
              <a:rPr lang="el-GR" dirty="0" smtClean="0"/>
              <a:t>Η </a:t>
            </a:r>
            <a:r>
              <a:rPr lang="el-GR" dirty="0" smtClean="0"/>
              <a:t>σχέση του με τους θεράποντες είναι σχέση συνεργασίας. </a:t>
            </a:r>
            <a:endParaRPr lang="el-GR" dirty="0" smtClean="0"/>
          </a:p>
          <a:p>
            <a:pPr>
              <a:buFont typeface="Wingdings" pitchFamily="2" charset="2"/>
              <a:buChar char="q"/>
            </a:pPr>
            <a:endParaRPr lang="el-GR" dirty="0" smtClean="0"/>
          </a:p>
          <a:p>
            <a:pPr>
              <a:buFont typeface="Wingdings" pitchFamily="2" charset="2"/>
              <a:buChar char="q"/>
            </a:pPr>
            <a:r>
              <a:rPr lang="el-GR" dirty="0" smtClean="0"/>
              <a:t>Οι </a:t>
            </a:r>
            <a:r>
              <a:rPr lang="el-GR" dirty="0" err="1" smtClean="0"/>
              <a:t>θεραποντες</a:t>
            </a:r>
            <a:r>
              <a:rPr lang="el-GR" dirty="0" smtClean="0"/>
              <a:t> σέβονται ότι κάθε ασθενής αποτελεί έναν μοναδικό συνδυασμό ατομικών διαφορών και χαρακτηριστικών, και προσαρμόζουν την αγωγή σύμφωνα με αυτό το ατομικό προφίλ</a:t>
            </a:r>
            <a:r>
              <a:rPr lang="el-GR" dirty="0" smtClean="0"/>
              <a:t>.</a:t>
            </a:r>
          </a:p>
          <a:p>
            <a:pPr>
              <a:buFont typeface="Wingdings" pitchFamily="2" charset="2"/>
              <a:buChar char="q"/>
            </a:pPr>
            <a:endParaRPr lang="el-GR" dirty="0" smtClean="0"/>
          </a:p>
          <a:p>
            <a:pPr>
              <a:buFont typeface="Wingdings" pitchFamily="2" charset="2"/>
              <a:buChar char="q"/>
            </a:pPr>
            <a:r>
              <a:rPr lang="el-GR" dirty="0" smtClean="0"/>
              <a:t> </a:t>
            </a:r>
            <a:r>
              <a:rPr lang="el-GR" dirty="0" smtClean="0"/>
              <a:t>Ο ασθενής επικοινωνεί και με τη συμπεριφορά του και με τις εκφράσεις του σώματός του. </a:t>
            </a:r>
            <a:endParaRPr lang="el-GR" dirty="0" smtClean="0"/>
          </a:p>
          <a:p>
            <a:pPr>
              <a:buFont typeface="Wingdings" pitchFamily="2" charset="2"/>
              <a:buChar char="q"/>
            </a:pPr>
            <a:endParaRPr lang="el-GR" dirty="0" smtClean="0"/>
          </a:p>
          <a:p>
            <a:pPr>
              <a:buFont typeface="Wingdings" pitchFamily="2" charset="2"/>
              <a:buChar char="q"/>
            </a:pPr>
            <a:r>
              <a:rPr lang="el-GR" dirty="0" smtClean="0"/>
              <a:t>Η </a:t>
            </a:r>
            <a:r>
              <a:rPr lang="el-GR" dirty="0" smtClean="0"/>
              <a:t>ψυχολογική κατάσταση κρίνεται ιδιαίτερα σημαντικός επικουρικός παράγοντας στη θεραπευτική αγωγή.</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785794"/>
            <a:ext cx="8258204" cy="5788742"/>
          </a:xfrm>
        </p:spPr>
        <p:txBody>
          <a:bodyPr>
            <a:normAutofit fontScale="92500" lnSpcReduction="10000"/>
          </a:bodyPr>
          <a:lstStyle/>
          <a:p>
            <a:pPr>
              <a:buFont typeface="Wingdings" pitchFamily="2" charset="2"/>
              <a:buChar char="ü"/>
            </a:pPr>
            <a:r>
              <a:rPr lang="el-GR" dirty="0" smtClean="0"/>
              <a:t>Κατά </a:t>
            </a:r>
            <a:r>
              <a:rPr lang="el-GR" dirty="0" smtClean="0"/>
              <a:t>το πρώτο μισό του 20ου αιώνα, η πορεία του </a:t>
            </a:r>
            <a:r>
              <a:rPr lang="el-GR" dirty="0" err="1" smtClean="0"/>
              <a:t>βιοϊατρικού</a:t>
            </a:r>
            <a:r>
              <a:rPr lang="el-GR" dirty="0" smtClean="0"/>
              <a:t> προς το </a:t>
            </a:r>
            <a:r>
              <a:rPr lang="el-GR" dirty="0" err="1" smtClean="0"/>
              <a:t>βιοψυχοκοινωνικό</a:t>
            </a:r>
            <a:r>
              <a:rPr lang="el-GR" dirty="0" smtClean="0"/>
              <a:t> μοντέλο, βρίσκει τις έρευνες να εστιάζονται στην ψυχική ασθένεια και την πνευματική υγεία</a:t>
            </a:r>
            <a:r>
              <a:rPr lang="el-GR" dirty="0" smtClean="0"/>
              <a:t>.</a:t>
            </a:r>
          </a:p>
          <a:p>
            <a:pPr>
              <a:buFont typeface="Wingdings" pitchFamily="2" charset="2"/>
              <a:buChar char="ü"/>
            </a:pPr>
            <a:endParaRPr lang="el-GR" dirty="0" smtClean="0"/>
          </a:p>
          <a:p>
            <a:pPr>
              <a:buFont typeface="Wingdings" pitchFamily="2" charset="2"/>
              <a:buChar char="ü"/>
            </a:pPr>
            <a:r>
              <a:rPr lang="el-GR" dirty="0" smtClean="0"/>
              <a:t> </a:t>
            </a:r>
            <a:r>
              <a:rPr lang="el-GR" dirty="0" smtClean="0"/>
              <a:t>Αναδύεται η ανθρωπιστική ψυχολογία, σχολή ψυχολογίας η οποία αναγνωρίζει πως η έλλειψη συμπτωμάτων δεν συνεπάγεται την ψυχική υγεία</a:t>
            </a:r>
            <a:r>
              <a:rPr lang="el-GR" dirty="0" smtClean="0"/>
              <a:t>.</a:t>
            </a:r>
          </a:p>
          <a:p>
            <a:pPr>
              <a:buFont typeface="Wingdings" pitchFamily="2" charset="2"/>
              <a:buChar char="ü"/>
            </a:pPr>
            <a:endParaRPr lang="el-GR" dirty="0" smtClean="0"/>
          </a:p>
          <a:p>
            <a:pPr>
              <a:buFont typeface="Wingdings" pitchFamily="2" charset="2"/>
              <a:buChar char="ü"/>
            </a:pPr>
            <a:r>
              <a:rPr lang="el-GR" dirty="0" smtClean="0"/>
              <a:t> </a:t>
            </a:r>
            <a:r>
              <a:rPr lang="el-GR" dirty="0" smtClean="0"/>
              <a:t>Αυτό το κίνημα αναβιώνει τις ιδέες των αρχαίων Ελλήνων και της Αναγέννησης, οι οποίες υποστήριζαν την σημασία της ευτυχίας και της έκφρασης του ατόμου μέσα από την δημιουργικότητα. </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714356"/>
            <a:ext cx="8258204" cy="5860180"/>
          </a:xfrm>
        </p:spPr>
        <p:txBody>
          <a:bodyPr>
            <a:normAutofit fontScale="85000" lnSpcReduction="10000"/>
          </a:bodyPr>
          <a:lstStyle/>
          <a:p>
            <a:pPr>
              <a:buFont typeface="Wingdings" pitchFamily="2" charset="2"/>
              <a:buChar char="ü"/>
            </a:pPr>
            <a:r>
              <a:rPr lang="el-GR" dirty="0" smtClean="0"/>
              <a:t>Ο</a:t>
            </a:r>
            <a:r>
              <a:rPr lang="el-GR" dirty="0" smtClean="0"/>
              <a:t> Σωκράτης, για παράδειγμα, αναγνώριζε την αυτογνωσία ως το κλειδί για την ευτυχία. Η ευτυχία ήταν κεντρικό ζήτημα σε διάφορα φιλοσοφικά κινήματα, όπως ο Επικουρισμός και ο Στωικισμός. Το ίδιο συμβαίνει στις θρησκείες, για παράδειγμα τον Ιουδαϊσμό και Χριστιανισμό, στις οποίες η ευτυχία ορίζεται ως υπακοή στους κανόνες του Θεού. </a:t>
            </a:r>
            <a:endParaRPr lang="el-GR" dirty="0" smtClean="0"/>
          </a:p>
          <a:p>
            <a:pPr>
              <a:buFont typeface="Wingdings" pitchFamily="2" charset="2"/>
              <a:buChar char="ü"/>
            </a:pPr>
            <a:endParaRPr lang="el-GR" dirty="0" smtClean="0"/>
          </a:p>
          <a:p>
            <a:pPr>
              <a:buFont typeface="Wingdings" pitchFamily="2" charset="2"/>
              <a:buChar char="ü"/>
            </a:pPr>
            <a:r>
              <a:rPr lang="el-GR" dirty="0" smtClean="0"/>
              <a:t>Με </a:t>
            </a:r>
            <a:r>
              <a:rPr lang="el-GR" dirty="0" smtClean="0"/>
              <a:t>βάση αυτές τις </a:t>
            </a:r>
            <a:r>
              <a:rPr lang="el-GR" dirty="0" smtClean="0"/>
              <a:t>ιδέες, οι</a:t>
            </a:r>
            <a:r>
              <a:rPr lang="el-GR" dirty="0" smtClean="0"/>
              <a:t> ανθρωπιστές ψυχολόγοι είχαν μια ολιστική άποψη για την ζωή</a:t>
            </a:r>
            <a:r>
              <a:rPr lang="el-GR" dirty="0" smtClean="0"/>
              <a:t>.</a:t>
            </a:r>
          </a:p>
          <a:p>
            <a:pPr>
              <a:buFont typeface="Wingdings" pitchFamily="2" charset="2"/>
              <a:buChar char="ü"/>
            </a:pPr>
            <a:endParaRPr lang="el-GR" dirty="0" smtClean="0"/>
          </a:p>
          <a:p>
            <a:pPr>
              <a:buFont typeface="Wingdings" pitchFamily="2" charset="2"/>
              <a:buChar char="ü"/>
            </a:pPr>
            <a:r>
              <a:rPr lang="el-GR" dirty="0" smtClean="0"/>
              <a:t> </a:t>
            </a:r>
            <a:r>
              <a:rPr lang="el-GR" dirty="0" smtClean="0"/>
              <a:t>Πίστευαν ότι εκτός από τη βιοχημεία και το περιβάλλον που επηρεάζουν την υγεία </a:t>
            </a:r>
            <a:r>
              <a:rPr lang="el-GR" dirty="0" smtClean="0"/>
              <a:t>μας, επίσης</a:t>
            </a:r>
            <a:r>
              <a:rPr lang="el-GR" dirty="0" smtClean="0"/>
              <a:t> επηρεαζόμαστε και ωθούμαστε από εσωτερικά κίνητρα προκειμένου να εκπληρώσουμε το ανθρώπινο δυναμικό μας.</a:t>
            </a: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642918"/>
            <a:ext cx="8329642" cy="1566882"/>
          </a:xfrm>
        </p:spPr>
        <p:txBody>
          <a:bodyPr>
            <a:normAutofit/>
          </a:bodyPr>
          <a:lstStyle/>
          <a:p>
            <a:r>
              <a:rPr lang="el-GR" sz="2800" b="1" dirty="0" smtClean="0"/>
              <a:t>Ιεράρχηση αναγκών</a:t>
            </a:r>
            <a:endParaRPr lang="el-GR" sz="2800" b="1" dirty="0"/>
          </a:p>
        </p:txBody>
      </p:sp>
      <p:sp>
        <p:nvSpPr>
          <p:cNvPr id="3" name="2 - Θέση περιεχομένου"/>
          <p:cNvSpPr>
            <a:spLocks noGrp="1"/>
          </p:cNvSpPr>
          <p:nvPr>
            <p:ph idx="1"/>
          </p:nvPr>
        </p:nvSpPr>
        <p:spPr>
          <a:xfrm>
            <a:off x="0" y="1857364"/>
            <a:ext cx="8686800" cy="4717172"/>
          </a:xfrm>
        </p:spPr>
        <p:txBody>
          <a:bodyPr>
            <a:normAutofit fontScale="92500" lnSpcReduction="20000"/>
          </a:bodyPr>
          <a:lstStyle/>
          <a:p>
            <a:pPr algn="just">
              <a:buNone/>
            </a:pPr>
            <a:r>
              <a:rPr lang="el-GR" dirty="0" smtClean="0"/>
              <a:t> 	Ο </a:t>
            </a:r>
            <a:r>
              <a:rPr lang="el-GR" dirty="0" err="1" smtClean="0"/>
              <a:t>Μάσλοου</a:t>
            </a:r>
            <a:r>
              <a:rPr lang="el-GR" dirty="0" smtClean="0"/>
              <a:t> ανέφερε ότι υπήρχε μια «ιεραρχία αναγκών» στους ανθρώπους. Στο πρωταρχικό επίπεδο συναντάμε τις βιολογικές ανάγκες, όπως φαγητό, νερό και ύπνο. Οι επόμενες μας προτεραιότητες είναι η ασφάλεια, η αίσθηση αγάπης και το να ανήκουμε κάπου. Μόλις αποκτήσουμε αυτά, τότε αναζητούμε εκτίμηση μαζί με το αίσθημα της αυτοπεποίθησης και του σεβασμού. Όταν εκπληρώνονται και αυτά, τότε μπορούμε να απολαύσουμε την αυτό-πραγμάτωση και την ευφορία, το αίσθημα απόλυτης αρμονίας με τον εαυτό μας και τους άλλους.</a:t>
            </a:r>
            <a:r>
              <a:rPr lang="el-GR" dirty="0" smtClean="0"/>
              <a:t> </a:t>
            </a:r>
            <a:endParaRPr lang="el-GR" dirty="0" smtClean="0"/>
          </a:p>
          <a:p>
            <a:pPr algn="just"/>
            <a:r>
              <a:rPr lang="el-GR" dirty="0" smtClean="0"/>
              <a:t> </a:t>
            </a:r>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ΜΑΡΩ\Desktop\1.jpg"/>
          <p:cNvPicPr>
            <a:picLocks noChangeAspect="1" noChangeArrowheads="1"/>
          </p:cNvPicPr>
          <p:nvPr/>
        </p:nvPicPr>
        <p:blipFill>
          <a:blip r:embed="rId2"/>
          <a:srcRect/>
          <a:stretch>
            <a:fillRect/>
          </a:stretch>
        </p:blipFill>
        <p:spPr bwMode="auto">
          <a:xfrm>
            <a:off x="214282" y="785794"/>
            <a:ext cx="8643934" cy="5495925"/>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Ψυχολογία της υγείας</a:t>
            </a:r>
            <a:endParaRPr lang="el-GR" sz="2800" b="1" dirty="0"/>
          </a:p>
        </p:txBody>
      </p:sp>
      <p:sp>
        <p:nvSpPr>
          <p:cNvPr id="3" name="2 - Θέση περιεχομένου"/>
          <p:cNvSpPr>
            <a:spLocks noGrp="1"/>
          </p:cNvSpPr>
          <p:nvPr>
            <p:ph idx="1"/>
          </p:nvPr>
        </p:nvSpPr>
        <p:spPr/>
        <p:txBody>
          <a:bodyPr/>
          <a:lstStyle/>
          <a:p>
            <a:pPr>
              <a:buNone/>
            </a:pPr>
            <a:r>
              <a:rPr lang="el-GR" dirty="0" smtClean="0"/>
              <a:t>	Υποστηρίζει ότι τα αίτια της ασθένειας είναι ένας συνδυασμός:</a:t>
            </a:r>
          </a:p>
          <a:p>
            <a:endParaRPr lang="el-GR" dirty="0" smtClean="0"/>
          </a:p>
          <a:p>
            <a:pPr>
              <a:buFont typeface="Wingdings" pitchFamily="2" charset="2"/>
              <a:buChar char="q"/>
            </a:pPr>
            <a:r>
              <a:rPr lang="el-GR" dirty="0" smtClean="0"/>
              <a:t>Βιολογικών</a:t>
            </a:r>
          </a:p>
          <a:p>
            <a:pPr>
              <a:buFont typeface="Wingdings" pitchFamily="2" charset="2"/>
              <a:buChar char="q"/>
            </a:pPr>
            <a:endParaRPr lang="el-GR" dirty="0" smtClean="0"/>
          </a:p>
          <a:p>
            <a:pPr>
              <a:buFont typeface="Wingdings" pitchFamily="2" charset="2"/>
              <a:buChar char="q"/>
            </a:pPr>
            <a:r>
              <a:rPr lang="el-GR" dirty="0" smtClean="0"/>
              <a:t>Ψυχολογικών </a:t>
            </a:r>
          </a:p>
          <a:p>
            <a:pPr>
              <a:buFont typeface="Wingdings" pitchFamily="2" charset="2"/>
              <a:buChar char="q"/>
            </a:pPr>
            <a:endParaRPr lang="el-GR" dirty="0" smtClean="0"/>
          </a:p>
          <a:p>
            <a:pPr>
              <a:buFont typeface="Wingdings" pitchFamily="2" charset="2"/>
              <a:buChar char="q"/>
            </a:pPr>
            <a:r>
              <a:rPr lang="el-GR" dirty="0" smtClean="0"/>
              <a:t>Κοινωνικών παραγόντων.</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1714488"/>
            <a:ext cx="8258204" cy="4860048"/>
          </a:xfrm>
        </p:spPr>
        <p:txBody>
          <a:bodyPr/>
          <a:lstStyle/>
          <a:p>
            <a:r>
              <a:rPr lang="el-GR" dirty="0" smtClean="0"/>
              <a:t> Ο</a:t>
            </a:r>
            <a:r>
              <a:rPr lang="el-GR" dirty="0" smtClean="0"/>
              <a:t> ασθενής </a:t>
            </a:r>
            <a:r>
              <a:rPr lang="el-GR" dirty="0" err="1" smtClean="0"/>
              <a:t>εωρείται</a:t>
            </a:r>
            <a:r>
              <a:rPr lang="el-GR" dirty="0" smtClean="0"/>
              <a:t> εν μέρει υπεύθυνος για τη θεραπεία του.</a:t>
            </a:r>
          </a:p>
          <a:p>
            <a:endParaRPr lang="el-GR" dirty="0" smtClean="0"/>
          </a:p>
          <a:p>
            <a:r>
              <a:rPr lang="el-GR" dirty="0" smtClean="0"/>
              <a:t>Υγεία και ασθένεια= συνεχές</a:t>
            </a:r>
          </a:p>
          <a:p>
            <a:endParaRPr lang="el-GR" dirty="0" smtClean="0"/>
          </a:p>
          <a:p>
            <a:r>
              <a:rPr lang="el-GR" dirty="0" smtClean="0"/>
              <a:t>Ψυχολογικοί παράγοντες= συντελεστές  </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14356"/>
            <a:ext cx="8229600" cy="1000132"/>
          </a:xfrm>
        </p:spPr>
        <p:txBody>
          <a:bodyPr>
            <a:normAutofit/>
          </a:bodyPr>
          <a:lstStyle/>
          <a:p>
            <a:r>
              <a:rPr lang="el-GR" sz="3200" b="1" dirty="0" err="1" smtClean="0"/>
              <a:t>Βιοϊατρικό</a:t>
            </a:r>
            <a:r>
              <a:rPr lang="el-GR" sz="3200" b="1" dirty="0" smtClean="0"/>
              <a:t> μοντέλο (19</a:t>
            </a:r>
            <a:r>
              <a:rPr lang="el-GR" sz="3200" b="1" baseline="30000" dirty="0" smtClean="0"/>
              <a:t>ος</a:t>
            </a:r>
            <a:r>
              <a:rPr lang="el-GR" sz="3200" b="1" dirty="0" smtClean="0"/>
              <a:t>)</a:t>
            </a:r>
            <a:endParaRPr lang="el-GR" sz="3200" b="1" dirty="0"/>
          </a:p>
        </p:txBody>
      </p:sp>
      <p:sp>
        <p:nvSpPr>
          <p:cNvPr id="3" name="2 - Θέση περιεχομένου"/>
          <p:cNvSpPr>
            <a:spLocks noGrp="1"/>
          </p:cNvSpPr>
          <p:nvPr>
            <p:ph idx="1"/>
          </p:nvPr>
        </p:nvSpPr>
        <p:spPr>
          <a:xfrm>
            <a:off x="285720" y="1928802"/>
            <a:ext cx="8401080" cy="4645734"/>
          </a:xfrm>
        </p:spPr>
        <p:txBody>
          <a:bodyPr>
            <a:normAutofit fontScale="85000" lnSpcReduction="10000"/>
          </a:bodyPr>
          <a:lstStyle/>
          <a:p>
            <a:r>
              <a:rPr lang="el-GR" dirty="0" smtClean="0"/>
              <a:t>Σύμφωνα με το </a:t>
            </a:r>
            <a:r>
              <a:rPr lang="el-GR" b="1" dirty="0" err="1" smtClean="0"/>
              <a:t>βιοϊατρικό</a:t>
            </a:r>
            <a:r>
              <a:rPr lang="el-GR" b="1" dirty="0" smtClean="0"/>
              <a:t> μοντέλο</a:t>
            </a:r>
            <a:r>
              <a:rPr lang="el-GR" dirty="0" smtClean="0"/>
              <a:t>, η ασθένεια αντιμετωπίζεται ως ένα οργανικό, σωματικό, μηχανικό πρόβλημα που πρέπει η ιατρική επιστήμη να επιδιορθώσει. </a:t>
            </a:r>
            <a:endParaRPr lang="el-GR" dirty="0" smtClean="0"/>
          </a:p>
          <a:p>
            <a:endParaRPr lang="el-GR" dirty="0" smtClean="0"/>
          </a:p>
          <a:p>
            <a:r>
              <a:rPr lang="el-GR" dirty="0" smtClean="0"/>
              <a:t>Ο </a:t>
            </a:r>
            <a:r>
              <a:rPr lang="el-GR" dirty="0" smtClean="0"/>
              <a:t>ασθενής αντιμετωπίζεται </a:t>
            </a:r>
            <a:r>
              <a:rPr lang="el-GR" dirty="0" err="1" smtClean="0"/>
              <a:t>ώς</a:t>
            </a:r>
            <a:r>
              <a:rPr lang="el-GR" dirty="0" smtClean="0"/>
              <a:t> ένα βιολογικό περιστατικό, και η ασθένεια απομονώνεται σε αρκετό βαθμό από την υπόλοιπη ζωή του. </a:t>
            </a:r>
            <a:endParaRPr lang="el-GR" dirty="0" smtClean="0"/>
          </a:p>
          <a:p>
            <a:endParaRPr lang="el-GR" dirty="0" smtClean="0"/>
          </a:p>
          <a:p>
            <a:r>
              <a:rPr lang="el-GR" dirty="0" smtClean="0"/>
              <a:t>Ο </a:t>
            </a:r>
            <a:r>
              <a:rPr lang="el-GR" dirty="0" smtClean="0"/>
              <a:t>ασθενής είναι παθητικός δέκτης της θεραπευτικής προσέγγισης και η σχέση του με τους επαγγελματίες της υγείας είναι </a:t>
            </a:r>
            <a:r>
              <a:rPr lang="el-GR" dirty="0" err="1" smtClean="0"/>
              <a:t>μονόδρομη</a:t>
            </a:r>
            <a:r>
              <a:rPr lang="el-GR" dirty="0" smtClean="0"/>
              <a:t> και άνιση, αφού αυτοί καλούνται να διαγνώσουν και να θεραπεύσουν το πρόβλημα. </a:t>
            </a: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Πίνακας"/>
          <p:cNvGraphicFramePr>
            <a:graphicFrameLocks noGrp="1"/>
          </p:cNvGraphicFramePr>
          <p:nvPr/>
        </p:nvGraphicFramePr>
        <p:xfrm>
          <a:off x="571472" y="1428736"/>
          <a:ext cx="8215368" cy="4786346"/>
        </p:xfrm>
        <a:graphic>
          <a:graphicData uri="http://schemas.openxmlformats.org/drawingml/2006/table">
            <a:tbl>
              <a:tblPr firstRow="1" bandRow="1">
                <a:tableStyleId>{5C22544A-7EE6-4342-B048-85BDC9FD1C3A}</a:tableStyleId>
              </a:tblPr>
              <a:tblGrid>
                <a:gridCol w="2738456"/>
                <a:gridCol w="2738456"/>
                <a:gridCol w="2738456"/>
              </a:tblGrid>
              <a:tr h="1098506">
                <a:tc>
                  <a:txBody>
                    <a:bodyPr/>
                    <a:lstStyle/>
                    <a:p>
                      <a:r>
                        <a:rPr lang="el-GR" sz="2800" dirty="0" smtClean="0"/>
                        <a:t>ΒΙΟ</a:t>
                      </a:r>
                      <a:endParaRPr lang="el-GR" sz="2800" dirty="0"/>
                    </a:p>
                  </a:txBody>
                  <a:tcPr/>
                </a:tc>
                <a:tc>
                  <a:txBody>
                    <a:bodyPr/>
                    <a:lstStyle/>
                    <a:p>
                      <a:r>
                        <a:rPr lang="el-GR" sz="2800" dirty="0" smtClean="0"/>
                        <a:t>ΨΥΧΟ</a:t>
                      </a:r>
                      <a:endParaRPr lang="el-GR" sz="2800" dirty="0"/>
                    </a:p>
                  </a:txBody>
                  <a:tcPr/>
                </a:tc>
                <a:tc>
                  <a:txBody>
                    <a:bodyPr/>
                    <a:lstStyle/>
                    <a:p>
                      <a:r>
                        <a:rPr lang="el-GR" sz="2800" dirty="0" smtClean="0"/>
                        <a:t>ΚΟΙΝΩΝΙΚΟ</a:t>
                      </a:r>
                      <a:endParaRPr lang="el-GR" sz="2800" dirty="0"/>
                    </a:p>
                  </a:txBody>
                  <a:tcPr/>
                </a:tc>
              </a:tr>
              <a:tr h="3687840">
                <a:tc>
                  <a:txBody>
                    <a:bodyPr/>
                    <a:lstStyle/>
                    <a:p>
                      <a:r>
                        <a:rPr lang="el-GR" sz="2000" b="0" dirty="0" smtClean="0"/>
                        <a:t>Ιοί</a:t>
                      </a:r>
                    </a:p>
                    <a:p>
                      <a:r>
                        <a:rPr lang="el-GR" sz="2000" b="0" dirty="0" smtClean="0"/>
                        <a:t>Βακτήρια</a:t>
                      </a:r>
                    </a:p>
                    <a:p>
                      <a:r>
                        <a:rPr lang="el-GR" sz="2000" b="0" dirty="0" smtClean="0"/>
                        <a:t>Αλλοιώσεις</a:t>
                      </a:r>
                    </a:p>
                    <a:p>
                      <a:endParaRPr lang="el-GR" sz="2000" b="0" dirty="0"/>
                    </a:p>
                  </a:txBody>
                  <a:tcPr/>
                </a:tc>
                <a:tc>
                  <a:txBody>
                    <a:bodyPr/>
                    <a:lstStyle/>
                    <a:p>
                      <a:r>
                        <a:rPr lang="el-GR" sz="2000" b="0" dirty="0" smtClean="0"/>
                        <a:t>Συμπεριφορά </a:t>
                      </a:r>
                    </a:p>
                    <a:p>
                      <a:r>
                        <a:rPr lang="el-GR" sz="2000" b="0" dirty="0" smtClean="0"/>
                        <a:t>Πεποιθήσεις</a:t>
                      </a:r>
                    </a:p>
                    <a:p>
                      <a:r>
                        <a:rPr lang="el-GR" sz="2000" b="0" dirty="0" smtClean="0"/>
                        <a:t>Αντιμετώπιση</a:t>
                      </a:r>
                    </a:p>
                    <a:p>
                      <a:r>
                        <a:rPr lang="el-GR" sz="2000" b="0" dirty="0" smtClean="0"/>
                        <a:t>Στρες</a:t>
                      </a:r>
                    </a:p>
                    <a:p>
                      <a:r>
                        <a:rPr lang="el-GR" sz="2000" b="0" dirty="0" smtClean="0"/>
                        <a:t>Πόνος</a:t>
                      </a:r>
                    </a:p>
                    <a:p>
                      <a:endParaRPr lang="el-GR" sz="2000" b="0" dirty="0"/>
                    </a:p>
                  </a:txBody>
                  <a:tcPr/>
                </a:tc>
                <a:tc>
                  <a:txBody>
                    <a:bodyPr/>
                    <a:lstStyle/>
                    <a:p>
                      <a:r>
                        <a:rPr lang="el-GR" sz="2000" b="0" dirty="0" smtClean="0"/>
                        <a:t>Κοινωνική τάξη</a:t>
                      </a:r>
                    </a:p>
                    <a:p>
                      <a:r>
                        <a:rPr lang="el-GR" sz="2000" b="0" dirty="0" smtClean="0"/>
                        <a:t>Επάγγελμα </a:t>
                      </a:r>
                    </a:p>
                    <a:p>
                      <a:r>
                        <a:rPr lang="el-GR" sz="2000" b="0" dirty="0" smtClean="0"/>
                        <a:t>Εθνικότητα</a:t>
                      </a:r>
                    </a:p>
                    <a:p>
                      <a:endParaRPr lang="el-GR" sz="2000" b="0" dirty="0"/>
                    </a:p>
                  </a:txBody>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ΜΑΡΩ\Desktop\2.jfif"/>
          <p:cNvPicPr>
            <a:picLocks noGrp="1" noChangeAspect="1" noChangeArrowheads="1"/>
          </p:cNvPicPr>
          <p:nvPr>
            <p:ph idx="1"/>
          </p:nvPr>
        </p:nvPicPr>
        <p:blipFill>
          <a:blip r:embed="rId2"/>
          <a:srcRect/>
          <a:stretch>
            <a:fillRect/>
          </a:stretch>
        </p:blipFill>
        <p:spPr bwMode="auto">
          <a:xfrm>
            <a:off x="0" y="2857480"/>
            <a:ext cx="4000520" cy="4000520"/>
          </a:xfrm>
          <a:prstGeom prst="rect">
            <a:avLst/>
          </a:prstGeom>
          <a:noFill/>
        </p:spPr>
      </p:pic>
      <p:sp>
        <p:nvSpPr>
          <p:cNvPr id="5" name="4 - Σύννεφο"/>
          <p:cNvSpPr/>
          <p:nvPr/>
        </p:nvSpPr>
        <p:spPr>
          <a:xfrm>
            <a:off x="5572132" y="857232"/>
            <a:ext cx="3214710" cy="2286016"/>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t>Δραστηριότητα</a:t>
            </a:r>
            <a:endParaRPr lang="el-GR"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857232"/>
            <a:ext cx="8229600" cy="5717304"/>
          </a:xfrm>
        </p:spPr>
        <p:txBody>
          <a:bodyPr/>
          <a:lstStyle/>
          <a:p>
            <a:r>
              <a:rPr lang="el-GR" dirty="0" smtClean="0"/>
              <a:t>Δίνεται μόνο στοιχειώδης έμφαση στον τρόπο ζωής του ασθενούς (στην αιτιολογία του προβλήματος και στις αλλαγές που χρειάζονται για την καλύτερη θεραπεία) και ο ασθενής δε λαμβάνει ενεργό ρόλο στην </a:t>
            </a:r>
            <a:r>
              <a:rPr lang="el-GR" dirty="0" err="1" smtClean="0"/>
              <a:t>αυτοΐασή</a:t>
            </a:r>
            <a:r>
              <a:rPr lang="el-GR" dirty="0" smtClean="0"/>
              <a:t> του</a:t>
            </a:r>
            <a:r>
              <a:rPr lang="el-GR" dirty="0" smtClean="0"/>
              <a:t>.</a:t>
            </a:r>
            <a:endParaRPr lang="en-US" dirty="0" smtClean="0"/>
          </a:p>
          <a:p>
            <a:endParaRPr lang="en-US" dirty="0" smtClean="0"/>
          </a:p>
          <a:p>
            <a:r>
              <a:rPr lang="el-GR" dirty="0" smtClean="0"/>
              <a:t>Οι ασθένειες προέρχονται από στοιχεία του περιβάλλοντος που εισβάλλουν στο σώμα και προκαλούν οργανικές αλλαγές. </a:t>
            </a:r>
          </a:p>
          <a:p>
            <a:endParaRPr lang="el-GR" dirty="0" smtClean="0"/>
          </a:p>
          <a:p>
            <a:r>
              <a:rPr lang="el-GR" dirty="0" smtClean="0"/>
              <a:t>Τα άτομα ως θύματα των εξωτερικών δυνάμεων (ασθένεια).</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1285860"/>
            <a:ext cx="8329642" cy="5288676"/>
          </a:xfrm>
        </p:spPr>
        <p:txBody>
          <a:bodyPr/>
          <a:lstStyle/>
          <a:p>
            <a:pPr>
              <a:buFont typeface="Wingdings" pitchFamily="2" charset="2"/>
              <a:buChar char="Ø"/>
            </a:pPr>
            <a:r>
              <a:rPr lang="el-GR" dirty="0" smtClean="0"/>
              <a:t>Ο άνθρωπος είναι υγιής ή ασθενής.</a:t>
            </a:r>
          </a:p>
          <a:p>
            <a:pPr>
              <a:buFont typeface="Wingdings" pitchFamily="2" charset="2"/>
              <a:buChar char="Ø"/>
            </a:pPr>
            <a:endParaRPr lang="el-GR" dirty="0" smtClean="0"/>
          </a:p>
          <a:p>
            <a:pPr>
              <a:buFont typeface="Wingdings" pitchFamily="2" charset="2"/>
              <a:buChar char="Ø"/>
            </a:pPr>
            <a:r>
              <a:rPr lang="el-GR" dirty="0" smtClean="0"/>
              <a:t>Η ευθύνη για τη θεραπεία ανήκει στους γιατρούς.</a:t>
            </a:r>
          </a:p>
          <a:p>
            <a:pPr>
              <a:buFont typeface="Wingdings" pitchFamily="2" charset="2"/>
              <a:buChar char="Ø"/>
            </a:pPr>
            <a:endParaRPr lang="el-GR" dirty="0" smtClean="0"/>
          </a:p>
          <a:p>
            <a:pPr>
              <a:buFont typeface="Wingdings" pitchFamily="2" charset="2"/>
              <a:buChar char="Ø"/>
            </a:pPr>
            <a:r>
              <a:rPr lang="el-GR" dirty="0" smtClean="0"/>
              <a:t>Ο ψυχισμός και το σώμα λειτουργούν το ένα ανεξάρτητα από το άλλο (ψυχή και σώμα= διακριτές οντότητες).</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err="1" smtClean="0"/>
              <a:t>Βιοψυχοκοινωνικό</a:t>
            </a:r>
            <a:r>
              <a:rPr lang="el-GR" sz="3200" b="1" dirty="0" smtClean="0"/>
              <a:t> μοντέλο (20</a:t>
            </a:r>
            <a:r>
              <a:rPr lang="el-GR" sz="3200" b="1" baseline="30000" dirty="0" smtClean="0"/>
              <a:t>ος</a:t>
            </a:r>
            <a:r>
              <a:rPr lang="el-GR" sz="3200" b="1" dirty="0" smtClean="0"/>
              <a:t>)</a:t>
            </a:r>
            <a:endParaRPr lang="el-GR" sz="3200" b="1" dirty="0"/>
          </a:p>
        </p:txBody>
      </p:sp>
      <p:sp>
        <p:nvSpPr>
          <p:cNvPr id="3" name="2 - Θέση περιεχομένου"/>
          <p:cNvSpPr>
            <a:spLocks noGrp="1"/>
          </p:cNvSpPr>
          <p:nvPr>
            <p:ph idx="1"/>
          </p:nvPr>
        </p:nvSpPr>
        <p:spPr/>
        <p:txBody>
          <a:bodyPr/>
          <a:lstStyle/>
          <a:p>
            <a:r>
              <a:rPr lang="el-GR" dirty="0" smtClean="0"/>
              <a:t>Σύμφωνα με αυτή τη προσέγγιση οι συμπεριφορές, οι σκέψεις, τα συναισθήματα και οι συνθήκες διαβίωσης δύνανται να επηρεάσουν τη φυσική κατάσταση ενός ατόμου. </a:t>
            </a:r>
            <a:endParaRPr lang="el-GR" dirty="0" smtClean="0"/>
          </a:p>
          <a:p>
            <a:endParaRPr lang="el-GR" dirty="0" smtClean="0"/>
          </a:p>
          <a:p>
            <a:r>
              <a:rPr lang="el-GR" dirty="0" smtClean="0"/>
              <a:t>Η </a:t>
            </a:r>
            <a:r>
              <a:rPr lang="el-GR" dirty="0" smtClean="0"/>
              <a:t>υγεία ή η ασθένεια ενός ατόμου είναι το ορατό αποτέλεσμα  αλληλεπιδράσεων διαφόρων παραγόντων που λαμβάνουν χώρα στον οργανισμό του.</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928670"/>
            <a:ext cx="8329642" cy="5645866"/>
          </a:xfrm>
        </p:spPr>
        <p:txBody>
          <a:bodyPr>
            <a:normAutofit lnSpcReduction="10000"/>
          </a:bodyPr>
          <a:lstStyle/>
          <a:p>
            <a:pPr algn="just">
              <a:buFont typeface="Wingdings" pitchFamily="2" charset="2"/>
              <a:buChar char="ü"/>
            </a:pPr>
            <a:r>
              <a:rPr lang="el-GR" dirty="0" smtClean="0"/>
              <a:t>	Το </a:t>
            </a:r>
            <a:r>
              <a:rPr lang="el-GR" dirty="0" err="1" smtClean="0"/>
              <a:t>βιοψυχοκοινωνικο</a:t>
            </a:r>
            <a:r>
              <a:rPr lang="el-GR" dirty="0" smtClean="0"/>
              <a:t> μοντέλο δημιουργήθηκε από </a:t>
            </a:r>
            <a:r>
              <a:rPr lang="el-GR" dirty="0" smtClean="0"/>
              <a:t>τον </a:t>
            </a:r>
            <a:r>
              <a:rPr lang="el-GR" dirty="0" smtClean="0"/>
              <a:t>ψυχίατρο και ερευνητή </a:t>
            </a:r>
            <a:r>
              <a:rPr lang="el-GR" dirty="0" err="1" smtClean="0"/>
              <a:t>Τζορτ</a:t>
            </a:r>
            <a:r>
              <a:rPr lang="el-GR" dirty="0" smtClean="0"/>
              <a:t> </a:t>
            </a:r>
            <a:r>
              <a:rPr lang="el-GR" dirty="0" err="1" smtClean="0"/>
              <a:t>Ένγκελ</a:t>
            </a:r>
            <a:r>
              <a:rPr lang="el-GR" dirty="0" smtClean="0"/>
              <a:t> (</a:t>
            </a:r>
            <a:r>
              <a:rPr lang="el-GR" dirty="0" err="1" smtClean="0"/>
              <a:t>George</a:t>
            </a:r>
            <a:r>
              <a:rPr lang="el-GR" dirty="0" smtClean="0"/>
              <a:t> </a:t>
            </a:r>
            <a:r>
              <a:rPr lang="el-GR" dirty="0" err="1" smtClean="0"/>
              <a:t>Engel</a:t>
            </a:r>
            <a:r>
              <a:rPr lang="el-GR" dirty="0" smtClean="0"/>
              <a:t>, 1913-1999), ο οποίος δεν δεχόταν ότι τα ψυχικά συμπτώματα που </a:t>
            </a:r>
            <a:r>
              <a:rPr lang="el-GR" dirty="0" err="1" smtClean="0"/>
              <a:t>αντιμετωπιζει</a:t>
            </a:r>
            <a:r>
              <a:rPr lang="el-GR" dirty="0" smtClean="0"/>
              <a:t> ένας άνθρωπος είναι ανεξάρτητα από τις συνθήκες της ζωής του</a:t>
            </a:r>
            <a:r>
              <a:rPr lang="el-GR" dirty="0" smtClean="0"/>
              <a:t>.</a:t>
            </a:r>
          </a:p>
          <a:p>
            <a:pPr algn="just">
              <a:buFont typeface="Wingdings" pitchFamily="2" charset="2"/>
              <a:buChar char="ü"/>
            </a:pPr>
            <a:endParaRPr lang="el-GR" dirty="0" smtClean="0"/>
          </a:p>
          <a:p>
            <a:pPr algn="just">
              <a:buFont typeface="Wingdings" pitchFamily="2" charset="2"/>
              <a:buChar char="ü"/>
            </a:pPr>
            <a:r>
              <a:rPr lang="el-GR" dirty="0" smtClean="0"/>
              <a:t> </a:t>
            </a:r>
            <a:r>
              <a:rPr lang="el-GR" dirty="0" smtClean="0"/>
              <a:t>Πάντα βασισμένος στις επιστημονικές έρευνες, δημιούργησε το </a:t>
            </a:r>
            <a:r>
              <a:rPr lang="el-GR" dirty="0" err="1" smtClean="0"/>
              <a:t>Bιοψυχοκοινωνικό</a:t>
            </a:r>
            <a:r>
              <a:rPr lang="el-GR" dirty="0" smtClean="0"/>
              <a:t> μοντέλο στα πλαίσια μίας προσπάθειας να μελετούνται το σύνολο των παραγόντων για μια καλύτερη διάγνωση και βέλτιστη (καλύτερη δυνατόν) θεραπευτική διαδικασία. </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14282" y="1000108"/>
            <a:ext cx="8472518" cy="5574428"/>
          </a:xfrm>
        </p:spPr>
        <p:txBody>
          <a:bodyPr/>
          <a:lstStyle/>
          <a:p>
            <a:pPr>
              <a:buNone/>
            </a:pPr>
            <a:r>
              <a:rPr lang="el-GR" dirty="0" smtClean="0"/>
              <a:t>Με </a:t>
            </a:r>
            <a:r>
              <a:rPr lang="el-GR" dirty="0" smtClean="0"/>
              <a:t>βάση το </a:t>
            </a:r>
            <a:r>
              <a:rPr lang="el-GR" dirty="0" err="1" smtClean="0"/>
              <a:t>βιοψυχοκοινωνικό</a:t>
            </a:r>
            <a:r>
              <a:rPr lang="el-GR" dirty="0" smtClean="0"/>
              <a:t> μοντέλο μελετούνται το σύνολο των παραγόντων που εμπλέκονται: </a:t>
            </a:r>
            <a:endParaRPr lang="el-GR" dirty="0" smtClean="0"/>
          </a:p>
          <a:p>
            <a:pPr>
              <a:buNone/>
            </a:pPr>
            <a:endParaRPr lang="el-GR" dirty="0" smtClean="0"/>
          </a:p>
          <a:p>
            <a:pPr>
              <a:buFont typeface="Wingdings" pitchFamily="2" charset="2"/>
              <a:buChar char="ü"/>
            </a:pPr>
            <a:r>
              <a:rPr lang="el-GR" dirty="0" smtClean="0"/>
              <a:t> </a:t>
            </a:r>
            <a:r>
              <a:rPr lang="el-GR" dirty="0" smtClean="0"/>
              <a:t>στην υγεία ενός </a:t>
            </a:r>
            <a:r>
              <a:rPr lang="el-GR" dirty="0" smtClean="0"/>
              <a:t>ανθρώπου</a:t>
            </a:r>
            <a:endParaRPr lang="el-GR" dirty="0" smtClean="0"/>
          </a:p>
          <a:p>
            <a:pPr>
              <a:buFont typeface="Wingdings" pitchFamily="2" charset="2"/>
              <a:buChar char="ü"/>
            </a:pPr>
            <a:endParaRPr lang="el-GR" dirty="0" smtClean="0"/>
          </a:p>
          <a:p>
            <a:pPr>
              <a:buFont typeface="Wingdings" pitchFamily="2" charset="2"/>
              <a:buChar char="ü"/>
            </a:pPr>
            <a:r>
              <a:rPr lang="el-GR" dirty="0" smtClean="0"/>
              <a:t> </a:t>
            </a:r>
            <a:r>
              <a:rPr lang="el-GR" dirty="0" smtClean="0"/>
              <a:t>στην </a:t>
            </a:r>
            <a:r>
              <a:rPr lang="el-GR" dirty="0" smtClean="0"/>
              <a:t>εκδήλωση </a:t>
            </a:r>
            <a:r>
              <a:rPr lang="el-GR" dirty="0" smtClean="0"/>
              <a:t>συμπτωμάτων </a:t>
            </a:r>
            <a:r>
              <a:rPr lang="el-GR" dirty="0" smtClean="0"/>
              <a:t>ασθενείας</a:t>
            </a:r>
            <a:endParaRPr lang="el-GR" dirty="0" smtClean="0"/>
          </a:p>
          <a:p>
            <a:pPr>
              <a:buFont typeface="Wingdings" pitchFamily="2" charset="2"/>
              <a:buChar char="ü"/>
            </a:pPr>
            <a:endParaRPr lang="el-GR" dirty="0" smtClean="0"/>
          </a:p>
          <a:p>
            <a:pPr>
              <a:buFont typeface="Wingdings" pitchFamily="2" charset="2"/>
              <a:buChar char="ü"/>
            </a:pPr>
            <a:r>
              <a:rPr lang="el-GR" dirty="0" smtClean="0"/>
              <a:t> </a:t>
            </a:r>
            <a:r>
              <a:rPr lang="el-GR" dirty="0" smtClean="0"/>
              <a:t>στην διαχείριση/θεραπευτική διαδικασία μιας ασθένειας, τόσο εκ μέρους των ασθενών όσο και εκ μέρους των θεραπευτών. </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1000108"/>
            <a:ext cx="8258204" cy="5574428"/>
          </a:xfrm>
        </p:spPr>
        <p:txBody>
          <a:bodyPr>
            <a:normAutofit lnSpcReduction="10000"/>
          </a:bodyPr>
          <a:lstStyle/>
          <a:p>
            <a:r>
              <a:rPr lang="el-GR" dirty="0" smtClean="0"/>
              <a:t>Τ</a:t>
            </a:r>
            <a:r>
              <a:rPr lang="el-GR" dirty="0" smtClean="0"/>
              <a:t>ο </a:t>
            </a:r>
            <a:r>
              <a:rPr lang="el-GR" dirty="0" err="1" smtClean="0"/>
              <a:t>βιοψυχοκοινωνικό</a:t>
            </a:r>
            <a:r>
              <a:rPr lang="el-GR" dirty="0" smtClean="0"/>
              <a:t> μοντέλο με τη θεώρηση πως ο άνθρωπος είναι ένα «όλον» το οποίο αποτελείται από σώμα, ψυχή και κοινωνικό περιβάλλον προτείνει μια ολιστική προσέγγιση στην αντιμετώπιση και θεραπεία του σύγχρονου ανθρώπου</a:t>
            </a:r>
            <a:r>
              <a:rPr lang="el-GR" dirty="0" smtClean="0"/>
              <a:t>.</a:t>
            </a:r>
          </a:p>
          <a:p>
            <a:endParaRPr lang="el-GR" dirty="0" smtClean="0"/>
          </a:p>
          <a:p>
            <a:r>
              <a:rPr lang="el-GR" dirty="0" smtClean="0"/>
              <a:t>Η σωματική υγεία αλληλεπιδρά με τη ψυχική υγεία του ατόμου. </a:t>
            </a:r>
            <a:endParaRPr lang="el-GR" dirty="0" smtClean="0"/>
          </a:p>
          <a:p>
            <a:endParaRPr lang="el-GR" dirty="0" smtClean="0"/>
          </a:p>
          <a:p>
            <a:r>
              <a:rPr lang="el-GR" dirty="0" smtClean="0"/>
              <a:t>Είναι </a:t>
            </a:r>
            <a:r>
              <a:rPr lang="el-GR" dirty="0" smtClean="0"/>
              <a:t>γεγονός πως βιολογικοί ψυχολογικοί και κοινωνικοί παράγοντες διαμορφώνουν το άτομο και κατ’ επέκταση το καθιστούν υγιές </a:t>
            </a:r>
            <a:r>
              <a:rPr lang="el-GR" dirty="0" smtClean="0"/>
              <a:t>ή μη.</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857232"/>
            <a:ext cx="8329642" cy="5717304"/>
          </a:xfrm>
        </p:spPr>
        <p:txBody>
          <a:bodyPr>
            <a:normAutofit lnSpcReduction="10000"/>
          </a:bodyPr>
          <a:lstStyle/>
          <a:p>
            <a:r>
              <a:rPr lang="el-GR" dirty="0" smtClean="0"/>
              <a:t>Η απομάκρυνση από το αποστειρωμένο αυστηρά βιολογικό μοντέλο φαίνεται πως έχει ανοίξει νέους δρόμους θεραπείας και συνεργασίας ανάμεσα στις ειδικότητες υγείας με γνώμονα τη παροχή θεραπείας εξειδικευμένης στις ανάγκες και τα ατομικά χαρακτηριστικά του ασθενή</a:t>
            </a:r>
            <a:r>
              <a:rPr lang="el-GR" dirty="0" smtClean="0"/>
              <a:t>.</a:t>
            </a:r>
          </a:p>
          <a:p>
            <a:endParaRPr lang="el-GR" dirty="0" smtClean="0"/>
          </a:p>
          <a:p>
            <a:r>
              <a:rPr lang="el-GR" dirty="0" smtClean="0"/>
              <a:t>Είναι ιδιαίτερα ενδιαφέρον το γεγονός πως η </a:t>
            </a:r>
            <a:r>
              <a:rPr lang="el-GR" dirty="0" err="1" smtClean="0"/>
              <a:t>βιοψυχοκοινωνική</a:t>
            </a:r>
            <a:r>
              <a:rPr lang="el-GR" dirty="0" smtClean="0"/>
              <a:t> θεώρηση της νόσου, προσανατολίζει τον ειδικό σε ρεαλιστικούς θεραπευτικούς σχεδιασμούς καθώς επιλαμβάνεται τα βιολογικά, ψυχολογικά και κοινωνικά χαρακτηριστικά του </a:t>
            </a:r>
            <a:r>
              <a:rPr lang="el-GR" dirty="0" err="1" smtClean="0"/>
              <a:t>θεραπευόμενου</a:t>
            </a:r>
            <a:r>
              <a:rPr lang="el-GR" dirty="0" smtClean="0"/>
              <a:t> και τα ενσωματώνει στο θεραπευτικό </a:t>
            </a:r>
            <a:r>
              <a:rPr lang="el-GR" dirty="0" smtClean="0"/>
              <a:t>σχεδιασμό.</a:t>
            </a:r>
            <a:endParaRPr lang="el-GR" dirty="0" smtClean="0"/>
          </a:p>
          <a:p>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34</TotalTime>
  <Words>607</Words>
  <PresentationFormat>Προβολή στην οθόνη (4:3)</PresentationFormat>
  <Paragraphs>110</Paragraphs>
  <Slides>21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21</vt:i4>
      </vt:variant>
    </vt:vector>
  </HeadingPairs>
  <TitlesOfParts>
    <vt:vector size="22" baseType="lpstr">
      <vt:lpstr>Αστικό</vt:lpstr>
      <vt:lpstr>Από το βιοϊατρικό στο βιοψυχοκοινωνικό μοντέλο</vt:lpstr>
      <vt:lpstr>Βιοϊατρικό μοντέλο (19ος)</vt:lpstr>
      <vt:lpstr>Διαφάνεια 3</vt:lpstr>
      <vt:lpstr>Διαφάνεια 4</vt:lpstr>
      <vt:lpstr>Βιοψυχοκοινωνικό μοντέλο (20ος)</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Ιεράρχηση αναγκών</vt:lpstr>
      <vt:lpstr>Διαφάνεια 17</vt:lpstr>
      <vt:lpstr>Ψυχολογία της υγείας</vt:lpstr>
      <vt:lpstr>Διαφάνεια 19</vt:lpstr>
      <vt:lpstr>Διαφάνεια 20</vt:lpstr>
      <vt:lpstr>Διαφάνεια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Από το βιοϊατρικό στο βιοψυχοκοινωνικό μοντέλο</dc:title>
  <dc:creator>ΜΑΡΩ</dc:creator>
  <cp:lastModifiedBy>Κριτής</cp:lastModifiedBy>
  <cp:revision>14</cp:revision>
  <dcterms:created xsi:type="dcterms:W3CDTF">2022-12-08T20:49:32Z</dcterms:created>
  <dcterms:modified xsi:type="dcterms:W3CDTF">2022-12-08T21:31:38Z</dcterms:modified>
</cp:coreProperties>
</file>