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B2EC8-EC48-4941-A8AB-DE0ADE73F094}" v="1" dt="2021-12-21T14:11:0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xt Gen" userId="29e58a0d5d48e020" providerId="LiveId" clId="{D63B2EC8-EC48-4941-A8AB-DE0ADE73F094}"/>
    <pc:docChg chg="undo custSel addSld modSld">
      <pc:chgData name="Next Gen" userId="29e58a0d5d48e020" providerId="LiveId" clId="{D63B2EC8-EC48-4941-A8AB-DE0ADE73F094}" dt="2021-12-21T14:16:32.511" v="3920" actId="680"/>
      <pc:docMkLst>
        <pc:docMk/>
      </pc:docMkLst>
      <pc:sldChg chg="modSp mod">
        <pc:chgData name="Next Gen" userId="29e58a0d5d48e020" providerId="LiveId" clId="{D63B2EC8-EC48-4941-A8AB-DE0ADE73F094}" dt="2021-12-21T08:31:02.523" v="1470" actId="20577"/>
        <pc:sldMkLst>
          <pc:docMk/>
          <pc:sldMk cId="2941063212" sldId="257"/>
        </pc:sldMkLst>
        <pc:spChg chg="mod">
          <ac:chgData name="Next Gen" userId="29e58a0d5d48e020" providerId="LiveId" clId="{D63B2EC8-EC48-4941-A8AB-DE0ADE73F094}" dt="2021-12-21T08:31:02.523" v="1470" actId="20577"/>
          <ac:spMkLst>
            <pc:docMk/>
            <pc:sldMk cId="2941063212" sldId="257"/>
            <ac:spMk id="3" creationId="{8A019C19-49B5-4C22-AE9B-75C78EB85D2A}"/>
          </ac:spMkLst>
        </pc:spChg>
      </pc:sldChg>
      <pc:sldChg chg="modSp new mod">
        <pc:chgData name="Next Gen" userId="29e58a0d5d48e020" providerId="LiveId" clId="{D63B2EC8-EC48-4941-A8AB-DE0ADE73F094}" dt="2021-12-21T08:26:01.745" v="1413" actId="20577"/>
        <pc:sldMkLst>
          <pc:docMk/>
          <pc:sldMk cId="2012035288" sldId="258"/>
        </pc:sldMkLst>
        <pc:spChg chg="mod">
          <ac:chgData name="Next Gen" userId="29e58a0d5d48e020" providerId="LiveId" clId="{D63B2EC8-EC48-4941-A8AB-DE0ADE73F094}" dt="2021-12-21T08:18:16.981" v="599" actId="20577"/>
          <ac:spMkLst>
            <pc:docMk/>
            <pc:sldMk cId="2012035288" sldId="258"/>
            <ac:spMk id="2" creationId="{297CFC5A-5CCD-4A64-816F-7AD9B5812AA1}"/>
          </ac:spMkLst>
        </pc:spChg>
        <pc:spChg chg="mod">
          <ac:chgData name="Next Gen" userId="29e58a0d5d48e020" providerId="LiveId" clId="{D63B2EC8-EC48-4941-A8AB-DE0ADE73F094}" dt="2021-12-21T08:26:01.745" v="1413" actId="20577"/>
          <ac:spMkLst>
            <pc:docMk/>
            <pc:sldMk cId="2012035288" sldId="258"/>
            <ac:spMk id="3" creationId="{1A514017-05DB-4BF9-93D4-BC6B07425C6A}"/>
          </ac:spMkLst>
        </pc:spChg>
      </pc:sldChg>
      <pc:sldChg chg="modSp new mod">
        <pc:chgData name="Next Gen" userId="29e58a0d5d48e020" providerId="LiveId" clId="{D63B2EC8-EC48-4941-A8AB-DE0ADE73F094}" dt="2021-12-21T08:34:21.513" v="1876" actId="20577"/>
        <pc:sldMkLst>
          <pc:docMk/>
          <pc:sldMk cId="2371052924" sldId="259"/>
        </pc:sldMkLst>
        <pc:spChg chg="mod">
          <ac:chgData name="Next Gen" userId="29e58a0d5d48e020" providerId="LiveId" clId="{D63B2EC8-EC48-4941-A8AB-DE0ADE73F094}" dt="2021-12-21T08:29:43.120" v="1437" actId="20577"/>
          <ac:spMkLst>
            <pc:docMk/>
            <pc:sldMk cId="2371052924" sldId="259"/>
            <ac:spMk id="2" creationId="{0CC2D8FE-74E5-455F-BDCD-34614973D230}"/>
          </ac:spMkLst>
        </pc:spChg>
        <pc:spChg chg="mod">
          <ac:chgData name="Next Gen" userId="29e58a0d5d48e020" providerId="LiveId" clId="{D63B2EC8-EC48-4941-A8AB-DE0ADE73F094}" dt="2021-12-21T08:34:21.513" v="1876" actId="20577"/>
          <ac:spMkLst>
            <pc:docMk/>
            <pc:sldMk cId="2371052924" sldId="259"/>
            <ac:spMk id="3" creationId="{2B66DD38-EEC5-46C4-BF48-69B9C4B8FC69}"/>
          </ac:spMkLst>
        </pc:spChg>
      </pc:sldChg>
      <pc:sldChg chg="modSp new mod">
        <pc:chgData name="Next Gen" userId="29e58a0d5d48e020" providerId="LiveId" clId="{D63B2EC8-EC48-4941-A8AB-DE0ADE73F094}" dt="2021-12-21T08:31:14.289" v="1493" actId="20577"/>
        <pc:sldMkLst>
          <pc:docMk/>
          <pc:sldMk cId="1045734685" sldId="260"/>
        </pc:sldMkLst>
        <pc:spChg chg="mod">
          <ac:chgData name="Next Gen" userId="29e58a0d5d48e020" providerId="LiveId" clId="{D63B2EC8-EC48-4941-A8AB-DE0ADE73F094}" dt="2021-12-21T08:31:14.289" v="1493" actId="20577"/>
          <ac:spMkLst>
            <pc:docMk/>
            <pc:sldMk cId="1045734685" sldId="260"/>
            <ac:spMk id="2" creationId="{C48F27F8-BA79-4259-9278-E271EFB2A37B}"/>
          </ac:spMkLst>
        </pc:spChg>
        <pc:spChg chg="mod">
          <ac:chgData name="Next Gen" userId="29e58a0d5d48e020" providerId="LiveId" clId="{D63B2EC8-EC48-4941-A8AB-DE0ADE73F094}" dt="2021-12-21T08:30:41.302" v="1465"/>
          <ac:spMkLst>
            <pc:docMk/>
            <pc:sldMk cId="1045734685" sldId="260"/>
            <ac:spMk id="3" creationId="{AE67CD7B-5DE6-4AFC-8EFB-B77196F795E6}"/>
          </ac:spMkLst>
        </pc:spChg>
      </pc:sldChg>
      <pc:sldChg chg="modSp new mod">
        <pc:chgData name="Next Gen" userId="29e58a0d5d48e020" providerId="LiveId" clId="{D63B2EC8-EC48-4941-A8AB-DE0ADE73F094}" dt="2021-12-21T08:44:45.943" v="2550" actId="313"/>
        <pc:sldMkLst>
          <pc:docMk/>
          <pc:sldMk cId="1978938971" sldId="261"/>
        </pc:sldMkLst>
        <pc:spChg chg="mod">
          <ac:chgData name="Next Gen" userId="29e58a0d5d48e020" providerId="LiveId" clId="{D63B2EC8-EC48-4941-A8AB-DE0ADE73F094}" dt="2021-12-21T08:35:28.933" v="1950" actId="20577"/>
          <ac:spMkLst>
            <pc:docMk/>
            <pc:sldMk cId="1978938971" sldId="261"/>
            <ac:spMk id="2" creationId="{A9FFBE08-9494-467A-9224-3C77AD7AD548}"/>
          </ac:spMkLst>
        </pc:spChg>
        <pc:spChg chg="mod">
          <ac:chgData name="Next Gen" userId="29e58a0d5d48e020" providerId="LiveId" clId="{D63B2EC8-EC48-4941-A8AB-DE0ADE73F094}" dt="2021-12-21T08:44:45.943" v="2550" actId="313"/>
          <ac:spMkLst>
            <pc:docMk/>
            <pc:sldMk cId="1978938971" sldId="261"/>
            <ac:spMk id="3" creationId="{089F92B3-6F0E-4DF5-A13B-7C202DB52F0E}"/>
          </ac:spMkLst>
        </pc:spChg>
      </pc:sldChg>
      <pc:sldChg chg="modSp new mod">
        <pc:chgData name="Next Gen" userId="29e58a0d5d48e020" providerId="LiveId" clId="{D63B2EC8-EC48-4941-A8AB-DE0ADE73F094}" dt="2021-12-21T09:06:39.179" v="3481" actId="123"/>
        <pc:sldMkLst>
          <pc:docMk/>
          <pc:sldMk cId="1290206978" sldId="262"/>
        </pc:sldMkLst>
        <pc:spChg chg="mod">
          <ac:chgData name="Next Gen" userId="29e58a0d5d48e020" providerId="LiveId" clId="{D63B2EC8-EC48-4941-A8AB-DE0ADE73F094}" dt="2021-12-21T08:53:33.562" v="2626" actId="20577"/>
          <ac:spMkLst>
            <pc:docMk/>
            <pc:sldMk cId="1290206978" sldId="262"/>
            <ac:spMk id="2" creationId="{32CD5951-2BA8-4754-8DA2-C654F460CC55}"/>
          </ac:spMkLst>
        </pc:spChg>
        <pc:spChg chg="mod">
          <ac:chgData name="Next Gen" userId="29e58a0d5d48e020" providerId="LiveId" clId="{D63B2EC8-EC48-4941-A8AB-DE0ADE73F094}" dt="2021-12-21T09:06:39.179" v="3481" actId="123"/>
          <ac:spMkLst>
            <pc:docMk/>
            <pc:sldMk cId="1290206978" sldId="262"/>
            <ac:spMk id="3" creationId="{53404784-A2E1-4950-B005-1098E2462A64}"/>
          </ac:spMkLst>
        </pc:spChg>
      </pc:sldChg>
      <pc:sldChg chg="modSp new mod">
        <pc:chgData name="Next Gen" userId="29e58a0d5d48e020" providerId="LiveId" clId="{D63B2EC8-EC48-4941-A8AB-DE0ADE73F094}" dt="2021-12-21T14:16:26.361" v="3919" actId="20577"/>
        <pc:sldMkLst>
          <pc:docMk/>
          <pc:sldMk cId="2935836022" sldId="263"/>
        </pc:sldMkLst>
        <pc:spChg chg="mod">
          <ac:chgData name="Next Gen" userId="29e58a0d5d48e020" providerId="LiveId" clId="{D63B2EC8-EC48-4941-A8AB-DE0ADE73F094}" dt="2021-12-21T14:11:22.079" v="3484" actId="27636"/>
          <ac:spMkLst>
            <pc:docMk/>
            <pc:sldMk cId="2935836022" sldId="263"/>
            <ac:spMk id="2" creationId="{C777FCB3-09F9-4F9D-B242-D374B80B694C}"/>
          </ac:spMkLst>
        </pc:spChg>
        <pc:spChg chg="mod">
          <ac:chgData name="Next Gen" userId="29e58a0d5d48e020" providerId="LiveId" clId="{D63B2EC8-EC48-4941-A8AB-DE0ADE73F094}" dt="2021-12-21T14:16:26.361" v="3919" actId="20577"/>
          <ac:spMkLst>
            <pc:docMk/>
            <pc:sldMk cId="2935836022" sldId="263"/>
            <ac:spMk id="3" creationId="{B5F28EA7-6C50-4FDB-A68D-C02CB55176AE}"/>
          </ac:spMkLst>
        </pc:spChg>
      </pc:sldChg>
      <pc:sldChg chg="new">
        <pc:chgData name="Next Gen" userId="29e58a0d5d48e020" providerId="LiveId" clId="{D63B2EC8-EC48-4941-A8AB-DE0ADE73F094}" dt="2021-12-21T14:16:32.511" v="3920" actId="680"/>
        <pc:sldMkLst>
          <pc:docMk/>
          <pc:sldMk cId="161967722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DF6CAF-6062-48CC-BE8A-361C839A7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Διακρίσεις και μειονοτικό στρες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7911ABE-F134-411B-94E3-308C65D11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8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62E914-75E6-4822-BE87-7F0663A6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Διακρίσεις και στίγμα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019C19-49B5-4C22-AE9B-75C78EB8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82956"/>
            <a:ext cx="9601196" cy="2454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διακρίσεις περιλαμβάνουν πράξεις που βλάπτουν τους άλλους επειδή ανήκουν σε μία συγκεκριμένη ομάδα </a:t>
            </a:r>
            <a:r>
              <a:rPr lang="en-US" dirty="0"/>
              <a:t>(Brown &amp; Bigler, 2005).</a:t>
            </a:r>
          </a:p>
          <a:p>
            <a:pPr marL="0" indent="0">
              <a:buNone/>
            </a:pPr>
            <a:r>
              <a:rPr lang="el-GR" dirty="0"/>
              <a:t>Οποιαδήποτε συμπεριφορά αρνείται σε άτομα ή ομάδες την ισότιμη μεταχείριση που μπορεί να επιθυμούν </a:t>
            </a:r>
            <a:r>
              <a:rPr lang="en-US" dirty="0"/>
              <a:t> ( Stroebe &amp; </a:t>
            </a:r>
            <a:r>
              <a:rPr lang="en-US" dirty="0" err="1"/>
              <a:t>Insko</a:t>
            </a:r>
            <a:r>
              <a:rPr lang="en-US" dirty="0"/>
              <a:t>, 1989).</a:t>
            </a:r>
          </a:p>
        </p:txBody>
      </p:sp>
    </p:spTree>
    <p:extLst>
      <p:ext uri="{BB962C8B-B14F-4D97-AF65-F5344CB8AC3E}">
        <p14:creationId xmlns:p14="http://schemas.microsoft.com/office/powerpoint/2010/main" val="294106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8F27F8-BA79-4259-9278-E271EFB2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Διακρίσεις και στίγμα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67CD7B-5DE6-4AFC-8EFB-B77196F7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Άμεσες και ξεκάθαρες διακρίσεις πχ όταν αρνούνται σε ένα </a:t>
            </a:r>
            <a:r>
              <a:rPr lang="el-GR" dirty="0" err="1"/>
              <a:t>τρανς</a:t>
            </a:r>
            <a:r>
              <a:rPr lang="el-GR" dirty="0"/>
              <a:t> άτομο την πρόσληψή του σε έναν χώρο εργασίας.</a:t>
            </a:r>
          </a:p>
          <a:p>
            <a:r>
              <a:rPr lang="el-GR" dirty="0"/>
              <a:t>Υπονοούμενες και αμφίσημες διακρίσεις, που μπορούν να αφορούν έμμεσα ένα συγκεκριμένο άτομο, είναι συχνά πολύ </a:t>
            </a:r>
            <a:r>
              <a:rPr lang="el-GR" dirty="0" err="1"/>
              <a:t>σύσκολο</a:t>
            </a:r>
            <a:r>
              <a:rPr lang="el-GR" dirty="0"/>
              <a:t> να εντοπισθούν ενώ παραμένουνε εξίσου βλαπτικές (Brown &amp; </a:t>
            </a:r>
            <a:r>
              <a:rPr lang="el-GR" dirty="0" err="1"/>
              <a:t>Bigler</a:t>
            </a:r>
            <a:r>
              <a:rPr lang="el-GR" dirty="0"/>
              <a:t>, 2005). Πχ ο αποκλεισμός ενός ΛΟΑΤΚΙ ατόμου από μια θέση ευθύνης σε έναν χώρο εργασίας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7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7CFC5A-5CCD-4A64-816F-7AD9B581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Διακρίσεις και στίγμα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514017-05DB-4BF9-93D4-BC6B0742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Είδος διάκρισης αποτελούν και οι </a:t>
            </a:r>
            <a:r>
              <a:rPr lang="el-GR" b="1" i="1" dirty="0" err="1"/>
              <a:t>μιρκοδιακρίσεις</a:t>
            </a:r>
            <a:r>
              <a:rPr lang="el-GR" dirty="0"/>
              <a:t>. Η έννοια των </a:t>
            </a:r>
            <a:r>
              <a:rPr lang="el-GR" dirty="0" err="1"/>
              <a:t>μικροδιακρίσεων</a:t>
            </a:r>
            <a:r>
              <a:rPr lang="el-GR" dirty="0"/>
              <a:t> περιγράφει τις λεκτικές, </a:t>
            </a:r>
            <a:r>
              <a:rPr lang="el-GR" dirty="0" err="1"/>
              <a:t>εξωλεκτικές</a:t>
            </a:r>
            <a:r>
              <a:rPr lang="el-GR" dirty="0"/>
              <a:t> συμπεριφορές ή/ και συστημικές προσβολές, την κακομεταχείριση, τις παραβλέψεις και την απουσία αναφορών, που συμβαίνουν σε καθημερινές και συνήθως σύντομες συνδιαλλαγές. Αυτές οι συνδιαλλαγές, που μπορεί να είναι εμπρόθετες ή μη, στέλνουν υποτιμητικά και </a:t>
            </a:r>
            <a:r>
              <a:rPr lang="el-GR" dirty="0" err="1"/>
              <a:t>απαξιωτικά</a:t>
            </a:r>
            <a:r>
              <a:rPr lang="el-GR" dirty="0"/>
              <a:t> μηνύματα σε συγκεκριμένα άτομα, αποκλειστικά και μόνο λόγω της ένταξής τους σε μια ιστορικά καταπιεσμένη ομάδα (</a:t>
            </a:r>
            <a:r>
              <a:rPr lang="el-GR" dirty="0" err="1"/>
              <a:t>Κορρέ</a:t>
            </a:r>
            <a:r>
              <a:rPr lang="el-GR" dirty="0"/>
              <a:t>, 2019).</a:t>
            </a:r>
          </a:p>
          <a:p>
            <a:pPr marL="0" indent="0" algn="just">
              <a:buNone/>
            </a:pPr>
            <a:r>
              <a:rPr lang="el-GR" dirty="0"/>
              <a:t>Εκφράζονται συνήθως υπό τη μορφή </a:t>
            </a:r>
            <a:r>
              <a:rPr lang="el-GR" dirty="0" err="1"/>
              <a:t>μικροακυρώσεων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203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C2D8FE-74E5-455F-BDCD-34614973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Διακρίσεις και στίγμα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66DD38-EEC5-46C4-BF48-69B9C4B8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i="1" dirty="0"/>
              <a:t>Το τιμητικό στίγμα. </a:t>
            </a:r>
          </a:p>
          <a:p>
            <a:pPr marL="0" indent="0">
              <a:buNone/>
            </a:pPr>
            <a:r>
              <a:rPr lang="el-GR" dirty="0"/>
              <a:t>Η έννοια του τιμητικού στίγματος αναφέρεται στην ενδεχόμενη κοινωνική δυσκολία που αντιμετωπίζουν άτομα σχετιζόμενα με ένα ήδη στιγματισμένο άτομο ( </a:t>
            </a:r>
            <a:r>
              <a:rPr lang="en-US" dirty="0"/>
              <a:t>Goffman, 1963).</a:t>
            </a:r>
          </a:p>
          <a:p>
            <a:pPr marL="0" indent="0">
              <a:buNone/>
            </a:pPr>
            <a:r>
              <a:rPr lang="el-GR" dirty="0"/>
              <a:t>Χαρακτηριστικό παράδειγμα αποτελεί το στίγμα των ΛΟΑΤΚΙ+ ατόμων και των γονιών τους. </a:t>
            </a:r>
          </a:p>
        </p:txBody>
      </p:sp>
    </p:spTree>
    <p:extLst>
      <p:ext uri="{BB962C8B-B14F-4D97-AF65-F5344CB8AC3E}">
        <p14:creationId xmlns:p14="http://schemas.microsoft.com/office/powerpoint/2010/main" val="237105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FFBE08-9494-467A-9224-3C77AD7A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Διακρίσεις και στίγμα</a:t>
            </a:r>
            <a:br>
              <a:rPr lang="el-GR" dirty="0"/>
            </a:br>
            <a:r>
              <a:rPr lang="el-GR" dirty="0"/>
              <a:t>ο αντίκτυπος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9F92B3-6F0E-4DF5-A13B-7C202DB5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Το βίωμα της διάκρισης είναι πιθανόν να προκαλέσει άμεση βλάβη στο άτομο που τη βιώνει είτε μέσα από την αποστέρηση κάποιου δικαιώματος, είτε μέσα από την απειλή για τη σωματική του </a:t>
            </a:r>
            <a:r>
              <a:rPr lang="el-GR" dirty="0" err="1"/>
              <a:t>ακαιρεότητα</a:t>
            </a:r>
            <a:r>
              <a:rPr lang="el-GR" dirty="0"/>
              <a:t> όπως για παράδειγμα τα εγκλήματα μίσους, π.χ. η άσκηση σωματικής βίας σε ένα άτομα λόγω σεξουαλικού προσανατολισμού. Έχει όμως και έμμεσες επιπτώσεις στην πρόσβαση και τη διαθεσιμότητα των πόρων και των ευκαιριών. Πολλές φορές αυτή η σχέση δεν είναι γραμμική. </a:t>
            </a:r>
          </a:p>
        </p:txBody>
      </p:sp>
    </p:spTree>
    <p:extLst>
      <p:ext uri="{BB962C8B-B14F-4D97-AF65-F5344CB8AC3E}">
        <p14:creationId xmlns:p14="http://schemas.microsoft.com/office/powerpoint/2010/main" val="197893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CD5951-2BA8-4754-8DA2-C654F460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Ομοφοβία, </a:t>
            </a:r>
            <a:r>
              <a:rPr lang="el-GR" dirty="0" err="1"/>
              <a:t>αμφιφοβία</a:t>
            </a:r>
            <a:r>
              <a:rPr lang="el-GR" dirty="0"/>
              <a:t>, </a:t>
            </a:r>
            <a:r>
              <a:rPr lang="el-GR" dirty="0" err="1"/>
              <a:t>τρανσοφοβία</a:t>
            </a:r>
            <a:r>
              <a:rPr lang="el-GR" dirty="0"/>
              <a:t>, </a:t>
            </a:r>
            <a:r>
              <a:rPr lang="el-GR" dirty="0" err="1"/>
              <a:t>ετεροσεξισμός</a:t>
            </a:r>
            <a:r>
              <a:rPr lang="el-GR" dirty="0"/>
              <a:t> και </a:t>
            </a:r>
            <a:r>
              <a:rPr lang="el-GR" dirty="0" err="1"/>
              <a:t>ετεροκανονικότητα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404784-A2E1-4950-B005-1098E246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Το 1969 ο </a:t>
            </a:r>
            <a:r>
              <a:rPr lang="en-US" dirty="0"/>
              <a:t>George Weinberg</a:t>
            </a:r>
            <a:r>
              <a:rPr lang="el-GR" dirty="0"/>
              <a:t> εισήγαγε τον όρο </a:t>
            </a:r>
            <a:r>
              <a:rPr lang="el-GR" dirty="0" err="1"/>
              <a:t>ομοφοβία</a:t>
            </a:r>
            <a:r>
              <a:rPr lang="el-GR" dirty="0"/>
              <a:t> για να αναφερθεί στην εχθρότητα απέναντι στους ομοφυλόφιλους και τον τρόπο που νιώθει ένα άτομο όταν βρίσκεται κοντά σε ομοφυλόφιλους. </a:t>
            </a:r>
          </a:p>
          <a:p>
            <a:pPr marL="0" indent="0" algn="just">
              <a:buNone/>
            </a:pPr>
            <a:r>
              <a:rPr lang="el-GR" dirty="0"/>
              <a:t>Τότε έγινε και η αρχή για ακαδημαϊκή έρευνα σε ένα κοινωνικό πρόβλημα που έως τότε ήταν υπό αμφισβήτηση και προστέθηκαν οι όροι </a:t>
            </a:r>
            <a:r>
              <a:rPr lang="el-GR" dirty="0" err="1"/>
              <a:t>λεσβοφοβία</a:t>
            </a:r>
            <a:r>
              <a:rPr lang="el-GR" dirty="0"/>
              <a:t>, </a:t>
            </a:r>
            <a:r>
              <a:rPr lang="el-GR" dirty="0" err="1"/>
              <a:t>αμφιφοβία</a:t>
            </a:r>
            <a:r>
              <a:rPr lang="el-GR" dirty="0"/>
              <a:t> και </a:t>
            </a:r>
            <a:r>
              <a:rPr lang="el-GR" dirty="0" err="1"/>
              <a:t>τρανσοφοβία</a:t>
            </a:r>
            <a:r>
              <a:rPr lang="el-GR" dirty="0"/>
              <a:t>. </a:t>
            </a:r>
          </a:p>
          <a:p>
            <a:pPr marL="0" indent="0" algn="just">
              <a:buNone/>
            </a:pPr>
            <a:r>
              <a:rPr lang="el-GR" dirty="0"/>
              <a:t>Εννοιολογικά οι παραπάνω όροι συνδέονται με τους όρους </a:t>
            </a:r>
            <a:r>
              <a:rPr lang="el-GR" dirty="0" err="1"/>
              <a:t>ετεροκανονικότητα</a:t>
            </a:r>
            <a:r>
              <a:rPr lang="el-GR" dirty="0"/>
              <a:t> και </a:t>
            </a:r>
            <a:r>
              <a:rPr lang="el-GR" dirty="0" err="1"/>
              <a:t>ετεροσεξισμός</a:t>
            </a:r>
            <a:r>
              <a:rPr lang="el-GR" dirty="0"/>
              <a:t>, οι οποίοι αναφέρονται στη συστημική και συστηματική διάκριση που έχουν ως βάση τους τι θεωρείται κοινωνικά και θεσμικά επιτρεπτό (</a:t>
            </a:r>
            <a:r>
              <a:rPr lang="en-US" dirty="0"/>
              <a:t> Yep, 2002. Altman </a:t>
            </a:r>
            <a:r>
              <a:rPr lang="el-GR" dirty="0"/>
              <a:t>και συν., 2012). </a:t>
            </a:r>
          </a:p>
        </p:txBody>
      </p:sp>
    </p:spTree>
    <p:extLst>
      <p:ext uri="{BB962C8B-B14F-4D97-AF65-F5344CB8AC3E}">
        <p14:creationId xmlns:p14="http://schemas.microsoft.com/office/powerpoint/2010/main" val="129020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77FCB3-09F9-4F9D-B242-D374B80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Ομοφοβία, </a:t>
            </a:r>
            <a:r>
              <a:rPr lang="el-GR" dirty="0" err="1"/>
              <a:t>αμφιφοβία</a:t>
            </a:r>
            <a:r>
              <a:rPr lang="el-GR" dirty="0"/>
              <a:t>, </a:t>
            </a:r>
            <a:r>
              <a:rPr lang="el-GR" dirty="0" err="1"/>
              <a:t>τρανσοφοβία</a:t>
            </a:r>
            <a:r>
              <a:rPr lang="el-GR" dirty="0"/>
              <a:t>, </a:t>
            </a:r>
            <a:r>
              <a:rPr lang="el-GR" dirty="0" err="1"/>
              <a:t>ετεροσεξισμός</a:t>
            </a:r>
            <a:r>
              <a:rPr lang="el-GR" dirty="0"/>
              <a:t> και </a:t>
            </a:r>
            <a:r>
              <a:rPr lang="el-GR" dirty="0" err="1"/>
              <a:t>ετεροκανονικότητα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F28EA7-6C50-4FDB-A68D-C02CB5517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err="1"/>
              <a:t>Ετεροκανονικότητα</a:t>
            </a:r>
            <a:r>
              <a:rPr lang="el-GR" dirty="0"/>
              <a:t> είναι η πεποίθηση ότι η ετεροφυλία είναι ο </a:t>
            </a:r>
            <a:r>
              <a:rPr lang="el-GR" dirty="0" err="1"/>
              <a:t>μαναδικός</a:t>
            </a:r>
            <a:r>
              <a:rPr lang="el-GR" dirty="0"/>
              <a:t> φυσιολογικός και αποδεκτός σεξουαλικός προσανατολισμός και περιγράφει την κοινωνικά επιβαλλόμενη δυαδικότητα του φύλου.</a:t>
            </a:r>
          </a:p>
          <a:p>
            <a:pPr algn="just"/>
            <a:r>
              <a:rPr lang="el-GR" dirty="0"/>
              <a:t>Ο </a:t>
            </a:r>
            <a:r>
              <a:rPr lang="el-GR" dirty="0" err="1"/>
              <a:t>ετεροσεξισμός</a:t>
            </a:r>
            <a:r>
              <a:rPr lang="el-GR" dirty="0"/>
              <a:t> αναφέρεται στο σύστημα στάσεων, προκαταλήψεων και διακρίσεων που συνοδεύει την πεποίθηση ότι όλοι οι άνθρωποι είναι αποκλειστικά ετεροφυλόφιλοι </a:t>
            </a:r>
            <a:r>
              <a:rPr lang="en-US" dirty="0"/>
              <a:t>(Fish, 2006).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83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4ACA4E-AD2A-49C9-A26A-8CC0E5B5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Βιβλιογραφία </a:t>
            </a:r>
            <a:br>
              <a:rPr lang="el-GR"/>
            </a:b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344FE7-4912-41D0-9AA1-70756096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Παπαθανασίου</a:t>
            </a:r>
            <a:r>
              <a:rPr lang="el-GR" dirty="0"/>
              <a:t>, Ν., Χρηστίδη, Ε. (2020), Συμπερίληψη και ανθεκτικότητα, Αθήνα GUTENBERG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67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1736</TotalTime>
  <Words>524</Words>
  <Application>Microsoft Office PowerPoint</Application>
  <PresentationFormat>Ευρεία οθόνη</PresentationFormat>
  <Paragraphs>25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Garamond</vt:lpstr>
      <vt:lpstr>Οργανικό</vt:lpstr>
      <vt:lpstr>Διακρίσεις και μειονοτικό στρες </vt:lpstr>
      <vt:lpstr>Διακρίσεις και στίγμα</vt:lpstr>
      <vt:lpstr>Διακρίσεις και στίγμα </vt:lpstr>
      <vt:lpstr>Διακρίσεις και στίγμα </vt:lpstr>
      <vt:lpstr>Διακρίσεις και στίγμα </vt:lpstr>
      <vt:lpstr>Διακρίσεις και στίγμα ο αντίκτυπος </vt:lpstr>
      <vt:lpstr>Ομοφοβία, αμφιφοβία, τρανσοφοβία, ετεροσεξισμός και ετεροκανονικότητα</vt:lpstr>
      <vt:lpstr>Ομοφοβία, αμφιφοβία, τρανσοφοβία, ετεροσεξισμός και ετεροκανονικότητα</vt:lpstr>
      <vt:lpstr>Βιβλιογραφία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Διακρίσεις και μειονοτικό στρες </dc:title>
  <dc:creator>Next Gen</dc:creator>
  <cp:lastModifiedBy>Next Gen</cp:lastModifiedBy>
  <cp:revision>2</cp:revision>
  <dcterms:created xsi:type="dcterms:W3CDTF">2021-12-20T09:20:52Z</dcterms:created>
  <dcterms:modified xsi:type="dcterms:W3CDTF">2021-12-27T09:00:51Z</dcterms:modified>
</cp:coreProperties>
</file>