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357" r:id="rId13"/>
    <p:sldId id="358" r:id="rId14"/>
    <p:sldId id="276" r:id="rId15"/>
    <p:sldId id="277" r:id="rId16"/>
    <p:sldId id="278" r:id="rId17"/>
    <p:sldId id="279" r:id="rId18"/>
    <p:sldId id="275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359" r:id="rId28"/>
    <p:sldId id="288" r:id="rId29"/>
    <p:sldId id="360" r:id="rId30"/>
    <p:sldId id="361" r:id="rId31"/>
    <p:sldId id="362" r:id="rId32"/>
    <p:sldId id="363" r:id="rId33"/>
    <p:sldId id="289" r:id="rId34"/>
    <p:sldId id="290" r:id="rId35"/>
    <p:sldId id="291" r:id="rId36"/>
    <p:sldId id="293" r:id="rId37"/>
    <p:sldId id="292" r:id="rId38"/>
    <p:sldId id="294" r:id="rId39"/>
    <p:sldId id="295" r:id="rId40"/>
    <p:sldId id="297" r:id="rId41"/>
    <p:sldId id="296" r:id="rId42"/>
    <p:sldId id="299" r:id="rId43"/>
    <p:sldId id="298" r:id="rId44"/>
    <p:sldId id="300" r:id="rId45"/>
    <p:sldId id="301" r:id="rId46"/>
    <p:sldId id="303" r:id="rId47"/>
    <p:sldId id="302" r:id="rId48"/>
    <p:sldId id="304" r:id="rId49"/>
    <p:sldId id="305" r:id="rId50"/>
    <p:sldId id="306" r:id="rId51"/>
    <p:sldId id="307" r:id="rId52"/>
    <p:sldId id="308" r:id="rId53"/>
    <p:sldId id="355" r:id="rId54"/>
    <p:sldId id="372" r:id="rId55"/>
    <p:sldId id="373" r:id="rId56"/>
    <p:sldId id="374" r:id="rId57"/>
    <p:sldId id="375" r:id="rId58"/>
    <p:sldId id="376" r:id="rId59"/>
    <p:sldId id="377" r:id="rId60"/>
    <p:sldId id="378" r:id="rId61"/>
    <p:sldId id="311" r:id="rId62"/>
    <p:sldId id="309" r:id="rId63"/>
    <p:sldId id="312" r:id="rId64"/>
    <p:sldId id="310" r:id="rId65"/>
    <p:sldId id="313" r:id="rId66"/>
    <p:sldId id="314" r:id="rId67"/>
    <p:sldId id="364" r:id="rId68"/>
    <p:sldId id="365" r:id="rId69"/>
    <p:sldId id="366" r:id="rId70"/>
    <p:sldId id="367" r:id="rId71"/>
    <p:sldId id="356" r:id="rId72"/>
    <p:sldId id="368" r:id="rId73"/>
    <p:sldId id="371" r:id="rId74"/>
    <p:sldId id="369" r:id="rId75"/>
    <p:sldId id="370" r:id="rId76"/>
    <p:sldId id="315" r:id="rId77"/>
    <p:sldId id="316" r:id="rId78"/>
    <p:sldId id="317" r:id="rId79"/>
    <p:sldId id="330" r:id="rId80"/>
    <p:sldId id="319" r:id="rId81"/>
    <p:sldId id="318" r:id="rId82"/>
    <p:sldId id="320" r:id="rId83"/>
    <p:sldId id="321" r:id="rId84"/>
    <p:sldId id="322" r:id="rId85"/>
    <p:sldId id="323" r:id="rId86"/>
    <p:sldId id="324" r:id="rId87"/>
    <p:sldId id="325" r:id="rId88"/>
    <p:sldId id="326" r:id="rId89"/>
    <p:sldId id="327" r:id="rId90"/>
    <p:sldId id="328" r:id="rId91"/>
    <p:sldId id="329" r:id="rId92"/>
    <p:sldId id="332" r:id="rId93"/>
    <p:sldId id="333" r:id="rId94"/>
    <p:sldId id="334" r:id="rId95"/>
    <p:sldId id="335" r:id="rId96"/>
    <p:sldId id="336" r:id="rId97"/>
    <p:sldId id="337" r:id="rId98"/>
    <p:sldId id="338" r:id="rId99"/>
    <p:sldId id="339" r:id="rId100"/>
    <p:sldId id="340" r:id="rId101"/>
    <p:sldId id="341" r:id="rId102"/>
    <p:sldId id="342" r:id="rId103"/>
    <p:sldId id="343" r:id="rId104"/>
    <p:sldId id="344" r:id="rId105"/>
    <p:sldId id="345" r:id="rId106"/>
    <p:sldId id="346" r:id="rId107"/>
    <p:sldId id="347" r:id="rId108"/>
    <p:sldId id="348" r:id="rId109"/>
    <p:sldId id="349" r:id="rId110"/>
    <p:sldId id="350" r:id="rId111"/>
    <p:sldId id="351" r:id="rId112"/>
    <p:sldId id="352" r:id="rId113"/>
    <p:sldId id="353" r:id="rId1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31" autoAdjust="0"/>
    <p:restoredTop sz="94660"/>
  </p:normalViewPr>
  <p:slideViewPr>
    <p:cSldViewPr>
      <p:cViewPr>
        <p:scale>
          <a:sx n="50" d="100"/>
          <a:sy n="50" d="100"/>
        </p:scale>
        <p:origin x="-680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26B2-7682-4621-BE83-826FCD61C742}" type="datetimeFigureOut">
              <a:rPr lang="el-GR" smtClean="0"/>
              <a:pPr/>
              <a:t>4/11/2016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39AB-BA48-41A2-B2C7-5D4BD9A80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26B2-7682-4621-BE83-826FCD61C742}" type="datetimeFigureOut">
              <a:rPr lang="el-GR" smtClean="0"/>
              <a:pPr/>
              <a:t>4/11/2016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39AB-BA48-41A2-B2C7-5D4BD9A80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26B2-7682-4621-BE83-826FCD61C742}" type="datetimeFigureOut">
              <a:rPr lang="el-GR" smtClean="0"/>
              <a:pPr/>
              <a:t>4/11/2016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39AB-BA48-41A2-B2C7-5D4BD9A80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26B2-7682-4621-BE83-826FCD61C742}" type="datetimeFigureOut">
              <a:rPr lang="el-GR" smtClean="0"/>
              <a:pPr/>
              <a:t>4/11/2016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39AB-BA48-41A2-B2C7-5D4BD9A80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26B2-7682-4621-BE83-826FCD61C742}" type="datetimeFigureOut">
              <a:rPr lang="el-GR" smtClean="0"/>
              <a:pPr/>
              <a:t>4/11/2016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39AB-BA48-41A2-B2C7-5D4BD9A80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26B2-7682-4621-BE83-826FCD61C742}" type="datetimeFigureOut">
              <a:rPr lang="el-GR" smtClean="0"/>
              <a:pPr/>
              <a:t>4/11/2016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39AB-BA48-41A2-B2C7-5D4BD9A80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26B2-7682-4621-BE83-826FCD61C742}" type="datetimeFigureOut">
              <a:rPr lang="el-GR" smtClean="0"/>
              <a:pPr/>
              <a:t>4/11/2016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39AB-BA48-41A2-B2C7-5D4BD9A80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26B2-7682-4621-BE83-826FCD61C742}" type="datetimeFigureOut">
              <a:rPr lang="el-GR" smtClean="0"/>
              <a:pPr/>
              <a:t>4/11/2016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39AB-BA48-41A2-B2C7-5D4BD9A80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26B2-7682-4621-BE83-826FCD61C742}" type="datetimeFigureOut">
              <a:rPr lang="el-GR" smtClean="0"/>
              <a:pPr/>
              <a:t>4/11/2016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39AB-BA48-41A2-B2C7-5D4BD9A80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26B2-7682-4621-BE83-826FCD61C742}" type="datetimeFigureOut">
              <a:rPr lang="el-GR" smtClean="0"/>
              <a:pPr/>
              <a:t>4/11/2016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39AB-BA48-41A2-B2C7-5D4BD9A80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26B2-7682-4621-BE83-826FCD61C742}" type="datetimeFigureOut">
              <a:rPr lang="el-GR" smtClean="0"/>
              <a:pPr/>
              <a:t>4/11/2016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39AB-BA48-41A2-B2C7-5D4BD9A80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926B2-7682-4621-BE83-826FCD61C742}" type="datetimeFigureOut">
              <a:rPr lang="el-GR" smtClean="0"/>
              <a:pPr/>
              <a:t>4/11/2016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39AB-BA48-41A2-B2C7-5D4BD9A80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ΜΑΘΗΜΑΤΙΚΑ 4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2212459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0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67971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3 - Ευθεία γραμμή σύνδεσης"/>
          <p:cNvCxnSpPr/>
          <p:nvPr/>
        </p:nvCxnSpPr>
        <p:spPr>
          <a:xfrm rot="16200000" flipH="1">
            <a:off x="5572132" y="3286124"/>
            <a:ext cx="2500330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 rot="16200000" flipH="1">
            <a:off x="4357686" y="3286124"/>
            <a:ext cx="2500330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 rot="16200000" flipH="1">
            <a:off x="3000364" y="3286124"/>
            <a:ext cx="2500330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1042991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3 - Ευθεία γραμμή σύνδεσης"/>
          <p:cNvCxnSpPr/>
          <p:nvPr/>
        </p:nvCxnSpPr>
        <p:spPr>
          <a:xfrm rot="5400000">
            <a:off x="5571338" y="2428868"/>
            <a:ext cx="85805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 γίνουν οι πράξεις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4−2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06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 γίνουν οι πράξεις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4−2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8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−4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16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l-GR" i="1">
                        <a:latin typeface="Cambria Math"/>
                      </a:rPr>
                      <m:t>4</m:t>
                    </m:r>
                    <m:r>
                      <a:rPr lang="en-US" i="1">
                        <a:latin typeface="Cambria Math"/>
                      </a:rPr>
                      <m:t>𝑥𝑧</m:t>
                    </m:r>
                    <m:r>
                      <a:rPr lang="en-US" i="1">
                        <a:latin typeface="Cambria Math"/>
                      </a:rPr>
                      <m:t>+2</m:t>
                    </m:r>
                    <m:r>
                      <a:rPr lang="en-US" i="1">
                        <a:latin typeface="Cambria Math"/>
                      </a:rPr>
                      <m:t>𝑦𝑧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8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+2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3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l-GR" sz="4000" b="1" dirty="0"/>
              <a:t>Ταυτότητες</a:t>
            </a:r>
            <a:r>
              <a:rPr lang="el-GR" sz="1400" dirty="0"/>
              <a:t/>
            </a:r>
            <a:br>
              <a:rPr lang="el-GR" sz="1400" dirty="0"/>
            </a:br>
            <a:endParaRPr lang="el-GR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106442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3"/>
            <a:ext cx="11715832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144000" cy="364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14422"/>
            <a:ext cx="1035851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l-GR" sz="4400" b="1" dirty="0"/>
              <a:t>Μονώνυμα </a:t>
            </a:r>
            <a:r>
              <a:rPr lang="el-GR" sz="1400" dirty="0"/>
              <a:t/>
            </a:r>
            <a:br>
              <a:rPr lang="el-GR" sz="1400" dirty="0"/>
            </a:br>
            <a:endParaRPr lang="el-GR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40653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2"/>
            <a:ext cx="91440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1222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9"/>
            <a:ext cx="92869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5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124661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111902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1616362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85841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252520" cy="6126163"/>
          </a:xfrm>
        </p:spPr>
        <p:txBody>
          <a:bodyPr/>
          <a:lstStyle/>
          <a:p>
            <a:r>
              <a:rPr lang="el-GR" b="1" dirty="0"/>
              <a:t>Όταν ένα </a:t>
            </a:r>
            <a:r>
              <a:rPr lang="el-GR" b="1" dirty="0" err="1"/>
              <a:t>γινόµενο</a:t>
            </a:r>
            <a:r>
              <a:rPr lang="el-GR" b="1" dirty="0"/>
              <a:t> παραγόντων είναι </a:t>
            </a:r>
            <a:r>
              <a:rPr lang="el-GR" b="1" dirty="0" smtClean="0"/>
              <a:t>µ</a:t>
            </a:r>
            <a:r>
              <a:rPr lang="el-GR" b="1" dirty="0" err="1" smtClean="0"/>
              <a:t>ηδέν</a:t>
            </a:r>
            <a:endParaRPr lang="el-GR" b="1" dirty="0" smtClean="0"/>
          </a:p>
          <a:p>
            <a:r>
              <a:rPr lang="el-GR" b="1" dirty="0" smtClean="0"/>
              <a:t>(</a:t>
            </a:r>
            <a:r>
              <a:rPr lang="en-US" b="1" dirty="0" err="1"/>
              <a:t>x</a:t>
            </a:r>
            <a:r>
              <a:rPr lang="el-GR" b="1" dirty="0" smtClean="0"/>
              <a:t>+2) (</a:t>
            </a:r>
            <a:r>
              <a:rPr lang="en-US" b="1" dirty="0" smtClean="0"/>
              <a:t>x-3) = 0 </a:t>
            </a:r>
            <a:r>
              <a:rPr lang="en-US" b="1" dirty="0" smtClean="0">
                <a:sym typeface="Wingdings" panose="05000000000000000000" pitchFamily="2" charset="2"/>
              </a:rPr>
              <a:t> </a:t>
            </a:r>
            <a:r>
              <a:rPr lang="en-US" b="1" dirty="0" smtClean="0"/>
              <a:t>(x+2)=0 </a:t>
            </a:r>
            <a:r>
              <a:rPr lang="el-GR" b="1" dirty="0" smtClean="0"/>
              <a:t>ή (</a:t>
            </a:r>
            <a:r>
              <a:rPr lang="en-US" b="1" dirty="0" smtClean="0"/>
              <a:t>x+3)=0 </a:t>
            </a:r>
            <a:r>
              <a:rPr lang="en-US" b="1" dirty="0" smtClean="0">
                <a:sym typeface="Wingdings" panose="05000000000000000000" pitchFamily="2" charset="2"/>
              </a:rPr>
              <a:t></a:t>
            </a:r>
            <a:r>
              <a:rPr lang="el-GR" b="1" dirty="0" smtClean="0"/>
              <a:t> </a:t>
            </a:r>
            <a:r>
              <a:rPr lang="en-US" b="1" dirty="0" smtClean="0"/>
              <a:t>x=2 </a:t>
            </a:r>
            <a:r>
              <a:rPr lang="el-GR" b="1" dirty="0" smtClean="0"/>
              <a:t>ή </a:t>
            </a:r>
            <a:r>
              <a:rPr lang="en-US" b="1" dirty="0" smtClean="0"/>
              <a:t>x=3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1173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l-GR" sz="3600" b="1" dirty="0"/>
              <a:t>Ρητές αλγεβρικές παραστάσεις </a:t>
            </a:r>
            <a:r>
              <a:rPr lang="el-GR" sz="1400" dirty="0"/>
              <a:t/>
            </a:r>
            <a:br>
              <a:rPr lang="el-GR" sz="1400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/>
              <a:t>Μια αλγεβρική παράσταση με τη μορφή </a:t>
            </a:r>
            <a:r>
              <a:rPr lang="el-GR" b="1" dirty="0">
                <a:solidFill>
                  <a:srgbClr val="FF0000"/>
                </a:solidFill>
              </a:rPr>
              <a:t>κλάσματος</a:t>
            </a:r>
            <a:r>
              <a:rPr lang="el-GR" dirty="0"/>
              <a:t> και με </a:t>
            </a:r>
            <a:r>
              <a:rPr lang="el-GR" b="1" dirty="0">
                <a:solidFill>
                  <a:srgbClr val="FF0000"/>
                </a:solidFill>
              </a:rPr>
              <a:t>όρους πολυώνυμα</a:t>
            </a:r>
            <a:r>
              <a:rPr lang="el-GR" dirty="0"/>
              <a:t>, ονομάζεται </a:t>
            </a:r>
            <a:r>
              <a:rPr lang="el-GR" b="1" dirty="0"/>
              <a:t>ρητή αλγεβρική παράσταση</a:t>
            </a:r>
            <a:r>
              <a:rPr lang="el-GR" dirty="0"/>
              <a:t>. </a:t>
            </a:r>
            <a:endParaRPr lang="el-GR" dirty="0" smtClean="0"/>
          </a:p>
          <a:p>
            <a:pPr algn="just"/>
            <a:r>
              <a:rPr lang="el-GR" dirty="0" smtClean="0"/>
              <a:t>Σε </a:t>
            </a:r>
            <a:r>
              <a:rPr lang="el-GR" dirty="0"/>
              <a:t>μια ρητή αλγεβρική παράσταση πρέπει ο </a:t>
            </a:r>
            <a:r>
              <a:rPr lang="el-GR" b="1" dirty="0">
                <a:solidFill>
                  <a:srgbClr val="FF0000"/>
                </a:solidFill>
              </a:rPr>
              <a:t>παρονομαστής </a:t>
            </a:r>
            <a:r>
              <a:rPr lang="el-GR" dirty="0"/>
              <a:t>να είναι </a:t>
            </a:r>
            <a:r>
              <a:rPr lang="el-GR" b="1" dirty="0">
                <a:solidFill>
                  <a:srgbClr val="FF0000"/>
                </a:solidFill>
              </a:rPr>
              <a:t>πάντα διάφορος του μηδενός</a:t>
            </a:r>
            <a:r>
              <a:rPr lang="el-GR" dirty="0"/>
              <a:t> για κάθε τιμή των μεταβλητών.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 λυθεί η εξίσωση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−3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15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−3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⟺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(−3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+2)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−2)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l-GR" dirty="0" smtClean="0"/>
                  <a:t>           </a:t>
                </a:r>
                <a:r>
                  <a:rPr lang="en-US" dirty="0" smtClean="0"/>
                  <a:t>(x≠0)</a:t>
                </a: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⟺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(−3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+2)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−2)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l-GR" dirty="0"/>
              </a:p>
              <a:p>
                <a:r>
                  <a:rPr lang="el-GR" i="1" dirty="0"/>
                  <a:t>Το ελάχιστο κοινό πολλαπλάσιο είναι το 12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⟺12∗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−3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+2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=12∗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−2)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⟺4∗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−3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=3∗(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−2)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⟺−12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+8=3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−6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⟺−12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−3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=−8−6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⟺−15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=−14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⟺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4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8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 λυθεί η εξίσωση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b="0" i="1" smtClean="0">
                        <a:latin typeface="Cambria Math"/>
                      </a:rPr>
                      <m:t>0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1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 λυθεί η εξίσωση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b="0" i="1" smtClean="0">
                        <a:latin typeface="Cambria Math"/>
                      </a:rPr>
                      <m:t>0</m:t>
                    </m:r>
                  </m:oMath>
                </a14:m>
                <a:endParaRPr lang="el-GR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⟺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+1)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l-GR" dirty="0"/>
              </a:p>
              <a:p>
                <a:r>
                  <a:rPr lang="en-US" i="1" dirty="0"/>
                  <a:t>O </a:t>
                </a:r>
                <a:r>
                  <a:rPr lang="el-GR" i="1" dirty="0"/>
                  <a:t>παρονομαστή πρέπει να είναι διάφορος τους μηδενός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3(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+1)≠0</m:t>
                    </m:r>
                  </m:oMath>
                </a14:m>
                <a:r>
                  <a:rPr lang="el-GR" i="1" dirty="0" smtClean="0"/>
                  <a:t>,</a:t>
                </a:r>
                <a:r>
                  <a:rPr lang="el-GR" i="1" dirty="0"/>
                  <a:t> δηλαδή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≠−1</m:t>
                    </m:r>
                  </m:oMath>
                </a14:m>
                <a:endParaRPr lang="el-GR" dirty="0"/>
              </a:p>
              <a:p>
                <a:r>
                  <a:rPr lang="el-GR" i="1" dirty="0"/>
                  <a:t>Για να είναι το κλάσμα μηδέν θα πρέπει </a:t>
                </a:r>
                <a:r>
                  <a:rPr lang="el-GR" i="1" dirty="0" smtClean="0"/>
                  <a:t>ο </a:t>
                </a:r>
                <a:r>
                  <a:rPr lang="el-GR" i="1" dirty="0"/>
                  <a:t>αριθμητής να είναι μηδέν, δηλαδή 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l-GR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=0⟺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=0 </m:t>
                    </m:r>
                    <m:r>
                      <a:rPr lang="el-GR" b="0" i="1" smtClean="0">
                        <a:latin typeface="Cambria Math"/>
                      </a:rPr>
                      <m:t>𝜂</m:t>
                    </m:r>
                    <m:r>
                      <a:rPr lang="el-GR" i="1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=1 </m:t>
                    </m:r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46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40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14478" y="2071678"/>
            <a:ext cx="120015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5916" y="0"/>
            <a:ext cx="12001584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4143372" y="2500306"/>
            <a:ext cx="473398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      </a:t>
            </a:r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3357562"/>
            <a:ext cx="8723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4478" y="0"/>
            <a:ext cx="1157292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4478" y="0"/>
            <a:ext cx="1157292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957266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44" y="0"/>
            <a:ext cx="1197165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44" y="0"/>
            <a:ext cx="1197165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91440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40" y="285728"/>
            <a:ext cx="1140209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40" y="285728"/>
            <a:ext cx="1140209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7"/>
            <a:ext cx="9144000" cy="478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71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71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1214552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44" y="0"/>
            <a:ext cx="1239182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44" y="0"/>
            <a:ext cx="1239182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12287304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2051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2051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10358478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4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5"/>
            <a:ext cx="91440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139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/>
              <a:t>T</a:t>
            </a:r>
            <a:r>
              <a:rPr lang="el-GR" dirty="0" smtClean="0"/>
              <a:t>ο x</a:t>
            </a:r>
            <a:r>
              <a:rPr lang="en-US" dirty="0" smtClean="0"/>
              <a:t> </a:t>
            </a:r>
            <a:r>
              <a:rPr lang="el-GR" dirty="0" smtClean="0"/>
              <a:t>σε μια συνάρτηση </a:t>
            </a:r>
            <a:r>
              <a:rPr lang="en-US" dirty="0" smtClean="0"/>
              <a:t>f(x) </a:t>
            </a:r>
            <a:r>
              <a:rPr lang="el-GR" dirty="0" smtClean="0"/>
              <a:t> </a:t>
            </a:r>
            <a:r>
              <a:rPr lang="el-GR" dirty="0"/>
              <a:t>παίρνει </a:t>
            </a:r>
            <a:r>
              <a:rPr lang="el-GR" dirty="0" err="1"/>
              <a:t>τιµές</a:t>
            </a:r>
            <a:r>
              <a:rPr lang="el-GR" dirty="0"/>
              <a:t> µ</a:t>
            </a:r>
            <a:r>
              <a:rPr lang="el-GR" dirty="0" err="1"/>
              <a:t>έσα</a:t>
            </a:r>
            <a:r>
              <a:rPr lang="el-GR" dirty="0"/>
              <a:t> από ένα </a:t>
            </a:r>
            <a:r>
              <a:rPr lang="el-GR" dirty="0" smtClean="0"/>
              <a:t>σύνολο</a:t>
            </a:r>
            <a:r>
              <a:rPr lang="en-US" dirty="0" smtClean="0"/>
              <a:t> </a:t>
            </a:r>
            <a:r>
              <a:rPr lang="el-GR" dirty="0" err="1" smtClean="0"/>
              <a:t>αριθµών</a:t>
            </a:r>
            <a:r>
              <a:rPr lang="el-GR" dirty="0" smtClean="0"/>
              <a:t> </a:t>
            </a:r>
            <a:r>
              <a:rPr lang="el-GR" dirty="0"/>
              <a:t>που </a:t>
            </a:r>
            <a:r>
              <a:rPr lang="el-GR" dirty="0" err="1"/>
              <a:t>ονοµάζεται</a:t>
            </a:r>
            <a:r>
              <a:rPr lang="el-GR" dirty="0"/>
              <a:t> Πεδίο </a:t>
            </a:r>
            <a:r>
              <a:rPr lang="el-GR" dirty="0" err="1"/>
              <a:t>Ορισµού</a:t>
            </a:r>
            <a:r>
              <a:rPr lang="el-GR" dirty="0"/>
              <a:t> της συνάρτησης f. </a:t>
            </a:r>
            <a:endParaRPr lang="en-US" dirty="0" smtClean="0"/>
          </a:p>
          <a:p>
            <a:pPr lvl="1"/>
            <a:r>
              <a:rPr lang="el-GR" b="1" dirty="0" smtClean="0"/>
              <a:t>Το </a:t>
            </a:r>
            <a:r>
              <a:rPr lang="el-GR" b="1" dirty="0"/>
              <a:t>Πεδίο </a:t>
            </a:r>
            <a:r>
              <a:rPr lang="el-GR" b="1" dirty="0" err="1" smtClean="0"/>
              <a:t>Ορισµού</a:t>
            </a:r>
            <a:r>
              <a:rPr lang="en-US" b="1" dirty="0" smtClean="0"/>
              <a:t> </a:t>
            </a:r>
            <a:r>
              <a:rPr lang="el-GR" b="1" dirty="0" smtClean="0"/>
              <a:t>µ</a:t>
            </a:r>
            <a:r>
              <a:rPr lang="el-GR" b="1" dirty="0" err="1" smtClean="0"/>
              <a:t>πορεί</a:t>
            </a:r>
            <a:r>
              <a:rPr lang="el-GR" b="1" dirty="0" smtClean="0"/>
              <a:t> </a:t>
            </a:r>
            <a:r>
              <a:rPr lang="el-GR" b="1" dirty="0"/>
              <a:t>να µας δίνεται µ</a:t>
            </a:r>
            <a:r>
              <a:rPr lang="el-GR" b="1" dirty="0" err="1"/>
              <a:t>αζί</a:t>
            </a:r>
            <a:r>
              <a:rPr lang="el-GR" b="1" dirty="0"/>
              <a:t> µε τον τύπο της συνάρτησης. </a:t>
            </a:r>
            <a:endParaRPr lang="en-US" b="1" dirty="0" smtClean="0"/>
          </a:p>
          <a:p>
            <a:pPr lvl="1"/>
            <a:r>
              <a:rPr lang="el-GR" b="1" dirty="0" smtClean="0">
                <a:solidFill>
                  <a:srgbClr val="FF0000"/>
                </a:solidFill>
              </a:rPr>
              <a:t>Στην </a:t>
            </a:r>
            <a:r>
              <a:rPr lang="el-GR" b="1" dirty="0">
                <a:solidFill>
                  <a:srgbClr val="FF0000"/>
                </a:solidFill>
              </a:rPr>
              <a:t>πράξη </a:t>
            </a:r>
            <a:r>
              <a:rPr lang="el-GR" b="1" dirty="0" err="1">
                <a:solidFill>
                  <a:srgbClr val="FF0000"/>
                </a:solidFill>
              </a:rPr>
              <a:t>όµως</a:t>
            </a:r>
            <a:r>
              <a:rPr lang="el-GR" b="1" dirty="0">
                <a:solidFill>
                  <a:srgbClr val="FF0000"/>
                </a:solidFill>
              </a:rPr>
              <a:t> αυτό </a:t>
            </a:r>
            <a:r>
              <a:rPr lang="el-GR" b="1" dirty="0" smtClean="0">
                <a:solidFill>
                  <a:srgbClr val="FF0000"/>
                </a:solidFill>
              </a:rPr>
              <a:t>δεν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</a:rPr>
              <a:t>συµβαίνει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ποτέ.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l-GR" dirty="0" smtClean="0"/>
              <a:t>Εκείνο </a:t>
            </a:r>
            <a:r>
              <a:rPr lang="el-GR" dirty="0"/>
              <a:t>που γίνεται είναι ότι µας δίνεται µόνο ο τύπος </a:t>
            </a:r>
            <a:r>
              <a:rPr lang="el-GR" dirty="0" smtClean="0"/>
              <a:t>της</a:t>
            </a:r>
            <a:r>
              <a:rPr lang="en-US" dirty="0" smtClean="0"/>
              <a:t> </a:t>
            </a:r>
            <a:r>
              <a:rPr lang="el-GR" dirty="0" smtClean="0"/>
              <a:t>συνάρτησης </a:t>
            </a:r>
            <a:r>
              <a:rPr lang="el-GR" dirty="0"/>
              <a:t>και </a:t>
            </a:r>
            <a:r>
              <a:rPr lang="el-GR" dirty="0" err="1"/>
              <a:t>εµείς</a:t>
            </a:r>
            <a:r>
              <a:rPr lang="el-GR" dirty="0"/>
              <a:t> πρέπει να </a:t>
            </a:r>
            <a:r>
              <a:rPr lang="el-GR" dirty="0" err="1"/>
              <a:t>βρούµε</a:t>
            </a:r>
            <a:r>
              <a:rPr lang="el-GR" dirty="0"/>
              <a:t> το ευρύτερο δυνατό </a:t>
            </a:r>
            <a:r>
              <a:rPr lang="el-GR" b="1" dirty="0">
                <a:solidFill>
                  <a:srgbClr val="FF0000"/>
                </a:solidFill>
              </a:rPr>
              <a:t>υποσύνολο του </a:t>
            </a:r>
            <a:r>
              <a:rPr lang="el-GR" dirty="0" smtClean="0"/>
              <a:t> </a:t>
            </a:r>
            <a:endParaRPr lang="en-US" dirty="0" smtClean="0"/>
          </a:p>
          <a:p>
            <a:pPr lvl="1"/>
            <a:r>
              <a:rPr lang="el-GR" b="1" dirty="0" smtClean="0">
                <a:solidFill>
                  <a:srgbClr val="FF0000"/>
                </a:solidFill>
              </a:rPr>
              <a:t>στο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οποίο </a:t>
            </a:r>
            <a:r>
              <a:rPr lang="el-GR" b="1" dirty="0">
                <a:solidFill>
                  <a:srgbClr val="FF0000"/>
                </a:solidFill>
              </a:rPr>
              <a:t>ορίζεται η f χωρίς </a:t>
            </a:r>
            <a:r>
              <a:rPr lang="el-GR" b="1" dirty="0" err="1">
                <a:solidFill>
                  <a:srgbClr val="FF0000"/>
                </a:solidFill>
              </a:rPr>
              <a:t>πρόβληµα</a:t>
            </a:r>
            <a:r>
              <a:rPr lang="el-GR" b="1" dirty="0">
                <a:solidFill>
                  <a:srgbClr val="FF0000"/>
                </a:solidFill>
              </a:rPr>
              <a:t>.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l-GR" dirty="0" smtClean="0"/>
              <a:t>Αυτή </a:t>
            </a:r>
            <a:r>
              <a:rPr lang="el-GR" dirty="0"/>
              <a:t>η διαδικασία </a:t>
            </a:r>
            <a:r>
              <a:rPr lang="el-GR" dirty="0" err="1"/>
              <a:t>ονοµάζεται</a:t>
            </a:r>
            <a:r>
              <a:rPr lang="el-GR" dirty="0"/>
              <a:t> εύρεση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l-GR" dirty="0" smtClean="0"/>
              <a:t>πεδίου </a:t>
            </a:r>
            <a:r>
              <a:rPr lang="el-GR" dirty="0" err="1"/>
              <a:t>ορισµού</a:t>
            </a:r>
            <a:r>
              <a:rPr lang="el-G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99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260648"/>
                <a:ext cx="8229600" cy="4525963"/>
              </a:xfrm>
            </p:spPr>
            <p:txBody>
              <a:bodyPr/>
              <a:lstStyle/>
              <a:p>
                <a:r>
                  <a:rPr lang="el-GR" dirty="0" smtClean="0"/>
                  <a:t>Να </a:t>
                </a:r>
                <a:r>
                  <a:rPr lang="el-GR" i="1" dirty="0" smtClean="0"/>
                  <a:t>βρεθεί </a:t>
                </a:r>
                <a:r>
                  <a:rPr lang="el-GR" i="1" dirty="0"/>
                  <a:t>το πεδίο ορισμού της συνάρτησης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l-GR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260648"/>
                <a:ext cx="8229600" cy="4525963"/>
              </a:xfrm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0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r>
                  <a:rPr lang="el-GR" dirty="0" smtClean="0"/>
                  <a:t>Να </a:t>
                </a:r>
                <a:r>
                  <a:rPr lang="el-GR" i="1" dirty="0" smtClean="0"/>
                  <a:t>βρεθεί </a:t>
                </a:r>
                <a:r>
                  <a:rPr lang="el-GR" i="1" dirty="0"/>
                  <a:t>το πεδίο ορισμού της συνάρτησης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l-GR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endParaRPr lang="el-GR" dirty="0" smtClean="0"/>
              </a:p>
              <a:p>
                <a:r>
                  <a:rPr lang="el-GR" i="1" dirty="0" smtClean="0"/>
                  <a:t>Λύση</a:t>
                </a:r>
              </a:p>
              <a:p>
                <a:r>
                  <a:rPr lang="el-GR" i="1" dirty="0" smtClean="0"/>
                  <a:t>Η </a:t>
                </a:r>
                <a:r>
                  <a:rPr lang="el-GR" i="1" dirty="0"/>
                  <a:t>συνάρτηση </a:t>
                </a:r>
                <a:r>
                  <a:rPr lang="en-US" i="1" dirty="0"/>
                  <a:t>f </a:t>
                </a:r>
                <a:r>
                  <a:rPr lang="el-GR" i="1" dirty="0"/>
                  <a:t>ορίζεται, όταν και μόνο όταν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≥0</m:t>
                    </m:r>
                  </m:oMath>
                </a14:m>
                <a:endParaRPr lang="el-GR" dirty="0"/>
              </a:p>
              <a:p>
                <a:r>
                  <a:rPr lang="el-GR" i="1" dirty="0"/>
                  <a:t> </a:t>
                </a:r>
                <a:endParaRPr lang="el-GR" dirty="0"/>
              </a:p>
              <a:p>
                <a:r>
                  <a:rPr lang="el-GR" i="1" dirty="0"/>
                  <a:t>Βρίσκουμε τις ρίζες της εξίσωσης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+2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+2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=0⟺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=0⟺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+2=0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467" t="-1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0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350100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+2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=0⟺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=0⟺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+2=0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el-GR" dirty="0" smtClean="0"/>
              </a:p>
              <a:p>
                <a:r>
                  <a:rPr lang="el-GR" i="1" dirty="0"/>
                  <a:t>Επειδή, λοιπόν, ζητείται η </a:t>
                </a:r>
                <a:r>
                  <a:rPr lang="el-GR" i="1" dirty="0" err="1"/>
                  <a:t>υπόριζη</a:t>
                </a:r>
                <a:r>
                  <a:rPr lang="el-GR" i="1" dirty="0"/>
                  <a:t> ποσότητα να είναι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≥0,</m:t>
                    </m:r>
                  </m:oMath>
                </a14:m>
                <a:r>
                  <a:rPr lang="el-GR" i="1" dirty="0"/>
                  <a:t> συνάγεται ότι  το πεδίο ορισμού είναι Α=[0,  2]</a:t>
                </a:r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3501008"/>
              </a:xfrm>
              <a:blipFill rotWithShape="1">
                <a:blip r:embed="rId2"/>
                <a:stretch>
                  <a:fillRect l="-1467" t="-8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Πίνακας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5889021"/>
                  </p:ext>
                </p:extLst>
              </p:nvPr>
            </p:nvGraphicFramePr>
            <p:xfrm>
              <a:off x="0" y="3068960"/>
              <a:ext cx="9144001" cy="35291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7940"/>
                    <a:gridCol w="2395726"/>
                    <a:gridCol w="2105375"/>
                    <a:gridCol w="1914960"/>
                  </a:tblGrid>
                  <a:tr h="99216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x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-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r>
                            <a:rPr lang="en-US" sz="2800" dirty="0">
                              <a:effectLst/>
                            </a:rPr>
                            <a:t>             </a:t>
                          </a:r>
                          <a:r>
                            <a:rPr lang="el-GR" sz="2800" dirty="0">
                              <a:effectLst/>
                            </a:rPr>
                            <a:t>          </a:t>
                          </a:r>
                          <a:r>
                            <a:rPr lang="en-US" sz="2800" dirty="0">
                              <a:effectLst/>
                            </a:rPr>
                            <a:t>    0                 </a:t>
                          </a:r>
                          <a:r>
                            <a:rPr lang="en-US" sz="2800" dirty="0" smtClean="0">
                              <a:effectLst/>
                            </a:rPr>
                            <a:t> </a:t>
                          </a:r>
                          <a:r>
                            <a:rPr lang="el-GR" sz="2800" dirty="0" smtClean="0">
                              <a:effectLst/>
                            </a:rPr>
                            <a:t>  </a:t>
                          </a:r>
                          <a:r>
                            <a:rPr lang="en-US" sz="2800" dirty="0">
                              <a:effectLst/>
                            </a:rPr>
                            <a:t>2        </a:t>
                          </a:r>
                          <a:r>
                            <a:rPr lang="el-GR" sz="2800" dirty="0">
                              <a:effectLst/>
                            </a:rPr>
                            <a:t>  </a:t>
                          </a:r>
                          <a:r>
                            <a:rPr lang="en-US" sz="2800" dirty="0">
                              <a:effectLst/>
                            </a:rPr>
                            <a:t>     +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103375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8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l-GR" sz="28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l-GR" sz="28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l-GR" sz="2800">
                                    <a:effectLst/>
                                    <a:latin typeface="Cambria Math"/>
                                  </a:rPr>
                                  <m:t>+2</m:t>
                                </m:r>
                                <m:r>
                                  <a:rPr lang="en-US" sz="28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-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50325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 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 err="1">
                              <a:effectLst/>
                            </a:rPr>
                            <a:t>Ομόσημο</a:t>
                          </a:r>
                          <a:r>
                            <a:rPr lang="el-GR" sz="2800" dirty="0">
                              <a:effectLst/>
                            </a:rPr>
                            <a:t> του α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 err="1">
                              <a:effectLst/>
                            </a:rPr>
                            <a:t>Ετερόσημο</a:t>
                          </a:r>
                          <a:r>
                            <a:rPr lang="el-GR" sz="2800" dirty="0">
                              <a:effectLst/>
                            </a:rPr>
                            <a:t> του α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 err="1">
                              <a:effectLst/>
                            </a:rPr>
                            <a:t>Ομόσημο</a:t>
                          </a:r>
                          <a:r>
                            <a:rPr lang="el-GR" sz="2800" dirty="0">
                              <a:effectLst/>
                            </a:rPr>
                            <a:t> του α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Πίνακας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5889021"/>
                  </p:ext>
                </p:extLst>
              </p:nvPr>
            </p:nvGraphicFramePr>
            <p:xfrm>
              <a:off x="0" y="3068960"/>
              <a:ext cx="9144001" cy="35291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7940"/>
                    <a:gridCol w="2395726"/>
                    <a:gridCol w="2105375"/>
                    <a:gridCol w="1914960"/>
                  </a:tblGrid>
                  <a:tr h="99216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x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-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r>
                            <a:rPr lang="en-US" sz="2800" dirty="0">
                              <a:effectLst/>
                            </a:rPr>
                            <a:t>             </a:t>
                          </a:r>
                          <a:r>
                            <a:rPr lang="el-GR" sz="2800" dirty="0">
                              <a:effectLst/>
                            </a:rPr>
                            <a:t>          </a:t>
                          </a:r>
                          <a:r>
                            <a:rPr lang="en-US" sz="2800" dirty="0">
                              <a:effectLst/>
                            </a:rPr>
                            <a:t>    0                 </a:t>
                          </a:r>
                          <a:r>
                            <a:rPr lang="en-US" sz="2800" dirty="0" smtClean="0">
                              <a:effectLst/>
                            </a:rPr>
                            <a:t> </a:t>
                          </a:r>
                          <a:r>
                            <a:rPr lang="el-GR" sz="2800" dirty="0" smtClean="0">
                              <a:effectLst/>
                            </a:rPr>
                            <a:t>  </a:t>
                          </a:r>
                          <a:r>
                            <a:rPr lang="en-US" sz="2800" dirty="0">
                              <a:effectLst/>
                            </a:rPr>
                            <a:t>2        </a:t>
                          </a:r>
                          <a:r>
                            <a:rPr lang="el-GR" sz="2800" dirty="0">
                              <a:effectLst/>
                            </a:rPr>
                            <a:t>  </a:t>
                          </a:r>
                          <a:r>
                            <a:rPr lang="en-US" sz="2800" dirty="0">
                              <a:effectLst/>
                            </a:rPr>
                            <a:t>     +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103375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102959" r="-235570" b="-146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-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50325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 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 err="1">
                              <a:effectLst/>
                            </a:rPr>
                            <a:t>Ομόσημο</a:t>
                          </a:r>
                          <a:r>
                            <a:rPr lang="el-GR" sz="2800" dirty="0">
                              <a:effectLst/>
                            </a:rPr>
                            <a:t> του α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 err="1">
                              <a:effectLst/>
                            </a:rPr>
                            <a:t>Ετερόσημο</a:t>
                          </a:r>
                          <a:r>
                            <a:rPr lang="el-GR" sz="2800" dirty="0">
                              <a:effectLst/>
                            </a:rPr>
                            <a:t> του α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 err="1">
                              <a:effectLst/>
                            </a:rPr>
                            <a:t>Ομόσημο</a:t>
                          </a:r>
                          <a:r>
                            <a:rPr lang="el-GR" sz="2800" dirty="0">
                              <a:effectLst/>
                            </a:rPr>
                            <a:t> του α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269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i="1" dirty="0"/>
                  <a:t>Να βρεθεί το πεδίο ορισμού της συνάρτησης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𝑥</m:t>
                            </m:r>
                            <m:r>
                              <a:rPr lang="el-GR" i="1">
                                <a:latin typeface="Cambria Math"/>
                              </a:rPr>
                              <m:t>−4</m:t>
                            </m:r>
                          </m:e>
                        </m:rad>
                      </m:den>
                    </m:f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-34900" y="15900"/>
                <a:ext cx="9178900" cy="6842100"/>
              </a:xfrm>
            </p:spPr>
            <p:txBody>
              <a:bodyPr/>
              <a:lstStyle/>
              <a:p>
                <a:r>
                  <a:rPr lang="el-GR" i="1" dirty="0"/>
                  <a:t>Να βρεθεί το πεδίο ορισμού της συνάρτησης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𝑥</m:t>
                            </m:r>
                            <m:r>
                              <a:rPr lang="el-GR" i="1">
                                <a:latin typeface="Cambria Math"/>
                              </a:rPr>
                              <m:t>−4</m:t>
                            </m:r>
                          </m:e>
                        </m:rad>
                      </m:den>
                    </m:f>
                  </m:oMath>
                </a14:m>
                <a:endParaRPr lang="el-GR" dirty="0" smtClean="0"/>
              </a:p>
              <a:p>
                <a:r>
                  <a:rPr lang="el-GR" i="1" dirty="0" smtClean="0"/>
                  <a:t>Η </a:t>
                </a:r>
                <a:r>
                  <a:rPr lang="el-GR" i="1" dirty="0"/>
                  <a:t>συνάρτηση </a:t>
                </a:r>
                <a:r>
                  <a:rPr lang="en-US" i="1" dirty="0"/>
                  <a:t>f </a:t>
                </a:r>
                <a:r>
                  <a:rPr lang="el-GR" i="1" dirty="0"/>
                  <a:t>ορίζεται, όταν και μόνο όταν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≥0</m:t>
                    </m:r>
                  </m:oMath>
                </a14:m>
                <a:r>
                  <a:rPr lang="el-GR" i="1" dirty="0"/>
                  <a:t> και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−4&gt;0⇒</m:t>
                    </m:r>
                    <m:r>
                      <a:rPr lang="el-GR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&gt;4</m:t>
                    </m:r>
                  </m:oMath>
                </a14:m>
                <a:r>
                  <a:rPr lang="el-GR" i="1" dirty="0"/>
                  <a:t> </a:t>
                </a:r>
                <a:endParaRPr lang="el-GR" dirty="0"/>
              </a:p>
              <a:p>
                <a:r>
                  <a:rPr lang="el-GR" i="1" dirty="0" err="1"/>
                  <a:t>Συναληθεύουν</a:t>
                </a:r>
                <a:r>
                  <a:rPr lang="el-GR" i="1" dirty="0"/>
                  <a:t> για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&gt;4</m:t>
                    </m:r>
                  </m:oMath>
                </a14:m>
                <a:endParaRPr lang="el-GR" dirty="0"/>
              </a:p>
              <a:p>
                <a:r>
                  <a:rPr lang="el-GR" i="1" dirty="0"/>
                  <a:t>Το πεδίο ορισμού είναι Α=(4,  +</a:t>
                </a:r>
                <a:r>
                  <a:rPr lang="el-GR" i="1" dirty="0" smtClean="0"/>
                  <a:t>∞)</a:t>
                </a:r>
                <a:endParaRPr lang="el-GR" dirty="0"/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4900" y="15900"/>
                <a:ext cx="9178900" cy="6842100"/>
              </a:xfrm>
              <a:blipFill rotWithShape="1">
                <a:blip r:embed="rId2"/>
                <a:stretch>
                  <a:fillRect l="-1461" t="-11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013617"/>
                  </p:ext>
                </p:extLst>
              </p:nvPr>
            </p:nvGraphicFramePr>
            <p:xfrm>
              <a:off x="0" y="4509120"/>
              <a:ext cx="9144001" cy="20651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7939"/>
                    <a:gridCol w="2395726"/>
                    <a:gridCol w="2105376"/>
                    <a:gridCol w="1914960"/>
                  </a:tblGrid>
                  <a:tr h="103257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x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-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r>
                            <a:rPr lang="en-US" sz="2800" dirty="0">
                              <a:effectLst/>
                            </a:rPr>
                            <a:t>             </a:t>
                          </a:r>
                          <a:r>
                            <a:rPr lang="el-GR" sz="2800" dirty="0">
                              <a:effectLst/>
                            </a:rPr>
                            <a:t>          </a:t>
                          </a:r>
                          <a:r>
                            <a:rPr lang="en-US" sz="2800" dirty="0">
                              <a:effectLst/>
                            </a:rPr>
                            <a:t>    0            </a:t>
                          </a:r>
                          <a:r>
                            <a:rPr lang="el-GR" sz="2800" dirty="0" smtClean="0">
                              <a:effectLst/>
                            </a:rPr>
                            <a:t>    </a:t>
                          </a:r>
                          <a:r>
                            <a:rPr lang="en-US" sz="2800" dirty="0" smtClean="0">
                              <a:effectLst/>
                            </a:rPr>
                            <a:t>  </a:t>
                          </a:r>
                          <a:r>
                            <a:rPr lang="el-GR" sz="2800" dirty="0" smtClean="0">
                              <a:effectLst/>
                            </a:rPr>
                            <a:t>  </a:t>
                          </a:r>
                          <a:r>
                            <a:rPr lang="el-GR" sz="2800" dirty="0">
                              <a:effectLst/>
                            </a:rPr>
                            <a:t>4</a:t>
                          </a:r>
                          <a:r>
                            <a:rPr lang="en-US" sz="2800" dirty="0">
                              <a:effectLst/>
                            </a:rPr>
                            <a:t>       </a:t>
                          </a:r>
                          <a:r>
                            <a:rPr lang="el-GR" sz="2800" dirty="0">
                              <a:effectLst/>
                            </a:rPr>
                            <a:t>  </a:t>
                          </a:r>
                          <a:r>
                            <a:rPr lang="en-US" sz="2800" dirty="0">
                              <a:effectLst/>
                            </a:rPr>
                            <a:t>      +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50066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/>
                                </a:rPr>
                                <m:t>𝑥</m:t>
                              </m:r>
                              <m:r>
                                <a:rPr lang="el-GR" sz="2800">
                                  <a:effectLst/>
                                  <a:latin typeface="Cambria Math"/>
                                </a:rPr>
                                <m:t>≥0</m:t>
                              </m:r>
                            </m:oMath>
                          </a14:m>
                          <a:r>
                            <a:rPr lang="el-GR" sz="2800" dirty="0">
                              <a:effectLst/>
                            </a:rPr>
                            <a:t> 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3190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8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l-GR" sz="2800">
                                    <a:effectLst/>
                                    <a:latin typeface="Cambria Math"/>
                                  </a:rPr>
                                  <m:t>&gt;4</m:t>
                                </m:r>
                              </m:oMath>
                            </m:oMathPara>
                          </a14:m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013617"/>
                  </p:ext>
                </p:extLst>
              </p:nvPr>
            </p:nvGraphicFramePr>
            <p:xfrm>
              <a:off x="0" y="4509120"/>
              <a:ext cx="9144001" cy="20651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7939"/>
                    <a:gridCol w="2395726"/>
                    <a:gridCol w="2105376"/>
                    <a:gridCol w="1914960"/>
                  </a:tblGrid>
                  <a:tr h="103257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x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-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r>
                            <a:rPr lang="en-US" sz="2800" dirty="0">
                              <a:effectLst/>
                            </a:rPr>
                            <a:t>             </a:t>
                          </a:r>
                          <a:r>
                            <a:rPr lang="el-GR" sz="2800" dirty="0">
                              <a:effectLst/>
                            </a:rPr>
                            <a:t>          </a:t>
                          </a:r>
                          <a:r>
                            <a:rPr lang="en-US" sz="2800" dirty="0">
                              <a:effectLst/>
                            </a:rPr>
                            <a:t>    0            </a:t>
                          </a:r>
                          <a:r>
                            <a:rPr lang="el-GR" sz="2800" dirty="0" smtClean="0">
                              <a:effectLst/>
                            </a:rPr>
                            <a:t>    </a:t>
                          </a:r>
                          <a:r>
                            <a:rPr lang="en-US" sz="2800" dirty="0" smtClean="0">
                              <a:effectLst/>
                            </a:rPr>
                            <a:t>  </a:t>
                          </a:r>
                          <a:r>
                            <a:rPr lang="el-GR" sz="2800" dirty="0" smtClean="0">
                              <a:effectLst/>
                            </a:rPr>
                            <a:t>  </a:t>
                          </a:r>
                          <a:r>
                            <a:rPr lang="el-GR" sz="2800" dirty="0">
                              <a:effectLst/>
                            </a:rPr>
                            <a:t>4</a:t>
                          </a:r>
                          <a:r>
                            <a:rPr lang="en-US" sz="2800" dirty="0">
                              <a:effectLst/>
                            </a:rPr>
                            <a:t>       </a:t>
                          </a:r>
                          <a:r>
                            <a:rPr lang="el-GR" sz="2800" dirty="0">
                              <a:effectLst/>
                            </a:rPr>
                            <a:t>  </a:t>
                          </a:r>
                          <a:r>
                            <a:rPr lang="en-US" sz="2800" dirty="0">
                              <a:effectLst/>
                            </a:rPr>
                            <a:t>      +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50066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220732" r="-235570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31903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302299" r="-235570" b="-287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933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i="1" dirty="0"/>
                  <a:t>Να βρεθεί το πεδίο ορισμού της συνάρτησης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ln</m:t>
                        </m:r>
                        <m:r>
                          <a:rPr lang="en-US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+3)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  <m:r>
                              <a:rPr lang="el-GR" i="1">
                                <a:latin typeface="Cambria Math"/>
                              </a:rPr>
                              <m:t>𝑥</m:t>
                            </m:r>
                            <m:r>
                              <a:rPr lang="el-GR" i="1">
                                <a:latin typeface="Cambria Math"/>
                              </a:rPr>
                              <m:t>−2</m:t>
                            </m:r>
                          </m:e>
                        </m:rad>
                      </m:den>
                    </m:f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37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l-GR" sz="4000" b="1" i="1" dirty="0"/>
              <a:t>Πολλαπλασιασμός πολυωνύμων</a:t>
            </a:r>
            <a:r>
              <a:rPr lang="el-GR" sz="1400" dirty="0"/>
              <a:t/>
            </a:r>
            <a:br>
              <a:rPr lang="el-GR" sz="1400" dirty="0"/>
            </a:b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1280256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43182"/>
            <a:ext cx="1492027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3200"/>
                <a:ext cx="9144000" cy="4649936"/>
              </a:xfrm>
            </p:spPr>
            <p:txBody>
              <a:bodyPr/>
              <a:lstStyle/>
              <a:p>
                <a:r>
                  <a:rPr lang="el-GR" i="1" dirty="0"/>
                  <a:t>Να βρεθεί το πεδίο ορισμού της συνάρτησης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ln</m:t>
                        </m:r>
                        <m:r>
                          <a:rPr lang="en-US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+3)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  <m:r>
                              <a:rPr lang="el-GR" i="1">
                                <a:latin typeface="Cambria Math"/>
                              </a:rPr>
                              <m:t>𝑥</m:t>
                            </m:r>
                            <m:r>
                              <a:rPr lang="el-GR" i="1">
                                <a:latin typeface="Cambria Math"/>
                              </a:rPr>
                              <m:t>−2</m:t>
                            </m:r>
                          </m:e>
                        </m:rad>
                      </m:den>
                    </m:f>
                  </m:oMath>
                </a14:m>
                <a:endParaRPr lang="el-GR" dirty="0" smtClean="0"/>
              </a:p>
              <a:p>
                <a:r>
                  <a:rPr lang="el-GR" i="1" dirty="0" smtClean="0"/>
                  <a:t>Η </a:t>
                </a:r>
                <a:r>
                  <a:rPr lang="el-GR" i="1" dirty="0"/>
                  <a:t>συνάρτηση </a:t>
                </a:r>
                <a:r>
                  <a:rPr lang="en-US" i="1" dirty="0"/>
                  <a:t>f </a:t>
                </a:r>
                <a:r>
                  <a:rPr lang="el-GR" i="1" dirty="0"/>
                  <a:t>ορίζεται, όταν και μόνο όταν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+3&gt;0⟹</m:t>
                    </m:r>
                    <m:r>
                      <a:rPr lang="el-GR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&gt;−3</m:t>
                    </m:r>
                  </m:oMath>
                </a14:m>
                <a:r>
                  <a:rPr lang="el-GR" i="1" dirty="0"/>
                  <a:t> και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2</m:t>
                    </m:r>
                    <m:r>
                      <a:rPr lang="el-GR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−2&gt;0⇒2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</a:rPr>
                          <m:t>𝑥</m:t>
                        </m:r>
                        <m:r>
                          <a:rPr lang="el-GR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&gt;0⟹</m:t>
                    </m:r>
                    <m:r>
                      <a:rPr lang="el-GR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&gt;1</m:t>
                    </m:r>
                  </m:oMath>
                </a14:m>
                <a:r>
                  <a:rPr lang="el-GR" i="1" dirty="0"/>
                  <a:t> </a:t>
                </a:r>
                <a:endParaRPr lang="el-GR" dirty="0"/>
              </a:p>
              <a:p>
                <a:r>
                  <a:rPr lang="el-GR" i="1" dirty="0" err="1"/>
                  <a:t>Συναληθεύουν</a:t>
                </a:r>
                <a:r>
                  <a:rPr lang="el-GR" i="1" dirty="0"/>
                  <a:t> για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&gt;1</m:t>
                    </m:r>
                  </m:oMath>
                </a14:m>
                <a:endParaRPr lang="el-GR" dirty="0"/>
              </a:p>
              <a:p>
                <a:pPr marL="0" indent="0">
                  <a:buNone/>
                </a:pPr>
                <a:r>
                  <a:rPr lang="el-GR" i="1" dirty="0"/>
                  <a:t>Το πεδίο ορισμού είναι Α=(1,  +∞)</a:t>
                </a: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200"/>
                <a:ext cx="9144000" cy="4649936"/>
              </a:xfrm>
              <a:blipFill rotWithShape="1">
                <a:blip r:embed="rId2"/>
                <a:stretch>
                  <a:fillRect l="-1667" t="-17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Πίνακας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5283436"/>
                  </p:ext>
                </p:extLst>
              </p:nvPr>
            </p:nvGraphicFramePr>
            <p:xfrm>
              <a:off x="0" y="4437112"/>
              <a:ext cx="9144001" cy="21932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7940"/>
                    <a:gridCol w="2395725"/>
                    <a:gridCol w="2105376"/>
                    <a:gridCol w="1914960"/>
                  </a:tblGrid>
                  <a:tr h="109664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x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-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r>
                            <a:rPr lang="en-US" sz="2800" dirty="0">
                              <a:effectLst/>
                            </a:rPr>
                            <a:t>             </a:t>
                          </a:r>
                          <a:r>
                            <a:rPr lang="el-GR" sz="2800" dirty="0">
                              <a:effectLst/>
                            </a:rPr>
                            <a:t>          </a:t>
                          </a:r>
                          <a:r>
                            <a:rPr lang="en-US" sz="2800" dirty="0">
                              <a:effectLst/>
                            </a:rPr>
                            <a:t>   -3            </a:t>
                          </a:r>
                          <a:r>
                            <a:rPr lang="el-GR" sz="2800" dirty="0" smtClean="0">
                              <a:effectLst/>
                            </a:rPr>
                            <a:t>   </a:t>
                          </a:r>
                          <a:r>
                            <a:rPr lang="en-US" sz="2800" dirty="0" smtClean="0">
                              <a:effectLst/>
                            </a:rPr>
                            <a:t>  </a:t>
                          </a:r>
                          <a:r>
                            <a:rPr lang="el-GR" sz="2800" dirty="0" smtClean="0">
                              <a:effectLst/>
                            </a:rPr>
                            <a:t>  </a:t>
                          </a:r>
                          <a:r>
                            <a:rPr lang="en-US" sz="2800" dirty="0">
                              <a:effectLst/>
                            </a:rPr>
                            <a:t>1       </a:t>
                          </a:r>
                          <a:r>
                            <a:rPr lang="el-GR" sz="2800" dirty="0">
                              <a:effectLst/>
                            </a:rPr>
                            <a:t>  </a:t>
                          </a:r>
                          <a:r>
                            <a:rPr lang="en-US" sz="2800" dirty="0">
                              <a:effectLst/>
                            </a:rPr>
                            <a:t>      +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54832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2800">
                                  <a:effectLst/>
                                  <a:latin typeface="Cambria Math"/>
                                </a:rPr>
                                <m:t>𝑥</m:t>
                              </m:r>
                              <m:r>
                                <a:rPr lang="el-GR" sz="2800">
                                  <a:effectLst/>
                                  <a:latin typeface="Cambria Math"/>
                                </a:rPr>
                                <m:t>&gt;−3</m:t>
                              </m:r>
                            </m:oMath>
                          </a14:m>
                          <a:r>
                            <a:rPr lang="el-GR" sz="2800" dirty="0">
                              <a:effectLst/>
                            </a:rPr>
                            <a:t> 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-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+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+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4832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l-GR" sz="28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l-GR" sz="2800">
                                    <a:effectLst/>
                                    <a:latin typeface="Cambria Math"/>
                                  </a:rPr>
                                  <m:t>&gt;1</m:t>
                                </m:r>
                              </m:oMath>
                            </m:oMathPara>
                          </a14:m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Πίνακας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5283436"/>
                  </p:ext>
                </p:extLst>
              </p:nvPr>
            </p:nvGraphicFramePr>
            <p:xfrm>
              <a:off x="0" y="4437112"/>
              <a:ext cx="9144001" cy="21932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7940"/>
                    <a:gridCol w="2395725"/>
                    <a:gridCol w="2105376"/>
                    <a:gridCol w="1914960"/>
                  </a:tblGrid>
                  <a:tr h="109664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x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-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r>
                            <a:rPr lang="en-US" sz="2800" dirty="0">
                              <a:effectLst/>
                            </a:rPr>
                            <a:t>             </a:t>
                          </a:r>
                          <a:r>
                            <a:rPr lang="el-GR" sz="2800" dirty="0">
                              <a:effectLst/>
                            </a:rPr>
                            <a:t>          </a:t>
                          </a:r>
                          <a:r>
                            <a:rPr lang="en-US" sz="2800" dirty="0">
                              <a:effectLst/>
                            </a:rPr>
                            <a:t>   -3            </a:t>
                          </a:r>
                          <a:r>
                            <a:rPr lang="el-GR" sz="2800" dirty="0" smtClean="0">
                              <a:effectLst/>
                            </a:rPr>
                            <a:t>   </a:t>
                          </a:r>
                          <a:r>
                            <a:rPr lang="en-US" sz="2800" dirty="0" smtClean="0">
                              <a:effectLst/>
                            </a:rPr>
                            <a:t>  </a:t>
                          </a:r>
                          <a:r>
                            <a:rPr lang="el-GR" sz="2800" dirty="0" smtClean="0">
                              <a:effectLst/>
                            </a:rPr>
                            <a:t>  </a:t>
                          </a:r>
                          <a:r>
                            <a:rPr lang="en-US" sz="2800" dirty="0">
                              <a:effectLst/>
                            </a:rPr>
                            <a:t>1       </a:t>
                          </a:r>
                          <a:r>
                            <a:rPr lang="el-GR" sz="2800" dirty="0">
                              <a:effectLst/>
                            </a:rPr>
                            <a:t>  </a:t>
                          </a:r>
                          <a:r>
                            <a:rPr lang="en-US" sz="2800" dirty="0">
                              <a:effectLst/>
                            </a:rPr>
                            <a:t>      +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548322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213333" r="-235570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-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+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+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48322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313333" r="-23557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56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l-GR" sz="3600" b="1" dirty="0"/>
              <a:t>Το τριώνυμο</a:t>
            </a:r>
            <a:r>
              <a:rPr lang="el-GR" sz="1400" dirty="0"/>
              <a:t/>
            </a:r>
            <a:br>
              <a:rPr lang="el-GR" sz="1400" dirty="0"/>
            </a:br>
            <a:endParaRPr lang="el-GR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28604"/>
            <a:ext cx="91440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Δεξιό βέλος"/>
          <p:cNvSpPr/>
          <p:nvPr/>
        </p:nvSpPr>
        <p:spPr>
          <a:xfrm>
            <a:off x="7215206" y="48577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7633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126163"/>
              </a:xfrm>
            </p:spPr>
            <p:txBody>
              <a:bodyPr/>
              <a:lstStyle/>
              <a:p>
                <a:r>
                  <a:rPr lang="en-US" i="1" dirty="0"/>
                  <a:t>a</a:t>
                </a:r>
                <a:r>
                  <a:rPr lang="en-US" i="1" dirty="0" smtClean="0"/>
                  <a:t>) </a:t>
                </a:r>
                <a:r>
                  <a:rPr lang="el-GR" i="1" dirty="0" smtClean="0"/>
                  <a:t>Να </a:t>
                </a:r>
                <a:r>
                  <a:rPr lang="el-GR" i="1" dirty="0"/>
                  <a:t>βρεθούν </a:t>
                </a:r>
                <a:r>
                  <a:rPr lang="el-GR" i="1" dirty="0" smtClean="0"/>
                  <a:t>οι </a:t>
                </a:r>
                <a:r>
                  <a:rPr lang="el-GR" i="1" dirty="0"/>
                  <a:t>ρίζες του τριωνύμου</a:t>
                </a:r>
                <a:endParaRPr lang="el-GR" dirty="0"/>
              </a:p>
              <a:p>
                <a:r>
                  <a:rPr lang="el-GR" i="1" dirty="0"/>
                  <a:t>β) Να προσδιοριστούν τα πρόσημα του τριωνύμου στο πεδίο ορισμού </a:t>
                </a:r>
                <a:endParaRPr lang="el-GR" dirty="0"/>
              </a:p>
              <a:p>
                <a:r>
                  <a:rPr lang="el-GR" i="1" dirty="0"/>
                  <a:t>γ) Να παραγοντοποιηθεί το τριώνυμο 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+3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−2=0</m:t>
                    </m:r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126163"/>
              </a:xfrm>
              <a:blipFill rotWithShape="1">
                <a:blip r:embed="rId2"/>
                <a:stretch>
                  <a:fillRect l="-1467" t="-12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6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r>
                  <a:rPr lang="el-GR" i="1" dirty="0"/>
                  <a:t>Να </a:t>
                </a:r>
                <a:r>
                  <a:rPr lang="el-GR" i="1" dirty="0" smtClean="0"/>
                  <a:t>βρεθούν</a:t>
                </a:r>
                <a:r>
                  <a:rPr lang="en-US" i="1" dirty="0" smtClean="0"/>
                  <a:t> </a:t>
                </a:r>
                <a:r>
                  <a:rPr lang="el-GR" i="1" dirty="0" smtClean="0"/>
                  <a:t> οι </a:t>
                </a:r>
                <a:r>
                  <a:rPr lang="el-GR" i="1" dirty="0"/>
                  <a:t>ρίζες του τριωνύμου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+3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−2=0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𝛥</m:t>
                    </m:r>
                    <m:r>
                      <a:rPr lang="el-G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−4∗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=9−8=1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−3±</m:t>
                        </m:r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1</m:t>
                            </m:r>
                          </m:e>
                        </m:rad>
                      </m:num>
                      <m:den>
                        <m:r>
                          <a:rPr lang="el-GR" i="1">
                            <a:latin typeface="Cambria Math"/>
                          </a:rPr>
                          <m:t>2∗(−1)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−3+1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−3−1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el-GR" dirty="0"/>
              </a:p>
              <a:p>
                <a:r>
                  <a:rPr lang="el-GR" i="1" dirty="0"/>
                  <a:t>Για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=1</m:t>
                    </m:r>
                  </m:oMath>
                </a14:m>
                <a:r>
                  <a:rPr lang="el-GR" i="1" dirty="0"/>
                  <a:t> η εξίσωση με αντικατάσταση μηδενίζεται 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+3∗1−2=0</m:t>
                    </m:r>
                  </m:oMath>
                </a14:m>
                <a:endParaRPr lang="el-GR" dirty="0"/>
              </a:p>
              <a:p>
                <a:r>
                  <a:rPr lang="el-GR" i="1" dirty="0"/>
                  <a:t>Για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=2</m:t>
                    </m:r>
                  </m:oMath>
                </a14:m>
                <a:r>
                  <a:rPr lang="el-GR" i="1" dirty="0"/>
                  <a:t> η εξίσωση με αντικατάσταση μηδενίζεται 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+3∗2−2=0</m:t>
                    </m:r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467" t="-1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3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292494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i="1" dirty="0" smtClean="0"/>
                  <a:t>β</a:t>
                </a:r>
                <a:r>
                  <a:rPr lang="el-GR" i="1" dirty="0"/>
                  <a:t>) Να προσδιοριστούν τα πρόσημα του τριωνύμου στο πεδίο ορισμού </a:t>
                </a:r>
                <a:endParaRPr lang="el-G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−3±</m:t>
                        </m:r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1</m:t>
                            </m:r>
                          </m:e>
                        </m:rad>
                      </m:num>
                      <m:den>
                        <m:r>
                          <a:rPr lang="el-GR" i="1">
                            <a:latin typeface="Cambria Math"/>
                          </a:rPr>
                          <m:t>2∗(−1)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−3+1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−3−1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2924943"/>
              </a:xfrm>
              <a:blipFill rotWithShape="1">
                <a:blip r:embed="rId2"/>
                <a:stretch>
                  <a:fillRect l="-1467" t="-43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Πίνακας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0238321"/>
                  </p:ext>
                </p:extLst>
              </p:nvPr>
            </p:nvGraphicFramePr>
            <p:xfrm>
              <a:off x="0" y="3285077"/>
              <a:ext cx="9144001" cy="252247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7940"/>
                    <a:gridCol w="2395726"/>
                    <a:gridCol w="2105375"/>
                    <a:gridCol w="1914960"/>
                  </a:tblGrid>
                  <a:tr h="18415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     x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-</a:t>
                          </a:r>
                          <a:r>
                            <a:rPr lang="el-GR" sz="2400">
                              <a:effectLst/>
                            </a:rPr>
                            <a:t>∞</a:t>
                          </a:r>
                          <a:r>
                            <a:rPr lang="en-US" sz="2400">
                              <a:effectLst/>
                            </a:rPr>
                            <a:t>             </a:t>
                          </a:r>
                          <a:r>
                            <a:rPr lang="el-GR" sz="2400">
                              <a:effectLst/>
                            </a:rPr>
                            <a:t>          </a:t>
                          </a:r>
                          <a:r>
                            <a:rPr lang="en-US" sz="2400">
                              <a:effectLst/>
                            </a:rPr>
                            <a:t>    </a:t>
                          </a:r>
                          <a:r>
                            <a:rPr lang="el-GR" sz="2400">
                              <a:effectLst/>
                            </a:rPr>
                            <a:t>1</a:t>
                          </a:r>
                          <a:r>
                            <a:rPr lang="en-US" sz="2400">
                              <a:effectLst/>
                            </a:rPr>
                            <a:t>                 </a:t>
                          </a:r>
                          <a:r>
                            <a:rPr lang="el-GR" sz="2400">
                              <a:effectLst/>
                            </a:rPr>
                            <a:t>        </a:t>
                          </a:r>
                          <a:r>
                            <a:rPr lang="en-US" sz="2400">
                              <a:effectLst/>
                            </a:rPr>
                            <a:t>        </a:t>
                          </a:r>
                          <a:r>
                            <a:rPr lang="el-GR" sz="2400">
                              <a:effectLst/>
                            </a:rPr>
                            <a:t>2</a:t>
                          </a:r>
                          <a:r>
                            <a:rPr lang="en-US" sz="2400">
                              <a:effectLst/>
                            </a:rPr>
                            <a:t>       </a:t>
                          </a:r>
                          <a:r>
                            <a:rPr lang="el-GR" sz="2400">
                              <a:effectLst/>
                            </a:rPr>
                            <a:t>  </a:t>
                          </a:r>
                          <a:r>
                            <a:rPr lang="en-US" sz="2400">
                              <a:effectLst/>
                            </a:rPr>
                            <a:t>     +</a:t>
                          </a:r>
                          <a:r>
                            <a:rPr lang="el-GR" sz="2400">
                              <a:effectLst/>
                            </a:rPr>
                            <a:t>∞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18415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l-GR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+3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     </a:t>
                          </a:r>
                          <a:r>
                            <a:rPr lang="el-GR" sz="2400" dirty="0">
                              <a:effectLst/>
                            </a:rPr>
                            <a:t>-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     </a:t>
                          </a:r>
                          <a:r>
                            <a:rPr lang="el-GR" sz="2400">
                              <a:effectLst/>
                            </a:rPr>
                            <a:t>+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  </a:t>
                          </a:r>
                          <a:r>
                            <a:rPr lang="el-GR" sz="2400">
                              <a:effectLst/>
                            </a:rPr>
                            <a:t>-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8415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>
                              <a:effectLst/>
                            </a:rPr>
                            <a:t> 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 err="1">
                              <a:effectLst/>
                            </a:rPr>
                            <a:t>Ομόσημο</a:t>
                          </a:r>
                          <a:r>
                            <a:rPr lang="el-GR" sz="2400" dirty="0">
                              <a:effectLst/>
                            </a:rPr>
                            <a:t> του α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 err="1">
                              <a:effectLst/>
                            </a:rPr>
                            <a:t>Ετερόσημο</a:t>
                          </a:r>
                          <a:r>
                            <a:rPr lang="el-GR" sz="2400" dirty="0">
                              <a:effectLst/>
                            </a:rPr>
                            <a:t> του α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>
                              <a:effectLst/>
                            </a:rPr>
                            <a:t>Ομόσημο του α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8415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>
                              <a:effectLst/>
                            </a:rPr>
                            <a:t>Π.χ.  έστω </a:t>
                          </a:r>
                          <a:r>
                            <a:rPr lang="en-US" sz="2400">
                              <a:effectLst/>
                            </a:rPr>
                            <a:t>x=0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l-GR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+3∗0−2=−2</m:t>
                                </m:r>
                              </m:oMath>
                            </m:oMathPara>
                          </a14:m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 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 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Πίνακας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0238321"/>
                  </p:ext>
                </p:extLst>
              </p:nvPr>
            </p:nvGraphicFramePr>
            <p:xfrm>
              <a:off x="0" y="3285077"/>
              <a:ext cx="9144001" cy="252266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7940"/>
                    <a:gridCol w="2395726"/>
                    <a:gridCol w="2105375"/>
                    <a:gridCol w="1914960"/>
                  </a:tblGrid>
                  <a:tr h="39592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     x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-</a:t>
                          </a:r>
                          <a:r>
                            <a:rPr lang="el-GR" sz="2400">
                              <a:effectLst/>
                            </a:rPr>
                            <a:t>∞</a:t>
                          </a:r>
                          <a:r>
                            <a:rPr lang="en-US" sz="2400">
                              <a:effectLst/>
                            </a:rPr>
                            <a:t>             </a:t>
                          </a:r>
                          <a:r>
                            <a:rPr lang="el-GR" sz="2400">
                              <a:effectLst/>
                            </a:rPr>
                            <a:t>          </a:t>
                          </a:r>
                          <a:r>
                            <a:rPr lang="en-US" sz="2400">
                              <a:effectLst/>
                            </a:rPr>
                            <a:t>    </a:t>
                          </a:r>
                          <a:r>
                            <a:rPr lang="el-GR" sz="2400">
                              <a:effectLst/>
                            </a:rPr>
                            <a:t>1</a:t>
                          </a:r>
                          <a:r>
                            <a:rPr lang="en-US" sz="2400">
                              <a:effectLst/>
                            </a:rPr>
                            <a:t>                 </a:t>
                          </a:r>
                          <a:r>
                            <a:rPr lang="el-GR" sz="2400">
                              <a:effectLst/>
                            </a:rPr>
                            <a:t>        </a:t>
                          </a:r>
                          <a:r>
                            <a:rPr lang="en-US" sz="2400">
                              <a:effectLst/>
                            </a:rPr>
                            <a:t>        </a:t>
                          </a:r>
                          <a:r>
                            <a:rPr lang="el-GR" sz="2400">
                              <a:effectLst/>
                            </a:rPr>
                            <a:t>2</a:t>
                          </a:r>
                          <a:r>
                            <a:rPr lang="en-US" sz="2400">
                              <a:effectLst/>
                            </a:rPr>
                            <a:t>       </a:t>
                          </a:r>
                          <a:r>
                            <a:rPr lang="el-GR" sz="2400">
                              <a:effectLst/>
                            </a:rPr>
                            <a:t>  </a:t>
                          </a:r>
                          <a:r>
                            <a:rPr lang="en-US" sz="2400">
                              <a:effectLst/>
                            </a:rPr>
                            <a:t>     +</a:t>
                          </a:r>
                          <a:r>
                            <a:rPr lang="el-GR" sz="2400">
                              <a:effectLst/>
                            </a:rPr>
                            <a:t>∞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430149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107042" r="-235570" b="-391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     </a:t>
                          </a:r>
                          <a:r>
                            <a:rPr lang="el-GR" sz="2400" dirty="0">
                              <a:effectLst/>
                            </a:rPr>
                            <a:t>-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     </a:t>
                          </a:r>
                          <a:r>
                            <a:rPr lang="el-GR" sz="2400">
                              <a:effectLst/>
                            </a:rPr>
                            <a:t>+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  </a:t>
                          </a:r>
                          <a:r>
                            <a:rPr lang="el-GR" sz="2400">
                              <a:effectLst/>
                            </a:rPr>
                            <a:t>-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81654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>
                              <a:effectLst/>
                            </a:rPr>
                            <a:t> 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 err="1">
                              <a:effectLst/>
                            </a:rPr>
                            <a:t>Ομόσημο</a:t>
                          </a:r>
                          <a:r>
                            <a:rPr lang="el-GR" sz="2400" dirty="0">
                              <a:effectLst/>
                            </a:rPr>
                            <a:t> του α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 err="1">
                              <a:effectLst/>
                            </a:rPr>
                            <a:t>Ετερόσημο</a:t>
                          </a:r>
                          <a:r>
                            <a:rPr lang="el-GR" sz="2400" dirty="0">
                              <a:effectLst/>
                            </a:rPr>
                            <a:t> του α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>
                              <a:effectLst/>
                            </a:rPr>
                            <a:t>Ομόσημο του α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88004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>
                              <a:effectLst/>
                            </a:rPr>
                            <a:t>Π.χ.  έστω </a:t>
                          </a:r>
                          <a:r>
                            <a:rPr lang="en-US" sz="2400">
                              <a:effectLst/>
                            </a:rPr>
                            <a:t>x=0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13740" t="-195139" r="-167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 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 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46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91440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126163"/>
              </a:xfrm>
            </p:spPr>
            <p:txBody>
              <a:bodyPr/>
              <a:lstStyle/>
              <a:p>
                <a:r>
                  <a:rPr lang="el-GR" i="1" dirty="0" smtClean="0"/>
                  <a:t>γ</a:t>
                </a:r>
                <a:r>
                  <a:rPr lang="el-GR" i="1" dirty="0"/>
                  <a:t>) Να παραγοντοποιηθεί το τριώνυμο 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+3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−2=0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−3±</m:t>
                        </m:r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1</m:t>
                            </m:r>
                          </m:e>
                        </m:rad>
                      </m:num>
                      <m:den>
                        <m:r>
                          <a:rPr lang="el-GR" i="1">
                            <a:latin typeface="Cambria Math"/>
                          </a:rPr>
                          <m:t>2∗(−1)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−3+1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−3−1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l-GR" i="1" dirty="0" err="1"/>
                  <a:t>Παραγοντοποίηση</a:t>
                </a:r>
                <a:r>
                  <a:rPr lang="el-GR" i="1" dirty="0"/>
                  <a:t>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𝛼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l-GR" i="1">
                        <a:latin typeface="Cambria Math"/>
                      </a:rPr>
                      <m:t>𝛽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𝛾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+3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−2=−(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−1)(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−2)</m:t>
                    </m:r>
                  </m:oMath>
                </a14:m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126163"/>
              </a:xfrm>
              <a:blipFill rotWithShape="1">
                <a:blip r:embed="rId2"/>
                <a:stretch>
                  <a:fillRect l="-1467" t="-12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0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3" t="21410" r="2274" b="22083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7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126163"/>
              </a:xfrm>
            </p:spPr>
            <p:txBody>
              <a:bodyPr/>
              <a:lstStyle/>
              <a:p>
                <a:r>
                  <a:rPr lang="en-US" i="1" dirty="0"/>
                  <a:t>a</a:t>
                </a:r>
                <a:r>
                  <a:rPr lang="en-US" i="1" dirty="0" smtClean="0"/>
                  <a:t>) </a:t>
                </a:r>
                <a:r>
                  <a:rPr lang="el-GR" i="1" dirty="0" smtClean="0"/>
                  <a:t>Να </a:t>
                </a:r>
                <a:r>
                  <a:rPr lang="el-GR" i="1" dirty="0"/>
                  <a:t>βρεθούν </a:t>
                </a:r>
                <a:r>
                  <a:rPr lang="el-GR" i="1" dirty="0" smtClean="0"/>
                  <a:t>οι </a:t>
                </a:r>
                <a:r>
                  <a:rPr lang="el-GR" i="1" dirty="0"/>
                  <a:t>ρίζες του τριωνύμου</a:t>
                </a:r>
                <a:endParaRPr lang="el-GR" dirty="0"/>
              </a:p>
              <a:p>
                <a:r>
                  <a:rPr lang="el-GR" i="1" dirty="0"/>
                  <a:t>β) Να προσδιοριστούν τα πρόσημα του τριωνύμου στο πεδίο ορισμού </a:t>
                </a:r>
                <a:endParaRPr lang="el-GR" dirty="0"/>
              </a:p>
              <a:p>
                <a:r>
                  <a:rPr lang="el-GR" i="1" dirty="0"/>
                  <a:t>γ) Να παραγοντοποιηθεί το τριώνυμο 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+3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126163"/>
              </a:xfrm>
              <a:blipFill rotWithShape="1">
                <a:blip r:embed="rId2"/>
                <a:stretch>
                  <a:fillRect l="-1467" t="-12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9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126163"/>
              </a:xfrm>
            </p:spPr>
            <p:txBody>
              <a:bodyPr/>
              <a:lstStyle/>
              <a:p>
                <a:r>
                  <a:rPr lang="en-US" i="1" dirty="0" smtClean="0"/>
                  <a:t>a</a:t>
                </a:r>
                <a:r>
                  <a:rPr lang="en-US" i="1" dirty="0" smtClean="0"/>
                  <a:t>) </a:t>
                </a:r>
                <a:r>
                  <a:rPr lang="el-GR" i="1" dirty="0" smtClean="0"/>
                  <a:t>Να </a:t>
                </a:r>
                <a:r>
                  <a:rPr lang="el-GR" i="1" dirty="0"/>
                  <a:t>βρεθούν </a:t>
                </a:r>
                <a:r>
                  <a:rPr lang="el-GR" i="1" dirty="0" smtClean="0"/>
                  <a:t>οι </a:t>
                </a:r>
                <a:r>
                  <a:rPr lang="el-GR" i="1" dirty="0"/>
                  <a:t>ρίζες του τριωνύμου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+3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𝛥</m:t>
                    </m:r>
                    <m:r>
                      <a:rPr lang="el-G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−4∗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=4+12=16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−2±</m:t>
                        </m:r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16</m:t>
                            </m:r>
                          </m:e>
                        </m:rad>
                      </m:num>
                      <m:den>
                        <m:r>
                          <a:rPr lang="el-GR" i="1">
                            <a:latin typeface="Cambria Math"/>
                          </a:rPr>
                          <m:t>2∗(−1)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−2+4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=−1</m:t>
                            </m:r>
                          </m:e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−2−4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endParaRPr lang="el-GR" dirty="0"/>
              </a:p>
              <a:p>
                <a:r>
                  <a:rPr lang="el-GR" i="1" dirty="0"/>
                  <a:t>Για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r>
                      <a:rPr lang="el-GR" b="0" i="1" smtClean="0">
                        <a:latin typeface="Cambria Math"/>
                      </a:rPr>
                      <m:t>−</m:t>
                    </m:r>
                    <m:r>
                      <a:rPr lang="el-GR" i="1">
                        <a:latin typeface="Cambria Math"/>
                      </a:rPr>
                      <m:t>1</m:t>
                    </m:r>
                  </m:oMath>
                </a14:m>
                <a:r>
                  <a:rPr lang="el-GR" i="1" dirty="0"/>
                  <a:t> η εξίσωση με αντικατάσταση μηδενίζεται 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r>
                      <a:rPr lang="el-GR" b="0" i="1" smtClean="0">
                        <a:latin typeface="Cambria Math"/>
                      </a:rPr>
                      <m:t>(−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1</m:t>
                        </m:r>
                        <m:r>
                          <a:rPr lang="el-GR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+2∗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+3=0</m:t>
                    </m:r>
                  </m:oMath>
                </a14:m>
                <a:endParaRPr lang="el-GR" dirty="0"/>
              </a:p>
              <a:p>
                <a:r>
                  <a:rPr lang="el-GR" i="1" dirty="0"/>
                  <a:t>Για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r>
                      <a:rPr lang="el-GR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l-GR" i="1" dirty="0"/>
                  <a:t> η εξίσωση με αντικατάσταση μηδενίζεται 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+2∗3+3=0</m:t>
                    </m:r>
                  </m:oMath>
                </a14:m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126163"/>
              </a:xfrm>
              <a:blipFill rotWithShape="1">
                <a:blip r:embed="rId2"/>
                <a:stretch>
                  <a:fillRect l="-1467" t="-12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4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292494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i="1" dirty="0" smtClean="0"/>
                  <a:t>β</a:t>
                </a:r>
                <a:r>
                  <a:rPr lang="el-GR" i="1" dirty="0"/>
                  <a:t>) Να προσδιοριστούν τα πρόσημα του τριωνύμου στο πεδίο ορισμού </a:t>
                </a:r>
                <a:endParaRPr lang="el-G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−2±</m:t>
                        </m:r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16</m:t>
                            </m:r>
                          </m:e>
                        </m:rad>
                      </m:num>
                      <m:den>
                        <m:r>
                          <a:rPr lang="el-GR" i="1">
                            <a:latin typeface="Cambria Math"/>
                          </a:rPr>
                          <m:t>2∗(−1)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−2+4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=−1</m:t>
                            </m:r>
                          </m:e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−2−4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2924943"/>
              </a:xfrm>
              <a:blipFill rotWithShape="1">
                <a:blip r:embed="rId2"/>
                <a:stretch>
                  <a:fillRect l="-1467" t="-43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0545636"/>
                  </p:ext>
                </p:extLst>
              </p:nvPr>
            </p:nvGraphicFramePr>
            <p:xfrm>
              <a:off x="0" y="2996952"/>
              <a:ext cx="9144001" cy="374441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7940"/>
                    <a:gridCol w="2395726"/>
                    <a:gridCol w="2105375"/>
                    <a:gridCol w="1914960"/>
                  </a:tblGrid>
                  <a:tr h="62542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     x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-</a:t>
                          </a:r>
                          <a:r>
                            <a:rPr lang="el-GR" sz="2400">
                              <a:effectLst/>
                            </a:rPr>
                            <a:t>∞</a:t>
                          </a:r>
                          <a:r>
                            <a:rPr lang="en-US" sz="2400">
                              <a:effectLst/>
                            </a:rPr>
                            <a:t>             </a:t>
                          </a:r>
                          <a:r>
                            <a:rPr lang="el-GR" sz="2400">
                              <a:effectLst/>
                            </a:rPr>
                            <a:t>          </a:t>
                          </a:r>
                          <a:r>
                            <a:rPr lang="en-US" sz="2400">
                              <a:effectLst/>
                            </a:rPr>
                            <a:t>    </a:t>
                          </a:r>
                          <a:r>
                            <a:rPr lang="el-GR" sz="2400">
                              <a:effectLst/>
                            </a:rPr>
                            <a:t>-1</a:t>
                          </a:r>
                          <a:r>
                            <a:rPr lang="en-US" sz="2400">
                              <a:effectLst/>
                            </a:rPr>
                            <a:t>                 </a:t>
                          </a:r>
                          <a:r>
                            <a:rPr lang="el-GR" sz="2400">
                              <a:effectLst/>
                            </a:rPr>
                            <a:t>        </a:t>
                          </a:r>
                          <a:r>
                            <a:rPr lang="en-US" sz="2400">
                              <a:effectLst/>
                            </a:rPr>
                            <a:t>  </a:t>
                          </a:r>
                          <a:r>
                            <a:rPr lang="el-GR" sz="2400">
                              <a:effectLst/>
                            </a:rPr>
                            <a:t>3   </a:t>
                          </a:r>
                          <a:r>
                            <a:rPr lang="en-US" sz="2400">
                              <a:effectLst/>
                            </a:rPr>
                            <a:t>       </a:t>
                          </a:r>
                          <a:r>
                            <a:rPr lang="el-GR" sz="2400">
                              <a:effectLst/>
                            </a:rPr>
                            <a:t>  </a:t>
                          </a:r>
                          <a:r>
                            <a:rPr lang="en-US" sz="2400">
                              <a:effectLst/>
                            </a:rPr>
                            <a:t>     +</a:t>
                          </a:r>
                          <a:r>
                            <a:rPr lang="el-GR" sz="2400">
                              <a:effectLst/>
                            </a:rPr>
                            <a:t>∞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64695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l-GR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+3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    </a:t>
                          </a:r>
                          <a:r>
                            <a:rPr lang="el-GR" sz="2400">
                              <a:effectLst/>
                            </a:rPr>
                            <a:t>-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     </a:t>
                          </a:r>
                          <a:r>
                            <a:rPr lang="el-GR" sz="2400">
                              <a:effectLst/>
                            </a:rPr>
                            <a:t>+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  </a:t>
                          </a:r>
                          <a:r>
                            <a:rPr lang="el-GR" sz="2400">
                              <a:effectLst/>
                            </a:rPr>
                            <a:t>-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87620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 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 err="1">
                              <a:effectLst/>
                            </a:rPr>
                            <a:t>Ομόσημο</a:t>
                          </a:r>
                          <a:r>
                            <a:rPr lang="el-GR" sz="2400" dirty="0">
                              <a:effectLst/>
                            </a:rPr>
                            <a:t> του α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>
                              <a:effectLst/>
                            </a:rPr>
                            <a:t>Ετερόσημο του α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>
                              <a:effectLst/>
                            </a:rPr>
                            <a:t>Ομόσημο του α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59583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>
                              <a:effectLst/>
                            </a:rPr>
                            <a:t>Π.χ.  έστω </a:t>
                          </a:r>
                          <a:r>
                            <a:rPr lang="en-US" sz="2400">
                              <a:effectLst/>
                            </a:rPr>
                            <a:t>x=</a:t>
                          </a:r>
                          <a:r>
                            <a:rPr lang="el-GR" sz="2400">
                              <a:effectLst/>
                            </a:rPr>
                            <a:t>-2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l-GR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l-GR" sz="2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−2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+3∗∗</m:t>
                                </m:r>
                                <m:d>
                                  <m:dPr>
                                    <m:ctrlPr>
                                      <a:rPr lang="el-GR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</m:d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+3=−7</m:t>
                                </m:r>
                              </m:oMath>
                            </m:oMathPara>
                          </a14:m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 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 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0545636"/>
                  </p:ext>
                </p:extLst>
              </p:nvPr>
            </p:nvGraphicFramePr>
            <p:xfrm>
              <a:off x="0" y="2996952"/>
              <a:ext cx="9144001" cy="374441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7940"/>
                    <a:gridCol w="2395726"/>
                    <a:gridCol w="2105375"/>
                    <a:gridCol w="1914960"/>
                  </a:tblGrid>
                  <a:tr h="62542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     x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-</a:t>
                          </a:r>
                          <a:r>
                            <a:rPr lang="el-GR" sz="2400">
                              <a:effectLst/>
                            </a:rPr>
                            <a:t>∞</a:t>
                          </a:r>
                          <a:r>
                            <a:rPr lang="en-US" sz="2400">
                              <a:effectLst/>
                            </a:rPr>
                            <a:t>             </a:t>
                          </a:r>
                          <a:r>
                            <a:rPr lang="el-GR" sz="2400">
                              <a:effectLst/>
                            </a:rPr>
                            <a:t>          </a:t>
                          </a:r>
                          <a:r>
                            <a:rPr lang="en-US" sz="2400">
                              <a:effectLst/>
                            </a:rPr>
                            <a:t>    </a:t>
                          </a:r>
                          <a:r>
                            <a:rPr lang="el-GR" sz="2400">
                              <a:effectLst/>
                            </a:rPr>
                            <a:t>-1</a:t>
                          </a:r>
                          <a:r>
                            <a:rPr lang="en-US" sz="2400">
                              <a:effectLst/>
                            </a:rPr>
                            <a:t>                 </a:t>
                          </a:r>
                          <a:r>
                            <a:rPr lang="el-GR" sz="2400">
                              <a:effectLst/>
                            </a:rPr>
                            <a:t>        </a:t>
                          </a:r>
                          <a:r>
                            <a:rPr lang="en-US" sz="2400">
                              <a:effectLst/>
                            </a:rPr>
                            <a:t>  </a:t>
                          </a:r>
                          <a:r>
                            <a:rPr lang="el-GR" sz="2400">
                              <a:effectLst/>
                            </a:rPr>
                            <a:t>3   </a:t>
                          </a:r>
                          <a:r>
                            <a:rPr lang="en-US" sz="2400">
                              <a:effectLst/>
                            </a:rPr>
                            <a:t>       </a:t>
                          </a:r>
                          <a:r>
                            <a:rPr lang="el-GR" sz="2400">
                              <a:effectLst/>
                            </a:rPr>
                            <a:t>  </a:t>
                          </a:r>
                          <a:r>
                            <a:rPr lang="en-US" sz="2400">
                              <a:effectLst/>
                            </a:rPr>
                            <a:t>     +</a:t>
                          </a:r>
                          <a:r>
                            <a:rPr lang="el-GR" sz="2400">
                              <a:effectLst/>
                            </a:rPr>
                            <a:t>∞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646952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107547" r="-235570" b="-382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    </a:t>
                          </a:r>
                          <a:r>
                            <a:rPr lang="el-GR" sz="2400">
                              <a:effectLst/>
                            </a:rPr>
                            <a:t>-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     </a:t>
                          </a:r>
                          <a:r>
                            <a:rPr lang="el-GR" sz="2400">
                              <a:effectLst/>
                            </a:rPr>
                            <a:t>+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  </a:t>
                          </a:r>
                          <a:r>
                            <a:rPr lang="el-GR" sz="2400">
                              <a:effectLst/>
                            </a:rPr>
                            <a:t>-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87620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 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 err="1">
                              <a:effectLst/>
                            </a:rPr>
                            <a:t>Ομόσημο</a:t>
                          </a:r>
                          <a:r>
                            <a:rPr lang="el-GR" sz="2400" dirty="0">
                              <a:effectLst/>
                            </a:rPr>
                            <a:t> του α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>
                              <a:effectLst/>
                            </a:rPr>
                            <a:t>Ετερόσημο του α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>
                              <a:effectLst/>
                            </a:rPr>
                            <a:t>Ομόσημο του α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59583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>
                              <a:effectLst/>
                            </a:rPr>
                            <a:t>Π.χ.  έστω </a:t>
                          </a:r>
                          <a:r>
                            <a:rPr lang="en-US" sz="2400">
                              <a:effectLst/>
                            </a:rPr>
                            <a:t>x=</a:t>
                          </a:r>
                          <a:r>
                            <a:rPr lang="el-GR" sz="2400">
                              <a:effectLst/>
                            </a:rPr>
                            <a:t>-2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13740" t="-138550" r="-167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 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 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4319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597352"/>
              </a:xfrm>
            </p:spPr>
            <p:txBody>
              <a:bodyPr/>
              <a:lstStyle/>
              <a:p>
                <a:r>
                  <a:rPr lang="el-GR" i="1" dirty="0" smtClean="0"/>
                  <a:t>γ</a:t>
                </a:r>
                <a:r>
                  <a:rPr lang="el-GR" i="1" dirty="0"/>
                  <a:t>) Να παραγοντοποιηθεί το τριώνυμο 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+3=0</m:t>
                    </m:r>
                  </m:oMath>
                </a14:m>
                <a:endParaRPr lang="el-GR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−2±</m:t>
                        </m:r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16</m:t>
                            </m:r>
                          </m:e>
                        </m:rad>
                      </m:num>
                      <m:den>
                        <m:r>
                          <a:rPr lang="el-GR" i="1">
                            <a:latin typeface="Cambria Math"/>
                          </a:rPr>
                          <m:t>2∗(−1)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−2+4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=−1</m:t>
                            </m:r>
                          </m:e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−2−4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l-GR" i="1" dirty="0" err="1"/>
                  <a:t>Παραγοντοποίηση</a:t>
                </a:r>
                <a:r>
                  <a:rPr lang="el-GR" i="1" dirty="0"/>
                  <a:t>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sz="3600" i="1">
                        <a:latin typeface="Cambria Math"/>
                      </a:rPr>
                      <m:t>𝛼</m:t>
                    </m:r>
                    <m:sSup>
                      <m:sSupPr>
                        <m:ctrlPr>
                          <a:rPr lang="el-GR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l-GR" sz="3600" i="1">
                        <a:latin typeface="Cambria Math"/>
                      </a:rPr>
                      <m:t>𝛽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𝛾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l-GR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l-GR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l-GR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l-GR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i="1">
                        <a:latin typeface="Cambria Math"/>
                      </a:rPr>
                      <m:t>=</m:t>
                    </m:r>
                  </m:oMath>
                </a14:m>
                <a:endParaRPr lang="el-GR" sz="3600" dirty="0"/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r>
                      <a:rPr lang="el-GR" sz="36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+2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+3=−(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+1)(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−3)</m:t>
                    </m:r>
                  </m:oMath>
                </a14:m>
                <a:endParaRPr lang="el-GR" sz="36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597352"/>
              </a:xfrm>
              <a:blipFill rotWithShape="1">
                <a:blip r:embed="rId2"/>
                <a:stretch>
                  <a:fillRect l="-1467" t="-12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3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316475" cy="457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9066"/>
            <a:ext cx="9144000" cy="292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666750"/>
            <a:ext cx="10058400" cy="819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9"/>
            <a:ext cx="950122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44" y="-1"/>
            <a:ext cx="11644394" cy="133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9143999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80328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2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92778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3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n-US" sz="2800" b="1" i="1" dirty="0"/>
              <a:t>Η </a:t>
            </a:r>
            <a:r>
              <a:rPr lang="en-US" sz="2800" b="1" i="1" dirty="0" err="1"/>
              <a:t>λογαριθμικ</a:t>
            </a:r>
            <a:r>
              <a:rPr lang="el-GR" sz="2800" b="1" i="1" dirty="0"/>
              <a:t>ή συνάρτηση</a:t>
            </a:r>
            <a:r>
              <a:rPr lang="el-GR" sz="1400" dirty="0"/>
              <a:t/>
            </a:r>
            <a:br>
              <a:rPr lang="el-GR" sz="1400" dirty="0"/>
            </a:br>
            <a:endParaRPr lang="el-GR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85859"/>
            <a:ext cx="9214187" cy="48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7072" y="285728"/>
            <a:ext cx="954107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550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2857488" y="3214686"/>
            <a:ext cx="285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cxnSp>
        <p:nvCxnSpPr>
          <p:cNvPr id="8" name="7 - Ευθεία γραμμή σύνδεσης"/>
          <p:cNvCxnSpPr>
            <a:stCxn id="3" idx="1"/>
            <a:endCxn id="3" idx="3"/>
          </p:cNvCxnSpPr>
          <p:nvPr/>
        </p:nvCxnSpPr>
        <p:spPr>
          <a:xfrm rot="10800000" flipH="1">
            <a:off x="2857488" y="339935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6719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64399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15734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2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1040886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2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0" y="6027003"/>
            <a:ext cx="70008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λαμβάνει τιμές μικρότερες ή ίσες με το μείον δυο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143999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66309</TotalTime>
  <Words>1697</Words>
  <Application>Microsoft Office PowerPoint</Application>
  <PresentationFormat>Προβολή στην οθόνη (4:3)</PresentationFormat>
  <Paragraphs>172</Paragraphs>
  <Slides>113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113</vt:i4>
      </vt:variant>
    </vt:vector>
  </HeadingPairs>
  <TitlesOfParts>
    <vt:vector size="114" baseType="lpstr">
      <vt:lpstr>Θέμα του Office</vt:lpstr>
      <vt:lpstr>ΜΑΘΗΜΑΤΙΚΑ 4</vt:lpstr>
      <vt:lpstr>Μονώνυμα  </vt:lpstr>
      <vt:lpstr>Παρουσίαση του PowerPoint</vt:lpstr>
      <vt:lpstr>Παρουσίαση του PowerPoint</vt:lpstr>
      <vt:lpstr>Παρουσίαση του PowerPoint</vt:lpstr>
      <vt:lpstr>Πολλαπλασιασμός πολυωνύμων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Να γίνουν οι πράξεις </vt:lpstr>
      <vt:lpstr>Να γίνουν οι πράξεις </vt:lpstr>
      <vt:lpstr>Ταυτότητες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Ρητές αλγεβρικές παραστάσεις  </vt:lpstr>
      <vt:lpstr>Να λυθεί η εξίσωση </vt:lpstr>
      <vt:lpstr>Παρουσίαση του PowerPoint</vt:lpstr>
      <vt:lpstr>Να λυθεί η εξίσωση </vt:lpstr>
      <vt:lpstr>Να λυθεί η εξίσωση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Το τριώνυμο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λογαριθμική συνάρτηση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ΜΑΘΗΜΑΤΙΚΑ 4</dc:title>
  <dc:creator>admin</dc:creator>
  <cp:lastModifiedBy>nikos</cp:lastModifiedBy>
  <cp:revision>81</cp:revision>
  <dcterms:created xsi:type="dcterms:W3CDTF">2011-10-11T08:19:22Z</dcterms:created>
  <dcterms:modified xsi:type="dcterms:W3CDTF">2016-11-04T02:54:18Z</dcterms:modified>
</cp:coreProperties>
</file>