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58" r:id="rId4"/>
    <p:sldId id="272"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E640BC7C-4F33-4BB1-97AD-CFA8229EF7B9}" type="datetimeFigureOut">
              <a:rPr lang="en-US" smtClean="0"/>
              <a:t>11/28/2023</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CA9467B7-989A-4BFD-94B8-EC1E9A767B59}" type="slidenum">
              <a:rPr lang="en-US" smtClean="0"/>
              <a:t>‹#›</a:t>
            </a:fld>
            <a:endParaRPr lang="en-US" dirty="0"/>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363319364"/>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40BC7C-4F33-4BB1-97AD-CFA8229EF7B9}" type="datetimeFigureOut">
              <a:rPr lang="en-US" smtClean="0"/>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9467B7-989A-4BFD-94B8-EC1E9A767B59}" type="slidenum">
              <a:rPr lang="en-US" smtClean="0"/>
              <a:t>‹#›</a:t>
            </a:fld>
            <a:endParaRPr lang="en-US" dirty="0"/>
          </a:p>
        </p:txBody>
      </p:sp>
    </p:spTree>
    <p:extLst>
      <p:ext uri="{BB962C8B-B14F-4D97-AF65-F5344CB8AC3E}">
        <p14:creationId xmlns:p14="http://schemas.microsoft.com/office/powerpoint/2010/main" val="2276788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640BC7C-4F33-4BB1-97AD-CFA8229EF7B9}" type="datetimeFigureOut">
              <a:rPr lang="en-US" smtClean="0"/>
              <a:t>11/28/2023</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CA9467B7-989A-4BFD-94B8-EC1E9A767B59}" type="slidenum">
              <a:rPr lang="en-US" smtClean="0"/>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3437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40BC7C-4F33-4BB1-97AD-CFA8229EF7B9}" type="datetimeFigureOut">
              <a:rPr lang="en-US" smtClean="0"/>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9467B7-989A-4BFD-94B8-EC1E9A767B59}" type="slidenum">
              <a:rPr lang="en-US" smtClean="0"/>
              <a:t>‹#›</a:t>
            </a:fld>
            <a:endParaRPr lang="en-US" dirty="0"/>
          </a:p>
        </p:txBody>
      </p:sp>
    </p:spTree>
    <p:extLst>
      <p:ext uri="{BB962C8B-B14F-4D97-AF65-F5344CB8AC3E}">
        <p14:creationId xmlns:p14="http://schemas.microsoft.com/office/powerpoint/2010/main" val="3627885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E640BC7C-4F33-4BB1-97AD-CFA8229EF7B9}" type="datetimeFigureOut">
              <a:rPr lang="en-US" smtClean="0"/>
              <a:t>11/28/2023</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CA9467B7-989A-4BFD-94B8-EC1E9A767B59}" type="slidenum">
              <a:rPr lang="en-US" smtClean="0"/>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938120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40BC7C-4F33-4BB1-97AD-CFA8229EF7B9}" type="datetimeFigureOut">
              <a:rPr lang="en-US" smtClean="0"/>
              <a:t>11/28/2023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9467B7-989A-4BFD-94B8-EC1E9A767B59}" type="slidenum">
              <a:rPr lang="en-US" smtClean="0"/>
              <a:t>‹#›</a:t>
            </a:fld>
            <a:endParaRPr lang="en-US" dirty="0"/>
          </a:p>
        </p:txBody>
      </p:sp>
    </p:spTree>
    <p:extLst>
      <p:ext uri="{BB962C8B-B14F-4D97-AF65-F5344CB8AC3E}">
        <p14:creationId xmlns:p14="http://schemas.microsoft.com/office/powerpoint/2010/main" val="151901241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0BC7C-4F33-4BB1-97AD-CFA8229EF7B9}" type="datetimeFigureOut">
              <a:rPr lang="en-US" smtClean="0"/>
              <a:t>11/28/2023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9467B7-989A-4BFD-94B8-EC1E9A767B59}" type="slidenum">
              <a:rPr lang="en-US" smtClean="0"/>
              <a:t>‹#›</a:t>
            </a:fld>
            <a:endParaRPr lang="en-US" dirty="0"/>
          </a:p>
        </p:txBody>
      </p:sp>
    </p:spTree>
    <p:extLst>
      <p:ext uri="{BB962C8B-B14F-4D97-AF65-F5344CB8AC3E}">
        <p14:creationId xmlns:p14="http://schemas.microsoft.com/office/powerpoint/2010/main" val="48836703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640BC7C-4F33-4BB1-97AD-CFA8229EF7B9}" type="datetimeFigureOut">
              <a:rPr lang="en-US" smtClean="0"/>
              <a:t>11/28/2023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9467B7-989A-4BFD-94B8-EC1E9A767B59}" type="slidenum">
              <a:rPr lang="en-US" smtClean="0"/>
              <a:t>‹#›</a:t>
            </a:fld>
            <a:endParaRPr lang="en-US" dirty="0"/>
          </a:p>
        </p:txBody>
      </p:sp>
    </p:spTree>
    <p:extLst>
      <p:ext uri="{BB962C8B-B14F-4D97-AF65-F5344CB8AC3E}">
        <p14:creationId xmlns:p14="http://schemas.microsoft.com/office/powerpoint/2010/main" val="1698334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E640BC7C-4F33-4BB1-97AD-CFA8229EF7B9}" type="datetimeFigureOut">
              <a:rPr lang="en-US" smtClean="0"/>
              <a:t>11/28/2023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9467B7-989A-4BFD-94B8-EC1E9A767B59}" type="slidenum">
              <a:rPr lang="en-US" smtClean="0"/>
              <a:t>‹#›</a:t>
            </a:fld>
            <a:endParaRPr lang="en-US" dirty="0"/>
          </a:p>
        </p:txBody>
      </p:sp>
    </p:spTree>
    <p:extLst>
      <p:ext uri="{BB962C8B-B14F-4D97-AF65-F5344CB8AC3E}">
        <p14:creationId xmlns:p14="http://schemas.microsoft.com/office/powerpoint/2010/main" val="2561583555"/>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E640BC7C-4F33-4BB1-97AD-CFA8229EF7B9}" type="datetimeFigureOut">
              <a:rPr lang="en-US" smtClean="0"/>
              <a:t>11/28/2023</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CA9467B7-989A-4BFD-94B8-EC1E9A767B59}" type="slidenum">
              <a:rPr lang="en-US" smtClean="0"/>
              <a:t>‹#›</a:t>
            </a:fld>
            <a:endParaRPr lang="en-US" dirty="0"/>
          </a:p>
        </p:txBody>
      </p:sp>
    </p:spTree>
    <p:extLst>
      <p:ext uri="{BB962C8B-B14F-4D97-AF65-F5344CB8AC3E}">
        <p14:creationId xmlns:p14="http://schemas.microsoft.com/office/powerpoint/2010/main" val="145565845"/>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E640BC7C-4F33-4BB1-97AD-CFA8229EF7B9}" type="datetimeFigureOut">
              <a:rPr lang="en-US" smtClean="0"/>
              <a:t>11/28/2023</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CA9467B7-989A-4BFD-94B8-EC1E9A767B59}" type="slidenum">
              <a:rPr lang="en-US" smtClean="0"/>
              <a:t>‹#›</a:t>
            </a:fld>
            <a:endParaRPr lang="en-US" dirty="0"/>
          </a:p>
        </p:txBody>
      </p:sp>
    </p:spTree>
    <p:extLst>
      <p:ext uri="{BB962C8B-B14F-4D97-AF65-F5344CB8AC3E}">
        <p14:creationId xmlns:p14="http://schemas.microsoft.com/office/powerpoint/2010/main" val="3929766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E640BC7C-4F33-4BB1-97AD-CFA8229EF7B9}" type="datetimeFigureOut">
              <a:rPr lang="en-US" smtClean="0"/>
              <a:t>11/28/2023</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CA9467B7-989A-4BFD-94B8-EC1E9A767B59}" type="slidenum">
              <a:rPr lang="en-US" smtClean="0"/>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4563920"/>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sz="4400" dirty="0"/>
              <a:t>Διαταραχές προσωπικότητας</a:t>
            </a:r>
            <a:endParaRPr lang="en-US" sz="4400" dirty="0"/>
          </a:p>
        </p:txBody>
      </p:sp>
      <p:sp>
        <p:nvSpPr>
          <p:cNvPr id="3" name="Subtitle 2"/>
          <p:cNvSpPr>
            <a:spLocks noGrp="1"/>
          </p:cNvSpPr>
          <p:nvPr>
            <p:ph type="subTitle" idx="1"/>
          </p:nvPr>
        </p:nvSpPr>
        <p:spPr/>
        <p:txBody>
          <a:bodyPr/>
          <a:lstStyle/>
          <a:p>
            <a:r>
              <a:rPr lang="el-GR" dirty="0" smtClean="0"/>
              <a:t>Κατερίνα Φλωρά</a:t>
            </a:r>
            <a:endParaRPr lang="en-US" dirty="0"/>
          </a:p>
        </p:txBody>
      </p:sp>
    </p:spTree>
    <p:extLst>
      <p:ext uri="{BB962C8B-B14F-4D97-AF65-F5344CB8AC3E}">
        <p14:creationId xmlns:p14="http://schemas.microsoft.com/office/powerpoint/2010/main" val="1661921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Οριακή ΔΠ</a:t>
            </a:r>
            <a:endParaRPr lang="en-US" dirty="0"/>
          </a:p>
        </p:txBody>
      </p:sp>
      <p:sp>
        <p:nvSpPr>
          <p:cNvPr id="3" name="Content Placeholder 2"/>
          <p:cNvSpPr>
            <a:spLocks noGrp="1"/>
          </p:cNvSpPr>
          <p:nvPr>
            <p:ph idx="1"/>
          </p:nvPr>
        </p:nvSpPr>
        <p:spPr>
          <a:xfrm>
            <a:off x="0" y="2222500"/>
            <a:ext cx="11976100" cy="4635500"/>
          </a:xfrm>
        </p:spPr>
        <p:txBody>
          <a:bodyPr>
            <a:normAutofit fontScale="85000" lnSpcReduction="20000"/>
          </a:bodyPr>
          <a:lstStyle/>
          <a:p>
            <a:r>
              <a:rPr lang="el-GR" dirty="0" smtClean="0"/>
              <a:t>Ένα διάχυτο πρότυπο αστάθειας στις διαπροσωπικές σχέσεις, στην εικόνα του εαυτού και στα συναισθήματα, καθώς και της έκδηλης παρορμητικότητας. Η έναρξή της τοποθετείται στην πρώιμη ενήλικη ζωή και στα βασικά χαρακτηριστικά της πέντε από τα ακόλουθα:</a:t>
            </a:r>
          </a:p>
          <a:p>
            <a:pPr marL="0" indent="0">
              <a:buNone/>
            </a:pPr>
            <a:r>
              <a:rPr lang="el-GR" dirty="0" smtClean="0"/>
              <a:t>-Απεγνωσμένες προσπάθειες αποφυγής της πραγματικής ή φαντασιακής εγκατάλειψης</a:t>
            </a:r>
          </a:p>
          <a:p>
            <a:pPr marL="0" indent="0">
              <a:buNone/>
            </a:pPr>
            <a:r>
              <a:rPr lang="el-GR" dirty="0" smtClean="0"/>
              <a:t>-Πρότυπο ασταθών και έντονων διαπροσωπικών σχέσεων, που κινούνται μεταξύ των άκρων της εξιδανίκευσης και της υποτίμησης</a:t>
            </a:r>
          </a:p>
          <a:p>
            <a:pPr marL="0" indent="0">
              <a:buNone/>
            </a:pPr>
            <a:r>
              <a:rPr lang="el-GR" dirty="0" smtClean="0"/>
              <a:t>-Διαταραχή της ταυτότητας: καταφανώς και επίμονα ασταθής εικόνα ή αίσθηση του εαυτού</a:t>
            </a:r>
          </a:p>
          <a:p>
            <a:pPr marL="0" indent="0">
              <a:buNone/>
            </a:pPr>
            <a:r>
              <a:rPr lang="el-GR" dirty="0" smtClean="0"/>
              <a:t>-Παρορμητικότητα σε δύο τουλάχιστον περιοχές, εν δυνάμει βλαπτική για τον εαυτό (π.χ. χρήση ουσιών επικίνδυνη οδήγηση)</a:t>
            </a:r>
          </a:p>
          <a:p>
            <a:pPr marL="0" indent="0">
              <a:buNone/>
            </a:pPr>
            <a:r>
              <a:rPr lang="el-GR" dirty="0" smtClean="0"/>
              <a:t>-Υποτροπιάζουσα αυτοκτονική συμπεριφορά ή συμπεριφορά αυτοακρωτηριασμού</a:t>
            </a:r>
          </a:p>
          <a:p>
            <a:pPr marL="0" indent="0">
              <a:buNone/>
            </a:pPr>
            <a:r>
              <a:rPr lang="el-GR" dirty="0" smtClean="0"/>
              <a:t>-Συναισθηματική αστάθεια οφειλόμενη σε έκδηλη αντιδραστικότητα της διάθεσης</a:t>
            </a:r>
          </a:p>
          <a:p>
            <a:pPr marL="0" indent="0">
              <a:buNone/>
            </a:pPr>
            <a:r>
              <a:rPr lang="el-GR" dirty="0" smtClean="0"/>
              <a:t>-Χρόνια αισθήματα ματαιότητας</a:t>
            </a:r>
          </a:p>
          <a:p>
            <a:pPr marL="0" indent="0">
              <a:buNone/>
            </a:pPr>
            <a:r>
              <a:rPr lang="el-GR" dirty="0" smtClean="0"/>
              <a:t>-Απρόσφορος, έντονος θυμός ή δυσκολία ελέγχου του θυμού</a:t>
            </a:r>
          </a:p>
          <a:p>
            <a:pPr marL="0" indent="0">
              <a:buNone/>
            </a:pPr>
            <a:r>
              <a:rPr lang="el-GR" dirty="0" smtClean="0"/>
              <a:t>-Παροδικός, συνδεόμενος με το στρες παρανοειδής ιδεασμός. </a:t>
            </a:r>
          </a:p>
          <a:p>
            <a:pPr marL="0" indent="0">
              <a:buNone/>
            </a:pPr>
            <a:r>
              <a:rPr lang="el-GR" dirty="0" smtClean="0"/>
              <a:t> </a:t>
            </a:r>
            <a:endParaRPr lang="en-US" dirty="0"/>
          </a:p>
        </p:txBody>
      </p:sp>
    </p:spTree>
    <p:extLst>
      <p:ext uri="{BB962C8B-B14F-4D97-AF65-F5344CB8AC3E}">
        <p14:creationId xmlns:p14="http://schemas.microsoft.com/office/powerpoint/2010/main" val="6307626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Αντικοινωνική ΔΠ και ψυχοπαθητικότητα</a:t>
            </a:r>
            <a:endParaRPr lang="en-US" dirty="0"/>
          </a:p>
        </p:txBody>
      </p:sp>
      <p:sp>
        <p:nvSpPr>
          <p:cNvPr id="3" name="Content Placeholder 2"/>
          <p:cNvSpPr>
            <a:spLocks noGrp="1"/>
          </p:cNvSpPr>
          <p:nvPr>
            <p:ph idx="1"/>
          </p:nvPr>
        </p:nvSpPr>
        <p:spPr>
          <a:xfrm>
            <a:off x="508000" y="2438400"/>
            <a:ext cx="11196271" cy="4038600"/>
          </a:xfrm>
        </p:spPr>
        <p:txBody>
          <a:bodyPr>
            <a:normAutofit lnSpcReduction="10000"/>
          </a:bodyPr>
          <a:lstStyle/>
          <a:p>
            <a:r>
              <a:rPr lang="el-GR" dirty="0" smtClean="0"/>
              <a:t>Ένα διάχυτο πρότυπο περιφρόνησης και παραβίασης των δικαιωμάτων των άλλων, που εμφανίζεται μετά την ηλικία των 15 ετών. Βασικά χαρακτηριστικά:</a:t>
            </a:r>
          </a:p>
          <a:p>
            <a:pPr marL="0" indent="0">
              <a:buNone/>
            </a:pPr>
            <a:r>
              <a:rPr lang="el-GR" dirty="0" smtClean="0"/>
              <a:t>-εκτέλεση κατ’επανάληψη πράξεων που θα μπορούσαν να οδηγήσουν σε σύλληψη</a:t>
            </a:r>
          </a:p>
          <a:p>
            <a:pPr marL="0" indent="0">
              <a:buNone/>
            </a:pPr>
            <a:r>
              <a:rPr lang="el-GR" dirty="0" smtClean="0"/>
              <a:t>-επανειλημμένα ψέματα, χρήση ψευδώνυμων ή εξαπάτηση των άλλων για προσωπικό κέρδος ή ευχαρίστηση</a:t>
            </a:r>
          </a:p>
          <a:p>
            <a:pPr marL="0" indent="0">
              <a:buNone/>
            </a:pPr>
            <a:r>
              <a:rPr lang="el-GR" dirty="0" smtClean="0"/>
              <a:t>-παρορμητικότητα ή αποτυχία προγραμματισμού για το μέλλον</a:t>
            </a:r>
          </a:p>
          <a:p>
            <a:pPr marL="0" indent="0">
              <a:buNone/>
            </a:pPr>
            <a:r>
              <a:rPr lang="el-GR" dirty="0" smtClean="0"/>
              <a:t>-απερίσκεπτη αδιαφορία για την ασφάλεια του εαυτού και των άλλων</a:t>
            </a:r>
          </a:p>
          <a:p>
            <a:pPr marL="0" indent="0">
              <a:buNone/>
            </a:pPr>
            <a:r>
              <a:rPr lang="el-GR" dirty="0" smtClean="0"/>
              <a:t>-σταθερή ανευθυνότητα: επαναλαμβανόμενη αποτυχία διατήρησης σταθερής εργασίας ή ανταπόκρισης σε οικονομικές υποχρεώσεις</a:t>
            </a:r>
          </a:p>
          <a:p>
            <a:pPr marL="0" indent="0">
              <a:buNone/>
            </a:pPr>
            <a:r>
              <a:rPr lang="el-GR" dirty="0" smtClean="0"/>
              <a:t>-έλλειψη μεταμέλειας </a:t>
            </a:r>
            <a:endParaRPr lang="en-US" dirty="0"/>
          </a:p>
        </p:txBody>
      </p:sp>
    </p:spTree>
    <p:extLst>
      <p:ext uri="{BB962C8B-B14F-4D97-AF65-F5344CB8AC3E}">
        <p14:creationId xmlns:p14="http://schemas.microsoft.com/office/powerpoint/2010/main" val="1749596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Αποφευκτική ΔΠ</a:t>
            </a:r>
            <a:endParaRPr lang="en-US" dirty="0"/>
          </a:p>
        </p:txBody>
      </p:sp>
      <p:sp>
        <p:nvSpPr>
          <p:cNvPr id="3" name="Content Placeholder 2"/>
          <p:cNvSpPr>
            <a:spLocks noGrp="1"/>
          </p:cNvSpPr>
          <p:nvPr>
            <p:ph idx="1"/>
          </p:nvPr>
        </p:nvSpPr>
        <p:spPr>
          <a:xfrm>
            <a:off x="419100" y="1104900"/>
            <a:ext cx="11285171" cy="5626100"/>
          </a:xfrm>
        </p:spPr>
        <p:txBody>
          <a:bodyPr>
            <a:normAutofit/>
          </a:bodyPr>
          <a:lstStyle/>
          <a:p>
            <a:r>
              <a:rPr lang="el-GR" dirty="0" smtClean="0"/>
              <a:t>Χαρακτηρίζεται από κοινωνική αναστολή, αισθήματα ανεπάρκειας και υπερευαισθησία στην κοινωνική κριτική. Η έναρξή της τοποθετείται στην πρώιμη ενήλικη ζωή και εμφανίζεται σε ποικίλα πλαίσια. Για διάγνωση, τέσσερα τουλάχιστο από τα ακόλουθα:</a:t>
            </a:r>
          </a:p>
          <a:p>
            <a:pPr marL="0" indent="0">
              <a:buNone/>
            </a:pPr>
            <a:r>
              <a:rPr lang="el-GR" dirty="0" smtClean="0"/>
              <a:t>-αποφυγή επαγγελματικών δραστηριοτήτων που απαιτούν σημαντική διαπροσωπική επαφή, εξαιτίας φόβου για κριτική, αποδοκιμασία ή απόρριψη</a:t>
            </a:r>
          </a:p>
          <a:p>
            <a:pPr marL="0" indent="0">
              <a:buNone/>
            </a:pPr>
            <a:r>
              <a:rPr lang="el-GR" dirty="0" smtClean="0"/>
              <a:t>-απροθυμία να σχετιστεί με ανθρώπους, εκτός αν έχει τη βεβαιότητα ότι θα γίνει αρεστό</a:t>
            </a:r>
          </a:p>
          <a:p>
            <a:pPr marL="0" indent="0">
              <a:buNone/>
            </a:pPr>
            <a:r>
              <a:rPr lang="el-GR" dirty="0" smtClean="0"/>
              <a:t>-περιορισμός στενής φιλία εξαιτίας φόβου ντροπιάσματος ή γελοιοποίησης</a:t>
            </a:r>
          </a:p>
          <a:p>
            <a:pPr marL="0" indent="0">
              <a:buNone/>
            </a:pPr>
            <a:r>
              <a:rPr lang="el-GR" dirty="0" smtClean="0"/>
              <a:t>-έντονη ενασχόληση με το ότι θα υποστεί κριτική ή απόρριψη σε κοινωνικές καταστάσεις</a:t>
            </a:r>
          </a:p>
          <a:p>
            <a:pPr marL="0" indent="0">
              <a:buNone/>
            </a:pPr>
            <a:r>
              <a:rPr lang="el-GR" dirty="0" smtClean="0"/>
              <a:t>-συνεσταλμένο σε νέες διαπροσωπικές καταστάσεις εξαιτίας συναισθημάτων ανεπάρκειας</a:t>
            </a:r>
          </a:p>
          <a:p>
            <a:pPr marL="0" indent="0">
              <a:buNone/>
            </a:pPr>
            <a:r>
              <a:rPr lang="el-GR" dirty="0" smtClean="0"/>
              <a:t>-θεωρεί τον εαυτό του κοινωνικά ανόητο, προσωπικά μη ελκυστικό και κατώτερο από τους άλλους</a:t>
            </a:r>
          </a:p>
          <a:p>
            <a:pPr marL="0" indent="0">
              <a:buNone/>
            </a:pPr>
            <a:r>
              <a:rPr lang="el-GR" dirty="0" smtClean="0"/>
              <a:t>-ασυνήθιστα διστακτικό να διακινδυνεύσει προσωπικά ή να συμμετάσχει σε νέες δραστηριότητες επειδή μπορεί να φανερώσουν την αμηχανία του</a:t>
            </a:r>
            <a:endParaRPr lang="en-US" dirty="0"/>
          </a:p>
        </p:txBody>
      </p:sp>
    </p:spTree>
    <p:extLst>
      <p:ext uri="{BB962C8B-B14F-4D97-AF65-F5344CB8AC3E}">
        <p14:creationId xmlns:p14="http://schemas.microsoft.com/office/powerpoint/2010/main" val="20041907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Εξαρτητική ΔΠ</a:t>
            </a:r>
            <a:endParaRPr lang="en-US" dirty="0"/>
          </a:p>
        </p:txBody>
      </p:sp>
      <p:sp>
        <p:nvSpPr>
          <p:cNvPr id="3" name="Content Placeholder 2"/>
          <p:cNvSpPr>
            <a:spLocks noGrp="1"/>
          </p:cNvSpPr>
          <p:nvPr>
            <p:ph idx="1"/>
          </p:nvPr>
        </p:nvSpPr>
        <p:spPr>
          <a:xfrm>
            <a:off x="406400" y="2438400"/>
            <a:ext cx="11297871" cy="4254500"/>
          </a:xfrm>
        </p:spPr>
        <p:txBody>
          <a:bodyPr>
            <a:normAutofit fontScale="85000" lnSpcReduction="20000"/>
          </a:bodyPr>
          <a:lstStyle/>
          <a:p>
            <a:r>
              <a:rPr lang="el-GR" dirty="0" smtClean="0"/>
              <a:t>Δυσκολία στη λήψη καθημερινών αποφάσεων χωρίς να ζητά υπερβολικά πολλές συμβουλές και διαβεβαιώσεις από άλλους</a:t>
            </a:r>
          </a:p>
          <a:p>
            <a:r>
              <a:rPr lang="el-GR" dirty="0" smtClean="0"/>
              <a:t>Ανάγκη οι άλλοι να αναλαμβάνουν την ευθύνη των σημαντικότερων τομέων της ζωής του</a:t>
            </a:r>
          </a:p>
          <a:p>
            <a:r>
              <a:rPr lang="el-GR" dirty="0" smtClean="0"/>
              <a:t>Δυσκολία στην έκφραση διαφωνίας λόγω φόβου ότι θα χάσει την υποστήριξη ή την έγκριση των άλλων</a:t>
            </a:r>
          </a:p>
          <a:p>
            <a:r>
              <a:rPr lang="el-GR" dirty="0" smtClean="0"/>
              <a:t>Δυσκολία να ξεκινήσει προγράμματα ή να κάνει πράγματα μόνο του (κυρίως εξαιτίας έλλειψης εμπιστοσύνης στην κρίση ή στις ικανότητές του παρά λόγω απουσίας κινήτρου ή ενεργητικότητας)</a:t>
            </a:r>
          </a:p>
          <a:p>
            <a:r>
              <a:rPr lang="el-GR" dirty="0" smtClean="0"/>
              <a:t>Κάνει υπερβολικά πολλά πράγματα για να εξασφαλίσει τη φροντίδα και την υποστήριξη των άλλων, μέχρι του σημείου να προβαίνει με τη θέλησή του σε δυσάρεστες για το ίδιο πράξεις</a:t>
            </a:r>
          </a:p>
          <a:p>
            <a:r>
              <a:rPr lang="el-GR" dirty="0" smtClean="0"/>
              <a:t>Αισθάνεται άσχημα και νιώθει αβοήθητο όταν είναι μόνο</a:t>
            </a:r>
          </a:p>
          <a:p>
            <a:r>
              <a:rPr lang="el-GR" dirty="0" smtClean="0"/>
              <a:t>Αναζητεί επειγόντως μια άλλη σχέση, που θα αποτελέσει πηγή φροντίδας και υποστήριξης, όταν τελειώνει μια στενή σχέση</a:t>
            </a:r>
          </a:p>
          <a:p>
            <a:r>
              <a:rPr lang="el-GR" dirty="0" smtClean="0"/>
              <a:t>Επίμονη και μη ρεαλιστική ενασχόληση με το ενδεχόμενο ότι θα εγκαταλειφθεί και θα χρειαστεί να φροντίσει μόνο του τον εαυτό του </a:t>
            </a:r>
            <a:endParaRPr lang="en-US" dirty="0"/>
          </a:p>
        </p:txBody>
      </p:sp>
    </p:spTree>
    <p:extLst>
      <p:ext uri="{BB962C8B-B14F-4D97-AF65-F5344CB8AC3E}">
        <p14:creationId xmlns:p14="http://schemas.microsoft.com/office/powerpoint/2010/main" val="8172901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Ψυχαναγκαστική Καταναγκαστική (ή Ιδεοψυχαναγκαστική) ΔΠ</a:t>
            </a:r>
            <a:br>
              <a:rPr lang="el-GR" dirty="0" smtClean="0"/>
            </a:br>
            <a:endParaRPr lang="en-US" dirty="0"/>
          </a:p>
        </p:txBody>
      </p:sp>
      <p:sp>
        <p:nvSpPr>
          <p:cNvPr id="3" name="Content Placeholder 2"/>
          <p:cNvSpPr>
            <a:spLocks noGrp="1"/>
          </p:cNvSpPr>
          <p:nvPr>
            <p:ph idx="1"/>
          </p:nvPr>
        </p:nvSpPr>
        <p:spPr>
          <a:xfrm>
            <a:off x="317500" y="2438400"/>
            <a:ext cx="11386771" cy="4203700"/>
          </a:xfrm>
        </p:spPr>
        <p:txBody>
          <a:bodyPr>
            <a:normAutofit fontScale="85000" lnSpcReduction="10000"/>
          </a:bodyPr>
          <a:lstStyle/>
          <a:p>
            <a:r>
              <a:rPr lang="el-GR" dirty="0" smtClean="0"/>
              <a:t>Έντονη ενασχόληση με λεπτομέρειες, κανόνες, καταλόγους, προγράμματα, καθώς και με την τάξη και την οργάνωση σε τέτοιο βαθμό που να χάνεται το κύριο σημείο της δραστηριότητας</a:t>
            </a:r>
          </a:p>
          <a:p>
            <a:r>
              <a:rPr lang="el-GR" dirty="0" smtClean="0"/>
              <a:t>Τελειοθηρία που παρεμποδίζει την ολοκλήρωση μιας προγραμματισμένης εργασίας (επειδή δεν πληρούνται οι προσωπικές υπερβολικά αυστηρές προδιαγραφές)</a:t>
            </a:r>
          </a:p>
          <a:p>
            <a:r>
              <a:rPr lang="el-GR" dirty="0" smtClean="0"/>
              <a:t>Υπερβολική αφοσίωση στην εργασία και την παραγωγικότητα με αποκλεισμό ψυχαγωγικών δραστηριοτήτων και φιλικών σχέσεων</a:t>
            </a:r>
          </a:p>
          <a:p>
            <a:r>
              <a:rPr lang="el-GR" dirty="0" smtClean="0"/>
              <a:t>Υπερβολική ευσυνειδησία και ακαμψία σε θέματα ηθικής, ηθών και αξιών</a:t>
            </a:r>
          </a:p>
          <a:p>
            <a:r>
              <a:rPr lang="el-GR" dirty="0" smtClean="0"/>
              <a:t>Αδυναμία απόρριψης φθαρμένων και άχρηστων αντικειμένων, ακόμη και όταν δεν έχουν συναισθηματική αξία</a:t>
            </a:r>
          </a:p>
          <a:p>
            <a:r>
              <a:rPr lang="el-GR" dirty="0" smtClean="0"/>
              <a:t>Απροθυμία ανάθεσης καθηκόντων ή εργασίας σε άλλους, εκτός αν αυτοί υποτάσσονται στον δικό του τρόπο αντίληψης και διεκπεραίωσης των πραγμάτων</a:t>
            </a:r>
          </a:p>
          <a:p>
            <a:r>
              <a:rPr lang="el-GR" dirty="0" smtClean="0"/>
              <a:t>Υιοθέτηση φιλάργυρου τρόπου συμπεριφοράς στις δαπάνες τόσο για τον εαυτό όσο και για τους άλλους</a:t>
            </a:r>
          </a:p>
          <a:p>
            <a:r>
              <a:rPr lang="el-GR" dirty="0" smtClean="0"/>
              <a:t>Ακαμψία και πείσμα </a:t>
            </a:r>
            <a:endParaRPr lang="en-US" dirty="0"/>
          </a:p>
        </p:txBody>
      </p:sp>
    </p:spTree>
    <p:extLst>
      <p:ext uri="{BB962C8B-B14F-4D97-AF65-F5344CB8AC3E}">
        <p14:creationId xmlns:p14="http://schemas.microsoft.com/office/powerpoint/2010/main" val="36028521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5900" y="0"/>
            <a:ext cx="8770571" cy="1560716"/>
          </a:xfrm>
        </p:spPr>
        <p:txBody>
          <a:bodyPr/>
          <a:lstStyle/>
          <a:p>
            <a:r>
              <a:rPr lang="el-GR" dirty="0" smtClean="0"/>
              <a:t>Θεραπεία Οριακής ΔΠ</a:t>
            </a:r>
            <a:endParaRPr lang="en-US" dirty="0"/>
          </a:p>
        </p:txBody>
      </p:sp>
      <p:sp>
        <p:nvSpPr>
          <p:cNvPr id="3" name="Content Placeholder 2"/>
          <p:cNvSpPr>
            <a:spLocks noGrp="1"/>
          </p:cNvSpPr>
          <p:nvPr>
            <p:ph idx="1"/>
          </p:nvPr>
        </p:nvSpPr>
        <p:spPr>
          <a:xfrm>
            <a:off x="0" y="987424"/>
            <a:ext cx="11214100" cy="4816475"/>
          </a:xfrm>
        </p:spPr>
        <p:txBody>
          <a:bodyPr>
            <a:noAutofit/>
          </a:bodyPr>
          <a:lstStyle/>
          <a:p>
            <a:r>
              <a:rPr lang="el-GR" sz="2400" dirty="0" smtClean="0"/>
              <a:t>Δεν είναι εύκολη, λίγες ελεγχόμενες μελέτες</a:t>
            </a:r>
          </a:p>
          <a:p>
            <a:r>
              <a:rPr lang="el-GR" sz="2400" dirty="0" smtClean="0"/>
              <a:t>Γνωσιακή θεραπεία (σχημάτων)</a:t>
            </a:r>
          </a:p>
          <a:p>
            <a:pPr marL="0" indent="0">
              <a:buNone/>
            </a:pPr>
            <a:r>
              <a:rPr lang="el-GR" sz="2400" dirty="0" smtClean="0"/>
              <a:t>Σχεδιασμός εστιασμένος στο πρόβλημα.</a:t>
            </a:r>
          </a:p>
          <a:p>
            <a:pPr marL="0" indent="0">
              <a:buNone/>
            </a:pPr>
            <a:r>
              <a:rPr lang="el-GR" sz="2400" dirty="0" smtClean="0"/>
              <a:t>Σημαντικός θεραπευτικός στόχος: μείωση κινδύνου αυτοτραυματισμού (ανάλυση συμπεριφοράς, </a:t>
            </a:r>
            <a:r>
              <a:rPr lang="el-GR" sz="2400" dirty="0"/>
              <a:t>ε</a:t>
            </a:r>
            <a:r>
              <a:rPr lang="el-GR" sz="2400" dirty="0" smtClean="0"/>
              <a:t>ξέταση εναλλακτικών συμπεριφορών)</a:t>
            </a:r>
          </a:p>
          <a:p>
            <a:r>
              <a:rPr lang="el-GR" sz="2400" dirty="0" smtClean="0"/>
              <a:t>Εκπαίδευση στην επίγνωση συναισθημάτων. Στόχος η μεγαλύτερη συναισθηματική σταθερότητα και η ρύθμιση της διέγερσης. Ιεραρχική αντίληψη συναισθημάτων (επίγνωση σωματικών αισθήσεων, σώματος σε κατάσταση διέγερσης, ακραίων συναισθημάτων, αντικρουόμενων συναισθημάτων, διάχυτων και λιγότερο έντονων συναισθημάτων)</a:t>
            </a:r>
          </a:p>
          <a:p>
            <a:r>
              <a:rPr lang="el-GR" sz="2400" dirty="0" smtClean="0"/>
              <a:t>Φαρμακοθεραπεία (ηρεμιστικά, αντικαταθλιπτικά)</a:t>
            </a:r>
          </a:p>
          <a:p>
            <a:r>
              <a:rPr lang="el-GR" sz="2400" dirty="0" smtClean="0"/>
              <a:t>Γνωστή η διαλεκτική συμπεριφορική θεραπεία (ΓΣΘ μαζί με συνεδρίες εκμάθησης δεξιοτήτων και ενίσχυσης των κινήτρων)</a:t>
            </a:r>
            <a:endParaRPr lang="en-US" sz="2400" dirty="0"/>
          </a:p>
        </p:txBody>
      </p:sp>
    </p:spTree>
    <p:extLst>
      <p:ext uri="{BB962C8B-B14F-4D97-AF65-F5344CB8AC3E}">
        <p14:creationId xmlns:p14="http://schemas.microsoft.com/office/powerpoint/2010/main" val="178100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Σημαντική σημείωση</a:t>
            </a:r>
            <a:endParaRPr lang="en-US" dirty="0"/>
          </a:p>
        </p:txBody>
      </p:sp>
      <p:sp>
        <p:nvSpPr>
          <p:cNvPr id="3" name="Content Placeholder 2"/>
          <p:cNvSpPr>
            <a:spLocks noGrp="1"/>
          </p:cNvSpPr>
          <p:nvPr>
            <p:ph idx="1"/>
          </p:nvPr>
        </p:nvSpPr>
        <p:spPr>
          <a:xfrm>
            <a:off x="76200" y="1348703"/>
            <a:ext cx="11704271" cy="5207000"/>
          </a:xfrm>
        </p:spPr>
        <p:txBody>
          <a:bodyPr>
            <a:normAutofit/>
          </a:bodyPr>
          <a:lstStyle/>
          <a:p>
            <a:pPr marL="0" indent="0">
              <a:buNone/>
            </a:pPr>
            <a:r>
              <a:rPr lang="el-GR" dirty="0" smtClean="0"/>
              <a:t>Τα βιβλία από τα οποία προέρχεται το υλικό της διάλεξης ακολουθούν το </a:t>
            </a:r>
            <a:r>
              <a:rPr lang="en-US" dirty="0" smtClean="0"/>
              <a:t>DSM IV. </a:t>
            </a:r>
            <a:endParaRPr lang="el-GR" dirty="0" smtClean="0"/>
          </a:p>
          <a:p>
            <a:pPr marL="0" indent="0">
              <a:buNone/>
            </a:pPr>
            <a:r>
              <a:rPr lang="el-GR" dirty="0" smtClean="0"/>
              <a:t>Τα κριτήρια των ΔΠ στο </a:t>
            </a:r>
            <a:r>
              <a:rPr lang="en-US" dirty="0" smtClean="0"/>
              <a:t>DSM V </a:t>
            </a:r>
            <a:r>
              <a:rPr lang="el-GR" dirty="0" smtClean="0"/>
              <a:t>δεν έχουν αλλάξει ουσιαστικά.</a:t>
            </a:r>
          </a:p>
          <a:p>
            <a:pPr marL="0" indent="0">
              <a:buNone/>
            </a:pPr>
            <a:r>
              <a:rPr lang="el-GR" dirty="0" smtClean="0"/>
              <a:t>Οι ΔΠ είναι οι ίδιες και τα συμπτώματα τα ίδια με τη διαφορά ότι περιγράφονται με βάση τη δομή 5 </a:t>
            </a:r>
            <a:r>
              <a:rPr lang="el-GR" dirty="0"/>
              <a:t>α</a:t>
            </a:r>
            <a:r>
              <a:rPr lang="el-GR" dirty="0" smtClean="0"/>
              <a:t>ξόνων:</a:t>
            </a:r>
          </a:p>
          <a:p>
            <a:pPr marL="0" indent="0">
              <a:buNone/>
            </a:pPr>
            <a:r>
              <a:rPr lang="el-GR" dirty="0" smtClean="0"/>
              <a:t>1. Προσωπική (ταυτότητα προσανατολισμός) και διαπροσωπική (ενσυναίσθηση και οικειότητα</a:t>
            </a:r>
            <a:r>
              <a:rPr lang="el-GR" smtClean="0"/>
              <a:t>) </a:t>
            </a:r>
            <a:r>
              <a:rPr lang="el-GR" smtClean="0"/>
              <a:t>λειτουργικότητα </a:t>
            </a:r>
            <a:endParaRPr lang="el-GR" dirty="0" smtClean="0"/>
          </a:p>
          <a:p>
            <a:pPr marL="0" indent="0">
              <a:buNone/>
            </a:pPr>
            <a:r>
              <a:rPr lang="el-GR" dirty="0" smtClean="0"/>
              <a:t>2. Ένα ή περισσότερα χαρακτηριστικά προσωπικότητας</a:t>
            </a:r>
            <a:endParaRPr lang="en-US" dirty="0"/>
          </a:p>
          <a:p>
            <a:pPr marL="0" indent="0">
              <a:buNone/>
            </a:pPr>
            <a:r>
              <a:rPr lang="el-GR" dirty="0" smtClean="0"/>
              <a:t>3. Περιορισμός της λειτουργικότητας σε μια σειρά σταθερών καταστάσεων και σε διάρκεια χρόνου</a:t>
            </a:r>
          </a:p>
          <a:p>
            <a:pPr marL="0" indent="0">
              <a:buNone/>
            </a:pPr>
            <a:r>
              <a:rPr lang="el-GR" dirty="0" smtClean="0"/>
              <a:t>4. Τα χαρακτηριστικά της προσωπικότητας δεν δικαιολογούνται από το αναπτυξιακό στάδιο ή το κοινωνικο-πολιτισμικό περιβάλλον</a:t>
            </a:r>
          </a:p>
          <a:p>
            <a:pPr marL="0" indent="0">
              <a:buNone/>
            </a:pPr>
            <a:r>
              <a:rPr lang="el-GR" dirty="0" smtClean="0"/>
              <a:t>5. Τα συμπτώματα δεν αποδίδονται σε χρήση ουσιών ή σε ιατρική κατάσταση. </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92624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Βιβλιογραφία</a:t>
            </a:r>
            <a:endParaRPr lang="en-US" dirty="0"/>
          </a:p>
        </p:txBody>
      </p:sp>
      <p:sp>
        <p:nvSpPr>
          <p:cNvPr id="3" name="Content Placeholder 2"/>
          <p:cNvSpPr>
            <a:spLocks noGrp="1"/>
          </p:cNvSpPr>
          <p:nvPr>
            <p:ph idx="1"/>
          </p:nvPr>
        </p:nvSpPr>
        <p:spPr/>
        <p:txBody>
          <a:bodyPr/>
          <a:lstStyle/>
          <a:p>
            <a:pPr lvl="0"/>
            <a:r>
              <a:rPr lang="el-GR" dirty="0"/>
              <a:t>Bennett, P. (2010). Κλινική ψυχολογία και Ψυχοπαθολογία, επιμ. Αναστασία Καλαντζή-Αζίζι&amp; Γιώργος Ευσταθίου. Πεδίο. </a:t>
            </a:r>
            <a:endParaRPr lang="en-US" dirty="0"/>
          </a:p>
          <a:p>
            <a:pPr lvl="0"/>
            <a:r>
              <a:rPr lang="el-GR" dirty="0"/>
              <a:t>Μάνος, Ν. (2008). ΒΑΣΙΚΑ ΣΤΟΙΧΕΙΑ ΚΛΙΝΙΚΗΣ ΨΥΧΙΑΤΡΙΚΗΣ UNIVERSITYSTUDIOPRESS.</a:t>
            </a:r>
            <a:endParaRPr lang="en-US" dirty="0"/>
          </a:p>
          <a:p>
            <a:endParaRPr lang="en-US" dirty="0"/>
          </a:p>
        </p:txBody>
      </p:sp>
    </p:spTree>
    <p:extLst>
      <p:ext uri="{BB962C8B-B14F-4D97-AF65-F5344CB8AC3E}">
        <p14:creationId xmlns:p14="http://schemas.microsoft.com/office/powerpoint/2010/main" val="2198324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Γενικά χαρακτηριστικά</a:t>
            </a:r>
            <a:br>
              <a:rPr lang="el-GR" dirty="0" smtClean="0"/>
            </a:br>
            <a:endParaRPr lang="en-US" dirty="0"/>
          </a:p>
        </p:txBody>
      </p:sp>
      <p:sp>
        <p:nvSpPr>
          <p:cNvPr id="3" name="Content Placeholder 2"/>
          <p:cNvSpPr>
            <a:spLocks noGrp="1"/>
          </p:cNvSpPr>
          <p:nvPr>
            <p:ph idx="1"/>
          </p:nvPr>
        </p:nvSpPr>
        <p:spPr>
          <a:xfrm>
            <a:off x="152400" y="2129061"/>
            <a:ext cx="11551871" cy="4513039"/>
          </a:xfrm>
        </p:spPr>
        <p:txBody>
          <a:bodyPr>
            <a:normAutofit/>
          </a:bodyPr>
          <a:lstStyle/>
          <a:p>
            <a:r>
              <a:rPr lang="el-GR" dirty="0" smtClean="0"/>
              <a:t>Οι </a:t>
            </a:r>
            <a:r>
              <a:rPr lang="el-GR" dirty="0"/>
              <a:t>ΔΠ χαρακτηρίζονται από άκαμπτες και δυσπροσαρμοστικές απαντήσεις στο στρες</a:t>
            </a:r>
          </a:p>
          <a:p>
            <a:r>
              <a:rPr lang="el-GR" dirty="0"/>
              <a:t>Εξαιτίας </a:t>
            </a:r>
            <a:r>
              <a:rPr lang="el-GR" dirty="0" smtClean="0"/>
              <a:t>τη</a:t>
            </a:r>
            <a:r>
              <a:rPr lang="el-GR" dirty="0"/>
              <a:t>ς</a:t>
            </a:r>
            <a:r>
              <a:rPr lang="el-GR" dirty="0" smtClean="0"/>
              <a:t> </a:t>
            </a:r>
            <a:r>
              <a:rPr lang="el-GR" dirty="0"/>
              <a:t>ύπαρξης ΔΠ επηρεάζεται όλη η ζωή του ατόμου-ιδιαίτερα οι σχέσεις του-με αποτέλεσμα σημαντική αναπηρία στις τρεις βασικές διαστάσεις της ζωής-αγάπη</a:t>
            </a:r>
            <a:r>
              <a:rPr lang="el-GR" dirty="0" smtClean="0"/>
              <a:t>, εργασία</a:t>
            </a:r>
            <a:r>
              <a:rPr lang="el-GR" dirty="0"/>
              <a:t>, διασκέδαση.</a:t>
            </a:r>
          </a:p>
          <a:p>
            <a:r>
              <a:rPr lang="el-GR" dirty="0"/>
              <a:t>Συχνά το άτομο αποδίδει τα προβλήματά του στο περιβάλλον κι όχι στον εαυτό του</a:t>
            </a:r>
          </a:p>
          <a:p>
            <a:r>
              <a:rPr lang="el-GR" dirty="0"/>
              <a:t>Συνήθως το άτομο δεν είναι ψυχωτικό. Πιθανή μόνο η βραχεία ψυχωτική διαταραχή, τα ψυχωτικά στοιχεία, ή τα παροδικά ψυχωτικά συμπτώματα. </a:t>
            </a:r>
          </a:p>
          <a:p>
            <a:r>
              <a:rPr lang="el-GR" dirty="0"/>
              <a:t>Συχνά τα άτομα με ΔΠ δε έχουν ή δυσκολεύονται ν' αποκτήσουν εναισθησία στα δυσπροσαρμοστικά σχήματα της συμπεριφοράς τους, οπότε δύσκολα προσέρχονται για θεραπεία και επίσης δύσκολα θεραπεύονται.</a:t>
            </a:r>
          </a:p>
          <a:p>
            <a:r>
              <a:rPr lang="el-GR" dirty="0"/>
              <a:t>Πολλές επιπλοκές συνοδεύουν τις ΔΠ. Οι πιο κοινές: κατάθλιψη, αυτοκτονία, βία και αντικοινωνική συμπεριφορά, παροδικά ψυχωτικά συμπτώματα, κατάχρηση ουσιών.</a:t>
            </a:r>
          </a:p>
          <a:p>
            <a:endParaRPr lang="en-US" dirty="0"/>
          </a:p>
        </p:txBody>
      </p:sp>
    </p:spTree>
    <p:extLst>
      <p:ext uri="{BB962C8B-B14F-4D97-AF65-F5344CB8AC3E}">
        <p14:creationId xmlns:p14="http://schemas.microsoft.com/office/powerpoint/2010/main" val="767249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fontScale="90000"/>
          </a:bodyPr>
          <a:lstStyle/>
          <a:p>
            <a:r>
              <a:rPr lang="el-GR" dirty="0" smtClean="0"/>
              <a:t>Γενικά διαγνωστικά κριτήρια</a:t>
            </a:r>
            <a:br>
              <a:rPr lang="el-GR" dirty="0" smtClean="0"/>
            </a:br>
            <a:endParaRPr lang="en-US" dirty="0"/>
          </a:p>
        </p:txBody>
      </p:sp>
      <p:sp>
        <p:nvSpPr>
          <p:cNvPr id="3" name="Content Placeholder 2"/>
          <p:cNvSpPr>
            <a:spLocks noGrp="1"/>
          </p:cNvSpPr>
          <p:nvPr>
            <p:ph idx="1"/>
          </p:nvPr>
        </p:nvSpPr>
        <p:spPr>
          <a:xfrm>
            <a:off x="228600" y="393700"/>
            <a:ext cx="11125200" cy="6337300"/>
          </a:xfrm>
        </p:spPr>
        <p:txBody>
          <a:bodyPr>
            <a:normAutofit fontScale="25000" lnSpcReduction="20000"/>
          </a:bodyPr>
          <a:lstStyle/>
          <a:p>
            <a:r>
              <a:rPr lang="el-GR" dirty="0"/>
              <a:t/>
            </a:r>
            <a:br>
              <a:rPr lang="el-GR" dirty="0"/>
            </a:br>
            <a:endParaRPr lang="el-GR" dirty="0"/>
          </a:p>
          <a:p>
            <a:pPr marL="0" indent="0">
              <a:buNone/>
            </a:pPr>
            <a:r>
              <a:rPr lang="el-GR" sz="7200" dirty="0"/>
              <a:t>Α. Ένας διαρκής τύπος εσωτερικού βιώματος και συμπεριφοράς που παρεκκλίνει έντονα από τις προσδοκίες της κουλτούρας του ατόμου. Αυτός ο τύπος εκδηλώνεται σε δύο ή περισσότερους από τους παρακάτω τομείς:</a:t>
            </a:r>
          </a:p>
          <a:p>
            <a:pPr marL="0" indent="0">
              <a:buNone/>
            </a:pPr>
            <a:r>
              <a:rPr lang="el-GR" sz="7200" dirty="0"/>
              <a:t>1) γνωστική λειτουργία (τρόποι αντίληψης και ερμηνείας του εαυτού, των άλλων και των γεγονότων)</a:t>
            </a:r>
          </a:p>
          <a:p>
            <a:pPr marL="0" indent="0">
              <a:buNone/>
            </a:pPr>
            <a:r>
              <a:rPr lang="el-GR" sz="7200" dirty="0"/>
              <a:t>2) </a:t>
            </a:r>
            <a:r>
              <a:rPr lang="el-GR" sz="7200" dirty="0" smtClean="0"/>
              <a:t>συναισθηματικότητα </a:t>
            </a:r>
            <a:r>
              <a:rPr lang="el-GR" sz="7200" dirty="0"/>
              <a:t>(το εύρος, η ένταση, η μεταβλητότητα και η καταλληλότητα/προσφορότητα της συναισθηματικής απάντησης)</a:t>
            </a:r>
          </a:p>
          <a:p>
            <a:pPr marL="0" indent="0">
              <a:buNone/>
            </a:pPr>
            <a:r>
              <a:rPr lang="el-GR" sz="7200" dirty="0"/>
              <a:t>3) διαπροσωπική λειτουργικότητα</a:t>
            </a:r>
          </a:p>
          <a:p>
            <a:pPr marL="0" indent="0">
              <a:buNone/>
            </a:pPr>
            <a:r>
              <a:rPr lang="el-GR" sz="7200" dirty="0"/>
              <a:t>4) έλεγχος </a:t>
            </a:r>
            <a:r>
              <a:rPr lang="el-GR" sz="7200" dirty="0" smtClean="0"/>
              <a:t>παρορμήσεων</a:t>
            </a:r>
            <a:r>
              <a:rPr lang="el-GR" sz="7200" dirty="0"/>
              <a:t/>
            </a:r>
            <a:br>
              <a:rPr lang="el-GR" sz="7200" dirty="0"/>
            </a:br>
            <a:endParaRPr lang="el-GR" sz="7200" dirty="0"/>
          </a:p>
          <a:p>
            <a:pPr marL="0" indent="0">
              <a:buNone/>
            </a:pPr>
            <a:r>
              <a:rPr lang="el-GR" sz="7200" dirty="0"/>
              <a:t>Β) Ο διαρκής τύπος είναι άκαμπτος και επεκτείνεται σε ένα ευρύ φάσμα προσωπικών και κοινωνικών καταστάσεων</a:t>
            </a:r>
          </a:p>
          <a:p>
            <a:pPr marL="0" indent="0">
              <a:buNone/>
            </a:pPr>
            <a:endParaRPr lang="el-GR" sz="7200" dirty="0"/>
          </a:p>
          <a:p>
            <a:pPr marL="0" indent="0">
              <a:buNone/>
            </a:pPr>
            <a:r>
              <a:rPr lang="el-GR" sz="7200" dirty="0"/>
              <a:t>Γ) Ο διαρκής τύπος οδηγεί σε κλινικά σημαντική υποκειμενική ενασχόληση ή έκπτωση στον κοινωνικό, επαγγελματικό ή άλλους σημαντικούς τομείς της </a:t>
            </a:r>
            <a:r>
              <a:rPr lang="el-GR" sz="7200" dirty="0" smtClean="0"/>
              <a:t>λειτουργικότητας</a:t>
            </a:r>
            <a:r>
              <a:rPr lang="el-GR" sz="7200" dirty="0"/>
              <a:t/>
            </a:r>
            <a:br>
              <a:rPr lang="el-GR" sz="7200" dirty="0"/>
            </a:br>
            <a:endParaRPr lang="el-GR" sz="7200" dirty="0"/>
          </a:p>
          <a:p>
            <a:pPr marL="0" indent="0">
              <a:buNone/>
            </a:pPr>
            <a:r>
              <a:rPr lang="el-GR" sz="7200" dirty="0"/>
              <a:t>Δ) Ο τύπος αυτός είναι σταθερός και μακράς διάρκειας και η έναρξή του μπορεί να ανιχνευθεί τουλάχιστον στην εφηβεία ή νωρίς στην ενήλικη </a:t>
            </a:r>
            <a:r>
              <a:rPr lang="el-GR" sz="7200" dirty="0" smtClean="0"/>
              <a:t>ζωή</a:t>
            </a:r>
            <a:r>
              <a:rPr lang="el-GR" sz="7200" dirty="0"/>
              <a:t/>
            </a:r>
            <a:br>
              <a:rPr lang="el-GR" sz="7200" dirty="0"/>
            </a:br>
            <a:endParaRPr lang="el-GR" sz="7200" dirty="0"/>
          </a:p>
          <a:p>
            <a:pPr marL="0" indent="0">
              <a:buNone/>
            </a:pPr>
            <a:r>
              <a:rPr lang="el-GR" sz="7200" dirty="0"/>
              <a:t>Ε) Ο διαρκής αυτός τύπος δεν εξηγείται καλύτερα σαν εκδήλωση ή συνέπεια μιας άλλης ψυχικής </a:t>
            </a:r>
            <a:r>
              <a:rPr lang="el-GR" sz="7200" dirty="0" smtClean="0"/>
              <a:t>διαταραχής</a:t>
            </a:r>
            <a:r>
              <a:rPr lang="el-GR" sz="7200" dirty="0"/>
              <a:t/>
            </a:r>
            <a:br>
              <a:rPr lang="el-GR" sz="7200" dirty="0"/>
            </a:br>
            <a:endParaRPr lang="el-GR" sz="7200" dirty="0"/>
          </a:p>
          <a:p>
            <a:pPr marL="0" indent="0">
              <a:buNone/>
            </a:pPr>
            <a:r>
              <a:rPr lang="el-GR" sz="7200" dirty="0"/>
              <a:t>ΣΤ) Ο διαρκής αυτός τύπος δεν οφείλεται στα άμεσα φυσιολογικά αποτελέσματα της δράσης μιας ουσίας ή μιας γενικής ιατρικής </a:t>
            </a:r>
            <a:r>
              <a:rPr lang="el-GR" sz="7200" dirty="0" smtClean="0"/>
              <a:t>κατάστασης</a:t>
            </a:r>
            <a:r>
              <a:rPr lang="el-GR" sz="4800" dirty="0" smtClean="0"/>
              <a:t/>
            </a:r>
            <a:br>
              <a:rPr lang="el-GR" sz="4800" dirty="0" smtClean="0"/>
            </a:br>
            <a:endParaRPr lang="en-US" sz="4800" dirty="0"/>
          </a:p>
        </p:txBody>
      </p:sp>
    </p:spTree>
    <p:extLst>
      <p:ext uri="{BB962C8B-B14F-4D97-AF65-F5344CB8AC3E}">
        <p14:creationId xmlns:p14="http://schemas.microsoft.com/office/powerpoint/2010/main" val="2611870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p:txBody>
          <a:bodyPr/>
          <a:lstStyle/>
          <a:p>
            <a:pPr eaLnBrk="1" hangingPunct="1">
              <a:defRPr/>
            </a:pPr>
            <a:r>
              <a:rPr lang="el-GR" sz="3600" dirty="0"/>
              <a:t>Κριτικές στην ταξινόμηση του </a:t>
            </a:r>
            <a:r>
              <a:rPr lang="en-US" sz="3600" dirty="0"/>
              <a:t>DSM</a:t>
            </a:r>
            <a:endParaRPr lang="en-GB" sz="3600" dirty="0"/>
          </a:p>
        </p:txBody>
      </p:sp>
      <p:sp>
        <p:nvSpPr>
          <p:cNvPr id="56323" name="Rectangle 3"/>
          <p:cNvSpPr>
            <a:spLocks noGrp="1" noRot="1" noChangeArrowheads="1"/>
          </p:cNvSpPr>
          <p:nvPr>
            <p:ph type="body" idx="1"/>
          </p:nvPr>
        </p:nvSpPr>
        <p:spPr>
          <a:xfrm>
            <a:off x="546100" y="1571626"/>
            <a:ext cx="9820275" cy="5032374"/>
          </a:xfrm>
        </p:spPr>
        <p:txBody>
          <a:bodyPr>
            <a:normAutofit lnSpcReduction="10000"/>
          </a:bodyPr>
          <a:lstStyle/>
          <a:p>
            <a:pPr eaLnBrk="1" hangingPunct="1">
              <a:lnSpc>
                <a:spcPct val="90000"/>
              </a:lnSpc>
              <a:buFont typeface="Arial" charset="0"/>
              <a:buNone/>
              <a:defRPr/>
            </a:pPr>
            <a:r>
              <a:rPr lang="el-GR" sz="2400" dirty="0">
                <a:latin typeface="Arial" charset="0"/>
              </a:rPr>
              <a:t>Κατηγορική ταξινόμηση</a:t>
            </a:r>
          </a:p>
          <a:p>
            <a:pPr eaLnBrk="1" hangingPunct="1">
              <a:lnSpc>
                <a:spcPct val="90000"/>
              </a:lnSpc>
              <a:buFont typeface="Arial" charset="0"/>
              <a:buNone/>
              <a:defRPr/>
            </a:pPr>
            <a:r>
              <a:rPr lang="el-GR" sz="2400" dirty="0">
                <a:latin typeface="Arial" charset="0"/>
              </a:rPr>
              <a:t>Κριτικές:</a:t>
            </a:r>
          </a:p>
          <a:p>
            <a:pPr lvl="1" eaLnBrk="1" hangingPunct="1">
              <a:lnSpc>
                <a:spcPct val="90000"/>
              </a:lnSpc>
              <a:defRPr/>
            </a:pPr>
            <a:r>
              <a:rPr lang="el-GR" sz="2000" dirty="0">
                <a:latin typeface="Arial" charset="0"/>
              </a:rPr>
              <a:t>Αξιοπιστία των διαγνώσεων</a:t>
            </a:r>
          </a:p>
          <a:p>
            <a:pPr lvl="1" eaLnBrk="1" hangingPunct="1">
              <a:lnSpc>
                <a:spcPct val="90000"/>
              </a:lnSpc>
              <a:defRPr/>
            </a:pPr>
            <a:r>
              <a:rPr lang="el-GR" sz="2000" dirty="0">
                <a:latin typeface="Arial" charset="0"/>
              </a:rPr>
              <a:t>Μεροληψια ως προς το φύλο</a:t>
            </a:r>
          </a:p>
          <a:p>
            <a:pPr lvl="1" eaLnBrk="1" hangingPunct="1">
              <a:lnSpc>
                <a:spcPct val="90000"/>
              </a:lnSpc>
              <a:defRPr/>
            </a:pPr>
            <a:r>
              <a:rPr lang="el-GR" sz="2000" dirty="0">
                <a:latin typeface="Arial" charset="0"/>
              </a:rPr>
              <a:t>Συννοσηρότητα</a:t>
            </a:r>
          </a:p>
          <a:p>
            <a:pPr eaLnBrk="1" hangingPunct="1">
              <a:lnSpc>
                <a:spcPct val="90000"/>
              </a:lnSpc>
              <a:buFont typeface="Arial" charset="0"/>
              <a:buNone/>
              <a:defRPr/>
            </a:pPr>
            <a:r>
              <a:rPr lang="el-GR" sz="2400" dirty="0">
                <a:latin typeface="Arial" charset="0"/>
              </a:rPr>
              <a:t>Προτάσεις για διαστατική ταξινόμηση</a:t>
            </a:r>
          </a:p>
          <a:p>
            <a:pPr eaLnBrk="1" hangingPunct="1">
              <a:lnSpc>
                <a:spcPct val="90000"/>
              </a:lnSpc>
              <a:buFont typeface="Arial" charset="0"/>
              <a:buChar char="►"/>
              <a:defRPr/>
            </a:pPr>
            <a:r>
              <a:rPr lang="el-GR" sz="2400" dirty="0">
                <a:latin typeface="Arial" charset="0"/>
              </a:rPr>
              <a:t>Μοντέλο 5 παραγόντων</a:t>
            </a:r>
          </a:p>
          <a:p>
            <a:pPr lvl="1">
              <a:defRPr/>
            </a:pPr>
            <a:r>
              <a:rPr lang="el-GR" sz="2000" dirty="0"/>
              <a:t>νευρωτισμός</a:t>
            </a:r>
            <a:endParaRPr lang="en-US" sz="2000" dirty="0"/>
          </a:p>
          <a:p>
            <a:pPr lvl="1">
              <a:defRPr/>
            </a:pPr>
            <a:r>
              <a:rPr lang="el-GR" sz="2000" dirty="0"/>
              <a:t> εξωστρέφεια / εσωστρέφεια</a:t>
            </a:r>
            <a:endParaRPr lang="en-US" sz="2000" dirty="0"/>
          </a:p>
          <a:p>
            <a:pPr lvl="1">
              <a:defRPr/>
            </a:pPr>
            <a:r>
              <a:rPr lang="el-GR" sz="2000" dirty="0"/>
              <a:t> δεκτικότητα σε εμπειρίες</a:t>
            </a:r>
            <a:endParaRPr lang="en-US" sz="2000" dirty="0"/>
          </a:p>
          <a:p>
            <a:pPr lvl="1">
              <a:defRPr/>
            </a:pPr>
            <a:r>
              <a:rPr lang="el-GR" sz="2000" dirty="0"/>
              <a:t>προσήνεια / ανταγωνιστικότητα </a:t>
            </a:r>
            <a:endParaRPr lang="en-US" sz="2000" dirty="0"/>
          </a:p>
          <a:p>
            <a:pPr lvl="1">
              <a:defRPr/>
            </a:pPr>
            <a:r>
              <a:rPr lang="el-GR" sz="2000" dirty="0" smtClean="0"/>
              <a:t>ευσυνειδησία</a:t>
            </a:r>
            <a:endParaRPr lang="el-GR" sz="2000" dirty="0"/>
          </a:p>
        </p:txBody>
      </p:sp>
    </p:spTree>
    <p:extLst>
      <p:ext uri="{BB962C8B-B14F-4D97-AF65-F5344CB8AC3E}">
        <p14:creationId xmlns:p14="http://schemas.microsoft.com/office/powerpoint/2010/main" val="4044356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Κατηγορίες ασθενών με ΔΠ</a:t>
            </a:r>
            <a:br>
              <a:rPr lang="el-GR" dirty="0" smtClean="0"/>
            </a:br>
            <a:endParaRPr lang="en-US" dirty="0"/>
          </a:p>
        </p:txBody>
      </p:sp>
      <p:sp>
        <p:nvSpPr>
          <p:cNvPr id="3" name="Content Placeholder 2"/>
          <p:cNvSpPr>
            <a:spLocks noGrp="1"/>
          </p:cNvSpPr>
          <p:nvPr>
            <p:ph idx="1"/>
          </p:nvPr>
        </p:nvSpPr>
        <p:spPr>
          <a:xfrm>
            <a:off x="0" y="1155700"/>
            <a:ext cx="11353800" cy="5702300"/>
          </a:xfrm>
        </p:spPr>
        <p:txBody>
          <a:bodyPr>
            <a:normAutofit fontScale="47500" lnSpcReduction="20000"/>
          </a:bodyPr>
          <a:lstStyle/>
          <a:p>
            <a:pPr marL="0" indent="0">
              <a:buNone/>
            </a:pPr>
            <a:endParaRPr lang="el-GR" dirty="0"/>
          </a:p>
          <a:p>
            <a:pPr marL="0" indent="0">
              <a:buNone/>
            </a:pPr>
            <a:r>
              <a:rPr lang="el-GR" sz="3300" dirty="0"/>
              <a:t>Α. Ασθενείς που παρουσιάζονται συχνά παράξενοι ή εκκεντρικοί </a:t>
            </a:r>
          </a:p>
          <a:p>
            <a:pPr marL="0" indent="0">
              <a:buNone/>
            </a:pPr>
            <a:r>
              <a:rPr lang="el-GR" sz="3300" dirty="0"/>
              <a:t>Παρανοειδής ΔΠ</a:t>
            </a:r>
          </a:p>
          <a:p>
            <a:pPr marL="0" indent="0">
              <a:buNone/>
            </a:pPr>
            <a:r>
              <a:rPr lang="el-GR" sz="3300" dirty="0"/>
              <a:t>Σχιζοειδής ΔΠ</a:t>
            </a:r>
          </a:p>
          <a:p>
            <a:pPr marL="0" indent="0">
              <a:buNone/>
            </a:pPr>
            <a:r>
              <a:rPr lang="el-GR" sz="3300" dirty="0"/>
              <a:t>Σχιζότυπη </a:t>
            </a:r>
            <a:r>
              <a:rPr lang="el-GR" sz="3300" dirty="0" smtClean="0"/>
              <a:t>ΔΠ</a:t>
            </a:r>
            <a:r>
              <a:rPr lang="el-GR" sz="3300" dirty="0"/>
              <a:t/>
            </a:r>
            <a:br>
              <a:rPr lang="el-GR" sz="3300" dirty="0"/>
            </a:br>
            <a:endParaRPr lang="en-US" sz="3300" dirty="0" smtClean="0"/>
          </a:p>
          <a:p>
            <a:pPr marL="0" indent="0">
              <a:buNone/>
            </a:pPr>
            <a:r>
              <a:rPr lang="el-GR" sz="3300" dirty="0" smtClean="0"/>
              <a:t>Β</a:t>
            </a:r>
            <a:r>
              <a:rPr lang="el-GR" sz="3300" dirty="0"/>
              <a:t>. Ασθενείς που παρουσιάζονται συχνά δραματικοί, με έντονα συναισθήματα ή ασταθείς στις διαπροσωπικές τους σχέσεις</a:t>
            </a:r>
          </a:p>
          <a:p>
            <a:pPr marL="0" indent="0">
              <a:buNone/>
            </a:pPr>
            <a:r>
              <a:rPr lang="el-GR" sz="3300" dirty="0"/>
              <a:t>Αντικοινωνική ΔΠ</a:t>
            </a:r>
          </a:p>
          <a:p>
            <a:pPr marL="0" indent="0">
              <a:buNone/>
            </a:pPr>
            <a:r>
              <a:rPr lang="el-GR" sz="3300" dirty="0" smtClean="0"/>
              <a:t>Οριακή/Μεταιχμιακή </a:t>
            </a:r>
            <a:r>
              <a:rPr lang="el-GR" sz="3300" dirty="0"/>
              <a:t>ΔΠ</a:t>
            </a:r>
          </a:p>
          <a:p>
            <a:pPr marL="0" indent="0">
              <a:buNone/>
            </a:pPr>
            <a:r>
              <a:rPr lang="el-GR" sz="3300" dirty="0"/>
              <a:t>Δραματική ΔΠ</a:t>
            </a:r>
          </a:p>
          <a:p>
            <a:pPr marL="0" indent="0">
              <a:buNone/>
            </a:pPr>
            <a:r>
              <a:rPr lang="el-GR" sz="3300" dirty="0"/>
              <a:t>Ναρκισσιστική ΔΠ</a:t>
            </a:r>
          </a:p>
          <a:p>
            <a:pPr marL="0" indent="0">
              <a:buNone/>
            </a:pPr>
            <a:r>
              <a:rPr lang="el-GR" sz="3300" dirty="0"/>
              <a:t/>
            </a:r>
            <a:br>
              <a:rPr lang="el-GR" sz="3300" dirty="0"/>
            </a:br>
            <a:r>
              <a:rPr lang="el-GR" sz="3300" dirty="0" smtClean="0"/>
              <a:t>Γ</a:t>
            </a:r>
            <a:r>
              <a:rPr lang="el-GR" sz="3300" dirty="0"/>
              <a:t>. Ασθενείς που παρουσιάζονται συχνά αγχώδεις ή φοβισμένοι</a:t>
            </a:r>
          </a:p>
          <a:p>
            <a:pPr marL="0" indent="0">
              <a:buNone/>
            </a:pPr>
            <a:r>
              <a:rPr lang="el-GR" sz="3300" dirty="0"/>
              <a:t>Αποφευκτική ΔΠ</a:t>
            </a:r>
          </a:p>
          <a:p>
            <a:pPr marL="0" indent="0">
              <a:buNone/>
            </a:pPr>
            <a:r>
              <a:rPr lang="el-GR" sz="3300" dirty="0"/>
              <a:t>Εξαρτημένη ΔΠ</a:t>
            </a:r>
          </a:p>
          <a:p>
            <a:pPr marL="0" indent="0">
              <a:buNone/>
            </a:pPr>
            <a:r>
              <a:rPr lang="el-GR" sz="3300" dirty="0"/>
              <a:t>Ψυχαναγκαστική Καταναγκαστική ΔΠ</a:t>
            </a:r>
          </a:p>
          <a:p>
            <a:endParaRPr lang="en-US" dirty="0"/>
          </a:p>
        </p:txBody>
      </p:sp>
    </p:spTree>
    <p:extLst>
      <p:ext uri="{BB962C8B-B14F-4D97-AF65-F5344CB8AC3E}">
        <p14:creationId xmlns:p14="http://schemas.microsoft.com/office/powerpoint/2010/main" val="3369515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Επιδημιολογία-Αιτιολογία</a:t>
            </a:r>
            <a:endParaRPr lang="en-US" dirty="0"/>
          </a:p>
        </p:txBody>
      </p:sp>
      <p:sp>
        <p:nvSpPr>
          <p:cNvPr id="3" name="Content Placeholder 2"/>
          <p:cNvSpPr>
            <a:spLocks noGrp="1"/>
          </p:cNvSpPr>
          <p:nvPr>
            <p:ph idx="1"/>
          </p:nvPr>
        </p:nvSpPr>
        <p:spPr>
          <a:xfrm>
            <a:off x="0" y="1435100"/>
            <a:ext cx="11353800" cy="5422900"/>
          </a:xfrm>
        </p:spPr>
        <p:txBody>
          <a:bodyPr>
            <a:normAutofit fontScale="92500" lnSpcReduction="10000"/>
          </a:bodyPr>
          <a:lstStyle/>
          <a:p>
            <a:r>
              <a:rPr lang="el-GR" dirty="0"/>
              <a:t>Επιδημιολογία</a:t>
            </a:r>
          </a:p>
          <a:p>
            <a:pPr marL="0" indent="0">
              <a:buNone/>
            </a:pPr>
            <a:r>
              <a:rPr lang="el-GR" dirty="0"/>
              <a:t>10-20% του γενικού </a:t>
            </a:r>
            <a:r>
              <a:rPr lang="el-GR" dirty="0" smtClean="0"/>
              <a:t>πληθυσμού (ανάλογα τη ΔΠ)</a:t>
            </a:r>
            <a:endParaRPr lang="el-GR" dirty="0"/>
          </a:p>
          <a:p>
            <a:pPr marL="0" indent="0">
              <a:buNone/>
            </a:pPr>
            <a:r>
              <a:rPr lang="el-GR" dirty="0"/>
              <a:t>Ορισμένες ΔΠ πιο συχνές στους άντρες (π.χ. Αντικοινωνική ΔΠ) ενώ άλλες στις γυναίκες π.χ. (Μεταιχμιακή, Δραματική, Εξαρτημένη ΔΠ)</a:t>
            </a:r>
          </a:p>
          <a:p>
            <a:pPr marL="0" indent="0">
              <a:buNone/>
            </a:pPr>
            <a:endParaRPr lang="el-GR" dirty="0"/>
          </a:p>
          <a:p>
            <a:r>
              <a:rPr lang="el-GR" dirty="0"/>
              <a:t>Αιτιολογία</a:t>
            </a:r>
          </a:p>
          <a:p>
            <a:pPr marL="0" indent="0">
              <a:buNone/>
            </a:pPr>
            <a:r>
              <a:rPr lang="el-GR" dirty="0"/>
              <a:t>Μη ικανοποιητικές ερμηνείες</a:t>
            </a:r>
          </a:p>
          <a:p>
            <a:pPr marL="0" indent="0">
              <a:buNone/>
            </a:pPr>
            <a:r>
              <a:rPr lang="el-GR" dirty="0"/>
              <a:t>Ψυχαναλυτική (τραυματικά γεγονότα, καθηλώσεις). Δεν υπάρχουν αποδεικτικά στοιχεία (εξαίρεση η Μεταιχμιακή ΔΠ-αιτιολογική σημασία σεξουαλικής κακοποίησης στην παιδική ηλικία)</a:t>
            </a:r>
          </a:p>
          <a:p>
            <a:pPr marL="0" indent="0">
              <a:buNone/>
            </a:pPr>
            <a:r>
              <a:rPr lang="el-GR" dirty="0"/>
              <a:t>Γενετική: Γενετική σχέση </a:t>
            </a:r>
            <a:r>
              <a:rPr lang="el-GR" dirty="0" smtClean="0"/>
              <a:t>μεταξύ </a:t>
            </a:r>
            <a:r>
              <a:rPr lang="el-GR" dirty="0"/>
              <a:t>Σχιζότυπης ΔΠ και Σχιζοφρένειας</a:t>
            </a:r>
          </a:p>
          <a:p>
            <a:pPr marL="0" indent="0">
              <a:buNone/>
            </a:pPr>
            <a:r>
              <a:rPr lang="el-GR" dirty="0"/>
              <a:t>Ψυχολογικές </a:t>
            </a:r>
            <a:r>
              <a:rPr lang="el-GR" dirty="0" smtClean="0"/>
              <a:t>ερμηνείες (</a:t>
            </a:r>
            <a:r>
              <a:rPr lang="en-US" dirty="0" smtClean="0"/>
              <a:t>Beck: </a:t>
            </a:r>
            <a:r>
              <a:rPr lang="el-GR" dirty="0" smtClean="0"/>
              <a:t>έλλειψη προσαρμοστικότητας και απαντητικότητας του ατόμου στο περιβάλλον, πυρηνικά σχήματα για τον εαυτό και τους άλλους)</a:t>
            </a:r>
            <a:endParaRPr lang="el-GR" dirty="0"/>
          </a:p>
          <a:p>
            <a:pPr marL="0" indent="0">
              <a:buNone/>
            </a:pPr>
            <a:r>
              <a:rPr lang="el-GR" dirty="0" smtClean="0"/>
              <a:t/>
            </a:r>
            <a:br>
              <a:rPr lang="el-GR" dirty="0" smtClean="0"/>
            </a:br>
            <a:endParaRPr lang="en-US" dirty="0"/>
          </a:p>
        </p:txBody>
      </p:sp>
    </p:spTree>
    <p:extLst>
      <p:ext uri="{BB962C8B-B14F-4D97-AF65-F5344CB8AC3E}">
        <p14:creationId xmlns:p14="http://schemas.microsoft.com/office/powerpoint/2010/main" val="1788947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Παρανοειδής ΔΠ</a:t>
            </a:r>
            <a:br>
              <a:rPr lang="el-GR" dirty="0" smtClean="0"/>
            </a:br>
            <a:endParaRPr lang="en-US" dirty="0"/>
          </a:p>
        </p:txBody>
      </p:sp>
      <p:sp>
        <p:nvSpPr>
          <p:cNvPr id="3" name="Content Placeholder 2"/>
          <p:cNvSpPr>
            <a:spLocks noGrp="1"/>
          </p:cNvSpPr>
          <p:nvPr>
            <p:ph idx="1"/>
          </p:nvPr>
        </p:nvSpPr>
        <p:spPr>
          <a:xfrm>
            <a:off x="152400" y="1308100"/>
            <a:ext cx="11201400" cy="5321299"/>
          </a:xfrm>
        </p:spPr>
        <p:txBody>
          <a:bodyPr>
            <a:normAutofit/>
          </a:bodyPr>
          <a:lstStyle/>
          <a:p>
            <a:pPr marL="0" indent="0">
              <a:buNone/>
            </a:pPr>
            <a:r>
              <a:rPr lang="el-GR" dirty="0"/>
              <a:t/>
            </a:r>
            <a:br>
              <a:rPr lang="el-GR" dirty="0"/>
            </a:br>
            <a:r>
              <a:rPr lang="el-GR" dirty="0" smtClean="0"/>
              <a:t>Μια εκτεταμένη </a:t>
            </a:r>
            <a:r>
              <a:rPr lang="el-GR" dirty="0"/>
              <a:t>δυσπιστία και καχυποψία του ατόμου για τους άλλους, τέτοιες ώστε τα κίνητρά τους να ερμηνεύονται ως κακόβουλα, που αρχίζουν νωρίς στην ενήλικη ζωή και είναι παρούσες σε μια ποικιλία καταστάσεων, όπως φαίνεται από 4 από τα παρακάτω:</a:t>
            </a:r>
          </a:p>
          <a:p>
            <a:r>
              <a:rPr lang="el-GR" dirty="0"/>
              <a:t>1. υποψία χωρίς επαρκή βάση για εκμετάλλευση, βλάβη, εξαπάτηση</a:t>
            </a:r>
          </a:p>
          <a:p>
            <a:r>
              <a:rPr lang="el-GR" dirty="0"/>
              <a:t>2.αδικαιολόγητη αμφιβολία σχετικά με πίστη ή αξιοπιστία φίλων, συνεργατών</a:t>
            </a:r>
          </a:p>
          <a:p>
            <a:r>
              <a:rPr lang="el-GR" dirty="0"/>
              <a:t>3. απροθυμία να εμπιστευτεί </a:t>
            </a:r>
            <a:r>
              <a:rPr lang="el-GR" dirty="0" smtClean="0"/>
              <a:t>προσωπικά </a:t>
            </a:r>
            <a:r>
              <a:rPr lang="el-GR" dirty="0"/>
              <a:t>θέματα</a:t>
            </a:r>
          </a:p>
          <a:p>
            <a:r>
              <a:rPr lang="el-GR" dirty="0"/>
              <a:t>4. διαβάζει κρυμμένα ή </a:t>
            </a:r>
            <a:r>
              <a:rPr lang="el-GR" dirty="0" smtClean="0"/>
              <a:t>απειλητικά </a:t>
            </a:r>
            <a:r>
              <a:rPr lang="el-GR" dirty="0"/>
              <a:t>μηνύματα σε καλοήθεις παρατηρήσεις ή γεγονότα</a:t>
            </a:r>
          </a:p>
          <a:p>
            <a:r>
              <a:rPr lang="el-GR" dirty="0"/>
              <a:t>5.κρατά επίμονα κακία</a:t>
            </a:r>
          </a:p>
          <a:p>
            <a:r>
              <a:rPr lang="el-GR" dirty="0"/>
              <a:t>6. αντιλαμβάνεται επιθέσεις κατά του χαρακτήρα του ή της φήμης του και αντιδρά με θυμό</a:t>
            </a:r>
          </a:p>
          <a:p>
            <a:r>
              <a:rPr lang="el-GR" dirty="0"/>
              <a:t>7. επανειλημμένες υποψίες σχετικά με την πίστη του (της) συζύγου ή συντρόφου  </a:t>
            </a:r>
          </a:p>
          <a:p>
            <a:endParaRPr lang="en-US" dirty="0"/>
          </a:p>
        </p:txBody>
      </p:sp>
    </p:spTree>
    <p:extLst>
      <p:ext uri="{BB962C8B-B14F-4D97-AF65-F5344CB8AC3E}">
        <p14:creationId xmlns:p14="http://schemas.microsoft.com/office/powerpoint/2010/main" val="2797888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Σχιζοειδής ΔΠ</a:t>
            </a:r>
            <a:endParaRPr lang="en-US" dirty="0"/>
          </a:p>
        </p:txBody>
      </p:sp>
      <p:sp>
        <p:nvSpPr>
          <p:cNvPr id="3" name="Content Placeholder 2"/>
          <p:cNvSpPr>
            <a:spLocks noGrp="1"/>
          </p:cNvSpPr>
          <p:nvPr>
            <p:ph idx="1"/>
          </p:nvPr>
        </p:nvSpPr>
        <p:spPr>
          <a:xfrm>
            <a:off x="139700" y="2235200"/>
            <a:ext cx="11564571" cy="5321300"/>
          </a:xfrm>
        </p:spPr>
        <p:txBody>
          <a:bodyPr>
            <a:normAutofit/>
          </a:bodyPr>
          <a:lstStyle/>
          <a:p>
            <a:r>
              <a:rPr lang="el-GR" dirty="0" smtClean="0"/>
              <a:t>Ένα διάχυτο πρότυπο αποσύνδεσης από τις κοινωνικές σχέσεις, το οποίο συνδέεται με περιορισμένο εύρος έκφρασης συναισθημάτων στις διαπροσωπικές σχέσεις. Η </a:t>
            </a:r>
            <a:r>
              <a:rPr lang="el-GR" dirty="0"/>
              <a:t>έ</a:t>
            </a:r>
            <a:r>
              <a:rPr lang="el-GR" dirty="0" smtClean="0"/>
              <a:t>ναρξή της τοποθετείται το αργότερο στην πρώιμη ενήλικη ζωή. Για διάγνωση, τέσσερα τουλάχιστον από τα κριτήρια:</a:t>
            </a:r>
          </a:p>
          <a:p>
            <a:pPr marL="0" indent="0">
              <a:buNone/>
            </a:pPr>
            <a:r>
              <a:rPr lang="el-GR" dirty="0" smtClean="0"/>
              <a:t>-Το άτομο δεν επιθυμεί, ούτε αντλεί ευχαρίστηση από τις στενές σχέσεις, συμπεριλαμβανομένης της ιδιότητάς του ως μέλος μια οικογένειας</a:t>
            </a:r>
          </a:p>
          <a:p>
            <a:pPr marL="0" indent="0">
              <a:buNone/>
            </a:pPr>
            <a:r>
              <a:rPr lang="el-GR" dirty="0" smtClean="0"/>
              <a:t>-Σχεδόν πάντα επιλέγει μοναχικές δραστηριότητες</a:t>
            </a:r>
          </a:p>
          <a:p>
            <a:pPr marL="0" indent="0">
              <a:buNone/>
            </a:pPr>
            <a:r>
              <a:rPr lang="el-GR" dirty="0" smtClean="0"/>
              <a:t>-Μικρό η κανένα ενδιαφέρον για σεξουαλικές εμπειρίες</a:t>
            </a:r>
          </a:p>
          <a:p>
            <a:pPr marL="0" indent="0">
              <a:buNone/>
            </a:pPr>
            <a:r>
              <a:rPr lang="el-GR" dirty="0" smtClean="0"/>
              <a:t>-Δεν αντλεί ευχαρίστηση παρά μόνο από λίγες δραστηριότητες (ή από καμία)</a:t>
            </a:r>
          </a:p>
          <a:p>
            <a:pPr marL="0" indent="0">
              <a:buNone/>
            </a:pPr>
            <a:r>
              <a:rPr lang="el-GR" dirty="0" smtClean="0"/>
              <a:t>-Στερείται στενών φίλων ή έμπιστων προσώπων, πέρα από συγγενείς 1</a:t>
            </a:r>
            <a:r>
              <a:rPr lang="el-GR" baseline="30000" dirty="0" smtClean="0"/>
              <a:t>ου</a:t>
            </a:r>
            <a:r>
              <a:rPr lang="el-GR" dirty="0" smtClean="0"/>
              <a:t> βαθμού</a:t>
            </a:r>
          </a:p>
          <a:p>
            <a:pPr marL="0" indent="0">
              <a:buNone/>
            </a:pPr>
            <a:r>
              <a:rPr lang="el-GR" dirty="0" smtClean="0"/>
              <a:t>-Φαίνεται να αδιαφορεί για τον έπαινο ή την κριτική των άλλων</a:t>
            </a:r>
          </a:p>
          <a:p>
            <a:pPr marL="0" indent="0">
              <a:buNone/>
            </a:pPr>
            <a:r>
              <a:rPr lang="el-GR" dirty="0" smtClean="0"/>
              <a:t>-Συναισθηματική ψυχρότητα, αποσύνδεση ή επιπεδωμένη συναισθηματικότητα</a:t>
            </a:r>
            <a:endParaRPr lang="en-US" dirty="0"/>
          </a:p>
        </p:txBody>
      </p:sp>
    </p:spTree>
    <p:extLst>
      <p:ext uri="{BB962C8B-B14F-4D97-AF65-F5344CB8AC3E}">
        <p14:creationId xmlns:p14="http://schemas.microsoft.com/office/powerpoint/2010/main" val="644116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Σχιζότυπη ΔΠ</a:t>
            </a:r>
            <a:endParaRPr lang="en-US" dirty="0"/>
          </a:p>
        </p:txBody>
      </p:sp>
      <p:sp>
        <p:nvSpPr>
          <p:cNvPr id="3" name="Content Placeholder 2"/>
          <p:cNvSpPr>
            <a:spLocks noGrp="1"/>
          </p:cNvSpPr>
          <p:nvPr>
            <p:ph idx="1"/>
          </p:nvPr>
        </p:nvSpPr>
        <p:spPr>
          <a:xfrm>
            <a:off x="279400" y="1825624"/>
            <a:ext cx="11074400" cy="4816475"/>
          </a:xfrm>
        </p:spPr>
        <p:txBody>
          <a:bodyPr>
            <a:normAutofit fontScale="85000" lnSpcReduction="10000"/>
          </a:bodyPr>
          <a:lstStyle/>
          <a:p>
            <a:r>
              <a:rPr lang="el-GR" dirty="0" smtClean="0"/>
              <a:t>Ένα διάχυτο πρότυπο κοινωνικών και διαπροσωπικών ελλειμάτων, το οποίο συνδέεται με </a:t>
            </a:r>
            <a:r>
              <a:rPr lang="el-GR" dirty="0"/>
              <a:t>ο</a:t>
            </a:r>
            <a:r>
              <a:rPr lang="el-GR" dirty="0" smtClean="0"/>
              <a:t>ξεία δυσφορία και μειωμένη ικανότητα για στενές σχέσεις. Επιπλέον, το άτομο μπορεί να βιώσει γνωσιακές ή αντιληπτικές παραμορφώσεις και να επιδείξει εκκεντρικότητα συμπεριφοράς. Για διάγνωση, τουλάχιστον πέντε από τα ακόλουθα:</a:t>
            </a:r>
          </a:p>
          <a:p>
            <a:pPr marL="0" indent="0">
              <a:buNone/>
            </a:pPr>
            <a:r>
              <a:rPr lang="el-GR" dirty="0" smtClean="0"/>
              <a:t>-Ιδέες αναφοράς</a:t>
            </a:r>
          </a:p>
          <a:p>
            <a:pPr marL="0" indent="0">
              <a:buNone/>
            </a:pPr>
            <a:r>
              <a:rPr lang="el-GR" dirty="0" smtClean="0"/>
              <a:t>-Παράδοξες πεποιθήσεις ή μαγική σκέψη που επηρεάζουν τη σκέψη και είναι ασύμβατες με τις σταθερές της πολιτισμικής ομάδας</a:t>
            </a:r>
          </a:p>
          <a:p>
            <a:pPr marL="0" indent="0">
              <a:buNone/>
            </a:pPr>
            <a:r>
              <a:rPr lang="el-GR" dirty="0" smtClean="0"/>
              <a:t>-Ασυνήθιστες αντιληπτικές εμπειρίες (συμπερ. των σωματικών παραισθήσεων)</a:t>
            </a:r>
          </a:p>
          <a:p>
            <a:pPr marL="0" indent="0">
              <a:buNone/>
            </a:pPr>
            <a:r>
              <a:rPr lang="el-GR" dirty="0" smtClean="0"/>
              <a:t>-Αλλόκοτη σκέψη και αλλόκοτος λόγος</a:t>
            </a:r>
          </a:p>
          <a:p>
            <a:pPr marL="0" indent="0">
              <a:buNone/>
            </a:pPr>
            <a:r>
              <a:rPr lang="el-GR" dirty="0" smtClean="0"/>
              <a:t>-Καχυποψία ή παρανοειδής ιδεασμός</a:t>
            </a:r>
          </a:p>
          <a:p>
            <a:pPr marL="0" indent="0">
              <a:buNone/>
            </a:pPr>
            <a:r>
              <a:rPr lang="el-GR" dirty="0" smtClean="0"/>
              <a:t>-Απρόσφορο ή περιεσφιγμένο συναίσθημα</a:t>
            </a:r>
          </a:p>
          <a:p>
            <a:pPr marL="0" indent="0">
              <a:buNone/>
            </a:pPr>
            <a:r>
              <a:rPr lang="el-GR" dirty="0" smtClean="0"/>
              <a:t>-Συμπεριφορά ή εμφάνιση αλλόκοτη, εκκεντρική</a:t>
            </a:r>
            <a:r>
              <a:rPr lang="el-GR" dirty="0"/>
              <a:t> </a:t>
            </a:r>
            <a:r>
              <a:rPr lang="el-GR" dirty="0" smtClean="0"/>
              <a:t>ή ιδιόρρυθμη</a:t>
            </a:r>
          </a:p>
          <a:p>
            <a:pPr marL="0" indent="0">
              <a:buNone/>
            </a:pPr>
            <a:r>
              <a:rPr lang="el-GR" dirty="0" smtClean="0"/>
              <a:t>-Έλλειψη στενών φίλων ή έμπιστων προσώπων, πέρα από συγγενείς 1</a:t>
            </a:r>
            <a:r>
              <a:rPr lang="el-GR" baseline="30000" dirty="0" smtClean="0"/>
              <a:t>ου</a:t>
            </a:r>
            <a:r>
              <a:rPr lang="el-GR" dirty="0" smtClean="0"/>
              <a:t> βαθμού</a:t>
            </a:r>
          </a:p>
          <a:p>
            <a:pPr marL="0" indent="0">
              <a:buNone/>
            </a:pPr>
            <a:r>
              <a:rPr lang="el-GR" dirty="0" smtClean="0"/>
              <a:t>-Υπερβολικό κοινωνικό άγχος, που δεν εξαλείφεται με την οικειότητα και συνδέεται περισσότερο με παρανοειδείς φόβους παρά με αρνητικές κρίσεις για τον εαυτό</a:t>
            </a:r>
          </a:p>
        </p:txBody>
      </p:sp>
    </p:spTree>
    <p:extLst>
      <p:ext uri="{BB962C8B-B14F-4D97-AF65-F5344CB8AC3E}">
        <p14:creationId xmlns:p14="http://schemas.microsoft.com/office/powerpoint/2010/main" val="3698355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568</TotalTime>
  <Words>1402</Words>
  <Application>Microsoft Office PowerPoint</Application>
  <PresentationFormat>Widescreen</PresentationFormat>
  <Paragraphs>157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Century Schoolbook</vt:lpstr>
      <vt:lpstr>Corbel</vt:lpstr>
      <vt:lpstr>Feathered</vt:lpstr>
      <vt:lpstr>Διαταραχές προσωπικότητας</vt:lpstr>
      <vt:lpstr>Γενικά χαρακτηριστικά </vt:lpstr>
      <vt:lpstr>Γενικά διαγνωστικά κριτήρια </vt:lpstr>
      <vt:lpstr>Κριτικές στην ταξινόμηση του DSM</vt:lpstr>
      <vt:lpstr>Κατηγορίες ασθενών με ΔΠ </vt:lpstr>
      <vt:lpstr>Επιδημιολογία-Αιτιολογία</vt:lpstr>
      <vt:lpstr>Παρανοειδής ΔΠ </vt:lpstr>
      <vt:lpstr>Σχιζοειδής ΔΠ</vt:lpstr>
      <vt:lpstr>Σχιζότυπη ΔΠ</vt:lpstr>
      <vt:lpstr>Οριακή ΔΠ</vt:lpstr>
      <vt:lpstr>Αντικοινωνική ΔΠ και ψυχοπαθητικότητα</vt:lpstr>
      <vt:lpstr>Αποφευκτική ΔΠ</vt:lpstr>
      <vt:lpstr>Εξαρτητική ΔΠ</vt:lpstr>
      <vt:lpstr>Ψυχαναγκαστική Καταναγκαστική (ή Ιδεοψυχαναγκαστική) ΔΠ </vt:lpstr>
      <vt:lpstr>Θεραπεία Οριακής ΔΠ</vt:lpstr>
      <vt:lpstr>Σημαντική σημείωση</vt:lpstr>
      <vt:lpstr>Βιβλιογραφία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Διαταραχές προσωπικότητας</dc:title>
  <dc:creator>Flora Katerina</dc:creator>
  <cp:lastModifiedBy>user1</cp:lastModifiedBy>
  <cp:revision>39</cp:revision>
  <dcterms:created xsi:type="dcterms:W3CDTF">2016-03-30T09:18:25Z</dcterms:created>
  <dcterms:modified xsi:type="dcterms:W3CDTF">2023-11-28T14:38:45Z</dcterms:modified>
</cp:coreProperties>
</file>