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305" r:id="rId38"/>
    <p:sldId id="299" r:id="rId39"/>
    <p:sldId id="300" r:id="rId40"/>
    <p:sldId id="301" r:id="rId41"/>
    <p:sldId id="302" r:id="rId42"/>
    <p:sldId id="303" r:id="rId43"/>
    <p:sldId id="304" r:id="rId44"/>
    <p:sldId id="306" r:id="rId45"/>
    <p:sldId id="307" r:id="rId46"/>
    <p:sldId id="308" r:id="rId47"/>
    <p:sldId id="311" r:id="rId48"/>
    <p:sldId id="309" r:id="rId49"/>
    <p:sldId id="310" r:id="rId50"/>
    <p:sldId id="312" r:id="rId5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C5FD-9749-4F17-BC96-51D4A7F06E1D}" type="datetimeFigureOut">
              <a:rPr lang="el-GR" smtClean="0"/>
              <a:pPr/>
              <a:t>11/12/2016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C4AF2-4BDA-4139-AD97-DE9876E6500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emf"/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e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emf"/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emf"/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emf"/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emf"/><Relationship Id="rId2" Type="http://schemas.openxmlformats.org/officeDocument/2006/relationships/image" Target="../media/image54.gi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Μαθηματικά 11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Θεωρημα</a:t>
            </a:r>
            <a:r>
              <a:rPr lang="el-GR" cap="small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Μέσης Τιμής –Μονοτονία </a:t>
            </a:r>
            <a:r>
              <a:rPr lang="el-GR" cap="small" dirty="0" err="1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Συνάρτησησ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5643554"/>
            <a:ext cx="7072331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07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57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929586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14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572396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43512"/>
            <a:ext cx="9144000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85794"/>
            <a:ext cx="914400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429520" y="578645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4714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9"/>
            <a:ext cx="91440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786710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t="10831" b="15365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786710" y="61436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57354" y="0"/>
            <a:ext cx="1214446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00371"/>
            <a:ext cx="9429784" cy="3857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8143900" y="63579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 b="152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85728"/>
            <a:ext cx="10501386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71811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929586" y="278605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164436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571536" y="3429000"/>
            <a:ext cx="9715536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786454"/>
            <a:ext cx="950122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Δεξιό βέλος"/>
          <p:cNvSpPr/>
          <p:nvPr/>
        </p:nvSpPr>
        <p:spPr>
          <a:xfrm>
            <a:off x="7858148" y="63733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15272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86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14686"/>
            <a:ext cx="9144000" cy="3643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Δεξιό βέλος"/>
          <p:cNvSpPr/>
          <p:nvPr/>
        </p:nvSpPr>
        <p:spPr>
          <a:xfrm>
            <a:off x="7786710" y="62865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390" y="285728"/>
            <a:ext cx="6786610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1644362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858148" y="62150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Δεξιό βέλος"/>
          <p:cNvSpPr/>
          <p:nvPr/>
        </p:nvSpPr>
        <p:spPr>
          <a:xfrm>
            <a:off x="7286644" y="600076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Ορθογώνιο 1"/>
              <p:cNvSpPr/>
              <p:nvPr/>
            </p:nvSpPr>
            <p:spPr>
              <a:xfrm>
                <a:off x="0" y="0"/>
                <a:ext cx="9144000" cy="44957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l-GR" sz="2800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sz="2800" i="1">
                              <a:latin typeface="Cambria Math"/>
                            </a:rPr>
                            <m:t>𝑓</m:t>
                          </m:r>
                        </m:e>
                        <m:sup>
                          <m:r>
                            <a:rPr lang="el-GR" sz="2800" i="1">
                              <a:latin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l-GR" sz="28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sz="2800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l-GR" sz="2800" i="1">
                          <a:latin typeface="Cambria Math"/>
                        </a:rPr>
                        <m:t>=0⟺−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+1=0⟺−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l-GR" sz="2800" dirty="0"/>
              </a:p>
              <a:p>
                <a:r>
                  <a:rPr lang="en-US" sz="2800" dirty="0"/>
                  <a:t> </a:t>
                </a:r>
                <a:endParaRPr lang="el-GR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>
                          <a:latin typeface="Cambria Math"/>
                        </a:rPr>
                        <m:t>⟺−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+1=0⟺−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l-GR" sz="28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=0⟺</m:t>
                      </m:r>
                      <m:f>
                        <m:fPr>
                          <m:ctrlPr>
                            <a:rPr lang="el-GR" sz="2800" i="1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−1+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l-GR" sz="2800" i="1">
                              <a:latin typeface="Cambria Math"/>
                            </a:rPr>
                            <m:t>−2</m:t>
                          </m:r>
                          <m:r>
                            <a:rPr lang="el-GR" sz="2800" i="1">
                              <a:latin typeface="Cambria Math"/>
                            </a:rPr>
                            <m:t>𝑥</m:t>
                          </m:r>
                          <m:r>
                            <a:rPr lang="el-GR" sz="2800" i="1">
                              <a:latin typeface="Cambria Math"/>
                            </a:rPr>
                            <m:t>+1</m:t>
                          </m:r>
                        </m:num>
                        <m:den>
                          <m:sSup>
                            <m:sSup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l-GR" sz="28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l-GR" sz="2800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l-GR" sz="2800" i="1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l-GR" sz="28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l-GR" sz="2800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l-GR" sz="2800" dirty="0"/>
              </a:p>
              <a:p>
                <a:r>
                  <a:rPr lang="en-US" sz="2800" i="1" dirty="0"/>
                  <a:t> </a:t>
                </a:r>
                <a:endParaRPr lang="el-GR" sz="28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2800" i="1">
                          <a:latin typeface="Cambria Math"/>
                        </a:rPr>
                        <m:t>⟺</m:t>
                      </m:r>
                      <m:r>
                        <a:rPr lang="el-GR" sz="2800" i="1">
                          <a:latin typeface="Cambria Math"/>
                        </a:rPr>
                        <m:t>𝑥</m:t>
                      </m:r>
                      <m:r>
                        <a:rPr lang="el-GR" sz="2800" i="1">
                          <a:latin typeface="Cambria Math"/>
                        </a:rPr>
                        <m:t>(</m:t>
                      </m:r>
                      <m:r>
                        <a:rPr lang="el-GR" sz="2800" i="1">
                          <a:latin typeface="Cambria Math"/>
                        </a:rPr>
                        <m:t>𝑥</m:t>
                      </m:r>
                      <m:r>
                        <a:rPr lang="el-GR" sz="2800" i="1">
                          <a:latin typeface="Cambria Math"/>
                        </a:rPr>
                        <m:t>−2)=0⇔</m:t>
                      </m:r>
                      <m:d>
                        <m:dPr>
                          <m:begChr m:val="{"/>
                          <m:endChr m:val=""/>
                          <m:ctrlPr>
                            <a:rPr lang="el-GR" sz="28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l-GR" sz="2800" i="1">
                                  <a:latin typeface="Cambria Math"/>
                                </a:rPr>
                              </m:ctrlPr>
                            </m:eqArrPr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=0</m:t>
                              </m:r>
                            </m:e>
                            <m:e>
                              <m:r>
                                <a:rPr lang="el-GR" sz="2800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l-GR" sz="2800" i="1">
                                  <a:latin typeface="Cambria Math"/>
                                </a:rPr>
                                <m:t>=2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l-GR" sz="2800" dirty="0"/>
              </a:p>
            </p:txBody>
          </p:sp>
        </mc:Choice>
        <mc:Fallback xmlns="">
          <p:sp>
            <p:nvSpPr>
              <p:cNvPr id="2" name="Ορθογώνιο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449578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el-GR" dirty="0"/>
              <a:t>Κατασκευάζουμε τον πίνακα </a:t>
            </a:r>
            <a:r>
              <a:rPr lang="el-GR" dirty="0" err="1"/>
              <a:t>προσήμων</a:t>
            </a:r>
            <a:r>
              <a:rPr lang="el-GR" dirty="0"/>
              <a:t>  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>
            <a:normAutofit fontScale="85000" lnSpcReduction="10000"/>
          </a:bodyPr>
          <a:lstStyle/>
          <a:p>
            <a:r>
              <a:rPr lang="el-GR" dirty="0" smtClean="0"/>
              <a:t>Για </a:t>
            </a:r>
            <a:r>
              <a:rPr lang="el-GR" dirty="0"/>
              <a:t>την εύρεση του </a:t>
            </a:r>
            <a:r>
              <a:rPr lang="el-GR" dirty="0" err="1"/>
              <a:t>προσήμου</a:t>
            </a:r>
            <a:r>
              <a:rPr lang="el-GR" dirty="0"/>
              <a:t> </a:t>
            </a:r>
            <a:r>
              <a:rPr lang="el-GR" dirty="0" err="1"/>
              <a:t>πολυωνυμικής</a:t>
            </a:r>
            <a:r>
              <a:rPr lang="el-GR" dirty="0"/>
              <a:t> συνάρτησης εκτελούμε τα ακολουθούμε:</a:t>
            </a:r>
          </a:p>
          <a:p>
            <a:pPr lvl="0"/>
            <a:r>
              <a:rPr lang="el-GR" dirty="0"/>
              <a:t>Τοποθετούμε τις ρίζες της παραγώγους στον άξονα (ή και σημεία στα οποία η παραγωγός δεν υπάρχει π.χ. σημεία που εξαιρούνται από το πεδίο ορισμού επειδή μηδενίζουν τον παρονομαστή μιας συνάρτησης). </a:t>
            </a:r>
          </a:p>
          <a:p>
            <a:pPr lvl="0"/>
            <a:r>
              <a:rPr lang="el-GR" dirty="0"/>
              <a:t>Ξεκινάμε με το πρόσημο του </a:t>
            </a:r>
            <a:r>
              <a:rPr lang="el-GR" dirty="0" err="1"/>
              <a:t>μεγιστοβάθμιου</a:t>
            </a:r>
            <a:r>
              <a:rPr lang="el-GR" dirty="0"/>
              <a:t> όρου. </a:t>
            </a:r>
          </a:p>
          <a:p>
            <a:pPr lvl="0"/>
            <a:r>
              <a:rPr lang="el-GR" dirty="0"/>
              <a:t>Αν υπάρχουν διπλές ρίζες το πρόσημο δεν εναλλάσσεται. </a:t>
            </a:r>
          </a:p>
          <a:p>
            <a:r>
              <a:rPr lang="el-GR" i="1" dirty="0"/>
              <a:t>Επιπλέον των ριζών 0 και 2 συμπεριλαμβάνεται και το 1, καθώς στο σημείο αυτό  η συνάρτηση δεν ορίζεται.   </a:t>
            </a:r>
            <a:endParaRPr lang="el-GR" dirty="0"/>
          </a:p>
          <a:p>
            <a:endParaRPr lang="el-GR" dirty="0"/>
          </a:p>
        </p:txBody>
      </p:sp>
      <p:sp>
        <p:nvSpPr>
          <p:cNvPr id="4" name="Δεξιό βέλος 3"/>
          <p:cNvSpPr/>
          <p:nvPr/>
        </p:nvSpPr>
        <p:spPr>
          <a:xfrm flipV="1">
            <a:off x="8100392" y="5949280"/>
            <a:ext cx="720080" cy="3600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91541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9144000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Δεξιό βέλος"/>
          <p:cNvSpPr/>
          <p:nvPr/>
        </p:nvSpPr>
        <p:spPr>
          <a:xfrm>
            <a:off x="7572396" y="4572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Ορθογώνιο 1"/>
          <p:cNvSpPr/>
          <p:nvPr/>
        </p:nvSpPr>
        <p:spPr>
          <a:xfrm>
            <a:off x="17494" y="4572008"/>
            <a:ext cx="306034" cy="331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17" y="188640"/>
            <a:ext cx="9152317" cy="4311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71810"/>
            <a:ext cx="9144000" cy="378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- Δεξιό βέλος"/>
          <p:cNvSpPr/>
          <p:nvPr/>
        </p:nvSpPr>
        <p:spPr>
          <a:xfrm>
            <a:off x="8165592" y="264318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459488"/>
            <a:ext cx="10513168" cy="1731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957266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8165592" y="592933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000296" y="857232"/>
            <a:ext cx="9858444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80512" cy="114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l-GR" sz="3600" i="1" dirty="0" smtClean="0"/>
                  <a:t>Να βρεθεί με τη χρήση των παραγώγων </a:t>
                </a:r>
                <a:r>
                  <a:rPr lang="el-GR" sz="3600" i="1" dirty="0"/>
                  <a:t>η μονοτονία της συνάρτησης </a:t>
                </a:r>
                <a14:m>
                  <m:oMath xmlns:m="http://schemas.openxmlformats.org/officeDocument/2006/math">
                    <m:r>
                      <a:rPr lang="el-GR" sz="3600" b="0" i="1" smtClean="0">
                        <a:latin typeface="Cambria Math"/>
                      </a:rPr>
                      <m:t> </m:t>
                    </m:r>
                    <m:r>
                      <a:rPr lang="el-GR" sz="3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sz="3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l-GR" sz="3600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l-GR" sz="3600" dirty="0"/>
              </a:p>
            </p:txBody>
          </p:sp>
        </mc:Choice>
        <mc:Fallback xmlns="">
          <p:sp>
            <p:nvSpPr>
              <p:cNvPr id="2" name="Τίτλο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80512" cy="1143000"/>
              </a:xfrm>
              <a:blipFill rotWithShape="1">
                <a:blip r:embed="rId2"/>
                <a:stretch>
                  <a:fillRect l="-1992" t="-10638" r="-1992" b="-2287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08830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274638"/>
                <a:ext cx="9180512" cy="1143000"/>
              </a:xfrm>
            </p:spPr>
            <p:txBody>
              <a:bodyPr>
                <a:noAutofit/>
              </a:bodyPr>
              <a:lstStyle/>
              <a:p>
                <a:pPr algn="just"/>
                <a:r>
                  <a:rPr lang="el-GR" sz="3600" i="1" dirty="0" smtClean="0"/>
                  <a:t>Να βρεθεί η </a:t>
                </a:r>
                <a:r>
                  <a:rPr lang="el-GR" sz="3600" i="1" dirty="0"/>
                  <a:t>μονοτονία της συνάρτησης </a:t>
                </a:r>
                <a14:m>
                  <m:oMath xmlns:m="http://schemas.openxmlformats.org/officeDocument/2006/math">
                    <m:r>
                      <a:rPr lang="el-GR" sz="3600" b="0" i="1" smtClean="0">
                        <a:latin typeface="Cambria Math"/>
                      </a:rPr>
                      <m:t> </m:t>
                    </m:r>
                    <m:r>
                      <a:rPr lang="el-GR" sz="3600" i="1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l-GR" sz="3600" i="1">
                            <a:latin typeface="Cambria Math"/>
                          </a:rPr>
                        </m:ctrlPr>
                      </m:d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sz="36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l-GR" sz="3600" i="1"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l-GR" sz="36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36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l-GR" sz="36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el-GR" sz="3600" dirty="0"/>
              </a:p>
            </p:txBody>
          </p:sp>
        </mc:Choice>
        <mc:Fallback xmlns="">
          <p:sp>
            <p:nvSpPr>
              <p:cNvPr id="2" name="Τίτλο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274638"/>
                <a:ext cx="9180512" cy="1143000"/>
              </a:xfrm>
              <a:blipFill rotWithShape="1">
                <a:blip r:embed="rId2"/>
                <a:stretch>
                  <a:fillRect l="-1992" t="-10638" r="-1992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Ορθογώνιο 2"/>
              <p:cNvSpPr/>
              <p:nvPr/>
            </p:nvSpPr>
            <p:spPr>
              <a:xfrm>
                <a:off x="0" y="1628800"/>
                <a:ext cx="9144000" cy="20934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800" i="1" dirty="0"/>
                  <a:t>Το πεδίο ορισμού είναι όλο το </a:t>
                </a:r>
                <a:r>
                  <a:rPr lang="en-US" sz="2800" i="1" dirty="0"/>
                  <a:t>R</a:t>
                </a:r>
                <a:r>
                  <a:rPr lang="el-GR" sz="2800" i="1" dirty="0"/>
                  <a:t>. Η συνάρτηση είναι συνεχής και </a:t>
                </a:r>
                <a:r>
                  <a:rPr lang="el-GR" sz="2800" i="1" dirty="0" err="1"/>
                  <a:t>παραγωγίσιμη</a:t>
                </a:r>
                <a:r>
                  <a:rPr lang="el-GR" sz="2800" i="1" dirty="0"/>
                  <a:t> στο πεδίο ορισμού της.</a:t>
                </a:r>
                <a:endParaRPr lang="el-GR" sz="2800" dirty="0"/>
              </a:p>
              <a:p>
                <a:r>
                  <a:rPr lang="el-GR" sz="2800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sz="2800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sz="2800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l-GR" sz="2800" i="1">
                            <a:latin typeface="Cambria Math"/>
                          </a:rPr>
                        </m:ctrlPr>
                      </m:dPr>
                      <m:e>
                        <m:r>
                          <a:rPr lang="el-GR" sz="2800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sz="2800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sz="2800" i="1">
                            <a:latin typeface="Cambria Math"/>
                          </a:rPr>
                        </m:ctrlPr>
                      </m:sSupPr>
                      <m:e>
                        <m:sSup>
                          <m:sSupPr>
                            <m:ctrlPr>
                              <a:rPr lang="el-GR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800" i="1">
                                <a:latin typeface="Cambria Math"/>
                              </a:rPr>
                              <m:t>(</m:t>
                            </m:r>
                            <m:r>
                              <a:rPr lang="el-GR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sz="2800" i="1"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l-GR" sz="2800" i="1"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l-GR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l-GR" sz="2800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l-GR" sz="2800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sz="2800" i="1">
                        <a:latin typeface="Cambria Math"/>
                      </a:rPr>
                      <m:t>=4</m:t>
                    </m:r>
                    <m:sSup>
                      <m:sSupPr>
                        <m:ctrlPr>
                          <a:rPr lang="el-GR" sz="28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800" i="1">
                        <a:latin typeface="Cambria Math"/>
                      </a:rPr>
                      <m:t>−4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r>
                      <a:rPr lang="en-US" sz="2800" i="1">
                        <a:latin typeface="Cambria Math"/>
                      </a:rPr>
                      <m:t>=4</m:t>
                    </m:r>
                    <m:r>
                      <a:rPr lang="en-US" sz="2800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l-GR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el-GR" sz="2800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l-GR" sz="2800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=0</m:t>
                            </m:r>
                          </m: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=1</m:t>
                            </m:r>
                          </m:e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=−1</m:t>
                            </m:r>
                          </m:e>
                        </m:eqArr>
                      </m:e>
                    </m:d>
                  </m:oMath>
                </a14:m>
                <a:endParaRPr lang="el-GR" sz="2800" dirty="0"/>
              </a:p>
            </p:txBody>
          </p:sp>
        </mc:Choice>
        <mc:Fallback xmlns="">
          <p:sp>
            <p:nvSpPr>
              <p:cNvPr id="3" name="Ορθογώνιο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8800"/>
                <a:ext cx="9144000" cy="2093458"/>
              </a:xfrm>
              <a:prstGeom prst="rect">
                <a:avLst/>
              </a:prstGeom>
              <a:blipFill rotWithShape="1">
                <a:blip r:embed="rId3"/>
                <a:stretch>
                  <a:fillRect l="-1333" t="-261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Ορθογώνιο 3"/>
          <p:cNvSpPr/>
          <p:nvPr/>
        </p:nvSpPr>
        <p:spPr>
          <a:xfrm>
            <a:off x="0" y="3861048"/>
            <a:ext cx="91389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dirty="0"/>
              <a:t>Για την εύρεση του </a:t>
            </a:r>
            <a:r>
              <a:rPr lang="el-GR" sz="2400" dirty="0" err="1"/>
              <a:t>προσήμου</a:t>
            </a:r>
            <a:r>
              <a:rPr lang="el-GR" sz="2400" dirty="0"/>
              <a:t> </a:t>
            </a:r>
            <a:r>
              <a:rPr lang="el-GR" sz="2400" dirty="0" err="1"/>
              <a:t>πολυωνυμικής</a:t>
            </a:r>
            <a:r>
              <a:rPr lang="el-GR" sz="2400" dirty="0"/>
              <a:t> συνάρτησης εκτελούμε τα ακολουθούμε: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/>
              <a:t>Τοποθετούμε τις ρίζες της παραγώγους στον άξονα (ή και σημεία στα οποία η παραγωγός δεν υπάρχει π.χ. σημεία που εξαιρούνται από το πεδίο ορισμού επειδή μηδενίζουν τον παρονομαστή μιας συνάρτησης).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/>
              <a:t>Ξεκινάμε με το πρόσημο του </a:t>
            </a:r>
            <a:r>
              <a:rPr lang="el-GR" sz="2400" dirty="0" err="1"/>
              <a:t>μεγιστοβάθμιου</a:t>
            </a:r>
            <a:r>
              <a:rPr lang="el-GR" sz="2400" dirty="0"/>
              <a:t> όρου </a:t>
            </a:r>
            <a:r>
              <a:rPr lang="el-GR" sz="2400" b="1" dirty="0">
                <a:solidFill>
                  <a:srgbClr val="FF0000"/>
                </a:solidFill>
              </a:rPr>
              <a:t>από δεξιά.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el-GR" sz="2400" dirty="0"/>
              <a:t>Αν υπάρχουν διπλές ρίζες το πρόσημο δεν εναλλάσσεται. </a:t>
            </a:r>
          </a:p>
        </p:txBody>
      </p:sp>
    </p:spTree>
    <p:extLst>
      <p:ext uri="{BB962C8B-B14F-4D97-AF65-F5344CB8AC3E}">
        <p14:creationId xmlns:p14="http://schemas.microsoft.com/office/powerpoint/2010/main" val="368534164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37279007"/>
                  </p:ext>
                </p:extLst>
              </p:nvPr>
            </p:nvGraphicFramePr>
            <p:xfrm>
              <a:off x="10048" y="332656"/>
              <a:ext cx="9133951" cy="140208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9341"/>
                    <a:gridCol w="1964689"/>
                    <a:gridCol w="1779341"/>
                    <a:gridCol w="1779341"/>
                    <a:gridCol w="1831239"/>
                  </a:tblGrid>
                  <a:tr h="37407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2400" dirty="0">
                              <a:effectLst/>
                            </a:rPr>
                            <a:t>     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-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r>
                            <a:rPr lang="en-US" sz="2400" dirty="0">
                              <a:effectLst/>
                            </a:rPr>
                            <a:t>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-1  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</a:t>
                          </a:r>
                          <a:r>
                            <a:rPr lang="en-US" sz="2400" dirty="0" smtClean="0">
                              <a:effectLst/>
                            </a:rPr>
                            <a:t>0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</a:t>
                          </a:r>
                          <a:r>
                            <a:rPr lang="en-US" sz="2400" dirty="0" smtClean="0">
                              <a:effectLst/>
                            </a:rPr>
                            <a:t>  </a:t>
                          </a:r>
                          <a:r>
                            <a:rPr lang="en-US" sz="2400" dirty="0">
                              <a:effectLst/>
                            </a:rPr>
                            <a:t>1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+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458438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2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2400">
                                        <a:effectLst/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l-GR" sz="2400">
                                        <a:effectLst/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l-GR" sz="2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 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 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</a:t>
                          </a:r>
                          <a:r>
                            <a:rPr lang="el-GR" sz="2800" b="1" dirty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</a:t>
                          </a:r>
                          <a:r>
                            <a:rPr lang="el-GR" sz="2800" b="1" dirty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9162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400"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l-GR" sz="24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837279007"/>
                  </p:ext>
                </p:extLst>
              </p:nvPr>
            </p:nvGraphicFramePr>
            <p:xfrm>
              <a:off x="10048" y="332656"/>
              <a:ext cx="9133951" cy="137884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9341"/>
                    <a:gridCol w="1964689"/>
                    <a:gridCol w="1779341"/>
                    <a:gridCol w="1779341"/>
                    <a:gridCol w="1831239"/>
                  </a:tblGrid>
                  <a:tr h="395923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2400" dirty="0">
                              <a:effectLst/>
                            </a:rPr>
                            <a:t>     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-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r>
                            <a:rPr lang="en-US" sz="2400" dirty="0">
                              <a:effectLst/>
                            </a:rPr>
                            <a:t>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-1  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</a:t>
                          </a:r>
                          <a:r>
                            <a:rPr lang="en-US" sz="2400" dirty="0" smtClean="0">
                              <a:effectLst/>
                            </a:rPr>
                            <a:t>0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</a:t>
                          </a:r>
                          <a:r>
                            <a:rPr lang="en-US" sz="2400" dirty="0" smtClean="0">
                              <a:effectLst/>
                            </a:rPr>
                            <a:t>  </a:t>
                          </a:r>
                          <a:r>
                            <a:rPr lang="en-US" sz="2400" dirty="0">
                              <a:effectLst/>
                            </a:rPr>
                            <a:t>1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+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492189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42" t="-93827" r="-413014" b="-98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 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 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  </a:t>
                          </a:r>
                          <a:r>
                            <a:rPr lang="el-GR" sz="2800" b="1" dirty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</a:t>
                          </a:r>
                          <a:r>
                            <a:rPr lang="el-GR" sz="2800" b="1" dirty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42" t="-196250" r="-4130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0994" t="-196250" r="-27453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10616" t="-196250" r="-20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10616" t="-196250" r="-1027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99667" t="-1962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Ορθογώνιο 4"/>
          <p:cNvSpPr/>
          <p:nvPr/>
        </p:nvSpPr>
        <p:spPr>
          <a:xfrm>
            <a:off x="0" y="2459505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sz="3200" i="1" dirty="0"/>
              <a:t>Αρχίζουμε </a:t>
            </a:r>
            <a:r>
              <a:rPr lang="el-GR" sz="3200" b="1" i="1" dirty="0" smtClean="0">
                <a:solidFill>
                  <a:srgbClr val="FF0000"/>
                </a:solidFill>
              </a:rPr>
              <a:t>από δεξιά </a:t>
            </a:r>
            <a:r>
              <a:rPr lang="el-GR" sz="3200" i="1" dirty="0" smtClean="0"/>
              <a:t>με </a:t>
            </a:r>
            <a:r>
              <a:rPr lang="el-GR" sz="3200" i="1" dirty="0"/>
              <a:t>το πρόσημο του </a:t>
            </a:r>
            <a:r>
              <a:rPr lang="el-GR" sz="3200" i="1" dirty="0" err="1"/>
              <a:t>μεγιστοβάθμιου</a:t>
            </a:r>
            <a:r>
              <a:rPr lang="el-GR" sz="3200" i="1" dirty="0"/>
              <a:t> όρου (+) και εναλλάσσουμε τα πρόσημα.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9984651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7653902"/>
                  </p:ext>
                </p:extLst>
              </p:nvPr>
            </p:nvGraphicFramePr>
            <p:xfrm>
              <a:off x="10048" y="332656"/>
              <a:ext cx="9133951" cy="238353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9341"/>
                    <a:gridCol w="1964689"/>
                    <a:gridCol w="1779341"/>
                    <a:gridCol w="1779341"/>
                    <a:gridCol w="1831239"/>
                  </a:tblGrid>
                  <a:tr h="37407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2400" dirty="0">
                              <a:effectLst/>
                            </a:rPr>
                            <a:t>     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-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r>
                            <a:rPr lang="en-US" sz="2400" dirty="0">
                              <a:effectLst/>
                            </a:rPr>
                            <a:t>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-1  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</a:t>
                          </a:r>
                          <a:r>
                            <a:rPr lang="en-US" sz="2400" dirty="0" smtClean="0">
                              <a:effectLst/>
                            </a:rPr>
                            <a:t>0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</a:t>
                          </a:r>
                          <a:r>
                            <a:rPr lang="en-US" sz="2400" dirty="0" smtClean="0">
                              <a:effectLst/>
                            </a:rPr>
                            <a:t>  </a:t>
                          </a:r>
                          <a:r>
                            <a:rPr lang="en-US" sz="2400" dirty="0">
                              <a:effectLst/>
                            </a:rPr>
                            <a:t>1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+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458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 </a:t>
                          </a:r>
                          <a:r>
                            <a:rPr lang="en-US" sz="2800" b="1" dirty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</a:t>
                          </a:r>
                          <a:r>
                            <a:rPr lang="el-GR" sz="2800" b="1" dirty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58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24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2400" i="1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58438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391620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400"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28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28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Θέση περιεχομένου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637653902"/>
                  </p:ext>
                </p:extLst>
              </p:nvPr>
            </p:nvGraphicFramePr>
            <p:xfrm>
              <a:off x="10048" y="332656"/>
              <a:ext cx="9133951" cy="2297049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779341"/>
                    <a:gridCol w="1964689"/>
                    <a:gridCol w="1779341"/>
                    <a:gridCol w="1779341"/>
                    <a:gridCol w="1831239"/>
                  </a:tblGrid>
                  <a:tr h="42062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2400" dirty="0">
                              <a:effectLst/>
                            </a:rPr>
                            <a:t>     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4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</a:rPr>
                            <a:t>-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r>
                            <a:rPr lang="en-US" sz="2400" dirty="0">
                              <a:effectLst/>
                            </a:rPr>
                            <a:t>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-1  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</a:t>
                          </a:r>
                          <a:r>
                            <a:rPr lang="en-US" sz="2400" dirty="0" smtClean="0">
                              <a:effectLst/>
                            </a:rPr>
                            <a:t>0       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  </a:t>
                          </a:r>
                          <a:r>
                            <a:rPr lang="en-US" sz="2400" dirty="0" smtClean="0">
                              <a:effectLst/>
                            </a:rPr>
                            <a:t>  </a:t>
                          </a:r>
                          <a:r>
                            <a:rPr lang="en-US" sz="2400" dirty="0">
                              <a:effectLst/>
                            </a:rPr>
                            <a:t>1        </a:t>
                          </a:r>
                          <a:r>
                            <a:rPr lang="el-GR" sz="2400" dirty="0" smtClean="0">
                              <a:effectLst/>
                            </a:rPr>
                            <a:t>     </a:t>
                          </a:r>
                          <a:r>
                            <a:rPr lang="en-US" sz="2400" dirty="0" smtClean="0">
                              <a:effectLst/>
                            </a:rPr>
                            <a:t> </a:t>
                          </a:r>
                          <a:r>
                            <a:rPr lang="en-US" sz="2400" dirty="0">
                              <a:effectLst/>
                            </a:rPr>
                            <a:t>+</a:t>
                          </a:r>
                          <a:r>
                            <a:rPr lang="el-GR" sz="2400" dirty="0">
                              <a:effectLst/>
                            </a:rPr>
                            <a:t>∞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461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400" dirty="0" smtClean="0">
                              <a:effectLst/>
                              <a:latin typeface="+mn-lt"/>
                              <a:ea typeface="Calibri"/>
                              <a:cs typeface="Times New Roman"/>
                            </a:rPr>
                            <a:t>x</a:t>
                          </a: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 </a:t>
                          </a:r>
                          <a:r>
                            <a:rPr lang="en-US" sz="2800" b="1" dirty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>
                              <a:effectLst/>
                            </a:rPr>
                            <a:t>   </a:t>
                          </a:r>
                          <a:r>
                            <a:rPr lang="el-GR" sz="2800" b="1" dirty="0">
                              <a:effectLst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1899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42" t="-203947" r="-413014" b="-2065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46189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endParaRPr lang="el-GR" sz="2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2800" b="1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2800" b="1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</a:tr>
                  <a:tr h="490728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42" t="-383750" r="-413014" b="-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90994" t="-383750" r="-274534" b="-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210616" t="-383750" r="-202740" b="-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10616" t="-383750" r="-102740" b="-1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2"/>
                          <a:stretch>
                            <a:fillRect l="-399667" t="-383750" b="-1250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Ορθογώνιο 4"/>
          <p:cNvSpPr/>
          <p:nvPr/>
        </p:nvSpPr>
        <p:spPr>
          <a:xfrm>
            <a:off x="0" y="3282612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l-GR" sz="3200" b="1" i="1" dirty="0" smtClean="0">
                <a:solidFill>
                  <a:srgbClr val="FF0000"/>
                </a:solidFill>
              </a:rPr>
              <a:t>Στην πρωτοβάθμια εξίσωση αρχίζουμε με το αντίθετο πρόσημο του </a:t>
            </a:r>
            <a:r>
              <a:rPr lang="en-US" sz="3200" b="1" i="1" dirty="0" smtClean="0">
                <a:solidFill>
                  <a:srgbClr val="FF0000"/>
                </a:solidFill>
              </a:rPr>
              <a:t>x. </a:t>
            </a:r>
            <a:r>
              <a:rPr lang="el-GR" sz="3200" b="1" i="1" dirty="0" smtClean="0">
                <a:solidFill>
                  <a:srgbClr val="FF0000"/>
                </a:solidFill>
              </a:rPr>
              <a:t> </a:t>
            </a:r>
          </a:p>
          <a:p>
            <a:pPr lvl="0" algn="just"/>
            <a:r>
              <a:rPr lang="el-GR" sz="3200" b="1" i="1" dirty="0" smtClean="0">
                <a:solidFill>
                  <a:srgbClr val="0000FF"/>
                </a:solidFill>
              </a:rPr>
              <a:t>Στην Δευτεροβάθμια </a:t>
            </a:r>
            <a:r>
              <a:rPr lang="el-GR" sz="3200" b="1" i="1" dirty="0">
                <a:solidFill>
                  <a:srgbClr val="0000FF"/>
                </a:solidFill>
              </a:rPr>
              <a:t>α</a:t>
            </a:r>
            <a:r>
              <a:rPr lang="el-GR" sz="3200" b="1" i="1" dirty="0" smtClean="0">
                <a:solidFill>
                  <a:srgbClr val="0000FF"/>
                </a:solidFill>
              </a:rPr>
              <a:t>ρχίζουμε με </a:t>
            </a:r>
            <a:r>
              <a:rPr lang="el-GR" sz="3200" b="1" i="1" dirty="0">
                <a:solidFill>
                  <a:srgbClr val="0000FF"/>
                </a:solidFill>
              </a:rPr>
              <a:t>το πρόσημο του </a:t>
            </a:r>
            <a:r>
              <a:rPr lang="el-GR" sz="3200" b="1" i="1" dirty="0" err="1">
                <a:solidFill>
                  <a:srgbClr val="0000FF"/>
                </a:solidFill>
              </a:rPr>
              <a:t>μεγιστοβάθμιου</a:t>
            </a:r>
            <a:r>
              <a:rPr lang="el-GR" sz="3200" b="1" i="1" dirty="0">
                <a:solidFill>
                  <a:srgbClr val="0000FF"/>
                </a:solidFill>
              </a:rPr>
              <a:t> όρου (+) και εναλλάσσουμε τα πρόσημα.</a:t>
            </a:r>
            <a:endParaRPr lang="el-GR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467718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170080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l-GR" i="1" dirty="0"/>
                  <a:t>Να βρεθεί η μονοτονία της συνάρτησης </a:t>
                </a:r>
                <a:r>
                  <a:rPr lang="el-GR" dirty="0"/>
                  <a:t/>
                </a:r>
                <a:br>
                  <a:rPr lang="el-GR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l-G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l-GR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+1</m:t>
                      </m:r>
                    </m:oMath>
                  </m:oMathPara>
                </a14:m>
                <a:r>
                  <a:rPr lang="el-GR" dirty="0"/>
                  <a:t/>
                </a:r>
                <a:br>
                  <a:rPr lang="el-GR" dirty="0"/>
                </a:br>
                <a:endParaRPr lang="el-GR" dirty="0"/>
              </a:p>
            </p:txBody>
          </p:sp>
        </mc:Choice>
        <mc:Fallback xmlns="">
          <p:sp>
            <p:nvSpPr>
              <p:cNvPr id="2" name="Τίτλο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1700808"/>
              </a:xfrm>
              <a:blipFill rotWithShape="1">
                <a:blip r:embed="rId2"/>
                <a:stretch>
                  <a:fillRect t="-136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9992721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Τίτλος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1700808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l-GR" i="1" dirty="0"/>
                  <a:t>Να βρεθεί η μονοτονία της συνάρτησης </a:t>
                </a:r>
                <a:r>
                  <a:rPr lang="el-GR" dirty="0"/>
                  <a:t/>
                </a:r>
                <a:br>
                  <a:rPr lang="el-GR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l-G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l-GR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+1</m:t>
                      </m:r>
                    </m:oMath>
                  </m:oMathPara>
                </a14:m>
                <a:r>
                  <a:rPr lang="el-GR" dirty="0"/>
                  <a:t/>
                </a:r>
                <a:br>
                  <a:rPr lang="el-GR" dirty="0"/>
                </a:br>
                <a:endParaRPr lang="el-GR" dirty="0"/>
              </a:p>
            </p:txBody>
          </p:sp>
        </mc:Choice>
        <mc:Fallback xmlns="">
          <p:sp>
            <p:nvSpPr>
              <p:cNvPr id="2" name="Τίτλο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1700808"/>
              </a:xfrm>
              <a:blipFill rotWithShape="1">
                <a:blip r:embed="rId2"/>
                <a:stretch>
                  <a:fillRect t="-1362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1556792"/>
                <a:ext cx="9144000" cy="5301208"/>
              </a:xfrm>
            </p:spPr>
            <p:txBody>
              <a:bodyPr>
                <a:normAutofit/>
              </a:bodyPr>
              <a:lstStyle/>
              <a:p>
                <a:r>
                  <a:rPr lang="el-GR" i="1" dirty="0"/>
                  <a:t>Το πεδίο ορισμού είναι όλο το </a:t>
                </a:r>
                <a:r>
                  <a:rPr lang="en-US" i="1" dirty="0"/>
                  <a:t>R</a:t>
                </a:r>
                <a:r>
                  <a:rPr lang="el-GR" i="1" dirty="0"/>
                  <a:t>. Η συνάρτηση είναι συνεχής και </a:t>
                </a:r>
                <a:r>
                  <a:rPr lang="el-GR" i="1" dirty="0" err="1"/>
                  <a:t>παραγωγίσιμη</a:t>
                </a:r>
                <a:r>
                  <a:rPr lang="el-GR" i="1" dirty="0"/>
                  <a:t> στο πεδίο ορισμού της.</a:t>
                </a:r>
                <a:endParaRPr lang="el-GR" dirty="0"/>
              </a:p>
              <a:p>
                <a:pPr algn="just"/>
                <a:r>
                  <a:rPr lang="el-GR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(2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−5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=10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−10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=10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l-GR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=0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endParaRPr lang="el-GR" dirty="0" smtClean="0"/>
              </a:p>
              <a:p>
                <a:pPr algn="just"/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56792"/>
                <a:ext cx="9144000" cy="5301208"/>
              </a:xfrm>
              <a:blipFill rotWithShape="1">
                <a:blip r:embed="rId3"/>
                <a:stretch>
                  <a:fillRect l="-1467" t="-1494" r="-19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4574907"/>
                  </p:ext>
                </p:extLst>
              </p:nvPr>
            </p:nvGraphicFramePr>
            <p:xfrm>
              <a:off x="28476" y="4941168"/>
              <a:ext cx="7999907" cy="1682496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3716"/>
                    <a:gridCol w="2079937"/>
                    <a:gridCol w="1883716"/>
                    <a:gridCol w="2152538"/>
                  </a:tblGrid>
                  <a:tr h="30806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3200" dirty="0">
                              <a:effectLst/>
                            </a:rPr>
                            <a:t>     x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r>
                            <a:rPr lang="en-US" sz="3200" dirty="0">
                              <a:effectLst/>
                            </a:rPr>
                            <a:t>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 </a:t>
                          </a:r>
                          <a:r>
                            <a:rPr lang="en-US" sz="3200" dirty="0" smtClean="0">
                              <a:effectLst/>
                            </a:rPr>
                            <a:t>0   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>
                              <a:effectLst/>
                            </a:rPr>
                            <a:t>1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37753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32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l-GR" sz="3200">
                                        <a:effectLst/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p>
                                    <m:r>
                                      <a:rPr lang="el-GR" sz="3200">
                                        <a:effectLst/>
                                        <a:latin typeface="Cambria Math"/>
                                      </a:rPr>
                                      <m:t>′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     +</a:t>
                          </a:r>
                          <a:endParaRPr lang="el-GR" sz="3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225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l-GR" sz="3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3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14574907"/>
                  </p:ext>
                </p:extLst>
              </p:nvPr>
            </p:nvGraphicFramePr>
            <p:xfrm>
              <a:off x="28476" y="4941168"/>
              <a:ext cx="7999907" cy="1745044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3716"/>
                    <a:gridCol w="2079937"/>
                    <a:gridCol w="1883716"/>
                    <a:gridCol w="2152538"/>
                  </a:tblGrid>
                  <a:tr h="527939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3200" dirty="0">
                              <a:effectLst/>
                            </a:rPr>
                            <a:t>     x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r>
                            <a:rPr lang="en-US" sz="3200" dirty="0">
                              <a:effectLst/>
                            </a:rPr>
                            <a:t>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 </a:t>
                          </a:r>
                          <a:r>
                            <a:rPr lang="en-US" sz="3200" dirty="0" smtClean="0">
                              <a:effectLst/>
                            </a:rPr>
                            <a:t>0   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>
                              <a:effectLst/>
                            </a:rPr>
                            <a:t>1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656273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94393" r="-324595" b="-859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>
                              <a:effectLst/>
                            </a:rPr>
                            <a:t>     +</a:t>
                          </a:r>
                          <a:endParaRPr lang="el-GR" sz="32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226087" r="-3245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90909" t="-226087" r="-19413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10680" t="-226087" r="-1142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71955" t="-22608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2838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7" y="5143512"/>
            <a:ext cx="58578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Τίτλος 1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0"/>
                <a:ext cx="9144000" cy="1268760"/>
              </a:xfrm>
            </p:spPr>
            <p:txBody>
              <a:bodyPr>
                <a:normAutofit fontScale="90000"/>
              </a:bodyPr>
              <a:lstStyle/>
              <a:p>
                <a:pPr/>
                <a:r>
                  <a:rPr lang="el-GR" i="1" dirty="0"/>
                  <a:t>Να βρεθεί η μονοτονία της συνάρτησης </a:t>
                </a:r>
                <a:r>
                  <a:rPr lang="el-GR" dirty="0"/>
                  <a:t/>
                </a:r>
                <a:br>
                  <a:rPr lang="el-GR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el-GR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</m:d>
                      <m:r>
                        <a:rPr lang="el-GR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−5</m:t>
                      </m:r>
                      <m:sSup>
                        <m:sSupPr>
                          <m:ctrlPr>
                            <a:rPr lang="el-GR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l-GR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l-GR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l-GR" i="1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>
          <p:sp>
            <p:nvSpPr>
              <p:cNvPr id="2" name="Τίτλος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0"/>
                <a:ext cx="9144000" cy="1268760"/>
              </a:xfrm>
              <a:blipFill rotWithShape="1">
                <a:blip r:embed="rId2"/>
                <a:stretch>
                  <a:fillRect t="-10577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>
              <a:xfrm>
                <a:off x="0" y="1245085"/>
                <a:ext cx="9144000" cy="5589240"/>
              </a:xfrm>
            </p:spPr>
            <p:txBody>
              <a:bodyPr>
                <a:normAutofit/>
              </a:bodyPr>
              <a:lstStyle/>
              <a:p>
                <a:r>
                  <a:rPr lang="el-GR" i="1" dirty="0"/>
                  <a:t>Το πεδίο ορισμού είναι όλο το </a:t>
                </a:r>
                <a:r>
                  <a:rPr lang="en-US" i="1" dirty="0"/>
                  <a:t>R</a:t>
                </a:r>
                <a:r>
                  <a:rPr lang="el-GR" i="1" dirty="0"/>
                  <a:t>. Η συνάρτηση είναι συνεχής και </a:t>
                </a:r>
                <a:r>
                  <a:rPr lang="el-GR" i="1" dirty="0" err="1"/>
                  <a:t>παραγωγίσιμη</a:t>
                </a:r>
                <a:r>
                  <a:rPr lang="el-GR" i="1" dirty="0"/>
                  <a:t> στο πεδίο ορισμού της.</a:t>
                </a:r>
                <a:endParaRPr lang="el-GR" dirty="0"/>
              </a:p>
              <a:p>
                <a:pPr algn="just"/>
                <a:r>
                  <a:rPr lang="el-GR" i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𝑓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r>
                          <a:rPr lang="el-GR" i="1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l-GR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l-GR" i="1">
                            <a:latin typeface="Cambria Math"/>
                          </a:rPr>
                          <m:t>(2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5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−5</m:t>
                        </m:r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l-GR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l-GR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l-GR" i="1">
                            <a:latin typeface="Cambria Math"/>
                          </a:rPr>
                          <m:t>+1)</m:t>
                        </m:r>
                      </m:e>
                      <m:sup>
                        <m:r>
                          <a:rPr lang="el-GR" i="1">
                            <a:latin typeface="Cambria Math"/>
                          </a:rPr>
                          <m:t>′</m:t>
                        </m:r>
                      </m:sup>
                    </m:sSup>
                    <m:r>
                      <a:rPr lang="el-GR" i="1">
                        <a:latin typeface="Cambria Math"/>
                      </a:rPr>
                      <m:t>=10</m:t>
                    </m:r>
                    <m:sSup>
                      <m:sSupPr>
                        <m:ctrlPr>
                          <a:rPr lang="el-GR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−10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=10</m:t>
                    </m:r>
                    <m:r>
                      <a:rPr lang="en-US" i="1">
                        <a:latin typeface="Cambria Math"/>
                      </a:rPr>
                      <m:t>𝑥</m:t>
                    </m:r>
                    <m:d>
                      <m:dPr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l-GR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−1</m:t>
                        </m:r>
                      </m:e>
                    </m:d>
                    <m:d>
                      <m:dPr>
                        <m:begChr m:val="{"/>
                        <m:endChr m:val=""/>
                        <m:ctrlPr>
                          <a:rPr lang="el-GR" i="1">
                            <a:latin typeface="Cambria Math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l-GR" i="1">
                                <a:latin typeface="Cambria Math"/>
                              </a:rPr>
                            </m:ctrlPr>
                          </m:eqArr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=0</m:t>
                            </m:r>
                          </m:e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=1</m:t>
                            </m:r>
                          </m:e>
                        </m:eqArr>
                      </m:e>
                    </m:d>
                  </m:oMath>
                </a14:m>
                <a:endParaRPr lang="el-GR" dirty="0" smtClean="0"/>
              </a:p>
              <a:p>
                <a:pPr algn="just"/>
                <a:endParaRPr lang="el-GR" dirty="0"/>
              </a:p>
            </p:txBody>
          </p:sp>
        </mc:Choice>
        <mc:Fallback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245085"/>
                <a:ext cx="9144000" cy="5589240"/>
              </a:xfrm>
              <a:blipFill rotWithShape="1">
                <a:blip r:embed="rId3"/>
                <a:stretch>
                  <a:fillRect l="-1467" t="-1418" r="-19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6137984"/>
                  </p:ext>
                </p:extLst>
              </p:nvPr>
            </p:nvGraphicFramePr>
            <p:xfrm>
              <a:off x="395536" y="3789040"/>
              <a:ext cx="7999907" cy="28041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3716"/>
                    <a:gridCol w="2079937"/>
                    <a:gridCol w="1883716"/>
                    <a:gridCol w="2152538"/>
                  </a:tblGrid>
                  <a:tr h="308064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3200" dirty="0">
                              <a:effectLst/>
                            </a:rPr>
                            <a:t>     x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r>
                            <a:rPr lang="en-US" sz="3200" dirty="0">
                              <a:effectLst/>
                            </a:rPr>
                            <a:t>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 </a:t>
                          </a:r>
                          <a:r>
                            <a:rPr lang="en-US" sz="3200" dirty="0" smtClean="0">
                              <a:effectLst/>
                            </a:rPr>
                            <a:t>0   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>
                              <a:effectLst/>
                            </a:rPr>
                            <a:t>1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37753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b="1" i="1" smtClean="0">
                                    <a:effectLst/>
                                    <a:latin typeface="Cambria Math"/>
                                  </a:rPr>
                                  <m:t>𝒙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</a:t>
                          </a:r>
                          <a:r>
                            <a:rPr lang="en-US" sz="3200" dirty="0" smtClean="0">
                              <a:effectLst/>
                            </a:rPr>
                            <a:t>      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53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l-GR" sz="320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sz="3200" i="1">
                                    <a:latin typeface="Cambria Math"/>
                                  </a:rPr>
                                  <m:t>−1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77537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3200" i="1" smtClean="0">
                                    <a:latin typeface="Cambria Math"/>
                                  </a:rPr>
                                  <m:t>𝑥</m:t>
                                </m:r>
                                <m:d>
                                  <m:dPr>
                                    <m:ctrlPr>
                                      <a:rPr lang="el-GR" sz="32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l-GR" sz="32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32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en-US" sz="3200" i="1">
                                            <a:latin typeface="Cambria Math"/>
                                          </a:rPr>
                                          <m:t>3</m:t>
                                        </m:r>
                                      </m:sup>
                                    </m:sSup>
                                    <m:r>
                                      <a:rPr lang="en-US" sz="32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322511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𝑓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↘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l-GR" sz="3200">
                                    <a:effectLst/>
                                    <a:latin typeface="Cambria Math"/>
                                  </a:rPr>
                                  <m:t>↗</m:t>
                                </m:r>
                              </m:oMath>
                            </m:oMathPara>
                          </a14:m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Πίνακας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06137984"/>
                  </p:ext>
                </p:extLst>
              </p:nvPr>
            </p:nvGraphicFramePr>
            <p:xfrm>
              <a:off x="395536" y="3789040"/>
              <a:ext cx="7999907" cy="280416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83716"/>
                    <a:gridCol w="2079937"/>
                    <a:gridCol w="1883716"/>
                    <a:gridCol w="2152538"/>
                  </a:tblGrid>
                  <a:tr h="560832"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l-GR" sz="3200" dirty="0">
                              <a:effectLst/>
                            </a:rPr>
                            <a:t>     x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gridSpan="3"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-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r>
                            <a:rPr lang="en-US" sz="3200" dirty="0">
                              <a:effectLst/>
                            </a:rPr>
                            <a:t>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 </a:t>
                          </a:r>
                          <a:r>
                            <a:rPr lang="en-US" sz="3200" dirty="0" smtClean="0">
                              <a:effectLst/>
                            </a:rPr>
                            <a:t>0    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 smtClean="0">
                              <a:effectLst/>
                            </a:rPr>
                            <a:t> </a:t>
                          </a:r>
                          <a:r>
                            <a:rPr lang="en-US" sz="3200" dirty="0">
                              <a:effectLst/>
                            </a:rPr>
                            <a:t>1            </a:t>
                          </a:r>
                          <a:r>
                            <a:rPr lang="el-GR" sz="3200" dirty="0" smtClean="0">
                              <a:effectLst/>
                            </a:rPr>
                            <a:t>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r>
                            <a:rPr lang="el-GR" sz="3200" dirty="0">
                              <a:effectLst/>
                            </a:rPr>
                            <a:t>∞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115217" r="-324919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</a:t>
                          </a:r>
                          <a:r>
                            <a:rPr lang="en-US" sz="3200" dirty="0" smtClean="0">
                              <a:effectLst/>
                            </a:rPr>
                            <a:t>      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 </a:t>
                          </a:r>
                          <a:r>
                            <a:rPr lang="en-US" sz="3200" dirty="0" smtClean="0">
                              <a:effectLst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l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>
                              <a:effectLst/>
                            </a:rPr>
                            <a:t>     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215217" r="-324919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315217" r="-324919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-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en-US" sz="320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+</a:t>
                          </a:r>
                          <a:endParaRPr lang="el-GR" sz="32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/>
                    </a:tc>
                  </a:tr>
                  <a:tr h="560832"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324" t="-415217" r="-32491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90909" t="-415217" r="-1944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10680" t="-415217" r="-11456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l-GR"/>
                        </a:p>
                      </a:txBody>
                      <a:tcPr marL="68580" marR="68580" marT="0" marB="0">
                        <a:blipFill rotWithShape="1">
                          <a:blip r:embed="rId4"/>
                          <a:stretch>
                            <a:fillRect l="-271955" t="-415217" r="-28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6385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2 - Δεξιό βέλος"/>
          <p:cNvSpPr/>
          <p:nvPr/>
        </p:nvSpPr>
        <p:spPr>
          <a:xfrm>
            <a:off x="7786710" y="60722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786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5572140"/>
            <a:ext cx="6357950" cy="1285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11443</TotalTime>
  <Words>624</Words>
  <Application>Microsoft Office PowerPoint</Application>
  <PresentationFormat>Προβολή στην οθόνη (4:3)</PresentationFormat>
  <Paragraphs>92</Paragraphs>
  <Slides>50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50</vt:i4>
      </vt:variant>
    </vt:vector>
  </HeadingPairs>
  <TitlesOfParts>
    <vt:vector size="51" baseType="lpstr">
      <vt:lpstr>Θέμα του Office</vt:lpstr>
      <vt:lpstr>Μαθηματικά 11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Κατασκευάζουμε τον πίνακα προσήμων  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Να βρεθεί με τη χρήση των παραγώγων η μονοτονία της συνάρτησης  f(x)=x^4-2x^2</vt:lpstr>
      <vt:lpstr>Να βρεθεί η μονοτονία της συνάρτησης  f(x)=x^4-2x^2</vt:lpstr>
      <vt:lpstr>Παρουσίαση του PowerPoint</vt:lpstr>
      <vt:lpstr>Παρουσίαση του PowerPoint</vt:lpstr>
      <vt:lpstr>Να βρεθεί η μονοτονία της συνάρτησης  f(x)=2x^5-5x^2+1 </vt:lpstr>
      <vt:lpstr>Να βρεθεί η μονοτονία της συνάρτησης  f(x)=2x^5-5x^2+1 </vt:lpstr>
      <vt:lpstr>Να βρεθεί η μονοτονία της συνάρτησης  f(x)=2x^5-5x^2+1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 11</dc:title>
  <dc:creator>admin</dc:creator>
  <cp:lastModifiedBy>nikos</cp:lastModifiedBy>
  <cp:revision>193</cp:revision>
  <dcterms:created xsi:type="dcterms:W3CDTF">2011-11-20T10:36:49Z</dcterms:created>
  <dcterms:modified xsi:type="dcterms:W3CDTF">2016-12-11T13:08:34Z</dcterms:modified>
</cp:coreProperties>
</file>