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2" d="100"/>
          <a:sy n="102" d="100"/>
        </p:scale>
        <p:origin x="666"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04B0378F-C58A-4C30-B4F2-1110EE21E75A}"/>
    <pc:docChg chg="undo custSel modSld">
      <pc:chgData name="Katerina Flora" userId="0bff18ccddee29f8" providerId="LiveId" clId="{04B0378F-C58A-4C30-B4F2-1110EE21E75A}" dt="2021-04-15T07:21:54.135" v="37" actId="20577"/>
      <pc:docMkLst>
        <pc:docMk/>
      </pc:docMkLst>
      <pc:sldChg chg="modSp mod">
        <pc:chgData name="Katerina Flora" userId="0bff18ccddee29f8" providerId="LiveId" clId="{04B0378F-C58A-4C30-B4F2-1110EE21E75A}" dt="2021-04-07T17:46:48.975" v="2" actId="20577"/>
        <pc:sldMkLst>
          <pc:docMk/>
          <pc:sldMk cId="2799833589" sldId="258"/>
        </pc:sldMkLst>
        <pc:spChg chg="mod">
          <ac:chgData name="Katerina Flora" userId="0bff18ccddee29f8" providerId="LiveId" clId="{04B0378F-C58A-4C30-B4F2-1110EE21E75A}" dt="2021-04-07T17:46:48.975" v="2" actId="20577"/>
          <ac:spMkLst>
            <pc:docMk/>
            <pc:sldMk cId="2799833589" sldId="258"/>
            <ac:spMk id="3" creationId="{00000000-0000-0000-0000-000000000000}"/>
          </ac:spMkLst>
        </pc:spChg>
      </pc:sldChg>
      <pc:sldChg chg="modSp mod">
        <pc:chgData name="Katerina Flora" userId="0bff18ccddee29f8" providerId="LiveId" clId="{04B0378F-C58A-4C30-B4F2-1110EE21E75A}" dt="2021-04-07T17:47:13.735" v="5" actId="20577"/>
        <pc:sldMkLst>
          <pc:docMk/>
          <pc:sldMk cId="4078400400" sldId="264"/>
        </pc:sldMkLst>
        <pc:spChg chg="mod">
          <ac:chgData name="Katerina Flora" userId="0bff18ccddee29f8" providerId="LiveId" clId="{04B0378F-C58A-4C30-B4F2-1110EE21E75A}" dt="2021-04-07T17:47:13.735" v="5" actId="20577"/>
          <ac:spMkLst>
            <pc:docMk/>
            <pc:sldMk cId="4078400400" sldId="264"/>
            <ac:spMk id="2" creationId="{00000000-0000-0000-0000-000000000000}"/>
          </ac:spMkLst>
        </pc:spChg>
      </pc:sldChg>
      <pc:sldChg chg="modSp mod">
        <pc:chgData name="Katerina Flora" userId="0bff18ccddee29f8" providerId="LiveId" clId="{04B0378F-C58A-4C30-B4F2-1110EE21E75A}" dt="2021-04-15T07:21:54.135" v="37" actId="20577"/>
        <pc:sldMkLst>
          <pc:docMk/>
          <pc:sldMk cId="3847707146" sldId="265"/>
        </pc:sldMkLst>
        <pc:spChg chg="mod">
          <ac:chgData name="Katerina Flora" userId="0bff18ccddee29f8" providerId="LiveId" clId="{04B0378F-C58A-4C30-B4F2-1110EE21E75A}" dt="2021-04-15T07:21:54.135" v="37" actId="20577"/>
          <ac:spMkLst>
            <pc:docMk/>
            <pc:sldMk cId="3847707146" sldId="265"/>
            <ac:spMk id="2" creationId="{00000000-0000-0000-0000-000000000000}"/>
          </ac:spMkLst>
        </pc:spChg>
      </pc:sldChg>
      <pc:sldChg chg="modSp mod">
        <pc:chgData name="Katerina Flora" userId="0bff18ccddee29f8" providerId="LiveId" clId="{04B0378F-C58A-4C30-B4F2-1110EE21E75A}" dt="2021-04-07T17:47:48.150" v="35" actId="20577"/>
        <pc:sldMkLst>
          <pc:docMk/>
          <pc:sldMk cId="2316956944" sldId="270"/>
        </pc:sldMkLst>
        <pc:spChg chg="mod">
          <ac:chgData name="Katerina Flora" userId="0bff18ccddee29f8" providerId="LiveId" clId="{04B0378F-C58A-4C30-B4F2-1110EE21E75A}" dt="2021-04-07T17:47:48.150" v="35" actId="20577"/>
          <ac:spMkLst>
            <pc:docMk/>
            <pc:sldMk cId="2316956944" sldId="270"/>
            <ac:spMk id="2" creationId="{00000000-0000-0000-0000-000000000000}"/>
          </ac:spMkLst>
        </pc:spChg>
      </pc:sldChg>
      <pc:sldChg chg="modSp mod">
        <pc:chgData name="Katerina Flora" userId="0bff18ccddee29f8" providerId="LiveId" clId="{04B0378F-C58A-4C30-B4F2-1110EE21E75A}" dt="2021-04-07T17:47:29.567" v="8" actId="20577"/>
        <pc:sldMkLst>
          <pc:docMk/>
          <pc:sldMk cId="582741464" sldId="271"/>
        </pc:sldMkLst>
        <pc:spChg chg="mod">
          <ac:chgData name="Katerina Flora" userId="0bff18ccddee29f8" providerId="LiveId" clId="{04B0378F-C58A-4C30-B4F2-1110EE21E75A}" dt="2021-04-07T17:47:29.567" v="8" actId="20577"/>
          <ac:spMkLst>
            <pc:docMk/>
            <pc:sldMk cId="582741464" sldId="271"/>
            <ac:spMk id="2" creationId="{00000000-0000-0000-0000-000000000000}"/>
          </ac:spMkLst>
        </pc:spChg>
      </pc:sldChg>
      <pc:sldChg chg="modSp mod">
        <pc:chgData name="Katerina Flora" userId="0bff18ccddee29f8" providerId="LiveId" clId="{04B0378F-C58A-4C30-B4F2-1110EE21E75A}" dt="2021-04-07T17:46:41.192" v="1" actId="20577"/>
        <pc:sldMkLst>
          <pc:docMk/>
          <pc:sldMk cId="2394373359" sldId="273"/>
        </pc:sldMkLst>
        <pc:spChg chg="mod">
          <ac:chgData name="Katerina Flora" userId="0bff18ccddee29f8" providerId="LiveId" clId="{04B0378F-C58A-4C30-B4F2-1110EE21E75A}" dt="2021-04-07T17:46:41.192" v="1" actId="20577"/>
          <ac:spMkLst>
            <pc:docMk/>
            <pc:sldMk cId="2394373359" sldId="273"/>
            <ac:spMk id="3" creationId="{00000000-0000-0000-0000-000000000000}"/>
          </ac:spMkLst>
        </pc:spChg>
      </pc:sldChg>
    </pc:docChg>
  </pc:docChgLst>
  <pc:docChgLst>
    <pc:chgData name="Katerina Flora" userId="0bff18ccddee29f8" providerId="LiveId" clId="{9B820A25-DF8D-4723-B6F4-9072619316C3}"/>
    <pc:docChg chg="modSld">
      <pc:chgData name="Katerina Flora" userId="0bff18ccddee29f8" providerId="LiveId" clId="{9B820A25-DF8D-4723-B6F4-9072619316C3}" dt="2022-04-04T16:55:14.891" v="1" actId="20577"/>
      <pc:docMkLst>
        <pc:docMk/>
      </pc:docMkLst>
      <pc:sldChg chg="modSp mod">
        <pc:chgData name="Katerina Flora" userId="0bff18ccddee29f8" providerId="LiveId" clId="{9B820A25-DF8D-4723-B6F4-9072619316C3}" dt="2022-04-04T16:55:14.891" v="1" actId="20577"/>
        <pc:sldMkLst>
          <pc:docMk/>
          <pc:sldMk cId="2394373359" sldId="273"/>
        </pc:sldMkLst>
        <pc:spChg chg="mod">
          <ac:chgData name="Katerina Flora" userId="0bff18ccddee29f8" providerId="LiveId" clId="{9B820A25-DF8D-4723-B6F4-9072619316C3}" dt="2022-04-04T16:55:14.891" v="1" actId="20577"/>
          <ac:spMkLst>
            <pc:docMk/>
            <pc:sldMk cId="2394373359" sldId="27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412635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6222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72234DC-7CCF-446B-B449-3FE1D3B469B8}"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1241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12861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2234DC-7CCF-446B-B449-3FE1D3B469B8}"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8388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913571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1431836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15756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2016920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8365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6273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974625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1989692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832806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323610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C9AF47-12EC-4F8E-8396-28A93EFC2BBF}" type="datetimeFigureOut">
              <a:rPr lang="en-US" smtClean="0"/>
              <a:t>5/2/2025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2234DC-7CCF-446B-B449-3FE1D3B469B8}" type="slidenum">
              <a:rPr lang="en-US" smtClean="0"/>
              <a:t>‹#›</a:t>
            </a:fld>
            <a:endParaRPr lang="en-US" dirty="0"/>
          </a:p>
        </p:txBody>
      </p:sp>
    </p:spTree>
    <p:extLst>
      <p:ext uri="{BB962C8B-B14F-4D97-AF65-F5344CB8AC3E}">
        <p14:creationId xmlns:p14="http://schemas.microsoft.com/office/powerpoint/2010/main" val="202375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C9AF47-12EC-4F8E-8396-28A93EFC2BBF}" type="datetimeFigureOut">
              <a:rPr lang="en-US" smtClean="0"/>
              <a:t>5/2/2025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72234DC-7CCF-446B-B449-3FE1D3B469B8}" type="slidenum">
              <a:rPr lang="en-US" smtClean="0"/>
              <a:t>‹#›</a:t>
            </a:fld>
            <a:endParaRPr lang="en-US" dirty="0"/>
          </a:p>
        </p:txBody>
      </p:sp>
    </p:spTree>
    <p:extLst>
      <p:ext uri="{BB962C8B-B14F-4D97-AF65-F5344CB8AC3E}">
        <p14:creationId xmlns:p14="http://schemas.microsoft.com/office/powerpoint/2010/main" val="406580509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6809"/>
            <a:ext cx="9144000" cy="2982191"/>
          </a:xfrm>
        </p:spPr>
        <p:txBody>
          <a:bodyPr>
            <a:normAutofit/>
          </a:bodyPr>
          <a:lstStyle/>
          <a:p>
            <a:pPr algn="ctr"/>
            <a:r>
              <a:rPr lang="el-GR" dirty="0"/>
              <a:t>Κλινική Ψυχολογία Ι</a:t>
            </a:r>
            <a:br>
              <a:rPr lang="el-GR"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Y007</a:t>
            </a:r>
          </a:p>
        </p:txBody>
      </p:sp>
      <p:sp>
        <p:nvSpPr>
          <p:cNvPr id="3" name="Subtitle 2"/>
          <p:cNvSpPr>
            <a:spLocks noGrp="1"/>
          </p:cNvSpPr>
          <p:nvPr>
            <p:ph type="subTitle" idx="1"/>
          </p:nvPr>
        </p:nvSpPr>
        <p:spPr>
          <a:xfrm>
            <a:off x="1524000" y="3640138"/>
            <a:ext cx="9144000" cy="1655762"/>
          </a:xfrm>
        </p:spPr>
        <p:txBody>
          <a:bodyPr>
            <a:normAutofit/>
          </a:bodyPr>
          <a:lstStyle/>
          <a:p>
            <a:r>
              <a:rPr lang="el-GR" sz="3200" dirty="0"/>
              <a:t>Κατερίνα Φλωρά</a:t>
            </a:r>
          </a:p>
          <a:p>
            <a:r>
              <a:rPr lang="el-GR" sz="3200" dirty="0"/>
              <a:t>Εαρινό Εξάμηνο </a:t>
            </a:r>
            <a:r>
              <a:rPr lang="en-US" sz="3200" dirty="0"/>
              <a:t>202</a:t>
            </a:r>
            <a:r>
              <a:rPr lang="en-GB" sz="3200" dirty="0"/>
              <a:t>5</a:t>
            </a:r>
            <a:endParaRPr lang="en-US" sz="3200" dirty="0"/>
          </a:p>
        </p:txBody>
      </p:sp>
    </p:spTree>
    <p:extLst>
      <p:ext uri="{BB962C8B-B14F-4D97-AF65-F5344CB8AC3E}">
        <p14:creationId xmlns:p14="http://schemas.microsoft.com/office/powerpoint/2010/main" val="2394373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ffectLst/>
              </a:rPr>
              <a:t>Στόχοι και Εφαρμογές Αξιολόγησης της Συμπεριφοράς </a:t>
            </a:r>
            <a:endParaRPr lang="en-US" dirty="0"/>
          </a:p>
        </p:txBody>
      </p:sp>
      <p:sp>
        <p:nvSpPr>
          <p:cNvPr id="2" name="Content Placeholder 1"/>
          <p:cNvSpPr>
            <a:spLocks noGrp="1"/>
          </p:cNvSpPr>
          <p:nvPr>
            <p:ph idx="1"/>
          </p:nvPr>
        </p:nvSpPr>
        <p:spPr>
          <a:xfrm>
            <a:off x="838200" y="1610592"/>
            <a:ext cx="10515600" cy="5247408"/>
          </a:xfrm>
        </p:spPr>
        <p:txBody>
          <a:bodyPr>
            <a:normAutofit/>
          </a:bodyPr>
          <a:lstStyle/>
          <a:p>
            <a:r>
              <a:rPr lang="en-US" dirty="0"/>
              <a:t>"Αισθάνομαι ότι είμαι στα πρόθυρα να τα χάσω"</a:t>
            </a:r>
          </a:p>
          <a:p>
            <a:r>
              <a:rPr lang="en-US" dirty="0"/>
              <a:t>Στόχος 1 της Αξιολόγησης της Συμπεριφοράς </a:t>
            </a:r>
            <a:r>
              <a:rPr lang="el-GR" dirty="0"/>
              <a:t>– </a:t>
            </a:r>
            <a:r>
              <a:rPr lang="en-US" b="1" dirty="0"/>
              <a:t>Διαμόρφωση Λειτουργικών Ορισμών για τις Συμπεριφορές-Στόχους</a:t>
            </a:r>
            <a:r>
              <a:rPr lang="en-US" dirty="0"/>
              <a:t> και τους Παράγοντες Ελέγχου Λειτουργικοί Ορισμοί είναι οι ακριβείς και ποσοτικοποιήσιμες περιγραφές των </a:t>
            </a:r>
            <a:r>
              <a:rPr lang="en-US" b="1" dirty="0"/>
              <a:t>συμπεριφορών-στόχων</a:t>
            </a:r>
            <a:r>
              <a:rPr lang="en-US" dirty="0"/>
              <a:t> και των </a:t>
            </a:r>
            <a:r>
              <a:rPr lang="en-US" b="1" dirty="0"/>
              <a:t>παραγόντων ελέγχου</a:t>
            </a:r>
            <a:r>
              <a:rPr lang="en-US" dirty="0"/>
              <a:t>. </a:t>
            </a:r>
          </a:p>
          <a:p>
            <a:r>
              <a:rPr lang="en-US" dirty="0"/>
              <a:t>Επικέντρωση στις διαστάσεις του περιεχομένου, μέγεθος ή έντασης της αντίδρασης, τα χρονικά χαρακτηριστικά και επίπεδα αναγωγής (</a:t>
            </a:r>
            <a:r>
              <a:rPr lang="el-GR" dirty="0"/>
              <a:t>πού ανάγεται το άγχος, π.χ. σωματικό σύμπτωμα που ορίζεται μέσω της χρήσης κλιμάκων διαβάθμισης άγχους ή με ψυχοφυσιολογικές μετρήσεις) </a:t>
            </a:r>
            <a:r>
              <a:rPr lang="en-US" dirty="0"/>
              <a:t>. </a:t>
            </a:r>
          </a:p>
          <a:p>
            <a:r>
              <a:rPr lang="en-US" dirty="0"/>
              <a:t>Οι παράγοντες ελέγχου μπορούν να εξειδικευτούν σε ατομικούς (στο άτομο) και περιβαλλοντικούς (φυσικούς-άψυχους όπως θερμοκρασία, επίπεδα θορύβου, ώρα </a:t>
            </a:r>
            <a:r>
              <a:rPr lang="en-US"/>
              <a:t>της ημέρας) </a:t>
            </a:r>
            <a:r>
              <a:rPr lang="en-US" dirty="0"/>
              <a:t>και φυσικούς-έμψυχους (άνθρωποι, </a:t>
            </a:r>
            <a:r>
              <a:rPr lang="en-US"/>
              <a:t>κατοικίδια). </a:t>
            </a:r>
            <a:endParaRPr lang="en-US" dirty="0"/>
          </a:p>
          <a:p>
            <a:endParaRPr lang="en-US" dirty="0"/>
          </a:p>
        </p:txBody>
      </p:sp>
    </p:spTree>
    <p:extLst>
      <p:ext uri="{BB962C8B-B14F-4D97-AF65-F5344CB8AC3E}">
        <p14:creationId xmlns:p14="http://schemas.microsoft.com/office/powerpoint/2010/main" val="384770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ffectLst/>
              </a:rPr>
              <a:t>Στόχοι και Εφαρμογές Αξιολόγησης της Συμπεριφοράς </a:t>
            </a:r>
            <a:endParaRPr lang="en-US" dirty="0"/>
          </a:p>
        </p:txBody>
      </p:sp>
      <p:sp>
        <p:nvSpPr>
          <p:cNvPr id="2" name="Content Placeholder 1"/>
          <p:cNvSpPr>
            <a:spLocks noGrp="1"/>
          </p:cNvSpPr>
          <p:nvPr>
            <p:ph idx="1"/>
          </p:nvPr>
        </p:nvSpPr>
        <p:spPr/>
        <p:txBody>
          <a:bodyPr>
            <a:normAutofit fontScale="85000" lnSpcReduction="10000"/>
          </a:bodyPr>
          <a:lstStyle/>
          <a:p>
            <a:r>
              <a:rPr lang="en-US" sz="3200" dirty="0"/>
              <a:t>Στόχος 2 – </a:t>
            </a:r>
            <a:r>
              <a:rPr lang="en-US" sz="3200" b="1" dirty="0"/>
              <a:t>προσδιορισμός και αξιολόγηση των σχέσεων ανάμεσα στις συμπεριφορές-στόχους και παράγοντες ελέγχου. </a:t>
            </a:r>
          </a:p>
          <a:p>
            <a:r>
              <a:rPr lang="en-US" sz="3200" dirty="0"/>
              <a:t>Με αυτό τον τροπο κατανοούμε γιατί να εκδηλώνεται μια συμπεριφορά και πώς ελέγχεται άρα μπορούμε να σχεδιάσουμε την παρέμβαση μας. Η </a:t>
            </a:r>
            <a:r>
              <a:rPr lang="en-US" sz="3200" b="1" dirty="0"/>
              <a:t>λειτουργική ανάλυση </a:t>
            </a:r>
            <a:r>
              <a:rPr lang="en-US" sz="3200" dirty="0"/>
              <a:t>δημιουργείται σε αυτό το στάδιο όπου γίνεται ο εντοπισμός σημαντικών, ελέγξιμων, αιτιωδών λειτουργικών σχέσεων. </a:t>
            </a:r>
          </a:p>
        </p:txBody>
      </p:sp>
    </p:spTree>
    <p:extLst>
      <p:ext uri="{BB962C8B-B14F-4D97-AF65-F5344CB8AC3E}">
        <p14:creationId xmlns:p14="http://schemas.microsoft.com/office/powerpoint/2010/main" val="2557413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ffectLst/>
              </a:rPr>
              <a:t>Διαδικασίες Συλλογής Δεδομένων</a:t>
            </a:r>
            <a:endParaRPr lang="en-US" dirty="0"/>
          </a:p>
        </p:txBody>
      </p:sp>
      <p:sp>
        <p:nvSpPr>
          <p:cNvPr id="2" name="Content Placeholder 1"/>
          <p:cNvSpPr>
            <a:spLocks noGrp="1"/>
          </p:cNvSpPr>
          <p:nvPr>
            <p:ph idx="1"/>
          </p:nvPr>
        </p:nvSpPr>
        <p:spPr>
          <a:xfrm>
            <a:off x="838200" y="1402774"/>
            <a:ext cx="10515600" cy="5455226"/>
          </a:xfrm>
        </p:spPr>
        <p:txBody>
          <a:bodyPr>
            <a:normAutofit/>
          </a:bodyPr>
          <a:lstStyle/>
          <a:p>
            <a:r>
              <a:rPr lang="en-US" b="1" dirty="0"/>
              <a:t>Διαδικασίες δειγματοληψίας και καταγραφής </a:t>
            </a:r>
            <a:r>
              <a:rPr lang="en-US" dirty="0"/>
              <a:t>– </a:t>
            </a:r>
            <a:endParaRPr lang="el-GR" dirty="0"/>
          </a:p>
          <a:p>
            <a:pPr lvl="1"/>
            <a:r>
              <a:rPr lang="en-US" dirty="0"/>
              <a:t>1. </a:t>
            </a:r>
            <a:r>
              <a:rPr lang="en-US" b="1" dirty="0"/>
              <a:t>Καταγραφή γεγονότων</a:t>
            </a:r>
            <a:r>
              <a:rPr lang="en-US" dirty="0"/>
              <a:t> όπου ζητάς από το άτομο να καταγράφει </a:t>
            </a:r>
            <a:r>
              <a:rPr lang="en-US" dirty="0" err="1"/>
              <a:t>τη</a:t>
            </a:r>
            <a:r>
              <a:rPr lang="en-US" dirty="0"/>
              <a:t> συχνότητα για να μπορεί να έχει στοιχεία μιας ημερήσιας συχνότητας συμπεριφοράς-στόχου (πχ τριχοτυλλομανία ή κάπνισμα) </a:t>
            </a:r>
            <a:endParaRPr lang="el-GR" dirty="0"/>
          </a:p>
          <a:p>
            <a:pPr lvl="1"/>
            <a:r>
              <a:rPr lang="en-US" dirty="0"/>
              <a:t>2. </a:t>
            </a:r>
            <a:r>
              <a:rPr lang="en-US" b="1" dirty="0"/>
              <a:t>Καταγραφή μεσοδιαστημάτων </a:t>
            </a:r>
            <a:r>
              <a:rPr lang="en-US" dirty="0"/>
              <a:t>- κατάλληλη για συμπεριφορές που συμβαίνουν πολύ συχνά και δεν υπάρχουν σαφή και ακριβή χρονικά σημεία που σηματοδοτούν την αρχή και το τέλος της συμπεριφοράς (πχ διάσπαση προσοχής και καταγραφή ανά 15 δευτερόλεπτα).</a:t>
            </a:r>
            <a:endParaRPr lang="el-GR" dirty="0"/>
          </a:p>
          <a:p>
            <a:pPr lvl="1"/>
            <a:r>
              <a:rPr lang="en-US" dirty="0"/>
              <a:t>3. </a:t>
            </a:r>
            <a:r>
              <a:rPr lang="en-US" b="1" dirty="0"/>
              <a:t>Καταγραφή πραγματικού χρόνου </a:t>
            </a:r>
            <a:r>
              <a:rPr lang="en-US" dirty="0"/>
              <a:t>- μέτρα την ώρα έναρξης και λήξης της συμπεριφοράς.</a:t>
            </a:r>
            <a:endParaRPr lang="el-GR" dirty="0"/>
          </a:p>
          <a:p>
            <a:pPr lvl="1"/>
            <a:r>
              <a:rPr lang="en-US" dirty="0"/>
              <a:t>4. </a:t>
            </a:r>
            <a:r>
              <a:rPr lang="en-US" b="1" dirty="0"/>
              <a:t>Καταγραφή στιγμιαίου χρόνου </a:t>
            </a:r>
            <a:r>
              <a:rPr lang="en-US" dirty="0"/>
              <a:t>- στιγμιαίες "λήψεις" συμπεριφοράς στο χώρο και χρόνο</a:t>
            </a:r>
            <a:r>
              <a:rPr lang="el-GR" dirty="0"/>
              <a:t> (μέσω κωδικοποίησης συμπεριφορών και καταγραφής)</a:t>
            </a:r>
            <a:r>
              <a:rPr lang="en-US" dirty="0"/>
              <a:t>.</a:t>
            </a:r>
          </a:p>
          <a:p>
            <a:r>
              <a:rPr lang="en-US" b="1" dirty="0"/>
              <a:t>Χώροι καταγραφής συμπεριφοράς-στόχου </a:t>
            </a:r>
            <a:r>
              <a:rPr lang="en-US" dirty="0"/>
              <a:t>– ο ειδικός πρέπει να συλλέγει δείγματα από ποικίλα πλαίσια (φυσικό περιβάλλον και εργαστηριακός έλεγχος). </a:t>
            </a:r>
          </a:p>
          <a:p>
            <a:endParaRPr lang="en-US" dirty="0"/>
          </a:p>
        </p:txBody>
      </p:sp>
    </p:spTree>
    <p:extLst>
      <p:ext uri="{BB962C8B-B14F-4D97-AF65-F5344CB8AC3E}">
        <p14:creationId xmlns:p14="http://schemas.microsoft.com/office/powerpoint/2010/main" val="2769883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Συνέντευξη στα πλαίσια της αξιολόγησης της συμπεριφοράς</a:t>
            </a:r>
            <a:endParaRPr lang="en-US" dirty="0"/>
          </a:p>
        </p:txBody>
      </p:sp>
      <p:sp>
        <p:nvSpPr>
          <p:cNvPr id="2" name="Content Placeholder 1"/>
          <p:cNvSpPr>
            <a:spLocks noGrp="1"/>
          </p:cNvSpPr>
          <p:nvPr>
            <p:ph idx="1"/>
          </p:nvPr>
        </p:nvSpPr>
        <p:spPr>
          <a:xfrm>
            <a:off x="838200" y="1825624"/>
            <a:ext cx="10515600" cy="4897293"/>
          </a:xfrm>
        </p:spPr>
        <p:txBody>
          <a:bodyPr>
            <a:normAutofit/>
          </a:bodyPr>
          <a:lstStyle/>
          <a:p>
            <a:r>
              <a:rPr lang="el-GR" dirty="0"/>
              <a:t>Στη συμπεριφοριστική συνέντευξη ο θεραπευτής ενθαρρύνει τον πελάτη του να περιγράψει τις εμπειρίες του χρησιμοποιώντας συγκεκριμένους όρους συμπεριφοράς αντί για ασαφείς καθημερινές εκφράσεις. </a:t>
            </a:r>
          </a:p>
          <a:p>
            <a:r>
              <a:rPr lang="el-GR" dirty="0"/>
              <a:t>Επίσης, επικεντρώνεται σε ένα ευρύτατο πεδίο συμπεριφορών όπως το σημασιολογικό περιεχόμενο (των λεγομένων), τα μη λεκτικά στοιχεία του λόγου (ένταση φωνής, ρυθμός λόγου, τονισμός), οι μη λεκτικές έκδηλες κινητικές αντιδράσεις (αλλαγές στάσης σώματος, οπτική επαφή) και οι συγκινησιακές-νευροφυσιολογικές αντιδράσεις (κοκκίνισμα του προσώπου). </a:t>
            </a:r>
            <a:endParaRPr lang="en-US" dirty="0"/>
          </a:p>
        </p:txBody>
      </p:sp>
    </p:spTree>
    <p:extLst>
      <p:ext uri="{BB962C8B-B14F-4D97-AF65-F5344CB8AC3E}">
        <p14:creationId xmlns:p14="http://schemas.microsoft.com/office/powerpoint/2010/main" val="1673468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Παρατήρηση της Συμπεριφοράς</a:t>
            </a:r>
            <a:endParaRPr lang="en-US" dirty="0"/>
          </a:p>
        </p:txBody>
      </p:sp>
      <p:sp>
        <p:nvSpPr>
          <p:cNvPr id="2" name="Content Placeholder 1"/>
          <p:cNvSpPr>
            <a:spLocks noGrp="1"/>
          </p:cNvSpPr>
          <p:nvPr>
            <p:ph idx="1"/>
          </p:nvPr>
        </p:nvSpPr>
        <p:spPr/>
        <p:txBody>
          <a:bodyPr/>
          <a:lstStyle/>
          <a:p>
            <a:r>
              <a:rPr lang="el-GR" dirty="0"/>
              <a:t>Πιο δημοφιλής και ευρέως μελετημένη μέθοδος σε δύο είδη</a:t>
            </a:r>
          </a:p>
          <a:p>
            <a:pPr lvl="1"/>
            <a:r>
              <a:rPr lang="el-GR" dirty="0"/>
              <a:t>Μη συμμετοχική παρατήρηση – χρησιμοποιεί εκπαιδευμένους βοηθούς για την παρατήρηση και την κωδικοποίηση της συμπεριφοράς του πελάτη. Πολύ καλή μέθοδος αλλά δαπανηρή σε χρόνο και χρήμα. Χρησιμοποιείται συνήθως για ερευνητικούς σκοπούς. </a:t>
            </a:r>
          </a:p>
          <a:p>
            <a:pPr lvl="1"/>
            <a:r>
              <a:rPr lang="el-GR" dirty="0"/>
              <a:t>Συμμετοχική Παρατήρηση – χρησιμοποιεί πρόσωπα τα οποία έχουν αναλάβει τη φροντίδα του πελάτη (μέλη οικογένειας, νοσηλευτικό προσωπικό, κλπ) και/ή θεραπευτές της συμπεριφοράς για να συλλέξουν πληροφορίες αξιολόγησης. Έχει αυξημένη οικολογική εγκυρότητα και μειωμένο κόστος συγκριτικά με τα μη συμμετοχικά συστήματα. </a:t>
            </a:r>
            <a:endParaRPr lang="en-US" dirty="0"/>
          </a:p>
        </p:txBody>
      </p:sp>
    </p:spTree>
    <p:extLst>
      <p:ext uri="{BB962C8B-B14F-4D97-AF65-F5344CB8AC3E}">
        <p14:creationId xmlns:p14="http://schemas.microsoft.com/office/powerpoint/2010/main" val="127055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Αυτοπαρατήρηση και Καταγραφή/Ερωτηματολόγια</a:t>
            </a:r>
            <a:endParaRPr lang="en-US" dirty="0"/>
          </a:p>
        </p:txBody>
      </p:sp>
      <p:sp>
        <p:nvSpPr>
          <p:cNvPr id="2" name="Content Placeholder 1"/>
          <p:cNvSpPr>
            <a:spLocks noGrp="1"/>
          </p:cNvSpPr>
          <p:nvPr>
            <p:ph idx="1"/>
          </p:nvPr>
        </p:nvSpPr>
        <p:spPr>
          <a:xfrm>
            <a:off x="838200" y="1825624"/>
            <a:ext cx="10515600" cy="4897293"/>
          </a:xfrm>
        </p:spPr>
        <p:txBody>
          <a:bodyPr>
            <a:normAutofit fontScale="92500" lnSpcReduction="20000"/>
          </a:bodyPr>
          <a:lstStyle/>
          <a:p>
            <a:r>
              <a:rPr lang="el-GR" sz="3200" dirty="0"/>
              <a:t>Οι πελάτες παρατηρούν και καταγράφουν οι ίδιοι τη συμπεριφορά τους</a:t>
            </a:r>
            <a:r>
              <a:rPr lang="en-GB" sz="3200" dirty="0"/>
              <a:t>.</a:t>
            </a:r>
            <a:endParaRPr lang="el-GR" sz="3200" dirty="0"/>
          </a:p>
          <a:p>
            <a:r>
              <a:rPr lang="el-GR" sz="3200" dirty="0"/>
              <a:t>Αν και έχει αρκετά πλεονεκτήματα (πλήρης καταγραφή λεπτομερειών που φαίνονται και που δεν φαίνονται), υπάρχουν και μειονεκτήματα της μεροληπτικότητας μιας καταγραφής. </a:t>
            </a:r>
          </a:p>
          <a:p>
            <a:r>
              <a:rPr lang="el-GR" sz="3200" dirty="0"/>
              <a:t>Έχουν πλεονεκτήματα αφού δεν κοστίζουν πολύ και μπορούν να ερμηνευτούν με ευκολία. Υπάρχει μεγάλος αριθμός για προβλήματα και βοηθούν στην κλινική κατηγοριοποίηση. Απλά αποτυγχάνουν συνήθως να παράσχουν πληροφορίες για τις αλληλεπιδράσεις παραγόντων ελέγχου και συμπεριφορών-στόχων. </a:t>
            </a:r>
            <a:endParaRPr lang="en-US" sz="3200" dirty="0"/>
          </a:p>
        </p:txBody>
      </p:sp>
    </p:spTree>
    <p:extLst>
      <p:ext uri="{BB962C8B-B14F-4D97-AF65-F5344CB8AC3E}">
        <p14:creationId xmlns:p14="http://schemas.microsoft.com/office/powerpoint/2010/main" val="2316956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Μέθοδοι για εκτίμηση δεδομένων αξιολόγησης</a:t>
            </a:r>
            <a:endParaRPr lang="en-US" dirty="0"/>
          </a:p>
        </p:txBody>
      </p:sp>
      <p:sp>
        <p:nvSpPr>
          <p:cNvPr id="2" name="Content Placeholder 1"/>
          <p:cNvSpPr>
            <a:spLocks noGrp="1"/>
          </p:cNvSpPr>
          <p:nvPr>
            <p:ph idx="1"/>
          </p:nvPr>
        </p:nvSpPr>
        <p:spPr>
          <a:xfrm>
            <a:off x="838200" y="1825625"/>
            <a:ext cx="10515600" cy="4949248"/>
          </a:xfrm>
        </p:spPr>
        <p:txBody>
          <a:bodyPr>
            <a:normAutofit/>
          </a:bodyPr>
          <a:lstStyle/>
          <a:p>
            <a:r>
              <a:rPr lang="el-GR" sz="3000" b="1" dirty="0"/>
              <a:t>Εκτίμηση με βάση τη διαίσθηση</a:t>
            </a:r>
            <a:r>
              <a:rPr lang="el-GR" sz="3000" dirty="0"/>
              <a:t> – η διαμόρφωση υποκειμενικών εκτιμήσεων για το μέγεθος και τη σημασία των σχέσεων ανάμεσα στις συμπεριφορές-στόχους και τους παράγοντες ελέγχου. Καλό γιατί δεν απαιτεί πολύ χρόνο και προσπάθεια, ούτε χρειάζεται εκπαίδευση ή στατιστική αλλά συνήθως γίνονται λανθασμένες εκτιμήσεις. </a:t>
            </a:r>
          </a:p>
          <a:p>
            <a:r>
              <a:rPr lang="el-GR" sz="3000" b="1" dirty="0"/>
              <a:t>Στατιστική Εκτίμηση </a:t>
            </a:r>
            <a:r>
              <a:rPr lang="el-GR" sz="3000" dirty="0"/>
              <a:t>– αναλύσεις πιθανοτήτων για να ανιχνεύσουν σχέσεις ανάμεσα στους παράγοντες ελέγχου και στις συμπεριφορές-στόχου</a:t>
            </a:r>
            <a:r>
              <a:rPr lang="en-GB" sz="3000" dirty="0"/>
              <a:t>.</a:t>
            </a:r>
            <a:endParaRPr lang="en-US" sz="3000" dirty="0"/>
          </a:p>
        </p:txBody>
      </p:sp>
    </p:spTree>
    <p:extLst>
      <p:ext uri="{BB962C8B-B14F-4D97-AF65-F5344CB8AC3E}">
        <p14:creationId xmlns:p14="http://schemas.microsoft.com/office/powerpoint/2010/main" val="58274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12" name="Content Placeholder 11"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25250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effectLst/>
              </a:rPr>
              <a:t>Αξιολόγηση της Συμπεριφοράς</a:t>
            </a:r>
            <a:endParaRPr lang="en-US" dirty="0"/>
          </a:p>
        </p:txBody>
      </p:sp>
      <p:sp>
        <p:nvSpPr>
          <p:cNvPr id="2" name="Content Placeholder 1"/>
          <p:cNvSpPr>
            <a:spLocks noGrp="1"/>
          </p:cNvSpPr>
          <p:nvPr>
            <p:ph idx="1"/>
          </p:nvPr>
        </p:nvSpPr>
        <p:spPr>
          <a:xfrm>
            <a:off x="838200" y="1610591"/>
            <a:ext cx="10515600" cy="5164282"/>
          </a:xfrm>
        </p:spPr>
        <p:txBody>
          <a:bodyPr>
            <a:normAutofit/>
          </a:bodyPr>
          <a:lstStyle/>
          <a:p>
            <a:r>
              <a:rPr lang="en-US" dirty="0"/>
              <a:t>Φαύλος κύκλος αποφυγής και αύξησης του φόβου </a:t>
            </a:r>
            <a:endParaRPr lang="el-GR" dirty="0"/>
          </a:p>
          <a:p>
            <a:r>
              <a:rPr lang="en-US" dirty="0"/>
              <a:t>Βάσει αυτού του μοντέλου δημιουργήθηκε μια γνωσιακή-συμπεριφορική παρέμβαση που περιλάμβανε: </a:t>
            </a:r>
            <a:endParaRPr lang="el-GR" dirty="0"/>
          </a:p>
          <a:p>
            <a:pPr lvl="1"/>
            <a:r>
              <a:rPr lang="en-US" dirty="0"/>
              <a:t>1. την εκπαίδευση στη χαλάρωση και στις τεχνικές αναπνοής που τιμής επέτρεπαν να ανακτήσει και να βελτιώσει τον έλεγχο των προτύπων νευροφυσιολογικής ενεργοποίησης </a:t>
            </a:r>
            <a:endParaRPr lang="el-GR" dirty="0"/>
          </a:p>
          <a:p>
            <a:pPr lvl="1"/>
            <a:r>
              <a:rPr lang="en-US" dirty="0"/>
              <a:t>2. Την εκπαίδευση σε ικανότητες γνωστικής τροποποίησης η οποία σχεδιάστηκε με στόχο να βελτιώσει την ικανότητα της να εντοπίζει και να διορθώνει δυσλειτουργικές σκέψεις και αναφορές και </a:t>
            </a:r>
            <a:endParaRPr lang="el-GR" dirty="0"/>
          </a:p>
          <a:p>
            <a:pPr lvl="1"/>
            <a:r>
              <a:rPr lang="en-US" dirty="0"/>
              <a:t>3. Τη σταδιακή έκθεση σε φοβικά ερεθίσματα που περιλάμβαναν την ενεργοποίηση των νευροφυσιολογικών μηχανισμών, το να περπατά μόνη και να οδηγεί μόνη.</a:t>
            </a:r>
          </a:p>
          <a:p>
            <a:endParaRPr lang="en-US" dirty="0"/>
          </a:p>
        </p:txBody>
      </p:sp>
    </p:spTree>
    <p:extLst>
      <p:ext uri="{BB962C8B-B14F-4D97-AF65-F5344CB8AC3E}">
        <p14:creationId xmlns:p14="http://schemas.microsoft.com/office/powerpoint/2010/main" val="279983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Αξιολόγηση της Συμπεριφοράς</a:t>
            </a:r>
            <a:endParaRPr lang="en-US" dirty="0"/>
          </a:p>
        </p:txBody>
      </p:sp>
      <p:sp>
        <p:nvSpPr>
          <p:cNvPr id="2" name="Content Placeholder 1"/>
          <p:cNvSpPr>
            <a:spLocks noGrp="1"/>
          </p:cNvSpPr>
          <p:nvPr>
            <p:ph idx="1"/>
          </p:nvPr>
        </p:nvSpPr>
        <p:spPr/>
        <p:txBody>
          <a:bodyPr/>
          <a:lstStyle/>
          <a:p>
            <a:r>
              <a:rPr lang="en-US" dirty="0"/>
              <a:t>Αυτή η κατανόηση και δημιουργία προγράμματος θεραπείας της κ. Delaware πραγματοποιήθηκαν μέσω της αξιολόγησης της συμπεριφοράς η οποία αποτελεί ένα εννοιολογικό σύστημα και μια συλλογή μεθόδων μέτρησης. </a:t>
            </a:r>
          </a:p>
          <a:p>
            <a:r>
              <a:rPr lang="en-US" dirty="0"/>
              <a:t>Ως εννοιολογικό σύστημα η αξιολόγηση σχετίζεται με τις θεμελιώδεις αρχές της μάθησης και ενσωματώνει και άλλες (νευροφυσιολογία, γνωστικής ψυχολογία). Ως μέθοδοι μέτρησης, χρήση ψυχομετρικών μέσων και διαδικασιών τα οποία μετρούν ποσοτικά την ανθρώπινη συμπεριφορά. </a:t>
            </a:r>
          </a:p>
        </p:txBody>
      </p:sp>
    </p:spTree>
    <p:extLst>
      <p:ext uri="{BB962C8B-B14F-4D97-AF65-F5344CB8AC3E}">
        <p14:creationId xmlns:p14="http://schemas.microsoft.com/office/powerpoint/2010/main" val="8564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Ψυχοδυναμικό και Πρόβλημα</a:t>
            </a:r>
            <a:endParaRPr lang="en-US" dirty="0"/>
          </a:p>
        </p:txBody>
      </p:sp>
      <p:sp>
        <p:nvSpPr>
          <p:cNvPr id="2" name="Content Placeholder 1"/>
          <p:cNvSpPr>
            <a:spLocks noGrp="1"/>
          </p:cNvSpPr>
          <p:nvPr>
            <p:ph idx="1"/>
          </p:nvPr>
        </p:nvSpPr>
        <p:spPr>
          <a:xfrm>
            <a:off x="820882" y="1278082"/>
            <a:ext cx="10532918" cy="5579917"/>
          </a:xfrm>
        </p:spPr>
        <p:txBody>
          <a:bodyPr>
            <a:normAutofit/>
          </a:bodyPr>
          <a:lstStyle/>
          <a:p>
            <a:r>
              <a:rPr lang="en-US" dirty="0"/>
              <a:t>Τα ψυχοδυναμικά μοντέλα ως προς την αξιολόγηση υποστηρίζουν ότι τα προβλήματα είναι αποτέλεσμα εσωτερικών ασυνείδητων ψυχολογικών διεργασιών (πχ ασυνείδητα κίνητρα συμπεριφοράς</a:t>
            </a:r>
            <a:r>
              <a:rPr lang="el-GR" dirty="0"/>
              <a:t>),</a:t>
            </a:r>
            <a:r>
              <a:rPr lang="en-US" dirty="0" err="1"/>
              <a:t>ψυχοσεξου</a:t>
            </a:r>
            <a:r>
              <a:rPr lang="en-US" dirty="0"/>
              <a:t>αλικές καθηλώσεις (στοματικό και κάπνισμα), και μηχανισμοί άμυνας. Στην ψυχοδυναμική αξιολόγηση, σπάνια αξιολογούνται οι περιβαλλοντικοί παράγοντες με κάποιο συστηματικό τρόπο. </a:t>
            </a:r>
          </a:p>
          <a:p>
            <a:r>
              <a:rPr lang="en-US" dirty="0"/>
              <a:t>Προβληματική η ψυχοδυναμική αξιολόγηση αφού έχει να κάνει με μη παρατηρήσιμες, εσωτερικές και ασυνείδητες διεργασίες που δεν επιδέχονται αμφισβήτησης (πχ μάμα με παιδί που</a:t>
            </a:r>
            <a:r>
              <a:rPr lang="el-GR" dirty="0"/>
              <a:t> μπορεί</a:t>
            </a:r>
            <a:r>
              <a:rPr lang="en-US" dirty="0"/>
              <a:t> μισ</a:t>
            </a:r>
            <a:r>
              <a:rPr lang="el-GR" dirty="0"/>
              <a:t>εί</a:t>
            </a:r>
            <a:r>
              <a:rPr lang="en-US" dirty="0"/>
              <a:t> αλλά δείχνει υπερβολική στοργή (αντίθετη αντίδραση)). </a:t>
            </a:r>
          </a:p>
          <a:p>
            <a:r>
              <a:rPr lang="en-US" dirty="0"/>
              <a:t>Επίσης προβληματική επειδή υπάρχει απουσία ερευνητικής υποστήριξης ως προς τις βασικές υποθέσεις ότι </a:t>
            </a:r>
            <a:endParaRPr lang="el-GR" dirty="0"/>
          </a:p>
          <a:p>
            <a:pPr lvl="1"/>
            <a:r>
              <a:rPr lang="en-US" dirty="0"/>
              <a:t>1. Οι ενδοψυχικοί παράγοντες είναι τα πλέον σημαντικά στοιχεία τα οποία καθορίζουν τη συμπεριφορά και </a:t>
            </a:r>
            <a:endParaRPr lang="el-GR" dirty="0"/>
          </a:p>
          <a:p>
            <a:pPr lvl="1"/>
            <a:r>
              <a:rPr lang="en-US" dirty="0"/>
              <a:t>2. Η αξιολόγηση των ενδοψυχικών παραγόντων οδηγεί σε αποτελεσματικές παρεμβάσεις. </a:t>
            </a:r>
          </a:p>
          <a:p>
            <a:endParaRPr lang="en-US" dirty="0"/>
          </a:p>
        </p:txBody>
      </p:sp>
    </p:spTree>
    <p:extLst>
      <p:ext uri="{BB962C8B-B14F-4D97-AF65-F5344CB8AC3E}">
        <p14:creationId xmlns:p14="http://schemas.microsoft.com/office/powerpoint/2010/main" val="3056389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Θεμελιώδεις Υποθέσεις Αξιολόγησης Συμπεριφοράς</a:t>
            </a:r>
            <a:endParaRPr lang="en-US" dirty="0"/>
          </a:p>
        </p:txBody>
      </p:sp>
      <p:sp>
        <p:nvSpPr>
          <p:cNvPr id="2" name="Content Placeholder 1"/>
          <p:cNvSpPr>
            <a:spLocks noGrp="1"/>
          </p:cNvSpPr>
          <p:nvPr>
            <p:ph idx="1"/>
          </p:nvPr>
        </p:nvSpPr>
        <p:spPr>
          <a:xfrm>
            <a:off x="838200" y="1825624"/>
            <a:ext cx="10515600" cy="5032375"/>
          </a:xfrm>
        </p:spPr>
        <p:txBody>
          <a:bodyPr>
            <a:normAutofit/>
          </a:bodyPr>
          <a:lstStyle/>
          <a:p>
            <a:r>
              <a:rPr lang="en-US" dirty="0"/>
              <a:t>1. Η </a:t>
            </a:r>
            <a:r>
              <a:rPr lang="en-US" b="1" dirty="0"/>
              <a:t>υπόθεση της λειτουργικότητας της συμπεριφοράς </a:t>
            </a:r>
            <a:r>
              <a:rPr lang="en-US" dirty="0"/>
              <a:t>– η συμπεριφορά υπόκειται σε νόμους (δεν είναι τυχαία ή απρογραμμάτιστη), είναι σκόπιμη (παρέχει μέσο για την προσαρμογή του ατόμου στις απαιτήσεις ή αντιξοότητες του περιβάλλοντος). </a:t>
            </a:r>
          </a:p>
          <a:p>
            <a:r>
              <a:rPr lang="en-US" dirty="0"/>
              <a:t>Συμπεριφορές</a:t>
            </a:r>
            <a:r>
              <a:rPr lang="el-GR" dirty="0"/>
              <a:t>-</a:t>
            </a:r>
            <a:r>
              <a:rPr lang="en-US" dirty="0"/>
              <a:t>στόχοι – λογικές και λειτουργικές αντιδράσεις σε γεγονότα του περιβάλλοντος που προηγούνται, συνυπάρχουν ή/και έπονται αυτών των αντιδράσεων. Ο αναλυτής της συμπεριφοράς δημιουργεί υποθέσεις για τη λειτουργία της. Μετα σχεδιάζει διαδικασίες αξιολόγησης για έλεγχο των υποθέσεων.</a:t>
            </a:r>
          </a:p>
          <a:p>
            <a:endParaRPr lang="en-US" dirty="0"/>
          </a:p>
        </p:txBody>
      </p:sp>
    </p:spTree>
    <p:extLst>
      <p:ext uri="{BB962C8B-B14F-4D97-AF65-F5344CB8AC3E}">
        <p14:creationId xmlns:p14="http://schemas.microsoft.com/office/powerpoint/2010/main" val="321637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Θεμελιώδεις Υποθέσεις Αξιολόγησης Συμπεριφοράς</a:t>
            </a:r>
            <a:endParaRPr lang="en-US" dirty="0"/>
          </a:p>
        </p:txBody>
      </p:sp>
      <p:sp>
        <p:nvSpPr>
          <p:cNvPr id="2" name="Content Placeholder 1"/>
          <p:cNvSpPr>
            <a:spLocks noGrp="1"/>
          </p:cNvSpPr>
          <p:nvPr>
            <p:ph idx="1"/>
          </p:nvPr>
        </p:nvSpPr>
        <p:spPr>
          <a:xfrm>
            <a:off x="838200" y="1825624"/>
            <a:ext cx="10515600" cy="5032375"/>
          </a:xfrm>
        </p:spPr>
        <p:txBody>
          <a:bodyPr>
            <a:normAutofit/>
          </a:bodyPr>
          <a:lstStyle/>
          <a:p>
            <a:r>
              <a:rPr lang="en-US" dirty="0"/>
              <a:t>2. Η </a:t>
            </a:r>
            <a:r>
              <a:rPr lang="en-US" b="1" dirty="0"/>
              <a:t>υπόθεση του γενικού πλαισίου αναφοράς </a:t>
            </a:r>
            <a:r>
              <a:rPr lang="en-US" dirty="0"/>
              <a:t>– οι επιδράσεις των περιβαλλοντικών παραγόντων στις συμπεριφορές-στόχους συμβαίνουν με τη μεσολάβηση των ατομικών χαρακτηριστικών (σκέψεις, συναισθηματικές και ψυχοφυσιολογικές καταστάσεις και κινητικές αντιδράσεις). Άρα υπάρχει μεγάλη μεταβλητότητα από άτομο σε άτομο.</a:t>
            </a:r>
          </a:p>
          <a:p>
            <a:r>
              <a:rPr lang="en-US" dirty="0"/>
              <a:t>Μοντέλο SORKC –</a:t>
            </a:r>
            <a:r>
              <a:rPr lang="el-GR" dirty="0"/>
              <a:t> </a:t>
            </a:r>
            <a:r>
              <a:rPr lang="en-US" dirty="0"/>
              <a:t>S (Stimuli) - συγκέντρωση ειδικών πληροφοριών για τα ερεθίσματα που υπήρχαν πριν την εκδήλωση της συμπεριφοράς R (Responses), τα βιολογικά χαρακτηριστικά και το μαθησιακό ιστορικό του ατόμου O (Organism) που αξιολογείται, τις συσχετίσεις μεταξύ αντιδράσεων και αμοιβών (Κ contingencies) που υπάρχουν και τις συνέπειες που συνδέονται με μια συμπεριφορά-στόχο (C - consequences). </a:t>
            </a:r>
          </a:p>
          <a:p>
            <a:endParaRPr lang="en-US" dirty="0"/>
          </a:p>
        </p:txBody>
      </p:sp>
    </p:spTree>
    <p:extLst>
      <p:ext uri="{BB962C8B-B14F-4D97-AF65-F5344CB8AC3E}">
        <p14:creationId xmlns:p14="http://schemas.microsoft.com/office/powerpoint/2010/main" val="171157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Θεμελιώδεις Υποθέσεις Αξιολόγησης Συμπεριφοράς</a:t>
            </a:r>
            <a:endParaRPr lang="en-US" dirty="0"/>
          </a:p>
        </p:txBody>
      </p:sp>
      <p:sp>
        <p:nvSpPr>
          <p:cNvPr id="2" name="Content Placeholder 1"/>
          <p:cNvSpPr>
            <a:spLocks noGrp="1"/>
          </p:cNvSpPr>
          <p:nvPr>
            <p:ph idx="1"/>
          </p:nvPr>
        </p:nvSpPr>
        <p:spPr>
          <a:xfrm>
            <a:off x="838200" y="1825624"/>
            <a:ext cx="10515600" cy="5032375"/>
          </a:xfrm>
        </p:spPr>
        <p:txBody>
          <a:bodyPr>
            <a:normAutofit lnSpcReduction="10000"/>
          </a:bodyPr>
          <a:lstStyle/>
          <a:p>
            <a:r>
              <a:rPr lang="en-US" sz="3200" dirty="0"/>
              <a:t>3. Χρήση </a:t>
            </a:r>
            <a:r>
              <a:rPr lang="en-US" sz="3200" b="1" dirty="0"/>
              <a:t>εμπειρικών μεθόδων μέτρησης </a:t>
            </a:r>
            <a:r>
              <a:rPr lang="en-US" sz="3200" dirty="0"/>
              <a:t>όπου γίνεται αμερόληπτη ποσοτική μέτρηση και με ακρίβεια προσδιορισμένοι παρατηρήσιμοι συμπεριφορές-στόχοι. </a:t>
            </a:r>
          </a:p>
          <a:p>
            <a:r>
              <a:rPr lang="en-US" sz="3200" dirty="0"/>
              <a:t>4. Η </a:t>
            </a:r>
            <a:r>
              <a:rPr lang="en-US" sz="3200" b="1" dirty="0"/>
              <a:t>ευπλαστότητα της συμπεριφοράς </a:t>
            </a:r>
            <a:r>
              <a:rPr lang="en-US" sz="3200" dirty="0"/>
              <a:t>– οι περισσότερες συμπεριφορές-στόχοι είναι δυνατό να τροποποιηθούν μέσω της προσεκτικής εφαρμογής αρχών μάθησης. </a:t>
            </a:r>
          </a:p>
          <a:p>
            <a:r>
              <a:rPr lang="en-US" sz="3200" dirty="0"/>
              <a:t>5. </a:t>
            </a:r>
            <a:r>
              <a:rPr lang="en-US" sz="3200" b="1" dirty="0"/>
              <a:t>Πολυπαραγοντική Θεώρηση</a:t>
            </a:r>
            <a:r>
              <a:rPr lang="en-US" sz="3200" dirty="0"/>
              <a:t> – οι συμπεριφορές-στόχοι αποτελούνται από πολλές συνιστώσες. </a:t>
            </a:r>
          </a:p>
          <a:p>
            <a:endParaRPr lang="en-US" dirty="0"/>
          </a:p>
        </p:txBody>
      </p:sp>
    </p:spTree>
    <p:extLst>
      <p:ext uri="{BB962C8B-B14F-4D97-AF65-F5344CB8AC3E}">
        <p14:creationId xmlns:p14="http://schemas.microsoft.com/office/powerpoint/2010/main" val="1540538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Θεμελιώδεις Υποθέσεις Αξιολόγησης Συμπεριφοράς</a:t>
            </a:r>
            <a:endParaRPr lang="en-US" dirty="0"/>
          </a:p>
        </p:txBody>
      </p:sp>
      <p:sp>
        <p:nvSpPr>
          <p:cNvPr id="2" name="Content Placeholder 1"/>
          <p:cNvSpPr>
            <a:spLocks noGrp="1"/>
          </p:cNvSpPr>
          <p:nvPr>
            <p:ph idx="1"/>
          </p:nvPr>
        </p:nvSpPr>
        <p:spPr>
          <a:xfrm>
            <a:off x="838200" y="1693718"/>
            <a:ext cx="10515600" cy="5164281"/>
          </a:xfrm>
        </p:spPr>
        <p:txBody>
          <a:bodyPr>
            <a:normAutofit/>
          </a:bodyPr>
          <a:lstStyle/>
          <a:p>
            <a:r>
              <a:rPr lang="en-US" dirty="0"/>
              <a:t>6. </a:t>
            </a:r>
            <a:r>
              <a:rPr lang="en-US" b="1" dirty="0"/>
              <a:t>Διπλή Κατεύθυνση </a:t>
            </a:r>
            <a:r>
              <a:rPr lang="en-US" dirty="0"/>
              <a:t>– οι διάφοροι παράγοντες που επηρεάζουν μια συγκεκριμένη συμπεριφορά μπορούν, με τη σειρά τους, να επηρεαστούν από την ίδια αυτή συμπεριφορά (φαύλος κύκλος φο</a:t>
            </a:r>
            <a:r>
              <a:rPr lang="el-GR" dirty="0"/>
              <a:t>β</a:t>
            </a:r>
            <a:r>
              <a:rPr lang="en-US" dirty="0"/>
              <a:t>ικού ερεθίσματος, σωματικής αντίδρασης, και πάλι, κλπ) </a:t>
            </a:r>
            <a:endParaRPr lang="el-GR" dirty="0"/>
          </a:p>
          <a:p>
            <a:r>
              <a:rPr lang="en-US" dirty="0"/>
              <a:t>7. </a:t>
            </a:r>
            <a:r>
              <a:rPr lang="en-US" b="1" dirty="0"/>
              <a:t>Δυναμική των Σχέσεων </a:t>
            </a:r>
            <a:r>
              <a:rPr lang="en-US" dirty="0"/>
              <a:t>– οι σχέσεις ανάμεσα στις συμπεριφορές-στόχους και στους παράγοντες ελέγχου συχνά μεταβάλλονται με την πάροδο του χρόνου (πχ κάπνισμα, πώς αρχίζει και πώς συντηρείται).</a:t>
            </a:r>
          </a:p>
          <a:p>
            <a:r>
              <a:rPr lang="en-US" dirty="0"/>
              <a:t>8. </a:t>
            </a:r>
            <a:r>
              <a:rPr lang="en-US" b="1" dirty="0"/>
              <a:t>Μη γραμμική θεώρηση </a:t>
            </a:r>
            <a:r>
              <a:rPr lang="en-US" dirty="0"/>
              <a:t>– μια μοναδιαία αλλαγή σε μια μεταβλητή ελέγχου δεν προκαλεί πάντοτε μια ανάλογου μεγέθους αλλαγή στη συμπεριφορά-στόχου. </a:t>
            </a:r>
          </a:p>
          <a:p>
            <a:r>
              <a:rPr lang="en-US" dirty="0"/>
              <a:t>Σύνοψη των 8 </a:t>
            </a:r>
            <a:r>
              <a:rPr lang="en-US" dirty="0" err="1"/>
              <a:t>θεμελιωδών</a:t>
            </a:r>
            <a:r>
              <a:rPr lang="en-US" dirty="0"/>
              <a:t> υπ</a:t>
            </a:r>
            <a:r>
              <a:rPr lang="en-US" dirty="0" err="1"/>
              <a:t>οθέσεων</a:t>
            </a:r>
            <a:r>
              <a:rPr lang="en-US" dirty="0"/>
              <a:t>. </a:t>
            </a:r>
          </a:p>
        </p:txBody>
      </p:sp>
    </p:spTree>
    <p:extLst>
      <p:ext uri="{BB962C8B-B14F-4D97-AF65-F5344CB8AC3E}">
        <p14:creationId xmlns:p14="http://schemas.microsoft.com/office/powerpoint/2010/main" val="407840040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1052</TotalTime>
  <Words>1317</Words>
  <Application>Microsoft Office PowerPoint</Application>
  <PresentationFormat>Ευρεία οθόνη</PresentationFormat>
  <Paragraphs>62</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Century Gothic</vt:lpstr>
      <vt:lpstr>Wingdings 3</vt:lpstr>
      <vt:lpstr>Wisp</vt:lpstr>
      <vt:lpstr>Κλινική Ψυχολογία Ι Y007</vt:lpstr>
      <vt:lpstr>Παρουσίαση του PowerPoint</vt:lpstr>
      <vt:lpstr>Αξιολόγηση της Συμπεριφοράς</vt:lpstr>
      <vt:lpstr>Αξιολόγηση της Συμπεριφοράς</vt:lpstr>
      <vt:lpstr>Ψυχοδυναμικό και Πρόβλημα</vt:lpstr>
      <vt:lpstr>Θεμελιώδεις Υποθέσεις Αξιολόγησης Συμπεριφοράς</vt:lpstr>
      <vt:lpstr>Θεμελιώδεις Υποθέσεις Αξιολόγησης Συμπεριφοράς</vt:lpstr>
      <vt:lpstr>Θεμελιώδεις Υποθέσεις Αξιολόγησης Συμπεριφοράς</vt:lpstr>
      <vt:lpstr>Θεμελιώδεις Υποθέσεις Αξιολόγησης Συμπεριφοράς</vt:lpstr>
      <vt:lpstr>Στόχοι και Εφαρμογές Αξιολόγησης της Συμπεριφοράς </vt:lpstr>
      <vt:lpstr>Στόχοι και Εφαρμογές Αξιολόγησης της Συμπεριφοράς </vt:lpstr>
      <vt:lpstr>Διαδικασίες Συλλογής Δεδομένων</vt:lpstr>
      <vt:lpstr>Συνέντευξη στα πλαίσια της αξιολόγησης της συμπεριφοράς</vt:lpstr>
      <vt:lpstr>Παρατήρηση της Συμπεριφοράς</vt:lpstr>
      <vt:lpstr>Αυτοπαρατήρηση και Καταγραφή/Ερωτηματολόγια</vt:lpstr>
      <vt:lpstr>Μέθοδοι για εκτίμηση δεδομένων αξιολόγησης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Flora Katerina</dc:creator>
  <cp:lastModifiedBy>Katerina Flora</cp:lastModifiedBy>
  <cp:revision>26</cp:revision>
  <dcterms:created xsi:type="dcterms:W3CDTF">2016-03-11T12:38:28Z</dcterms:created>
  <dcterms:modified xsi:type="dcterms:W3CDTF">2025-05-02T09:56:55Z</dcterms:modified>
</cp:coreProperties>
</file>