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4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A3B2CA-9D89-4A13-AE81-38BB9B5EFFF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8F97CF0-7244-47A6-AA2C-1C40DFA81E07}">
      <dgm:prSet/>
      <dgm:spPr/>
      <dgm:t>
        <a:bodyPr/>
        <a:lstStyle/>
        <a:p>
          <a:r>
            <a:rPr lang="el-GR"/>
            <a:t>Το πρόγραμμα αποτελείται από 4 βασικά παράθυρα. </a:t>
          </a:r>
          <a:endParaRPr lang="en-US"/>
        </a:p>
      </dgm:t>
    </dgm:pt>
    <dgm:pt modelId="{F9ED075D-7FF3-4C41-B176-945DEA0CF5CA}" type="parTrans" cxnId="{02B4DBC6-1D6F-48C4-9BB7-852B5169D982}">
      <dgm:prSet/>
      <dgm:spPr/>
      <dgm:t>
        <a:bodyPr/>
        <a:lstStyle/>
        <a:p>
          <a:endParaRPr lang="en-US"/>
        </a:p>
      </dgm:t>
    </dgm:pt>
    <dgm:pt modelId="{02CF329B-65DF-4371-9A78-0EB21869EB8C}" type="sibTrans" cxnId="{02B4DBC6-1D6F-48C4-9BB7-852B5169D982}">
      <dgm:prSet/>
      <dgm:spPr/>
      <dgm:t>
        <a:bodyPr/>
        <a:lstStyle/>
        <a:p>
          <a:endParaRPr lang="en-US"/>
        </a:p>
      </dgm:t>
    </dgm:pt>
    <dgm:pt modelId="{CEECC41F-4EF8-46D7-BF74-DA44863F43E9}">
      <dgm:prSet/>
      <dgm:spPr/>
      <dgm:t>
        <a:bodyPr/>
        <a:lstStyle/>
        <a:p>
          <a:r>
            <a:rPr lang="el-GR"/>
            <a:t>1) </a:t>
          </a:r>
          <a:r>
            <a:rPr lang="en-US"/>
            <a:t>Project bin</a:t>
          </a:r>
        </a:p>
      </dgm:t>
    </dgm:pt>
    <dgm:pt modelId="{5026CB42-186B-4864-B6A1-60C8F4AA0759}" type="parTrans" cxnId="{E91FEF4D-F8E2-4F24-B827-4B2EB8346261}">
      <dgm:prSet/>
      <dgm:spPr/>
      <dgm:t>
        <a:bodyPr/>
        <a:lstStyle/>
        <a:p>
          <a:endParaRPr lang="en-US"/>
        </a:p>
      </dgm:t>
    </dgm:pt>
    <dgm:pt modelId="{7D2D57EC-C2FE-421C-BFA3-7BBCDBF62AF4}" type="sibTrans" cxnId="{E91FEF4D-F8E2-4F24-B827-4B2EB8346261}">
      <dgm:prSet/>
      <dgm:spPr/>
      <dgm:t>
        <a:bodyPr/>
        <a:lstStyle/>
        <a:p>
          <a:endParaRPr lang="en-US"/>
        </a:p>
      </dgm:t>
    </dgm:pt>
    <dgm:pt modelId="{90B31BE6-97D2-4C1B-86A4-DC5A70343E8B}">
      <dgm:prSet/>
      <dgm:spPr/>
      <dgm:t>
        <a:bodyPr/>
        <a:lstStyle/>
        <a:p>
          <a:r>
            <a:rPr lang="en-US"/>
            <a:t>2) Timeline</a:t>
          </a:r>
        </a:p>
      </dgm:t>
    </dgm:pt>
    <dgm:pt modelId="{78EF0F98-8882-435E-8B32-74F3F675BB90}" type="parTrans" cxnId="{7CCA3A40-020C-4B18-8756-E03BADCAFB6F}">
      <dgm:prSet/>
      <dgm:spPr/>
      <dgm:t>
        <a:bodyPr/>
        <a:lstStyle/>
        <a:p>
          <a:endParaRPr lang="en-US"/>
        </a:p>
      </dgm:t>
    </dgm:pt>
    <dgm:pt modelId="{0F5EF1A1-2338-4627-B699-EFFE7A1DB4C0}" type="sibTrans" cxnId="{7CCA3A40-020C-4B18-8756-E03BADCAFB6F}">
      <dgm:prSet/>
      <dgm:spPr/>
      <dgm:t>
        <a:bodyPr/>
        <a:lstStyle/>
        <a:p>
          <a:endParaRPr lang="en-US"/>
        </a:p>
      </dgm:t>
    </dgm:pt>
    <dgm:pt modelId="{E08716EF-2E4D-499F-AFBB-0D1BB3C22C4D}">
      <dgm:prSet/>
      <dgm:spPr/>
      <dgm:t>
        <a:bodyPr/>
        <a:lstStyle/>
        <a:p>
          <a:r>
            <a:rPr lang="en-US"/>
            <a:t>3) </a:t>
          </a:r>
          <a:r>
            <a:rPr lang="el-GR"/>
            <a:t>Επισκόπηση κλιπ</a:t>
          </a:r>
          <a:endParaRPr lang="en-US"/>
        </a:p>
      </dgm:t>
    </dgm:pt>
    <dgm:pt modelId="{F8FFB0DD-DFB5-443D-9774-182C517E4D17}" type="parTrans" cxnId="{3F75943A-7357-45EB-9828-7231280870B5}">
      <dgm:prSet/>
      <dgm:spPr/>
      <dgm:t>
        <a:bodyPr/>
        <a:lstStyle/>
        <a:p>
          <a:endParaRPr lang="en-US"/>
        </a:p>
      </dgm:t>
    </dgm:pt>
    <dgm:pt modelId="{0280E8AE-C4A0-4AAA-AB8F-C2612485DFE6}" type="sibTrans" cxnId="{3F75943A-7357-45EB-9828-7231280870B5}">
      <dgm:prSet/>
      <dgm:spPr/>
      <dgm:t>
        <a:bodyPr/>
        <a:lstStyle/>
        <a:p>
          <a:endParaRPr lang="en-US"/>
        </a:p>
      </dgm:t>
    </dgm:pt>
    <dgm:pt modelId="{FD77C23C-1643-4F5A-9951-BDB7C762CE06}">
      <dgm:prSet/>
      <dgm:spPr/>
      <dgm:t>
        <a:bodyPr/>
        <a:lstStyle/>
        <a:p>
          <a:r>
            <a:rPr lang="el-GR"/>
            <a:t>4)Επισκόπηση έργου</a:t>
          </a:r>
          <a:endParaRPr lang="en-US"/>
        </a:p>
      </dgm:t>
    </dgm:pt>
    <dgm:pt modelId="{3CCD3F32-3CC6-4EE6-AFEB-B4011CAB8FEE}" type="parTrans" cxnId="{6EB55C41-8B03-400F-A381-15D52F2B6B79}">
      <dgm:prSet/>
      <dgm:spPr/>
      <dgm:t>
        <a:bodyPr/>
        <a:lstStyle/>
        <a:p>
          <a:endParaRPr lang="en-US"/>
        </a:p>
      </dgm:t>
    </dgm:pt>
    <dgm:pt modelId="{563D3EB5-0AD0-493B-8AE1-11F9AB7D3B38}" type="sibTrans" cxnId="{6EB55C41-8B03-400F-A381-15D52F2B6B79}">
      <dgm:prSet/>
      <dgm:spPr/>
      <dgm:t>
        <a:bodyPr/>
        <a:lstStyle/>
        <a:p>
          <a:endParaRPr lang="en-US"/>
        </a:p>
      </dgm:t>
    </dgm:pt>
    <dgm:pt modelId="{CB596816-B632-4A74-98DD-FEFD42168BB9}" type="pres">
      <dgm:prSet presAssocID="{D3A3B2CA-9D89-4A13-AE81-38BB9B5EFFFB}" presName="linear" presStyleCnt="0">
        <dgm:presLayoutVars>
          <dgm:animLvl val="lvl"/>
          <dgm:resizeHandles val="exact"/>
        </dgm:presLayoutVars>
      </dgm:prSet>
      <dgm:spPr/>
    </dgm:pt>
    <dgm:pt modelId="{4F61FC9A-CCA8-405C-A07F-52E5AA7B0AAD}" type="pres">
      <dgm:prSet presAssocID="{68F97CF0-7244-47A6-AA2C-1C40DFA81E07}" presName="parentText" presStyleLbl="node1" presStyleIdx="0" presStyleCnt="5">
        <dgm:presLayoutVars>
          <dgm:chMax val="0"/>
          <dgm:bulletEnabled val="1"/>
        </dgm:presLayoutVars>
      </dgm:prSet>
      <dgm:spPr/>
    </dgm:pt>
    <dgm:pt modelId="{66B0CA46-D2C4-4709-80FD-B6DF8BAB6F02}" type="pres">
      <dgm:prSet presAssocID="{02CF329B-65DF-4371-9A78-0EB21869EB8C}" presName="spacer" presStyleCnt="0"/>
      <dgm:spPr/>
    </dgm:pt>
    <dgm:pt modelId="{BAE84B83-7EDB-4887-A468-5C30B6C8F8E2}" type="pres">
      <dgm:prSet presAssocID="{CEECC41F-4EF8-46D7-BF74-DA44863F43E9}" presName="parentText" presStyleLbl="node1" presStyleIdx="1" presStyleCnt="5">
        <dgm:presLayoutVars>
          <dgm:chMax val="0"/>
          <dgm:bulletEnabled val="1"/>
        </dgm:presLayoutVars>
      </dgm:prSet>
      <dgm:spPr/>
    </dgm:pt>
    <dgm:pt modelId="{CC83BA5B-FDA6-472C-A85A-7B1EAC533149}" type="pres">
      <dgm:prSet presAssocID="{7D2D57EC-C2FE-421C-BFA3-7BBCDBF62AF4}" presName="spacer" presStyleCnt="0"/>
      <dgm:spPr/>
    </dgm:pt>
    <dgm:pt modelId="{E7A4A91B-E9B4-4C74-B03D-6516020CE6A2}" type="pres">
      <dgm:prSet presAssocID="{90B31BE6-97D2-4C1B-86A4-DC5A70343E8B}" presName="parentText" presStyleLbl="node1" presStyleIdx="2" presStyleCnt="5">
        <dgm:presLayoutVars>
          <dgm:chMax val="0"/>
          <dgm:bulletEnabled val="1"/>
        </dgm:presLayoutVars>
      </dgm:prSet>
      <dgm:spPr/>
    </dgm:pt>
    <dgm:pt modelId="{BB61EF8C-595F-4B97-9F62-B236E1EA93A0}" type="pres">
      <dgm:prSet presAssocID="{0F5EF1A1-2338-4627-B699-EFFE7A1DB4C0}" presName="spacer" presStyleCnt="0"/>
      <dgm:spPr/>
    </dgm:pt>
    <dgm:pt modelId="{4AD22727-6030-4EF3-8AA4-8B8DF6BD2A39}" type="pres">
      <dgm:prSet presAssocID="{E08716EF-2E4D-499F-AFBB-0D1BB3C22C4D}" presName="parentText" presStyleLbl="node1" presStyleIdx="3" presStyleCnt="5">
        <dgm:presLayoutVars>
          <dgm:chMax val="0"/>
          <dgm:bulletEnabled val="1"/>
        </dgm:presLayoutVars>
      </dgm:prSet>
      <dgm:spPr/>
    </dgm:pt>
    <dgm:pt modelId="{E79F97FB-4C5F-4992-A9B4-1E43B71F8559}" type="pres">
      <dgm:prSet presAssocID="{0280E8AE-C4A0-4AAA-AB8F-C2612485DFE6}" presName="spacer" presStyleCnt="0"/>
      <dgm:spPr/>
    </dgm:pt>
    <dgm:pt modelId="{46CC3614-779D-4031-9C32-723495080E03}" type="pres">
      <dgm:prSet presAssocID="{FD77C23C-1643-4F5A-9951-BDB7C762CE06}" presName="parentText" presStyleLbl="node1" presStyleIdx="4" presStyleCnt="5">
        <dgm:presLayoutVars>
          <dgm:chMax val="0"/>
          <dgm:bulletEnabled val="1"/>
        </dgm:presLayoutVars>
      </dgm:prSet>
      <dgm:spPr/>
    </dgm:pt>
  </dgm:ptLst>
  <dgm:cxnLst>
    <dgm:cxn modelId="{19686108-3563-436D-BAEE-7DE0E4FD5583}" type="presOf" srcId="{E08716EF-2E4D-499F-AFBB-0D1BB3C22C4D}" destId="{4AD22727-6030-4EF3-8AA4-8B8DF6BD2A39}" srcOrd="0" destOrd="0" presId="urn:microsoft.com/office/officeart/2005/8/layout/vList2"/>
    <dgm:cxn modelId="{3F75943A-7357-45EB-9828-7231280870B5}" srcId="{D3A3B2CA-9D89-4A13-AE81-38BB9B5EFFFB}" destId="{E08716EF-2E4D-499F-AFBB-0D1BB3C22C4D}" srcOrd="3" destOrd="0" parTransId="{F8FFB0DD-DFB5-443D-9774-182C517E4D17}" sibTransId="{0280E8AE-C4A0-4AAA-AB8F-C2612485DFE6}"/>
    <dgm:cxn modelId="{7CCA3A40-020C-4B18-8756-E03BADCAFB6F}" srcId="{D3A3B2CA-9D89-4A13-AE81-38BB9B5EFFFB}" destId="{90B31BE6-97D2-4C1B-86A4-DC5A70343E8B}" srcOrd="2" destOrd="0" parTransId="{78EF0F98-8882-435E-8B32-74F3F675BB90}" sibTransId="{0F5EF1A1-2338-4627-B699-EFFE7A1DB4C0}"/>
    <dgm:cxn modelId="{6EB55C41-8B03-400F-A381-15D52F2B6B79}" srcId="{D3A3B2CA-9D89-4A13-AE81-38BB9B5EFFFB}" destId="{FD77C23C-1643-4F5A-9951-BDB7C762CE06}" srcOrd="4" destOrd="0" parTransId="{3CCD3F32-3CC6-4EE6-AFEB-B4011CAB8FEE}" sibTransId="{563D3EB5-0AD0-493B-8AE1-11F9AB7D3B38}"/>
    <dgm:cxn modelId="{07B50C65-0F98-4134-94E3-0927F2F44672}" type="presOf" srcId="{90B31BE6-97D2-4C1B-86A4-DC5A70343E8B}" destId="{E7A4A91B-E9B4-4C74-B03D-6516020CE6A2}" srcOrd="0" destOrd="0" presId="urn:microsoft.com/office/officeart/2005/8/layout/vList2"/>
    <dgm:cxn modelId="{8207A767-41A2-44CD-A1C2-900C4FAC3E13}" type="presOf" srcId="{CEECC41F-4EF8-46D7-BF74-DA44863F43E9}" destId="{BAE84B83-7EDB-4887-A468-5C30B6C8F8E2}" srcOrd="0" destOrd="0" presId="urn:microsoft.com/office/officeart/2005/8/layout/vList2"/>
    <dgm:cxn modelId="{59B47A6A-CD30-487A-BB31-6F1FD5EE92F9}" type="presOf" srcId="{FD77C23C-1643-4F5A-9951-BDB7C762CE06}" destId="{46CC3614-779D-4031-9C32-723495080E03}" srcOrd="0" destOrd="0" presId="urn:microsoft.com/office/officeart/2005/8/layout/vList2"/>
    <dgm:cxn modelId="{E91FEF4D-F8E2-4F24-B827-4B2EB8346261}" srcId="{D3A3B2CA-9D89-4A13-AE81-38BB9B5EFFFB}" destId="{CEECC41F-4EF8-46D7-BF74-DA44863F43E9}" srcOrd="1" destOrd="0" parTransId="{5026CB42-186B-4864-B6A1-60C8F4AA0759}" sibTransId="{7D2D57EC-C2FE-421C-BFA3-7BBCDBF62AF4}"/>
    <dgm:cxn modelId="{496990B0-6A02-47FB-ADE3-36C769847DC9}" type="presOf" srcId="{D3A3B2CA-9D89-4A13-AE81-38BB9B5EFFFB}" destId="{CB596816-B632-4A74-98DD-FEFD42168BB9}" srcOrd="0" destOrd="0" presId="urn:microsoft.com/office/officeart/2005/8/layout/vList2"/>
    <dgm:cxn modelId="{02B4DBC6-1D6F-48C4-9BB7-852B5169D982}" srcId="{D3A3B2CA-9D89-4A13-AE81-38BB9B5EFFFB}" destId="{68F97CF0-7244-47A6-AA2C-1C40DFA81E07}" srcOrd="0" destOrd="0" parTransId="{F9ED075D-7FF3-4C41-B176-945DEA0CF5CA}" sibTransId="{02CF329B-65DF-4371-9A78-0EB21869EB8C}"/>
    <dgm:cxn modelId="{3CE6CDCE-611A-4B34-BE8A-11E91E2177A8}" type="presOf" srcId="{68F97CF0-7244-47A6-AA2C-1C40DFA81E07}" destId="{4F61FC9A-CCA8-405C-A07F-52E5AA7B0AAD}" srcOrd="0" destOrd="0" presId="urn:microsoft.com/office/officeart/2005/8/layout/vList2"/>
    <dgm:cxn modelId="{61F52AE4-AF43-4AFF-8E66-59E312D5B3B4}" type="presParOf" srcId="{CB596816-B632-4A74-98DD-FEFD42168BB9}" destId="{4F61FC9A-CCA8-405C-A07F-52E5AA7B0AAD}" srcOrd="0" destOrd="0" presId="urn:microsoft.com/office/officeart/2005/8/layout/vList2"/>
    <dgm:cxn modelId="{9A066DE3-362E-41A3-904C-D621C10F6B44}" type="presParOf" srcId="{CB596816-B632-4A74-98DD-FEFD42168BB9}" destId="{66B0CA46-D2C4-4709-80FD-B6DF8BAB6F02}" srcOrd="1" destOrd="0" presId="urn:microsoft.com/office/officeart/2005/8/layout/vList2"/>
    <dgm:cxn modelId="{DA39224B-7FA6-4754-8957-8196A4157C23}" type="presParOf" srcId="{CB596816-B632-4A74-98DD-FEFD42168BB9}" destId="{BAE84B83-7EDB-4887-A468-5C30B6C8F8E2}" srcOrd="2" destOrd="0" presId="urn:microsoft.com/office/officeart/2005/8/layout/vList2"/>
    <dgm:cxn modelId="{6810BA3E-CA2F-4361-9B1D-C687F6B6C1E5}" type="presParOf" srcId="{CB596816-B632-4A74-98DD-FEFD42168BB9}" destId="{CC83BA5B-FDA6-472C-A85A-7B1EAC533149}" srcOrd="3" destOrd="0" presId="urn:microsoft.com/office/officeart/2005/8/layout/vList2"/>
    <dgm:cxn modelId="{766B7BAC-3D0F-4B33-ACFC-9C0A48F7B2BC}" type="presParOf" srcId="{CB596816-B632-4A74-98DD-FEFD42168BB9}" destId="{E7A4A91B-E9B4-4C74-B03D-6516020CE6A2}" srcOrd="4" destOrd="0" presId="urn:microsoft.com/office/officeart/2005/8/layout/vList2"/>
    <dgm:cxn modelId="{F30A4960-3A0B-4E6E-960D-43C3927BBDF0}" type="presParOf" srcId="{CB596816-B632-4A74-98DD-FEFD42168BB9}" destId="{BB61EF8C-595F-4B97-9F62-B236E1EA93A0}" srcOrd="5" destOrd="0" presId="urn:microsoft.com/office/officeart/2005/8/layout/vList2"/>
    <dgm:cxn modelId="{A13D638E-BC8C-40F8-8C3D-F4D92054D212}" type="presParOf" srcId="{CB596816-B632-4A74-98DD-FEFD42168BB9}" destId="{4AD22727-6030-4EF3-8AA4-8B8DF6BD2A39}" srcOrd="6" destOrd="0" presId="urn:microsoft.com/office/officeart/2005/8/layout/vList2"/>
    <dgm:cxn modelId="{774EB447-3F3B-4362-83FA-7AC5D5CB22D3}" type="presParOf" srcId="{CB596816-B632-4A74-98DD-FEFD42168BB9}" destId="{E79F97FB-4C5F-4992-A9B4-1E43B71F8559}" srcOrd="7" destOrd="0" presId="urn:microsoft.com/office/officeart/2005/8/layout/vList2"/>
    <dgm:cxn modelId="{7A277C1D-0AD9-4381-AFFC-D1AB5C1B0756}" type="presParOf" srcId="{CB596816-B632-4A74-98DD-FEFD42168BB9}" destId="{46CC3614-779D-4031-9C32-723495080E0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FC9A-CCA8-405C-A07F-52E5AA7B0AAD}">
      <dsp:nvSpPr>
        <dsp:cNvPr id="0" name=""/>
        <dsp:cNvSpPr/>
      </dsp:nvSpPr>
      <dsp:spPr>
        <a:xfrm>
          <a:off x="0" y="256111"/>
          <a:ext cx="3500975" cy="8494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a:t>Το πρόγραμμα αποτελείται από 4 βασικά παράθυρα. </a:t>
          </a:r>
          <a:endParaRPr lang="en-US" sz="2200" kern="1200"/>
        </a:p>
      </dsp:txBody>
      <dsp:txXfrm>
        <a:off x="41465" y="297576"/>
        <a:ext cx="3418045" cy="766490"/>
      </dsp:txXfrm>
    </dsp:sp>
    <dsp:sp modelId="{BAE84B83-7EDB-4887-A468-5C30B6C8F8E2}">
      <dsp:nvSpPr>
        <dsp:cNvPr id="0" name=""/>
        <dsp:cNvSpPr/>
      </dsp:nvSpPr>
      <dsp:spPr>
        <a:xfrm>
          <a:off x="0" y="1168891"/>
          <a:ext cx="3500975" cy="8494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a:t>1) </a:t>
          </a:r>
          <a:r>
            <a:rPr lang="en-US" sz="2200" kern="1200"/>
            <a:t>Project bin</a:t>
          </a:r>
        </a:p>
      </dsp:txBody>
      <dsp:txXfrm>
        <a:off x="41465" y="1210356"/>
        <a:ext cx="3418045" cy="766490"/>
      </dsp:txXfrm>
    </dsp:sp>
    <dsp:sp modelId="{E7A4A91B-E9B4-4C74-B03D-6516020CE6A2}">
      <dsp:nvSpPr>
        <dsp:cNvPr id="0" name=""/>
        <dsp:cNvSpPr/>
      </dsp:nvSpPr>
      <dsp:spPr>
        <a:xfrm>
          <a:off x="0" y="2081671"/>
          <a:ext cx="3500975" cy="8494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2) Timeline</a:t>
          </a:r>
        </a:p>
      </dsp:txBody>
      <dsp:txXfrm>
        <a:off x="41465" y="2123136"/>
        <a:ext cx="3418045" cy="766490"/>
      </dsp:txXfrm>
    </dsp:sp>
    <dsp:sp modelId="{4AD22727-6030-4EF3-8AA4-8B8DF6BD2A39}">
      <dsp:nvSpPr>
        <dsp:cNvPr id="0" name=""/>
        <dsp:cNvSpPr/>
      </dsp:nvSpPr>
      <dsp:spPr>
        <a:xfrm>
          <a:off x="0" y="2994452"/>
          <a:ext cx="3500975" cy="8494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3) </a:t>
          </a:r>
          <a:r>
            <a:rPr lang="el-GR" sz="2200" kern="1200"/>
            <a:t>Επισκόπηση κλιπ</a:t>
          </a:r>
          <a:endParaRPr lang="en-US" sz="2200" kern="1200"/>
        </a:p>
      </dsp:txBody>
      <dsp:txXfrm>
        <a:off x="41465" y="3035917"/>
        <a:ext cx="3418045" cy="766490"/>
      </dsp:txXfrm>
    </dsp:sp>
    <dsp:sp modelId="{46CC3614-779D-4031-9C32-723495080E03}">
      <dsp:nvSpPr>
        <dsp:cNvPr id="0" name=""/>
        <dsp:cNvSpPr/>
      </dsp:nvSpPr>
      <dsp:spPr>
        <a:xfrm>
          <a:off x="0" y="3907232"/>
          <a:ext cx="3500975" cy="8494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a:t>4)Επισκόπηση έργου</a:t>
          </a:r>
          <a:endParaRPr lang="en-US" sz="2200" kern="1200"/>
        </a:p>
      </dsp:txBody>
      <dsp:txXfrm>
        <a:off x="41465" y="3948697"/>
        <a:ext cx="3418045" cy="7664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4D1030-25A3-441B-B02D-7B510DD5EBBF}" type="datetimeFigureOut">
              <a:rPr lang="en-US" smtClean="0"/>
              <a:t>3/15/2025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1B770F-2750-4C95-B565-4792BBA55EBA}" type="slidenum">
              <a:rPr lang="en-US" smtClean="0"/>
              <a:t>‹#›</a:t>
            </a:fld>
            <a:endParaRPr lang="en-US"/>
          </a:p>
        </p:txBody>
      </p:sp>
    </p:spTree>
    <p:extLst>
      <p:ext uri="{BB962C8B-B14F-4D97-AF65-F5344CB8AC3E}">
        <p14:creationId xmlns:p14="http://schemas.microsoft.com/office/powerpoint/2010/main" val="280069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B770F-2750-4C95-B565-4792BBA55EBA}" type="slidenum">
              <a:rPr lang="en-US" smtClean="0"/>
              <a:t>16</a:t>
            </a:fld>
            <a:endParaRPr lang="en-US"/>
          </a:p>
        </p:txBody>
      </p:sp>
    </p:spTree>
    <p:extLst>
      <p:ext uri="{BB962C8B-B14F-4D97-AF65-F5344CB8AC3E}">
        <p14:creationId xmlns:p14="http://schemas.microsoft.com/office/powerpoint/2010/main" val="1266369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14A15-8279-F949-B239-0197F2E671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25981C-459F-35AD-63D5-1D80AE276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C7CF4C-28E7-B3D4-8F89-EDC03E4000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AA0B10-2D44-4ADC-EB54-CD763D00620E}"/>
              </a:ext>
            </a:extLst>
          </p:cNvPr>
          <p:cNvSpPr>
            <a:spLocks noGrp="1"/>
          </p:cNvSpPr>
          <p:nvPr>
            <p:ph type="sldNum" sz="quarter" idx="5"/>
          </p:nvPr>
        </p:nvSpPr>
        <p:spPr/>
        <p:txBody>
          <a:bodyPr/>
          <a:lstStyle/>
          <a:p>
            <a:fld id="{091B770F-2750-4C95-B565-4792BBA55EBA}" type="slidenum">
              <a:rPr lang="en-US" smtClean="0"/>
              <a:t>17</a:t>
            </a:fld>
            <a:endParaRPr lang="en-US"/>
          </a:p>
        </p:txBody>
      </p:sp>
    </p:spTree>
    <p:extLst>
      <p:ext uri="{BB962C8B-B14F-4D97-AF65-F5344CB8AC3E}">
        <p14:creationId xmlns:p14="http://schemas.microsoft.com/office/powerpoint/2010/main" val="3716922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F3C81-BC01-7278-01BC-6C63686666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898593-E41C-5AE8-4FA4-8F8E3AC319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DAAED1-EC13-8745-925F-D90FA6E33F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0F82AD-4030-0732-B724-1A482F715E87}"/>
              </a:ext>
            </a:extLst>
          </p:cNvPr>
          <p:cNvSpPr>
            <a:spLocks noGrp="1"/>
          </p:cNvSpPr>
          <p:nvPr>
            <p:ph type="sldNum" sz="quarter" idx="5"/>
          </p:nvPr>
        </p:nvSpPr>
        <p:spPr/>
        <p:txBody>
          <a:bodyPr/>
          <a:lstStyle/>
          <a:p>
            <a:fld id="{091B770F-2750-4C95-B565-4792BBA55EBA}" type="slidenum">
              <a:rPr lang="en-US" smtClean="0"/>
              <a:t>18</a:t>
            </a:fld>
            <a:endParaRPr lang="en-US"/>
          </a:p>
        </p:txBody>
      </p:sp>
    </p:spTree>
    <p:extLst>
      <p:ext uri="{BB962C8B-B14F-4D97-AF65-F5344CB8AC3E}">
        <p14:creationId xmlns:p14="http://schemas.microsoft.com/office/powerpoint/2010/main" val="3334621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3/15/2025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90688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3/15/2025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21472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3/15/2025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81813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3/15/2025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974526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3/15/2025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64397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3/15/2025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464166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3/15/2025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871377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3/15/2025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937170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3/15/2025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449913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3/15/2025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62947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3/15/2025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657703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3/15/2025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07015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559A2F6-88FA-7D92-611B-7B4163DCEFC1}"/>
              </a:ext>
            </a:extLst>
          </p:cNvPr>
          <p:cNvPicPr>
            <a:picLocks noChangeAspect="1"/>
          </p:cNvPicPr>
          <p:nvPr/>
        </p:nvPicPr>
        <p:blipFill>
          <a:blip r:embed="rId2"/>
          <a:srcRect l="25522" r="21145"/>
          <a:stretch/>
        </p:blipFill>
        <p:spPr>
          <a:xfrm>
            <a:off x="1" y="10"/>
            <a:ext cx="4876799" cy="6857989"/>
          </a:xfrm>
          <a:prstGeom prst="rect">
            <a:avLst/>
          </a:prstGeom>
        </p:spPr>
      </p:pic>
      <p:sp>
        <p:nvSpPr>
          <p:cNvPr id="2" name="Title 1">
            <a:extLst>
              <a:ext uri="{FF2B5EF4-FFF2-40B4-BE49-F238E27FC236}">
                <a16:creationId xmlns:a16="http://schemas.microsoft.com/office/drawing/2014/main" id="{4AECE3AA-9C42-9FE6-396B-0CC06FAB85E3}"/>
              </a:ext>
            </a:extLst>
          </p:cNvPr>
          <p:cNvSpPr>
            <a:spLocks noGrp="1"/>
          </p:cNvSpPr>
          <p:nvPr>
            <p:ph type="ctrTitle"/>
          </p:nvPr>
        </p:nvSpPr>
        <p:spPr>
          <a:xfrm>
            <a:off x="5604552" y="871758"/>
            <a:ext cx="5825448" cy="3871143"/>
          </a:xfrm>
        </p:spPr>
        <p:txBody>
          <a:bodyPr>
            <a:normAutofit fontScale="90000"/>
          </a:bodyPr>
          <a:lstStyle/>
          <a:p>
            <a:pPr algn="ctr"/>
            <a:r>
              <a:rPr lang="el-GR" sz="4400" dirty="0"/>
              <a:t>Μονταζ </a:t>
            </a:r>
            <a:r>
              <a:rPr lang="en-US" sz="4400" dirty="0"/>
              <a:t>–TRIMMING</a:t>
            </a:r>
            <a:br>
              <a:rPr lang="en-US" sz="4400" dirty="0"/>
            </a:br>
            <a:r>
              <a:rPr lang="el-GR" sz="4400" dirty="0"/>
              <a:t> ΜΕ</a:t>
            </a:r>
            <a:r>
              <a:rPr lang="en-US" sz="4400" dirty="0"/>
              <a:t> </a:t>
            </a:r>
            <a:r>
              <a:rPr lang="el-GR" sz="4400" dirty="0"/>
              <a:t>ΤΟ </a:t>
            </a:r>
            <a:br>
              <a:rPr lang="el-GR" sz="4400" dirty="0"/>
            </a:br>
            <a:r>
              <a:rPr lang="en-US" sz="4400" dirty="0"/>
              <a:t>  </a:t>
            </a:r>
            <a:r>
              <a:rPr lang="el-GR" sz="4400" dirty="0"/>
              <a:t>ΠΡΟΓΡΑΜΜΑ</a:t>
            </a:r>
            <a:r>
              <a:rPr lang="en-US" sz="4400" dirty="0"/>
              <a:t> </a:t>
            </a:r>
            <a:r>
              <a:rPr lang="el-GR" sz="4400" dirty="0"/>
              <a:t>    </a:t>
            </a:r>
            <a:r>
              <a:rPr lang="en-US" sz="4400" dirty="0"/>
              <a:t>KEDNLIVE</a:t>
            </a:r>
            <a:br>
              <a:rPr lang="en-US" dirty="0"/>
            </a:br>
            <a:br>
              <a:rPr lang="el-GR" dirty="0"/>
            </a:br>
            <a:endParaRPr lang="en-US" dirty="0"/>
          </a:p>
        </p:txBody>
      </p:sp>
      <p:sp>
        <p:nvSpPr>
          <p:cNvPr id="3" name="Subtitle 2">
            <a:extLst>
              <a:ext uri="{FF2B5EF4-FFF2-40B4-BE49-F238E27FC236}">
                <a16:creationId xmlns:a16="http://schemas.microsoft.com/office/drawing/2014/main" id="{D18D30B2-C26F-C262-48C7-B1B47D6507EA}"/>
              </a:ext>
            </a:extLst>
          </p:cNvPr>
          <p:cNvSpPr>
            <a:spLocks noGrp="1"/>
          </p:cNvSpPr>
          <p:nvPr>
            <p:ph type="subTitle" idx="1"/>
          </p:nvPr>
        </p:nvSpPr>
        <p:spPr>
          <a:xfrm>
            <a:off x="5619964" y="4785543"/>
            <a:ext cx="5322013" cy="1005657"/>
          </a:xfrm>
        </p:spPr>
        <p:txBody>
          <a:bodyPr>
            <a:normAutofit/>
          </a:bodyPr>
          <a:lstStyle/>
          <a:p>
            <a:r>
              <a:rPr lang="el-GR" dirty="0"/>
              <a:t>Μάθημα 2</a:t>
            </a:r>
            <a:r>
              <a:rPr lang="el-GR" baseline="30000" dirty="0"/>
              <a:t>ο</a:t>
            </a:r>
            <a:r>
              <a:rPr lang="el-GR" dirty="0"/>
              <a:t> </a:t>
            </a:r>
            <a:r>
              <a:rPr lang="en-US" dirty="0"/>
              <a:t> </a:t>
            </a:r>
            <a:endParaRPr lang="el-GR" dirty="0"/>
          </a:p>
          <a:p>
            <a:r>
              <a:rPr lang="el-GR" dirty="0"/>
              <a:t>Διδάσκων</a:t>
            </a:r>
            <a:r>
              <a:rPr lang="en-US" dirty="0"/>
              <a:t>:</a:t>
            </a:r>
            <a:r>
              <a:rPr lang="el-GR" dirty="0"/>
              <a:t>Γκούτζιος Στέφανος</a:t>
            </a:r>
            <a:endParaRPr lang="en-US" dirty="0"/>
          </a:p>
        </p:txBody>
      </p:sp>
      <p:cxnSp>
        <p:nvCxnSpPr>
          <p:cNvPr id="19" name="Straight Connector 18">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803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90FA8-8D7F-6386-7C37-D673BFABAD65}"/>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D463590-FDA4-11D7-DF5D-FF6866CEFC5F}"/>
              </a:ext>
            </a:extLst>
          </p:cNvPr>
          <p:cNvSpPr txBox="1">
            <a:spLocks noGrp="1"/>
          </p:cNvSpPr>
          <p:nvPr>
            <p:ph idx="1"/>
          </p:nvPr>
        </p:nvSpPr>
        <p:spPr>
          <a:xfrm>
            <a:off x="686020" y="1294032"/>
            <a:ext cx="4575297" cy="1927470"/>
          </a:xfrm>
          <a:prstGeom prst="rect">
            <a:avLst/>
          </a:prstGeom>
          <a:noFill/>
        </p:spPr>
        <p:txBody>
          <a:bodyPr wrap="square">
            <a:spAutoFit/>
          </a:bodyPr>
          <a:lstStyle/>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ZOOM </a:t>
            </a:r>
          </a:p>
          <a:p>
            <a:pPr marL="0" indent="0">
              <a:lnSpc>
                <a:spcPct val="115000"/>
              </a:lnSpc>
              <a:spcAft>
                <a:spcPts val="800"/>
              </a:spcAft>
              <a:buNone/>
            </a:pPr>
            <a:r>
              <a:rPr lang="el-GR" sz="1800" kern="100" dirty="0">
                <a:latin typeface="Aptos" panose="020B0004020202020204" pitchFamily="34" charset="0"/>
                <a:ea typeface="Aptos" panose="020B0004020202020204" pitchFamily="34" charset="0"/>
                <a:cs typeface="Times New Roman" panose="02020603050405020304" pitchFamily="18" charset="0"/>
              </a:rPr>
              <a:t>Με πατημένο το </a:t>
            </a:r>
            <a:r>
              <a:rPr lang="en-US" sz="1800" kern="100" dirty="0">
                <a:latin typeface="Aptos" panose="020B0004020202020204" pitchFamily="34" charset="0"/>
                <a:ea typeface="Aptos" panose="020B0004020202020204" pitchFamily="34" charset="0"/>
                <a:cs typeface="Times New Roman" panose="02020603050405020304" pitchFamily="18" charset="0"/>
              </a:rPr>
              <a:t>CTRL + </a:t>
            </a:r>
            <a:r>
              <a:rPr lang="el-GR" sz="1800" kern="100" dirty="0">
                <a:latin typeface="Aptos" panose="020B0004020202020204" pitchFamily="34" charset="0"/>
                <a:ea typeface="Aptos" panose="020B0004020202020204" pitchFamily="34" charset="0"/>
                <a:cs typeface="Times New Roman" panose="02020603050405020304" pitchFamily="18" charset="0"/>
              </a:rPr>
              <a:t>ροδάκι από το </a:t>
            </a:r>
            <a:r>
              <a:rPr lang="en-US" sz="1800" kern="100" dirty="0">
                <a:latin typeface="Aptos" panose="020B0004020202020204" pitchFamily="34" charset="0"/>
                <a:ea typeface="Aptos" panose="020B0004020202020204" pitchFamily="34" charset="0"/>
                <a:cs typeface="Times New Roman" panose="02020603050405020304" pitchFamily="18" charset="0"/>
              </a:rPr>
              <a:t>mouse </a:t>
            </a:r>
            <a:r>
              <a:rPr lang="el-GR" sz="1800" kern="100" dirty="0">
                <a:latin typeface="Aptos" panose="020B0004020202020204" pitchFamily="34" charset="0"/>
                <a:ea typeface="Aptos" panose="020B0004020202020204" pitchFamily="34" charset="0"/>
                <a:cs typeface="Times New Roman" panose="02020603050405020304" pitchFamily="18" charset="0"/>
              </a:rPr>
              <a:t>μπορούμε να κάμουμε</a:t>
            </a:r>
            <a:r>
              <a:rPr lang="en-US" sz="1800" kern="100" dirty="0">
                <a:latin typeface="Aptos" panose="020B0004020202020204" pitchFamily="34" charset="0"/>
                <a:ea typeface="Aptos" panose="020B0004020202020204" pitchFamily="34" charset="0"/>
                <a:cs typeface="Times New Roman" panose="02020603050405020304" pitchFamily="18" charset="0"/>
              </a:rPr>
              <a:t> zoom </a:t>
            </a:r>
            <a:r>
              <a:rPr lang="el-GR" sz="1800" kern="100" dirty="0">
                <a:latin typeface="Aptos" panose="020B0004020202020204" pitchFamily="34" charset="0"/>
                <a:ea typeface="Aptos" panose="020B0004020202020204" pitchFamily="34" charset="0"/>
                <a:cs typeface="Times New Roman" panose="02020603050405020304" pitchFamily="18" charset="0"/>
              </a:rPr>
              <a:t>στον άξονα του χρόνου ώστε να πετυχαινούμε μεγαλύτερη ακρίβεια στην επεξεργασία.</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8B20E154-1472-55E1-C45D-C357333CB9CD}"/>
              </a:ext>
            </a:extLst>
          </p:cNvPr>
          <p:cNvPicPr>
            <a:picLocks noChangeAspect="1"/>
          </p:cNvPicPr>
          <p:nvPr/>
        </p:nvPicPr>
        <p:blipFill>
          <a:blip r:embed="rId2"/>
          <a:srcRect t="58461" r="18504" b="13433"/>
          <a:stretch/>
        </p:blipFill>
        <p:spPr>
          <a:xfrm>
            <a:off x="5746248" y="1637030"/>
            <a:ext cx="5759732" cy="1241474"/>
          </a:xfrm>
          <a:prstGeom prst="rect">
            <a:avLst/>
          </a:prstGeom>
        </p:spPr>
      </p:pic>
      <p:pic>
        <p:nvPicPr>
          <p:cNvPr id="7" name="Picture 6">
            <a:extLst>
              <a:ext uri="{FF2B5EF4-FFF2-40B4-BE49-F238E27FC236}">
                <a16:creationId xmlns:a16="http://schemas.microsoft.com/office/drawing/2014/main" id="{223931A6-5C8D-6815-773D-60C20D1FD7A1}"/>
              </a:ext>
            </a:extLst>
          </p:cNvPr>
          <p:cNvPicPr>
            <a:picLocks noChangeAspect="1"/>
          </p:cNvPicPr>
          <p:nvPr/>
        </p:nvPicPr>
        <p:blipFill>
          <a:blip r:embed="rId3"/>
          <a:srcRect l="-18462" t="62410" r="18462" b="7641"/>
          <a:stretch/>
        </p:blipFill>
        <p:spPr>
          <a:xfrm>
            <a:off x="4393809" y="3505134"/>
            <a:ext cx="7512148" cy="1406121"/>
          </a:xfrm>
          <a:prstGeom prst="rect">
            <a:avLst/>
          </a:prstGeom>
        </p:spPr>
      </p:pic>
    </p:spTree>
    <p:extLst>
      <p:ext uri="{BB962C8B-B14F-4D97-AF65-F5344CB8AC3E}">
        <p14:creationId xmlns:p14="http://schemas.microsoft.com/office/powerpoint/2010/main" val="2983149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89F20-3C5A-CEE7-4CBB-D9038CE7D135}"/>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C5EC5E-DFB9-5965-0079-0C9978CDC245}"/>
              </a:ext>
            </a:extLst>
          </p:cNvPr>
          <p:cNvSpPr txBox="1">
            <a:spLocks noGrp="1"/>
          </p:cNvSpPr>
          <p:nvPr>
            <p:ph idx="1"/>
          </p:nvPr>
        </p:nvSpPr>
        <p:spPr>
          <a:xfrm>
            <a:off x="762000" y="4178019"/>
            <a:ext cx="2550941" cy="395173"/>
          </a:xfrm>
          <a:prstGeom prst="rect">
            <a:avLst/>
          </a:prstGeom>
          <a:noFill/>
        </p:spPr>
        <p:txBody>
          <a:bodyPr wrap="square">
            <a:spAutoFit/>
          </a:bodyPr>
          <a:lstStyle/>
          <a:p>
            <a:pPr marL="0" indent="0">
              <a:lnSpc>
                <a:spcPct val="115000"/>
              </a:lnSpc>
              <a:spcAft>
                <a:spcPts val="800"/>
              </a:spcAft>
              <a:buNone/>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Εργαλείο επιλογής</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371D4C8-23F0-D91C-7BD2-FA3D820A28A1}"/>
              </a:ext>
            </a:extLst>
          </p:cNvPr>
          <p:cNvPicPr>
            <a:picLocks noChangeAspect="1"/>
          </p:cNvPicPr>
          <p:nvPr/>
        </p:nvPicPr>
        <p:blipFill>
          <a:blip r:embed="rId2"/>
          <a:srcRect t="53333" r="19145" b="29026"/>
          <a:stretch/>
        </p:blipFill>
        <p:spPr>
          <a:xfrm>
            <a:off x="762000" y="1981219"/>
            <a:ext cx="10668000" cy="1209822"/>
          </a:xfrm>
          <a:prstGeom prst="rect">
            <a:avLst/>
          </a:prstGeom>
        </p:spPr>
      </p:pic>
      <p:sp>
        <p:nvSpPr>
          <p:cNvPr id="6" name="Arrow: Right 5">
            <a:extLst>
              <a:ext uri="{FF2B5EF4-FFF2-40B4-BE49-F238E27FC236}">
                <a16:creationId xmlns:a16="http://schemas.microsoft.com/office/drawing/2014/main" id="{B5449C02-E9B3-6580-1F58-C953359EDA01}"/>
              </a:ext>
            </a:extLst>
          </p:cNvPr>
          <p:cNvSpPr/>
          <p:nvPr/>
        </p:nvSpPr>
        <p:spPr>
          <a:xfrm rot="17863834">
            <a:off x="1533409" y="2946102"/>
            <a:ext cx="1754574" cy="404609"/>
          </a:xfrm>
          <a:prstGeom prst="rightArrow">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a:extLst>
              <a:ext uri="{FF2B5EF4-FFF2-40B4-BE49-F238E27FC236}">
                <a16:creationId xmlns:a16="http://schemas.microsoft.com/office/drawing/2014/main" id="{569B3A80-6E2C-12DF-9C65-3C81C4858F05}"/>
              </a:ext>
            </a:extLst>
          </p:cNvPr>
          <p:cNvSpPr txBox="1">
            <a:spLocks/>
          </p:cNvSpPr>
          <p:nvPr/>
        </p:nvSpPr>
        <p:spPr>
          <a:xfrm>
            <a:off x="2941726" y="3638218"/>
            <a:ext cx="1367772" cy="39517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pPr>
            <a:r>
              <a:rPr lang="en-US" sz="1800" kern="100" dirty="0">
                <a:latin typeface="Aptos" panose="020B0004020202020204" pitchFamily="34" charset="0"/>
                <a:ea typeface="Aptos" panose="020B0004020202020204" pitchFamily="34" charset="0"/>
                <a:cs typeface="Times New Roman" panose="02020603050405020304" pitchFamily="18" charset="0"/>
              </a:rPr>
              <a:t>Razer tool</a:t>
            </a:r>
          </a:p>
        </p:txBody>
      </p:sp>
      <p:sp>
        <p:nvSpPr>
          <p:cNvPr id="11" name="Arrow: Right 10">
            <a:extLst>
              <a:ext uri="{FF2B5EF4-FFF2-40B4-BE49-F238E27FC236}">
                <a16:creationId xmlns:a16="http://schemas.microsoft.com/office/drawing/2014/main" id="{B095D1CA-2854-2A15-BDC5-15601A1902AC}"/>
              </a:ext>
            </a:extLst>
          </p:cNvPr>
          <p:cNvSpPr/>
          <p:nvPr/>
        </p:nvSpPr>
        <p:spPr>
          <a:xfrm rot="15801559">
            <a:off x="2802523" y="2790004"/>
            <a:ext cx="1047618" cy="328583"/>
          </a:xfrm>
          <a:prstGeom prst="rightArrow">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CF9CDBAB-ADB6-0CEC-CBB2-ABE8224FBE4B}"/>
              </a:ext>
            </a:extLst>
          </p:cNvPr>
          <p:cNvSpPr/>
          <p:nvPr/>
        </p:nvSpPr>
        <p:spPr>
          <a:xfrm rot="14310663">
            <a:off x="3391326" y="3178025"/>
            <a:ext cx="2127201" cy="328583"/>
          </a:xfrm>
          <a:prstGeom prst="rightArrow">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a:extLst>
              <a:ext uri="{FF2B5EF4-FFF2-40B4-BE49-F238E27FC236}">
                <a16:creationId xmlns:a16="http://schemas.microsoft.com/office/drawing/2014/main" id="{140A7F86-1146-D973-2983-BD8BD3BFAE5D}"/>
              </a:ext>
            </a:extLst>
          </p:cNvPr>
          <p:cNvSpPr txBox="1">
            <a:spLocks/>
          </p:cNvSpPr>
          <p:nvPr/>
        </p:nvSpPr>
        <p:spPr>
          <a:xfrm>
            <a:off x="4477144" y="4479861"/>
            <a:ext cx="1367772" cy="39517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pPr>
            <a:r>
              <a:rPr lang="en-US" sz="1800" kern="100" dirty="0">
                <a:latin typeface="Aptos" panose="020B0004020202020204" pitchFamily="34" charset="0"/>
                <a:ea typeface="Aptos" panose="020B0004020202020204" pitchFamily="34" charset="0"/>
                <a:cs typeface="Times New Roman" panose="02020603050405020304" pitchFamily="18" charset="0"/>
              </a:rPr>
              <a:t>Spacer tool</a:t>
            </a:r>
          </a:p>
        </p:txBody>
      </p:sp>
      <p:sp>
        <p:nvSpPr>
          <p:cNvPr id="15" name="TextBox 14">
            <a:extLst>
              <a:ext uri="{FF2B5EF4-FFF2-40B4-BE49-F238E27FC236}">
                <a16:creationId xmlns:a16="http://schemas.microsoft.com/office/drawing/2014/main" id="{5376ADC7-F573-63B2-36D1-61EE7D31FF45}"/>
              </a:ext>
            </a:extLst>
          </p:cNvPr>
          <p:cNvSpPr txBox="1"/>
          <p:nvPr/>
        </p:nvSpPr>
        <p:spPr>
          <a:xfrm>
            <a:off x="848998" y="1085692"/>
            <a:ext cx="6098344" cy="395173"/>
          </a:xfrm>
          <a:prstGeom prst="rect">
            <a:avLst/>
          </a:prstGeom>
          <a:noFill/>
        </p:spPr>
        <p:txBody>
          <a:bodyPr wrap="square">
            <a:spAutoFit/>
          </a:bodyPr>
          <a:lstStyle/>
          <a:p>
            <a:pPr>
              <a:lnSpc>
                <a:spcPct val="115000"/>
              </a:lnSpc>
              <a:spcAft>
                <a:spcPts val="800"/>
              </a:spcAft>
            </a:pPr>
            <a:r>
              <a:rPr lang="el-GR" sz="1800" b="1" kern="100" dirty="0">
                <a:effectLst/>
                <a:latin typeface="Aptos" panose="020B0004020202020204" pitchFamily="34" charset="0"/>
                <a:ea typeface="Aptos" panose="020B0004020202020204" pitchFamily="34" charset="0"/>
                <a:cs typeface="Times New Roman" panose="02020603050405020304" pitchFamily="18" charset="0"/>
              </a:rPr>
              <a:t>Εργαλεία</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2210789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523C6-B919-A241-E8ED-2B376BE3137D}"/>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360B83F-9C0D-2973-5EC1-59E9F71D4578}"/>
              </a:ext>
            </a:extLst>
          </p:cNvPr>
          <p:cNvSpPr txBox="1">
            <a:spLocks noGrp="1"/>
          </p:cNvSpPr>
          <p:nvPr>
            <p:ph idx="1"/>
          </p:nvPr>
        </p:nvSpPr>
        <p:spPr>
          <a:xfrm>
            <a:off x="686020" y="1294032"/>
            <a:ext cx="4575297" cy="4097725"/>
          </a:xfrm>
          <a:prstGeom prst="rect">
            <a:avLst/>
          </a:prstGeom>
          <a:noFill/>
        </p:spPr>
        <p:txBody>
          <a:bodyPr wrap="square">
            <a:spAutoFit/>
          </a:bodyPr>
          <a:lstStyle/>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Cut </a:t>
            </a:r>
          </a:p>
          <a:p>
            <a:pPr marL="0" indent="0">
              <a:lnSpc>
                <a:spcPct val="115000"/>
              </a:lnSpc>
              <a:spcAft>
                <a:spcPts val="800"/>
              </a:spcAft>
              <a:buNone/>
            </a:pPr>
            <a:r>
              <a:rPr lang="en-US" sz="1800" kern="100">
                <a:latin typeface="Aptos" panose="020B0004020202020204" pitchFamily="34" charset="0"/>
                <a:ea typeface="Aptos" panose="020B0004020202020204" pitchFamily="34" charset="0"/>
                <a:cs typeface="Times New Roman" panose="02020603050405020304" pitchFamily="18" charset="0"/>
              </a:rPr>
              <a:t>M</a:t>
            </a:r>
            <a:r>
              <a:rPr lang="el-GR" sz="1800" kern="100">
                <a:latin typeface="Aptos" panose="020B0004020202020204" pitchFamily="34" charset="0"/>
                <a:ea typeface="Aptos" panose="020B0004020202020204" pitchFamily="34" charset="0"/>
                <a:cs typeface="Times New Roman" panose="02020603050405020304" pitchFamily="18" charset="0"/>
              </a:rPr>
              <a:t>ετακινούμε την κεφαλή του χρόνου στο σημείο που θέλουμε να γίνει η κοπή του υλικού.</a:t>
            </a:r>
            <a:endParaRPr lang="en-US" sz="1800"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endParaRPr lang="en-US" sz="1800"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endParaRPr lang="en-US" sz="1800"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endParaRPr lang="el-GR" sz="1800"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l-GR" sz="1800" kern="100">
                <a:effectLst/>
                <a:latin typeface="Aptos" panose="020B0004020202020204" pitchFamily="34" charset="0"/>
                <a:ea typeface="Aptos" panose="020B0004020202020204" pitchFamily="34" charset="0"/>
                <a:cs typeface="Times New Roman" panose="02020603050405020304" pitchFamily="18" charset="0"/>
              </a:rPr>
              <a:t>Στη συνέχεια επιλέγουμε το </a:t>
            </a:r>
            <a:r>
              <a:rPr lang="en-US" sz="1800" kern="100">
                <a:effectLst/>
                <a:latin typeface="Aptos" panose="020B0004020202020204" pitchFamily="34" charset="0"/>
                <a:ea typeface="Aptos" panose="020B0004020202020204" pitchFamily="34" charset="0"/>
                <a:cs typeface="Times New Roman" panose="02020603050405020304" pitchFamily="18" charset="0"/>
              </a:rPr>
              <a:t>Razor Tool</a:t>
            </a:r>
            <a:r>
              <a:rPr lang="el-GR" sz="1800" kern="100">
                <a:latin typeface="Aptos" panose="020B0004020202020204" pitchFamily="34" charset="0"/>
                <a:ea typeface="Aptos" panose="020B0004020202020204" pitchFamily="34" charset="0"/>
                <a:cs typeface="Times New Roman" panose="02020603050405020304" pitchFamily="18" charset="0"/>
              </a:rPr>
              <a:t> και το μετακινούμε πάνω στην κεφαλή του χρόνου</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6D14CAF-A609-370E-21AE-8374F16EA6ED}"/>
              </a:ext>
            </a:extLst>
          </p:cNvPr>
          <p:cNvPicPr>
            <a:picLocks noChangeAspect="1"/>
          </p:cNvPicPr>
          <p:nvPr/>
        </p:nvPicPr>
        <p:blipFill>
          <a:blip r:embed="rId2"/>
          <a:srcRect t="53023" r="61438" b="11395"/>
          <a:stretch/>
        </p:blipFill>
        <p:spPr>
          <a:xfrm>
            <a:off x="6185235" y="967154"/>
            <a:ext cx="4268963" cy="2461846"/>
          </a:xfrm>
          <a:prstGeom prst="rect">
            <a:avLst/>
          </a:prstGeom>
        </p:spPr>
      </p:pic>
      <p:pic>
        <p:nvPicPr>
          <p:cNvPr id="8" name="Picture 7">
            <a:extLst>
              <a:ext uri="{FF2B5EF4-FFF2-40B4-BE49-F238E27FC236}">
                <a16:creationId xmlns:a16="http://schemas.microsoft.com/office/drawing/2014/main" id="{9A6B15A4-BAD9-90D1-3C5D-F8D56E2B904A}"/>
              </a:ext>
            </a:extLst>
          </p:cNvPr>
          <p:cNvPicPr>
            <a:picLocks noChangeAspect="1"/>
          </p:cNvPicPr>
          <p:nvPr/>
        </p:nvPicPr>
        <p:blipFill>
          <a:blip r:embed="rId3"/>
          <a:srcRect t="52672" r="55141" b="9334"/>
          <a:stretch/>
        </p:blipFill>
        <p:spPr>
          <a:xfrm>
            <a:off x="6213990" y="3770142"/>
            <a:ext cx="4240208" cy="2120704"/>
          </a:xfrm>
          <a:prstGeom prst="rect">
            <a:avLst/>
          </a:prstGeom>
        </p:spPr>
      </p:pic>
    </p:spTree>
    <p:extLst>
      <p:ext uri="{BB962C8B-B14F-4D97-AF65-F5344CB8AC3E}">
        <p14:creationId xmlns:p14="http://schemas.microsoft.com/office/powerpoint/2010/main" val="3158236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76333-2C10-9F28-67D8-627472E837C6}"/>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BDEBB67-7A2D-1E1F-B493-57E575FFA84D}"/>
              </a:ext>
            </a:extLst>
          </p:cNvPr>
          <p:cNvSpPr txBox="1">
            <a:spLocks noGrp="1"/>
          </p:cNvSpPr>
          <p:nvPr>
            <p:ph idx="1"/>
          </p:nvPr>
        </p:nvSpPr>
        <p:spPr>
          <a:xfrm>
            <a:off x="686020" y="1294032"/>
            <a:ext cx="10286780" cy="1812484"/>
          </a:xfrm>
          <a:prstGeom prst="rect">
            <a:avLst/>
          </a:prstGeom>
          <a:noFill/>
        </p:spPr>
        <p:txBody>
          <a:bodyPr wrap="square">
            <a:spAutoFit/>
          </a:bodyPr>
          <a:lstStyle/>
          <a:p>
            <a:pPr>
              <a:lnSpc>
                <a:spcPct val="115000"/>
              </a:lnSpc>
              <a:spcAft>
                <a:spcPts val="800"/>
              </a:spcAft>
            </a:pPr>
            <a:r>
              <a:rPr lang="el-GR" sz="1800" b="1" kern="100" dirty="0">
                <a:effectLst/>
                <a:latin typeface="Aptos" panose="020B0004020202020204" pitchFamily="34" charset="0"/>
                <a:ea typeface="Aptos" panose="020B0004020202020204" pitchFamily="34" charset="0"/>
                <a:cs typeface="Times New Roman" panose="02020603050405020304" pitchFamily="18" charset="0"/>
              </a:rPr>
              <a:t>Διαγραφή</a:t>
            </a:r>
          </a:p>
          <a:p>
            <a:pPr>
              <a:lnSpc>
                <a:spcPct val="115000"/>
              </a:lnSpc>
              <a:spcAft>
                <a:spcPts val="800"/>
              </a:spcAft>
            </a:pPr>
            <a:r>
              <a:rPr lang="el-GR" sz="1800" kern="100" dirty="0">
                <a:latin typeface="Aptos" panose="020B0004020202020204" pitchFamily="34" charset="0"/>
                <a:ea typeface="Aptos" panose="020B0004020202020204" pitchFamily="34" charset="0"/>
                <a:cs typeface="Times New Roman" panose="02020603050405020304" pitchFamily="18" charset="0"/>
              </a:rPr>
              <a:t>Μια ενότητα οπτικοακουστικού υλικού μπορούμε να την διαγράψουμε από το καναλί επεξεργασίας  κάν</a:t>
            </a:r>
            <a:r>
              <a:rPr lang="en-US" sz="1800" kern="100" dirty="0">
                <a:latin typeface="Aptos" panose="020B0004020202020204" pitchFamily="34" charset="0"/>
                <a:ea typeface="Aptos" panose="020B0004020202020204" pitchFamily="34" charset="0"/>
                <a:cs typeface="Times New Roman" panose="02020603050405020304" pitchFamily="18" charset="0"/>
              </a:rPr>
              <a:t>o</a:t>
            </a:r>
            <a:r>
              <a:rPr lang="el-GR" sz="1800" kern="100" dirty="0">
                <a:latin typeface="Aptos" panose="020B0004020202020204" pitchFamily="34" charset="0"/>
                <a:ea typeface="Aptos" panose="020B0004020202020204" pitchFamily="34" charset="0"/>
                <a:cs typeface="Times New Roman" panose="02020603050405020304" pitchFamily="18" charset="0"/>
              </a:rPr>
              <a:t>ντας επιλογή πρώτα του υλικό που θέλουμε να σβήσουμε και στην συνέχεια </a:t>
            </a:r>
            <a:r>
              <a:rPr lang="en-US" sz="1800" kern="100" dirty="0">
                <a:latin typeface="Aptos" panose="020B0004020202020204" pitchFamily="34" charset="0"/>
                <a:ea typeface="Aptos" panose="020B0004020202020204" pitchFamily="34" charset="0"/>
                <a:cs typeface="Times New Roman" panose="02020603050405020304" pitchFamily="18" charset="0"/>
              </a:rPr>
              <a:t>Delete</a:t>
            </a:r>
            <a:r>
              <a:rPr lang="el-GR" sz="1800" kern="100" dirty="0">
                <a:latin typeface="Aptos" panose="020B0004020202020204" pitchFamily="34" charset="0"/>
                <a:ea typeface="Aptos" panose="020B0004020202020204" pitchFamily="34" charset="0"/>
                <a:cs typeface="Times New Roman" panose="02020603050405020304" pitchFamily="18" charset="0"/>
              </a:rPr>
              <a:t>.</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a:t>
            </a: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l-GR" sz="1800" kern="100" dirty="0">
                <a:latin typeface="Aptos" panose="020B0004020202020204" pitchFamily="34" charset="0"/>
                <a:ea typeface="Aptos" panose="020B0004020202020204" pitchFamily="34" charset="0"/>
                <a:cs typeface="Times New Roman" panose="02020603050405020304" pitchFamily="18" charset="0"/>
              </a:rPr>
              <a:t> ισχύει και για το κανάλι του ήχου.</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58138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A4AB1-6A50-B627-5D0F-C925F1E02E3C}"/>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7D577D4-5E06-76AF-F20C-24D692C8B90B}"/>
              </a:ext>
            </a:extLst>
          </p:cNvPr>
          <p:cNvSpPr txBox="1">
            <a:spLocks noGrp="1"/>
          </p:cNvSpPr>
          <p:nvPr>
            <p:ph idx="1"/>
          </p:nvPr>
        </p:nvSpPr>
        <p:spPr>
          <a:xfrm>
            <a:off x="686020" y="1294032"/>
            <a:ext cx="4603432" cy="1900200"/>
          </a:xfrm>
          <a:prstGeom prst="rect">
            <a:avLst/>
          </a:prstGeom>
          <a:noFill/>
        </p:spPr>
        <p:txBody>
          <a:bodyPr wrap="square">
            <a:spAutoFit/>
          </a:bodyPr>
          <a:lstStyle/>
          <a:p>
            <a:pPr marL="0" indent="0">
              <a:lnSpc>
                <a:spcPct val="115000"/>
              </a:lnSpc>
              <a:spcAft>
                <a:spcPts val="800"/>
              </a:spcAft>
              <a:buNone/>
            </a:pPr>
            <a:r>
              <a:rPr lang="el-GR" sz="1800" b="1" kern="100" dirty="0">
                <a:effectLst/>
                <a:latin typeface="Aptos" panose="020B0004020202020204" pitchFamily="34" charset="0"/>
                <a:ea typeface="Aptos" panose="020B0004020202020204" pitchFamily="34" charset="0"/>
                <a:cs typeface="Times New Roman" panose="02020603050405020304" pitchFamily="18" charset="0"/>
              </a:rPr>
              <a:t>Διαγραφή</a:t>
            </a:r>
          </a:p>
          <a:p>
            <a:pPr marL="0" indent="0">
              <a:lnSpc>
                <a:spcPct val="115000"/>
              </a:lnSpc>
              <a:spcAft>
                <a:spcPts val="800"/>
              </a:spcAft>
              <a:buNone/>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αν θέλουμε να σβήσουμε μόνο την κινούμενη εικόνα και όχι τον ήχο</a:t>
            </a:r>
            <a:r>
              <a:rPr lang="el-GR" sz="1800" kern="100" dirty="0">
                <a:latin typeface="Aptos" panose="020B0004020202020204" pitchFamily="34" charset="0"/>
                <a:ea typeface="Aptos" panose="020B0004020202020204" pitchFamily="34" charset="0"/>
                <a:cs typeface="Times New Roman" panose="02020603050405020304" pitchFamily="18" charset="0"/>
              </a:rPr>
              <a:t> τότε θα πρέπει να κάνουμε απομαδοποιήση.Κάνουμε δεξί κλικ στο βίντεο .</a:t>
            </a: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4B9DD0F2-A89F-CD55-57D2-B5C9C46746FD}"/>
              </a:ext>
            </a:extLst>
          </p:cNvPr>
          <p:cNvPicPr>
            <a:picLocks noChangeAspect="1"/>
          </p:cNvPicPr>
          <p:nvPr/>
        </p:nvPicPr>
        <p:blipFill>
          <a:blip r:embed="rId2"/>
          <a:srcRect t="13949" r="52735" b="11590"/>
          <a:stretch/>
        </p:blipFill>
        <p:spPr>
          <a:xfrm>
            <a:off x="6493912" y="1141554"/>
            <a:ext cx="4646308" cy="4574892"/>
          </a:xfrm>
          <a:prstGeom prst="rect">
            <a:avLst/>
          </a:prstGeom>
        </p:spPr>
      </p:pic>
    </p:spTree>
    <p:extLst>
      <p:ext uri="{BB962C8B-B14F-4D97-AF65-F5344CB8AC3E}">
        <p14:creationId xmlns:p14="http://schemas.microsoft.com/office/powerpoint/2010/main" val="1760215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1C7A1-35A4-3803-A10E-53F24F743B44}"/>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0EAB8DD-EEC4-7F74-104C-6B4FEB2F3582}"/>
              </a:ext>
            </a:extLst>
          </p:cNvPr>
          <p:cNvSpPr txBox="1">
            <a:spLocks noGrp="1"/>
          </p:cNvSpPr>
          <p:nvPr>
            <p:ph idx="1"/>
          </p:nvPr>
        </p:nvSpPr>
        <p:spPr>
          <a:xfrm>
            <a:off x="686020" y="1294032"/>
            <a:ext cx="4603432" cy="1263103"/>
          </a:xfrm>
          <a:prstGeom prst="rect">
            <a:avLst/>
          </a:prstGeom>
          <a:noFill/>
        </p:spPr>
        <p:txBody>
          <a:bodyPr wrap="square">
            <a:spAutoFit/>
          </a:bodyPr>
          <a:lstStyle/>
          <a:p>
            <a:pPr marL="0" indent="0">
              <a:lnSpc>
                <a:spcPct val="115000"/>
              </a:lnSpc>
              <a:spcAft>
                <a:spcPts val="800"/>
              </a:spcAft>
              <a:buNone/>
            </a:pPr>
            <a:r>
              <a:rPr lang="el-GR" sz="1800" b="1" kern="100" dirty="0">
                <a:effectLst/>
                <a:latin typeface="Aptos" panose="020B0004020202020204" pitchFamily="34" charset="0"/>
                <a:ea typeface="Aptos" panose="020B0004020202020204" pitchFamily="34" charset="0"/>
                <a:cs typeface="Times New Roman" panose="02020603050405020304" pitchFamily="18" charset="0"/>
              </a:rPr>
              <a:t>Διαγραφή</a:t>
            </a:r>
          </a:p>
          <a:p>
            <a:pPr marL="0" indent="0">
              <a:lnSpc>
                <a:spcPct val="115000"/>
              </a:lnSpc>
              <a:spcAft>
                <a:spcPts val="800"/>
              </a:spcAft>
              <a:buNone/>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Και μετά μπορούμε να επιλέξουμε μόνο το κανάλι της εικόνας ή του ήχου</a:t>
            </a:r>
          </a:p>
        </p:txBody>
      </p:sp>
      <p:pic>
        <p:nvPicPr>
          <p:cNvPr id="5" name="Picture 4">
            <a:extLst>
              <a:ext uri="{FF2B5EF4-FFF2-40B4-BE49-F238E27FC236}">
                <a16:creationId xmlns:a16="http://schemas.microsoft.com/office/drawing/2014/main" id="{B313867E-DA68-94D9-F0CB-12859BC760C2}"/>
              </a:ext>
            </a:extLst>
          </p:cNvPr>
          <p:cNvPicPr>
            <a:picLocks noChangeAspect="1"/>
          </p:cNvPicPr>
          <p:nvPr/>
        </p:nvPicPr>
        <p:blipFill>
          <a:blip r:embed="rId2"/>
          <a:srcRect t="57846" r="44274" b="11795"/>
          <a:stretch/>
        </p:blipFill>
        <p:spPr>
          <a:xfrm>
            <a:off x="1200443" y="3134104"/>
            <a:ext cx="7915422" cy="2082020"/>
          </a:xfrm>
          <a:prstGeom prst="rect">
            <a:avLst/>
          </a:prstGeom>
        </p:spPr>
      </p:pic>
    </p:spTree>
    <p:extLst>
      <p:ext uri="{BB962C8B-B14F-4D97-AF65-F5344CB8AC3E}">
        <p14:creationId xmlns:p14="http://schemas.microsoft.com/office/powerpoint/2010/main" val="2896687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F0C26-113F-BDA5-0228-6965419530E0}"/>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4C967E3-6422-E755-A99B-C5D231356F5F}"/>
              </a:ext>
            </a:extLst>
          </p:cNvPr>
          <p:cNvSpPr txBox="1">
            <a:spLocks noGrp="1"/>
          </p:cNvSpPr>
          <p:nvPr>
            <p:ph idx="1"/>
          </p:nvPr>
        </p:nvSpPr>
        <p:spPr>
          <a:xfrm>
            <a:off x="862820" y="2441875"/>
            <a:ext cx="4603432" cy="1032270"/>
          </a:xfrm>
          <a:prstGeom prst="rect">
            <a:avLst/>
          </a:prstGeom>
          <a:noFill/>
        </p:spPr>
        <p:txBody>
          <a:bodyPr wrap="square">
            <a:spAutoFit/>
          </a:bodyPr>
          <a:lstStyle/>
          <a:p>
            <a:pPr marL="0" indent="0">
              <a:lnSpc>
                <a:spcPct val="115000"/>
              </a:lnSpc>
              <a:spcAft>
                <a:spcPts val="800"/>
              </a:spcAft>
              <a:buNone/>
            </a:pPr>
            <a:r>
              <a:rPr lang="el-GR" sz="1800" kern="100" dirty="0">
                <a:latin typeface="Aptos" panose="020B0004020202020204" pitchFamily="34" charset="0"/>
                <a:ea typeface="Aptos" panose="020B0004020202020204" pitchFamily="34" charset="0"/>
                <a:cs typeface="Times New Roman" panose="02020603050405020304" pitchFamily="18" charset="0"/>
              </a:rPr>
              <a:t>Στην οθόνη εξόδου μπορούμε να βλέπουμε την τελική μορφή της επεξεργασμένου οπτικοακουστικού υλικού.</a:t>
            </a: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AC698F6-6699-1FD4-9773-0434A364B4D8}"/>
              </a:ext>
            </a:extLst>
          </p:cNvPr>
          <p:cNvPicPr>
            <a:picLocks noChangeAspect="1"/>
          </p:cNvPicPr>
          <p:nvPr/>
        </p:nvPicPr>
        <p:blipFill>
          <a:blip r:embed="rId3"/>
          <a:srcRect l="51617" t="4449" b="39768"/>
          <a:stretch/>
        </p:blipFill>
        <p:spPr>
          <a:xfrm>
            <a:off x="5683347" y="1121489"/>
            <a:ext cx="5645833" cy="4068216"/>
          </a:xfrm>
          <a:prstGeom prst="rect">
            <a:avLst/>
          </a:prstGeom>
        </p:spPr>
      </p:pic>
    </p:spTree>
    <p:extLst>
      <p:ext uri="{BB962C8B-B14F-4D97-AF65-F5344CB8AC3E}">
        <p14:creationId xmlns:p14="http://schemas.microsoft.com/office/powerpoint/2010/main" val="1749359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63436E-66D2-0F09-34AA-CA71D9CE2F4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19E91D7F-4616-2511-13D0-DD65A59C39AB}"/>
              </a:ext>
            </a:extLst>
          </p:cNvPr>
          <p:cNvSpPr txBox="1">
            <a:spLocks noGrp="1"/>
          </p:cNvSpPr>
          <p:nvPr>
            <p:ph idx="1"/>
          </p:nvPr>
        </p:nvSpPr>
        <p:spPr>
          <a:xfrm>
            <a:off x="704088" y="2231136"/>
            <a:ext cx="6001512" cy="3931920"/>
          </a:xfrm>
          <a:prstGeom prst="rect">
            <a:avLst/>
          </a:prstGeom>
        </p:spPr>
        <p:txBody>
          <a:bodyPr>
            <a:normAutofit/>
          </a:bodyPr>
          <a:lstStyle/>
          <a:p>
            <a:pPr marL="0" indent="0">
              <a:spcAft>
                <a:spcPts val="800"/>
              </a:spcAft>
              <a:buNone/>
            </a:pPr>
            <a:endParaRPr lang="el-GR" kern="100">
              <a:latin typeface="Aptos" panose="020B0004020202020204" pitchFamily="34" charset="0"/>
              <a:ea typeface="Aptos" panose="020B0004020202020204" pitchFamily="34" charset="0"/>
              <a:cs typeface="Times New Roman" panose="02020603050405020304" pitchFamily="18" charset="0"/>
            </a:endParaRPr>
          </a:p>
          <a:p>
            <a:pPr marL="0" indent="0">
              <a:spcAft>
                <a:spcPts val="800"/>
              </a:spcAft>
              <a:buNone/>
            </a:pPr>
            <a:r>
              <a:rPr lang="el-GR" b="1" kern="100">
                <a:latin typeface="Aptos" panose="020B0004020202020204" pitchFamily="34" charset="0"/>
                <a:ea typeface="Aptos" panose="020B0004020202020204" pitchFamily="34" charset="0"/>
                <a:cs typeface="Times New Roman" panose="02020603050405020304" pitchFamily="18" charset="0"/>
              </a:rPr>
              <a:t>Εξαγωγή        </a:t>
            </a:r>
          </a:p>
          <a:p>
            <a:pPr marL="0" indent="0">
              <a:spcAft>
                <a:spcPts val="800"/>
              </a:spcAft>
              <a:buNone/>
            </a:pPr>
            <a:r>
              <a:rPr lang="el-GR" kern="100">
                <a:latin typeface="Aptos" panose="020B0004020202020204" pitchFamily="34" charset="0"/>
                <a:ea typeface="Aptos" panose="020B0004020202020204" pitchFamily="34" charset="0"/>
                <a:cs typeface="Times New Roman" panose="02020603050405020304" pitchFamily="18" charset="0"/>
              </a:rPr>
              <a:t>Από το μενού μεταβαίνουμε στην επιλογή </a:t>
            </a:r>
            <a:r>
              <a:rPr lang="en-US" kern="100">
                <a:latin typeface="Aptos" panose="020B0004020202020204" pitchFamily="34" charset="0"/>
                <a:ea typeface="Aptos" panose="020B0004020202020204" pitchFamily="34" charset="0"/>
                <a:cs typeface="Times New Roman" panose="02020603050405020304" pitchFamily="18" charset="0"/>
              </a:rPr>
              <a:t>Project -&gt; Render</a:t>
            </a:r>
            <a:r>
              <a:rPr lang="el-GR" b="1" kern="100">
                <a:latin typeface="Aptos" panose="020B0004020202020204" pitchFamily="34" charset="0"/>
                <a:ea typeface="Aptos" panose="020B0004020202020204" pitchFamily="34" charset="0"/>
                <a:cs typeface="Times New Roman" panose="02020603050405020304" pitchFamily="18" charset="0"/>
              </a:rPr>
              <a:t>                                                                       </a:t>
            </a:r>
          </a:p>
        </p:txBody>
      </p:sp>
      <p:cxnSp>
        <p:nvCxnSpPr>
          <p:cNvPr id="12" name="Straight Connector 11">
            <a:extLst>
              <a:ext uri="{FF2B5EF4-FFF2-40B4-BE49-F238E27FC236}">
                <a16:creationId xmlns:a16="http://schemas.microsoft.com/office/drawing/2014/main" id="{4583FD9E-C5A7-96F7-951D-7D292013CD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CDE1995-979B-8BC9-4ACF-7F14131BC274}"/>
              </a:ext>
            </a:extLst>
          </p:cNvPr>
          <p:cNvPicPr>
            <a:picLocks noChangeAspect="1"/>
          </p:cNvPicPr>
          <p:nvPr/>
        </p:nvPicPr>
        <p:blipFill>
          <a:blip r:embed="rId3"/>
          <a:srcRect l="13291" t="2667" r="67350" b="40103"/>
          <a:stretch/>
        </p:blipFill>
        <p:spPr>
          <a:xfrm>
            <a:off x="7908217" y="731520"/>
            <a:ext cx="2934742" cy="5422392"/>
          </a:xfrm>
          <a:prstGeom prst="rect">
            <a:avLst/>
          </a:prstGeom>
        </p:spPr>
      </p:pic>
    </p:spTree>
    <p:extLst>
      <p:ext uri="{BB962C8B-B14F-4D97-AF65-F5344CB8AC3E}">
        <p14:creationId xmlns:p14="http://schemas.microsoft.com/office/powerpoint/2010/main" val="2597585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99F852-26EF-8E76-1BB5-CEF9FBD5159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F353627-8FCF-677C-3E74-19F3D23E5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21C1DE4-DC9F-AB29-30FB-A6CA2D4D4D9B}"/>
              </a:ext>
            </a:extLst>
          </p:cNvPr>
          <p:cNvSpPr txBox="1">
            <a:spLocks noGrp="1"/>
          </p:cNvSpPr>
          <p:nvPr>
            <p:ph idx="1"/>
          </p:nvPr>
        </p:nvSpPr>
        <p:spPr>
          <a:xfrm>
            <a:off x="557664" y="1091653"/>
            <a:ext cx="6001512" cy="3931920"/>
          </a:xfrm>
          <a:prstGeom prst="rect">
            <a:avLst/>
          </a:prstGeom>
        </p:spPr>
        <p:txBody>
          <a:bodyPr>
            <a:normAutofit/>
          </a:bodyPr>
          <a:lstStyle/>
          <a:p>
            <a:pPr marL="0" indent="0">
              <a:spcAft>
                <a:spcPts val="800"/>
              </a:spcAft>
              <a:buNone/>
            </a:pPr>
            <a:endParaRPr lang="el-GR" kern="100" dirty="0">
              <a:latin typeface="Aptos" panose="020B0004020202020204" pitchFamily="34" charset="0"/>
              <a:ea typeface="Aptos" panose="020B0004020202020204" pitchFamily="34" charset="0"/>
              <a:cs typeface="Times New Roman" panose="02020603050405020304" pitchFamily="18" charset="0"/>
            </a:endParaRPr>
          </a:p>
          <a:p>
            <a:pPr marL="0" indent="0">
              <a:spcAft>
                <a:spcPts val="800"/>
              </a:spcAft>
              <a:buNone/>
            </a:pPr>
            <a:r>
              <a:rPr lang="el-GR" b="1" kern="100" dirty="0">
                <a:latin typeface="Aptos" panose="020B0004020202020204" pitchFamily="34" charset="0"/>
                <a:ea typeface="Aptos" panose="020B0004020202020204" pitchFamily="34" charset="0"/>
                <a:cs typeface="Times New Roman" panose="02020603050405020304" pitchFamily="18" charset="0"/>
              </a:rPr>
              <a:t>Εξαγωγή        </a:t>
            </a:r>
            <a:endParaRPr lang="en-US" b="1" kern="100" dirty="0">
              <a:latin typeface="Aptos" panose="020B0004020202020204" pitchFamily="34" charset="0"/>
              <a:ea typeface="Aptos" panose="020B0004020202020204" pitchFamily="34" charset="0"/>
              <a:cs typeface="Times New Roman" panose="02020603050405020304" pitchFamily="18" charset="0"/>
            </a:endParaRPr>
          </a:p>
          <a:p>
            <a:pPr marL="0" indent="0">
              <a:spcAft>
                <a:spcPts val="800"/>
              </a:spcAft>
              <a:buNone/>
            </a:pPr>
            <a:r>
              <a:rPr lang="el-GR" kern="100" dirty="0">
                <a:latin typeface="Aptos" panose="020B0004020202020204" pitchFamily="34" charset="0"/>
                <a:ea typeface="Aptos" panose="020B0004020202020204" pitchFamily="34" charset="0"/>
                <a:cs typeface="Times New Roman" panose="02020603050405020304" pitchFamily="18" charset="0"/>
              </a:rPr>
              <a:t>Στην καρτέλα υλοποιήση βίντεο   επιλέγουμε το </a:t>
            </a:r>
            <a:r>
              <a:rPr lang="en-US" kern="100" dirty="0">
                <a:latin typeface="Aptos" panose="020B0004020202020204" pitchFamily="34" charset="0"/>
                <a:ea typeface="Aptos" panose="020B0004020202020204" pitchFamily="34" charset="0"/>
                <a:cs typeface="Times New Roman" panose="02020603050405020304" pitchFamily="18" charset="0"/>
              </a:rPr>
              <a:t> format </a:t>
            </a:r>
            <a:r>
              <a:rPr lang="el-GR" kern="100" dirty="0">
                <a:latin typeface="Aptos" panose="020B0004020202020204" pitchFamily="34" charset="0"/>
                <a:ea typeface="Aptos" panose="020B0004020202020204" pitchFamily="34" charset="0"/>
                <a:cs typeface="Times New Roman" panose="02020603050405020304" pitchFamily="18" charset="0"/>
              </a:rPr>
              <a:t>πχ. </a:t>
            </a:r>
            <a:r>
              <a:rPr lang="en-US" kern="100" dirty="0">
                <a:latin typeface="Aptos" panose="020B0004020202020204" pitchFamily="34" charset="0"/>
                <a:ea typeface="Aptos" panose="020B0004020202020204" pitchFamily="34" charset="0"/>
                <a:cs typeface="Times New Roman" panose="02020603050405020304" pitchFamily="18" charset="0"/>
              </a:rPr>
              <a:t>MP4 </a:t>
            </a:r>
          </a:p>
          <a:p>
            <a:pPr marL="0" indent="0">
              <a:spcAft>
                <a:spcPts val="800"/>
              </a:spcAft>
              <a:buNone/>
            </a:pPr>
            <a:r>
              <a:rPr lang="el-GR" kern="100" dirty="0">
                <a:latin typeface="Aptos" panose="020B0004020202020204" pitchFamily="34" charset="0"/>
                <a:ea typeface="Aptos" panose="020B0004020202020204" pitchFamily="34" charset="0"/>
                <a:cs typeface="Times New Roman" panose="02020603050405020304" pitchFamily="18" charset="0"/>
              </a:rPr>
              <a:t>Και πατάμε υλοποιήση βίντεο</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spcAft>
                <a:spcPts val="800"/>
              </a:spcAft>
              <a:buNone/>
            </a:pPr>
            <a:endParaRPr lang="el-GR" kern="100" dirty="0">
              <a:latin typeface="Aptos" panose="020B0004020202020204" pitchFamily="34" charset="0"/>
              <a:ea typeface="Aptos" panose="020B0004020202020204" pitchFamily="34"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3A196CCA-09AE-CDF6-EECD-06FA01C48F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6FAFFAD-A7D2-272D-E8B7-4D4CD4528752}"/>
              </a:ext>
            </a:extLst>
          </p:cNvPr>
          <p:cNvPicPr>
            <a:picLocks noChangeAspect="1"/>
          </p:cNvPicPr>
          <p:nvPr/>
        </p:nvPicPr>
        <p:blipFill>
          <a:blip r:embed="rId3"/>
          <a:srcRect l="22393" t="15919" r="25812" b="21364"/>
          <a:stretch/>
        </p:blipFill>
        <p:spPr>
          <a:xfrm>
            <a:off x="5950987" y="1465150"/>
            <a:ext cx="5683349" cy="4301197"/>
          </a:xfrm>
          <a:prstGeom prst="rect">
            <a:avLst/>
          </a:prstGeom>
        </p:spPr>
      </p:pic>
    </p:spTree>
    <p:extLst>
      <p:ext uri="{BB962C8B-B14F-4D97-AF65-F5344CB8AC3E}">
        <p14:creationId xmlns:p14="http://schemas.microsoft.com/office/powerpoint/2010/main" val="2146749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210CA-608E-79C2-64E6-6BBB0BFA5ACA}"/>
              </a:ext>
            </a:extLst>
          </p:cNvPr>
          <p:cNvSpPr>
            <a:spLocks noGrp="1"/>
          </p:cNvSpPr>
          <p:nvPr>
            <p:ph type="title"/>
          </p:nvPr>
        </p:nvSpPr>
        <p:spPr/>
        <p:txBody>
          <a:bodyPr/>
          <a:lstStyle/>
          <a:p>
            <a:r>
              <a:rPr lang="el-GR" dirty="0"/>
              <a:t>ΑΣΚΗΣΗ</a:t>
            </a:r>
            <a:endParaRPr lang="en-US" dirty="0"/>
          </a:p>
        </p:txBody>
      </p:sp>
      <p:sp>
        <p:nvSpPr>
          <p:cNvPr id="3" name="Content Placeholder 2">
            <a:extLst>
              <a:ext uri="{FF2B5EF4-FFF2-40B4-BE49-F238E27FC236}">
                <a16:creationId xmlns:a16="http://schemas.microsoft.com/office/drawing/2014/main" id="{325BAF21-FEA4-EF00-A4C5-28457EB4470D}"/>
              </a:ext>
            </a:extLst>
          </p:cNvPr>
          <p:cNvSpPr>
            <a:spLocks noGrp="1"/>
          </p:cNvSpPr>
          <p:nvPr>
            <p:ph idx="1"/>
          </p:nvPr>
        </p:nvSpPr>
        <p:spPr>
          <a:xfrm>
            <a:off x="700635" y="1654833"/>
            <a:ext cx="10691265" cy="4387152"/>
          </a:xfrm>
        </p:spPr>
        <p:txBody>
          <a:bodyPr>
            <a:normAutofit lnSpcReduction="10000"/>
          </a:bodyPr>
          <a:lstStyle/>
          <a:p>
            <a:pPr marL="342900" lvl="0" indent="-342900" algn="just">
              <a:lnSpc>
                <a:spcPct val="115000"/>
              </a:lnSpc>
              <a:buFont typeface="+mj-lt"/>
              <a:buAutoNum type="arabicPeriod"/>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Σας δίνεται το αρχείο </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wildlife</a:t>
            </a:r>
            <a:r>
              <a:rPr lang="el-GR"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Εισάγετε το σε ένα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project </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του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Kdenlive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και στη συνέχεια τοποθετήστε το στο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timeline</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arabicPeriod"/>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Με την χρήση του εργαλείου κοψίματος αποκόψτε την κάθε ενότητα ώστε η κάθε θεματική ενότητα να είναι ένα ξεχωριστό βίντεο. Στη συνέχεια αφού διαγράψετε την χρονική διάρκεια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NO SIGNAL</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ενώστε τα υπόλοιπα αποκομμένα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clips</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ώστε το ένα να διαδέχεται το άλλο.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arabicPeriod"/>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Χρησιμοποιήστε το προηγούμενο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project </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και αλλάξτε τη σειρά διαδοχής των θεματικών ενοτήτων.</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arabicPeriod"/>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Σε όλη τη διάρκεια του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project </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να υπάρχει μουσική επένδυση  με φυσιολογική αναπαραγωγή του ήχου (να μην επηρεάζετε από τα κοψίματα, εναλλαγές  των θεματικών ενοτήτων από το αρχικό βίντεο)</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Εξάγετε το τελικό αποτέλεσμα σε τελικό αρχείο</a:t>
            </a:r>
            <a:r>
              <a:rPr lang="el-GR"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wildlife </a:t>
            </a:r>
            <a:r>
              <a:rPr lang="el-GR" sz="1800" i="1" dirty="0">
                <a:effectLst/>
                <a:latin typeface="Arial" panose="020B0604020202020204" pitchFamily="34" charset="0"/>
                <a:ea typeface="Times New Roman" panose="02020603050405020304" pitchFamily="18" charset="0"/>
                <a:cs typeface="Times New Roman" panose="02020603050405020304" pitchFamily="18" charset="0"/>
              </a:rPr>
              <a:t>.</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mpeg</a:t>
            </a:r>
            <a:r>
              <a:rPr lang="el-GR" sz="1800" i="1" dirty="0">
                <a:effectLst/>
                <a:latin typeface="Arial" panose="020B0604020202020204" pitchFamily="34" charset="0"/>
                <a:ea typeface="Times New Roman" panose="02020603050405020304" pitchFamily="18" charset="0"/>
                <a:cs typeface="Times New Roman" panose="02020603050405020304" pitchFamily="18" charset="0"/>
              </a:rPr>
              <a:t>4.</a:t>
            </a:r>
          </a:p>
          <a:p>
            <a:pPr marL="342900" lvl="0" indent="-342900" algn="just">
              <a:lnSpc>
                <a:spcPct val="115000"/>
              </a:lnSpc>
              <a:spcAft>
                <a:spcPts val="1000"/>
              </a:spcAft>
              <a:buFont typeface="+mj-lt"/>
              <a:buAutoNum type="arabicPeriod"/>
            </a:pPr>
            <a:r>
              <a:rPr lang="el-GR" sz="1800" i="1">
                <a:latin typeface="Arial" panose="020B0604020202020204" pitchFamily="34" charset="0"/>
                <a:ea typeface="Times New Roman" panose="02020603050405020304" pitchFamily="18" charset="0"/>
                <a:cs typeface="Times New Roman" panose="02020603050405020304" pitchFamily="18" charset="0"/>
              </a:rPr>
              <a:t>Ανεβάστε το υλικό στην ηλεκτρονική τάξη</a:t>
            </a:r>
            <a:endParaRPr lang="el-GR" sz="1800" i="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61883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C5A2B-DD39-C841-8A2C-48A9665717D4}"/>
              </a:ext>
            </a:extLst>
          </p:cNvPr>
          <p:cNvSpPr>
            <a:spLocks noGrp="1"/>
          </p:cNvSpPr>
          <p:nvPr>
            <p:ph type="title"/>
          </p:nvPr>
        </p:nvSpPr>
        <p:spPr/>
        <p:txBody>
          <a:bodyPr/>
          <a:lstStyle/>
          <a:p>
            <a:r>
              <a:rPr lang="el-GR" dirty="0"/>
              <a:t>Προγραμμα επεξεργασιασ βιντεο και ηχο </a:t>
            </a:r>
            <a:endParaRPr lang="en-US" dirty="0"/>
          </a:p>
        </p:txBody>
      </p:sp>
      <p:sp>
        <p:nvSpPr>
          <p:cNvPr id="3" name="Content Placeholder 2">
            <a:extLst>
              <a:ext uri="{FF2B5EF4-FFF2-40B4-BE49-F238E27FC236}">
                <a16:creationId xmlns:a16="http://schemas.microsoft.com/office/drawing/2014/main" id="{D9BDBA75-63B4-E1A1-C305-68D69F4D29A7}"/>
              </a:ext>
            </a:extLst>
          </p:cNvPr>
          <p:cNvSpPr>
            <a:spLocks noGrp="1"/>
          </p:cNvSpPr>
          <p:nvPr>
            <p:ph idx="1"/>
          </p:nvPr>
        </p:nvSpPr>
        <p:spPr>
          <a:xfrm>
            <a:off x="750367" y="5242984"/>
            <a:ext cx="10691265" cy="509633"/>
          </a:xfrm>
        </p:spPr>
        <p:txBody>
          <a:bodyPr/>
          <a:lstStyle/>
          <a:p>
            <a:pPr marL="0" indent="0">
              <a:buNone/>
            </a:pPr>
            <a:r>
              <a:rPr lang="el-GR" dirty="0"/>
              <a:t>Το πρόγραμμα μπορείτε να το κατεβάσετε από το σύνδεσμο</a:t>
            </a:r>
            <a:r>
              <a:rPr lang="en-US" dirty="0"/>
              <a:t>:</a:t>
            </a:r>
            <a:r>
              <a:rPr lang="el-GR" dirty="0"/>
              <a:t> </a:t>
            </a:r>
            <a:r>
              <a:rPr lang="en-US" dirty="0"/>
              <a:t>https://kdenlive.org/en/</a:t>
            </a:r>
          </a:p>
        </p:txBody>
      </p:sp>
      <p:pic>
        <p:nvPicPr>
          <p:cNvPr id="5" name="Picture 4">
            <a:extLst>
              <a:ext uri="{FF2B5EF4-FFF2-40B4-BE49-F238E27FC236}">
                <a16:creationId xmlns:a16="http://schemas.microsoft.com/office/drawing/2014/main" id="{650FDEEF-5409-7E4B-2767-D5CE4E568F25}"/>
              </a:ext>
            </a:extLst>
          </p:cNvPr>
          <p:cNvPicPr>
            <a:picLocks noChangeAspect="1"/>
          </p:cNvPicPr>
          <p:nvPr/>
        </p:nvPicPr>
        <p:blipFill>
          <a:blip r:embed="rId2"/>
          <a:srcRect l="6218" t="17647" r="7149" b="16387"/>
          <a:stretch/>
        </p:blipFill>
        <p:spPr>
          <a:xfrm>
            <a:off x="1071816" y="1731619"/>
            <a:ext cx="6457071" cy="3072944"/>
          </a:xfrm>
          <a:prstGeom prst="rect">
            <a:avLst/>
          </a:prstGeom>
        </p:spPr>
      </p:pic>
    </p:spTree>
    <p:extLst>
      <p:ext uri="{BB962C8B-B14F-4D97-AF65-F5344CB8AC3E}">
        <p14:creationId xmlns:p14="http://schemas.microsoft.com/office/powerpoint/2010/main" val="3323637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2">
            <a:extLst>
              <a:ext uri="{FF2B5EF4-FFF2-40B4-BE49-F238E27FC236}">
                <a16:creationId xmlns:a16="http://schemas.microsoft.com/office/drawing/2014/main" id="{EA2E0835-DAE9-334C-CFB2-B6FC96E303BA}"/>
              </a:ext>
            </a:extLst>
          </p:cNvPr>
          <p:cNvGraphicFramePr>
            <a:graphicFrameLocks noGrp="1"/>
          </p:cNvGraphicFramePr>
          <p:nvPr>
            <p:ph idx="1"/>
          </p:nvPr>
        </p:nvGraphicFramePr>
        <p:xfrm>
          <a:off x="700635" y="949124"/>
          <a:ext cx="3500975" cy="5012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D56668AD-7070-F81C-C386-CE9882839F1B}"/>
              </a:ext>
            </a:extLst>
          </p:cNvPr>
          <p:cNvPicPr>
            <a:picLocks noChangeAspect="1"/>
          </p:cNvPicPr>
          <p:nvPr/>
        </p:nvPicPr>
        <p:blipFill>
          <a:blip r:embed="rId7"/>
          <a:stretch>
            <a:fillRect/>
          </a:stretch>
        </p:blipFill>
        <p:spPr>
          <a:xfrm>
            <a:off x="4703298" y="1125414"/>
            <a:ext cx="6921304" cy="4325815"/>
          </a:xfrm>
          <a:prstGeom prst="rect">
            <a:avLst/>
          </a:prstGeom>
        </p:spPr>
      </p:pic>
      <p:sp>
        <p:nvSpPr>
          <p:cNvPr id="6" name="TextBox 5">
            <a:extLst>
              <a:ext uri="{FF2B5EF4-FFF2-40B4-BE49-F238E27FC236}">
                <a16:creationId xmlns:a16="http://schemas.microsoft.com/office/drawing/2014/main" id="{87ACE39E-3A1F-CC18-0D35-35AEE6A8012A}"/>
              </a:ext>
            </a:extLst>
          </p:cNvPr>
          <p:cNvSpPr txBox="1"/>
          <p:nvPr/>
        </p:nvSpPr>
        <p:spPr>
          <a:xfrm>
            <a:off x="5511800" y="2374900"/>
            <a:ext cx="558800" cy="369332"/>
          </a:xfrm>
          <a:prstGeom prst="rect">
            <a:avLst/>
          </a:prstGeom>
          <a:noFill/>
        </p:spPr>
        <p:txBody>
          <a:bodyPr wrap="square" rtlCol="0">
            <a:spAutoFit/>
          </a:bodyPr>
          <a:lstStyle/>
          <a:p>
            <a:r>
              <a:rPr lang="el-GR" dirty="0">
                <a:solidFill>
                  <a:schemeClr val="bg1">
                    <a:lumMod val="95000"/>
                  </a:schemeClr>
                </a:solidFill>
              </a:rPr>
              <a:t>1</a:t>
            </a:r>
            <a:endParaRPr lang="en-US" dirty="0">
              <a:solidFill>
                <a:schemeClr val="bg1">
                  <a:lumMod val="95000"/>
                </a:schemeClr>
              </a:solidFill>
            </a:endParaRPr>
          </a:p>
        </p:txBody>
      </p:sp>
      <p:sp>
        <p:nvSpPr>
          <p:cNvPr id="7" name="TextBox 6">
            <a:extLst>
              <a:ext uri="{FF2B5EF4-FFF2-40B4-BE49-F238E27FC236}">
                <a16:creationId xmlns:a16="http://schemas.microsoft.com/office/drawing/2014/main" id="{305CFA4A-D956-3BF6-4CBE-A5E80163DF26}"/>
              </a:ext>
            </a:extLst>
          </p:cNvPr>
          <p:cNvSpPr txBox="1"/>
          <p:nvPr/>
        </p:nvSpPr>
        <p:spPr>
          <a:xfrm>
            <a:off x="7378700" y="4076700"/>
            <a:ext cx="558800" cy="369332"/>
          </a:xfrm>
          <a:prstGeom prst="rect">
            <a:avLst/>
          </a:prstGeom>
          <a:noFill/>
        </p:spPr>
        <p:txBody>
          <a:bodyPr wrap="square" rtlCol="0">
            <a:spAutoFit/>
          </a:bodyPr>
          <a:lstStyle/>
          <a:p>
            <a:r>
              <a:rPr lang="el-GR" dirty="0">
                <a:solidFill>
                  <a:schemeClr val="bg1">
                    <a:lumMod val="95000"/>
                  </a:schemeClr>
                </a:solidFill>
              </a:rPr>
              <a:t>2</a:t>
            </a:r>
            <a:endParaRPr lang="en-US" dirty="0">
              <a:solidFill>
                <a:schemeClr val="bg1">
                  <a:lumMod val="95000"/>
                </a:schemeClr>
              </a:solidFill>
            </a:endParaRPr>
          </a:p>
        </p:txBody>
      </p:sp>
      <p:sp>
        <p:nvSpPr>
          <p:cNvPr id="8" name="TextBox 7">
            <a:extLst>
              <a:ext uri="{FF2B5EF4-FFF2-40B4-BE49-F238E27FC236}">
                <a16:creationId xmlns:a16="http://schemas.microsoft.com/office/drawing/2014/main" id="{0E4017D0-FF13-6BAE-6875-1202A2DEBB5D}"/>
              </a:ext>
            </a:extLst>
          </p:cNvPr>
          <p:cNvSpPr txBox="1"/>
          <p:nvPr/>
        </p:nvSpPr>
        <p:spPr>
          <a:xfrm>
            <a:off x="7378700" y="2047059"/>
            <a:ext cx="558800" cy="369332"/>
          </a:xfrm>
          <a:prstGeom prst="rect">
            <a:avLst/>
          </a:prstGeom>
          <a:noFill/>
        </p:spPr>
        <p:txBody>
          <a:bodyPr wrap="square" rtlCol="0">
            <a:spAutoFit/>
          </a:bodyPr>
          <a:lstStyle/>
          <a:p>
            <a:r>
              <a:rPr lang="el-GR" dirty="0">
                <a:solidFill>
                  <a:schemeClr val="bg1">
                    <a:lumMod val="95000"/>
                  </a:schemeClr>
                </a:solidFill>
              </a:rPr>
              <a:t>3</a:t>
            </a:r>
            <a:endParaRPr lang="en-US" dirty="0">
              <a:solidFill>
                <a:schemeClr val="bg1">
                  <a:lumMod val="95000"/>
                </a:schemeClr>
              </a:solidFill>
            </a:endParaRPr>
          </a:p>
        </p:txBody>
      </p:sp>
      <p:sp>
        <p:nvSpPr>
          <p:cNvPr id="9" name="TextBox 8">
            <a:extLst>
              <a:ext uri="{FF2B5EF4-FFF2-40B4-BE49-F238E27FC236}">
                <a16:creationId xmlns:a16="http://schemas.microsoft.com/office/drawing/2014/main" id="{BB537157-F21E-FC25-E70B-6BC14DF9544A}"/>
              </a:ext>
            </a:extLst>
          </p:cNvPr>
          <p:cNvSpPr txBox="1"/>
          <p:nvPr/>
        </p:nvSpPr>
        <p:spPr>
          <a:xfrm>
            <a:off x="9677400" y="1999734"/>
            <a:ext cx="558800" cy="369332"/>
          </a:xfrm>
          <a:prstGeom prst="rect">
            <a:avLst/>
          </a:prstGeom>
          <a:noFill/>
        </p:spPr>
        <p:txBody>
          <a:bodyPr wrap="square" rtlCol="0">
            <a:spAutoFit/>
          </a:bodyPr>
          <a:lstStyle/>
          <a:p>
            <a:r>
              <a:rPr lang="el-GR" dirty="0">
                <a:solidFill>
                  <a:schemeClr val="bg1">
                    <a:lumMod val="95000"/>
                  </a:schemeClr>
                </a:solidFill>
              </a:rPr>
              <a:t>4</a:t>
            </a:r>
            <a:endParaRPr lang="en-US" dirty="0">
              <a:solidFill>
                <a:schemeClr val="bg1">
                  <a:lumMod val="95000"/>
                </a:schemeClr>
              </a:solidFill>
            </a:endParaRPr>
          </a:p>
        </p:txBody>
      </p:sp>
    </p:spTree>
    <p:extLst>
      <p:ext uri="{BB962C8B-B14F-4D97-AF65-F5344CB8AC3E}">
        <p14:creationId xmlns:p14="http://schemas.microsoft.com/office/powerpoint/2010/main" val="986462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52E012-652A-69A3-C557-0F7ADBA59790}"/>
              </a:ext>
            </a:extLst>
          </p:cNvPr>
          <p:cNvSpPr>
            <a:spLocks noGrp="1"/>
          </p:cNvSpPr>
          <p:nvPr>
            <p:ph idx="1"/>
          </p:nvPr>
        </p:nvSpPr>
        <p:spPr>
          <a:xfrm>
            <a:off x="840335" y="1040892"/>
            <a:ext cx="10195965" cy="508508"/>
          </a:xfrm>
        </p:spPr>
        <p:txBody>
          <a:bodyPr/>
          <a:lstStyle/>
          <a:p>
            <a:pPr marL="0" indent="0">
              <a:buNone/>
            </a:pPr>
            <a:r>
              <a:rPr lang="el-GR" b="1" dirty="0">
                <a:latin typeface="Arial Black" panose="020B0A04020102020204" pitchFamily="34" charset="0"/>
              </a:rPr>
              <a:t>Προσθήκη κλιπ</a:t>
            </a:r>
            <a:endParaRPr lang="el-GR" dirty="0">
              <a:latin typeface="Arial Black" panose="020B0A04020102020204" pitchFamily="34" charset="0"/>
            </a:endParaRPr>
          </a:p>
          <a:p>
            <a:endParaRPr lang="en-US" dirty="0"/>
          </a:p>
        </p:txBody>
      </p:sp>
      <p:pic>
        <p:nvPicPr>
          <p:cNvPr id="1032" name="Picture 8">
            <a:extLst>
              <a:ext uri="{FF2B5EF4-FFF2-40B4-BE49-F238E27FC236}">
                <a16:creationId xmlns:a16="http://schemas.microsoft.com/office/drawing/2014/main" id="{7B043353-BFE3-6D4B-BF25-41C1A6BA5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59588" y="-136525"/>
            <a:ext cx="209550" cy="2095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C70D727-4D32-A258-9031-E9409A6DBC66}"/>
              </a:ext>
            </a:extLst>
          </p:cNvPr>
          <p:cNvSpPr txBox="1"/>
          <p:nvPr/>
        </p:nvSpPr>
        <p:spPr>
          <a:xfrm>
            <a:off x="840335" y="1759632"/>
            <a:ext cx="4958886" cy="2943563"/>
          </a:xfrm>
          <a:prstGeom prst="rect">
            <a:avLst/>
          </a:prstGeom>
          <a:noFill/>
        </p:spPr>
        <p:txBody>
          <a:bodyPr wrap="square">
            <a:spAutoFit/>
          </a:bodyPr>
          <a:lstStyle/>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ας αρχίσουμε να προσθέτουμε μερικά κλιπ. (πχ αυτά που κατεβάσατε). Πηγαίνετε στο εικονίδιο «Καλάθι έργου», ένα κλικ στο εικονίδιο Προσθήκη κλιπ ή φακέλου ανοίγει απευθείας τον διάλογο, ένα κλικ στο μικρό βέλος δείχνει τη λίστα των επιπλέον τύπων κλιπ που μπορούν να προστεθούν. Κλιπ βίντεο, ήχου, εικόνες και άλλα έργα του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Kdenlive</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 μπορούν να προστεθούν από τον διάλογο Προσθήκη κλιπ ή φακέλου</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screenshot of a computer&#10;&#10;AI-generated content may be incorrect.">
            <a:extLst>
              <a:ext uri="{FF2B5EF4-FFF2-40B4-BE49-F238E27FC236}">
                <a16:creationId xmlns:a16="http://schemas.microsoft.com/office/drawing/2014/main" id="{DB8E8A5E-F740-92ED-40E6-F39A1F823E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7434" y="1040892"/>
            <a:ext cx="3758866" cy="4498110"/>
          </a:xfrm>
          <a:prstGeom prst="rect">
            <a:avLst/>
          </a:prstGeom>
        </p:spPr>
      </p:pic>
    </p:spTree>
    <p:extLst>
      <p:ext uri="{BB962C8B-B14F-4D97-AF65-F5344CB8AC3E}">
        <p14:creationId xmlns:p14="http://schemas.microsoft.com/office/powerpoint/2010/main" val="976183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D3D15-D9DA-4599-027A-0EC37CEF6A9F}"/>
            </a:ext>
          </a:extLst>
        </p:cNvPr>
        <p:cNvGrpSpPr/>
        <p:nvPr/>
      </p:nvGrpSpPr>
      <p:grpSpPr>
        <a:xfrm>
          <a:off x="0" y="0"/>
          <a:ext cx="0" cy="0"/>
          <a:chOff x="0" y="0"/>
          <a:chExt cx="0" cy="0"/>
        </a:xfrm>
      </p:grpSpPr>
      <p:pic>
        <p:nvPicPr>
          <p:cNvPr id="1032" name="Picture 8">
            <a:extLst>
              <a:ext uri="{FF2B5EF4-FFF2-40B4-BE49-F238E27FC236}">
                <a16:creationId xmlns:a16="http://schemas.microsoft.com/office/drawing/2014/main" id="{7C3DBFDC-D87E-5AEB-BFC1-4BF9E4D36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59588" y="-136525"/>
            <a:ext cx="209550" cy="2095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E4E9FCB-C21F-42B2-968D-21C7BA373B92}"/>
              </a:ext>
            </a:extLst>
          </p:cNvPr>
          <p:cNvSpPr txBox="1"/>
          <p:nvPr/>
        </p:nvSpPr>
        <p:spPr>
          <a:xfrm>
            <a:off x="800101" y="909485"/>
            <a:ext cx="5095374" cy="5491953"/>
          </a:xfrm>
          <a:prstGeom prst="rect">
            <a:avLst/>
          </a:prstGeom>
          <a:noFill/>
        </p:spPr>
        <p:txBody>
          <a:bodyPr wrap="square">
            <a:spAutoFit/>
          </a:bodyPr>
          <a:lstStyle/>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Αφού φορτώσει τα κλιπ, το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Kdenlive</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 θα μοιάζει κάπως όπως στην εικόνα. Επάνω αριστερά υπάρχει το ήδη γνωστό δέντρο του έργου. Δεξιά του είναι οι οθόνες του βίντεο. Η οθόνη κλιπ δείχνει το βίντεο των αυθεντικών κλιπ, η οθόνη του έργου δείχνει πως θα φαίνεται το βίντεο εξαγωγής με εφαρμοσμένα όλα τα εφέ, τις μεταβάσεις κτλ. Το τρίτο, επίσης πολύ σημαντικό, στοιχείο είναι η γραμμή του χρόνου (κάτω από τις οθόνες): σε αυτό το μέρος γίνεται η επεξεργασία των κλιπ. Υπάρχουν δύο διαφορετικοί τύποι από κομμάτια, τα κομμάτια Βίντεο και τα κομμάτια Ήχου. Τα κομμάτια βίντεο και τα κομμάτια ήχου μπορούν να περιέχουν οποιοδήποτε είδος κλιπ, απλά όταν ρίχνετε ένα κλιπ βίντεου στην γραμμή του κομματιού του ήχου, θα χρησιμοποιηθεί μόνο ο ήχος.</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8820BB0B-2ED0-2448-EDEF-E945D88FAAD0}"/>
              </a:ext>
            </a:extLst>
          </p:cNvPr>
          <p:cNvPicPr>
            <a:picLocks noChangeAspect="1"/>
          </p:cNvPicPr>
          <p:nvPr/>
        </p:nvPicPr>
        <p:blipFill>
          <a:blip r:embed="rId3"/>
          <a:stretch>
            <a:fillRect/>
          </a:stretch>
        </p:blipFill>
        <p:spPr>
          <a:xfrm>
            <a:off x="5911517" y="1467852"/>
            <a:ext cx="5601903" cy="3501189"/>
          </a:xfrm>
          <a:prstGeom prst="rect">
            <a:avLst/>
          </a:prstGeom>
        </p:spPr>
      </p:pic>
    </p:spTree>
    <p:extLst>
      <p:ext uri="{BB962C8B-B14F-4D97-AF65-F5344CB8AC3E}">
        <p14:creationId xmlns:p14="http://schemas.microsoft.com/office/powerpoint/2010/main" val="3501893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B0A93-495B-0E6C-70E9-8D5926F955D6}"/>
            </a:ext>
          </a:extLst>
        </p:cNvPr>
        <p:cNvGrpSpPr/>
        <p:nvPr/>
      </p:nvGrpSpPr>
      <p:grpSpPr>
        <a:xfrm>
          <a:off x="0" y="0"/>
          <a:ext cx="0" cy="0"/>
          <a:chOff x="0" y="0"/>
          <a:chExt cx="0" cy="0"/>
        </a:xfrm>
      </p:grpSpPr>
      <p:pic>
        <p:nvPicPr>
          <p:cNvPr id="1032" name="Picture 8">
            <a:extLst>
              <a:ext uri="{FF2B5EF4-FFF2-40B4-BE49-F238E27FC236}">
                <a16:creationId xmlns:a16="http://schemas.microsoft.com/office/drawing/2014/main" id="{E133116A-189C-70FC-72B2-8AFA739E0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59588" y="-136525"/>
            <a:ext cx="209550" cy="2095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D085F6D-67B6-06D2-2C84-6F1B9B6B7EBC}"/>
              </a:ext>
            </a:extLst>
          </p:cNvPr>
          <p:cNvSpPr txBox="1"/>
          <p:nvPr/>
        </p:nvSpPr>
        <p:spPr>
          <a:xfrm>
            <a:off x="1338187" y="2387156"/>
            <a:ext cx="4436958" cy="1032270"/>
          </a:xfrm>
          <a:prstGeom prst="rect">
            <a:avLst/>
          </a:prstGeom>
          <a:noFill/>
        </p:spPr>
        <p:txBody>
          <a:bodyPr wrap="square">
            <a:spAutoFit/>
          </a:bodyPr>
          <a:lstStyle/>
          <a:p>
            <a:pPr>
              <a:lnSpc>
                <a:spcPct val="115000"/>
              </a:lnSpc>
              <a:spcAft>
                <a:spcPts val="800"/>
              </a:spcAft>
            </a:pPr>
            <a:r>
              <a:rPr lang="el-GR" kern="100" dirty="0">
                <a:latin typeface="Aptos" panose="020B0004020202020204" pitchFamily="34" charset="0"/>
                <a:ea typeface="Aptos" panose="020B0004020202020204" pitchFamily="34" charset="0"/>
                <a:cs typeface="Times New Roman" panose="02020603050405020304" pitchFamily="18" charset="0"/>
              </a:rPr>
              <a:t>Μπορούμε να κάνουμε αποθήκευση το έργο σε μορφή </a:t>
            </a:r>
            <a:r>
              <a:rPr lang="en-US" kern="100" dirty="0" err="1">
                <a:latin typeface="Aptos" panose="020B0004020202020204" pitchFamily="34" charset="0"/>
                <a:ea typeface="Aptos" panose="020B0004020202020204" pitchFamily="34" charset="0"/>
                <a:cs typeface="Times New Roman" panose="02020603050405020304" pitchFamily="18" charset="0"/>
              </a:rPr>
              <a:t>kdenlive</a:t>
            </a:r>
            <a:r>
              <a:rPr lang="en-US" kern="100" dirty="0">
                <a:latin typeface="Aptos" panose="020B0004020202020204" pitchFamily="34" charset="0"/>
                <a:ea typeface="Aptos" panose="020B0004020202020204" pitchFamily="34" charset="0"/>
                <a:cs typeface="Times New Roman" panose="02020603050405020304" pitchFamily="18" charset="0"/>
              </a:rPr>
              <a:t> Project.</a:t>
            </a:r>
            <a:r>
              <a:rPr lang="el-GR" kern="100" dirty="0">
                <a:latin typeface="Aptos" panose="020B0004020202020204" pitchFamily="34" charset="0"/>
                <a:ea typeface="Aptos" panose="020B0004020202020204" pitchFamily="34" charset="0"/>
                <a:cs typeface="Times New Roman" panose="02020603050405020304" pitchFamily="18" charset="0"/>
              </a:rPr>
              <a:t>Αυτή η μορφή είναι η επεξεργάσιμη μορφή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847D5056-A1C9-F9C7-B2E1-EA320909C637}"/>
              </a:ext>
            </a:extLst>
          </p:cNvPr>
          <p:cNvPicPr>
            <a:picLocks noChangeAspect="1"/>
          </p:cNvPicPr>
          <p:nvPr/>
        </p:nvPicPr>
        <p:blipFill>
          <a:blip r:embed="rId3"/>
          <a:srcRect r="69402" b="50000"/>
          <a:stretch/>
        </p:blipFill>
        <p:spPr>
          <a:xfrm>
            <a:off x="6854449" y="1204907"/>
            <a:ext cx="3999364" cy="4084546"/>
          </a:xfrm>
          <a:prstGeom prst="rect">
            <a:avLst/>
          </a:prstGeom>
        </p:spPr>
      </p:pic>
      <p:sp>
        <p:nvSpPr>
          <p:cNvPr id="4" name="Content Placeholder 2">
            <a:extLst>
              <a:ext uri="{FF2B5EF4-FFF2-40B4-BE49-F238E27FC236}">
                <a16:creationId xmlns:a16="http://schemas.microsoft.com/office/drawing/2014/main" id="{E5B33D2C-F083-2B16-59F5-CAC48FC9A8B3}"/>
              </a:ext>
            </a:extLst>
          </p:cNvPr>
          <p:cNvSpPr>
            <a:spLocks noGrp="1"/>
          </p:cNvSpPr>
          <p:nvPr>
            <p:ph idx="1"/>
          </p:nvPr>
        </p:nvSpPr>
        <p:spPr>
          <a:xfrm>
            <a:off x="840335" y="1040892"/>
            <a:ext cx="10195965" cy="508508"/>
          </a:xfrm>
        </p:spPr>
        <p:txBody>
          <a:bodyPr/>
          <a:lstStyle/>
          <a:p>
            <a:pPr marL="0" indent="0">
              <a:buNone/>
            </a:pPr>
            <a:r>
              <a:rPr lang="el-GR" b="1" dirty="0">
                <a:latin typeface="Arial Black" panose="020B0A04020102020204" pitchFamily="34" charset="0"/>
              </a:rPr>
              <a:t>Αποθήκευση έργου</a:t>
            </a:r>
            <a:endParaRPr lang="el-GR" dirty="0">
              <a:latin typeface="Arial Black" panose="020B0A04020102020204" pitchFamily="34" charset="0"/>
            </a:endParaRPr>
          </a:p>
          <a:p>
            <a:endParaRPr lang="en-US" dirty="0"/>
          </a:p>
        </p:txBody>
      </p:sp>
    </p:spTree>
    <p:extLst>
      <p:ext uri="{BB962C8B-B14F-4D97-AF65-F5344CB8AC3E}">
        <p14:creationId xmlns:p14="http://schemas.microsoft.com/office/powerpoint/2010/main" val="1876018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35B1C-7A36-A725-E3EB-405051D0A20A}"/>
            </a:ext>
          </a:extLst>
        </p:cNvPr>
        <p:cNvGrpSpPr/>
        <p:nvPr/>
      </p:nvGrpSpPr>
      <p:grpSpPr>
        <a:xfrm>
          <a:off x="0" y="0"/>
          <a:ext cx="0" cy="0"/>
          <a:chOff x="0" y="0"/>
          <a:chExt cx="0" cy="0"/>
        </a:xfrm>
      </p:grpSpPr>
      <p:pic>
        <p:nvPicPr>
          <p:cNvPr id="1032" name="Picture 8">
            <a:extLst>
              <a:ext uri="{FF2B5EF4-FFF2-40B4-BE49-F238E27FC236}">
                <a16:creationId xmlns:a16="http://schemas.microsoft.com/office/drawing/2014/main" id="{B6CCD76A-303F-7842-4386-9B43B1A74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59588" y="-136525"/>
            <a:ext cx="209550" cy="2095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6327635-2F6E-21F6-F150-A2DA8DF159FF}"/>
              </a:ext>
            </a:extLst>
          </p:cNvPr>
          <p:cNvSpPr txBox="1"/>
          <p:nvPr/>
        </p:nvSpPr>
        <p:spPr>
          <a:xfrm>
            <a:off x="840335" y="1549400"/>
            <a:ext cx="9437665" cy="713722"/>
          </a:xfrm>
          <a:prstGeom prst="rect">
            <a:avLst/>
          </a:prstGeom>
          <a:noFill/>
        </p:spPr>
        <p:txBody>
          <a:bodyPr wrap="square">
            <a:spAutoFit/>
          </a:bodyPr>
          <a:lstStyle/>
          <a:p>
            <a:pPr>
              <a:lnSpc>
                <a:spcPct val="115000"/>
              </a:lnSpc>
              <a:spcAft>
                <a:spcPts val="800"/>
              </a:spcAft>
            </a:pPr>
            <a:r>
              <a:rPr lang="el-GR" kern="100" dirty="0">
                <a:latin typeface="Aptos" panose="020B0004020202020204" pitchFamily="34" charset="0"/>
                <a:ea typeface="Aptos" panose="020B0004020202020204" pitchFamily="34" charset="0"/>
                <a:cs typeface="Times New Roman" panose="02020603050405020304" pitchFamily="18" charset="0"/>
              </a:rPr>
              <a:t>Επιλέγουμε το υλικό που θέλουμε να επεξεργαστούμε και το μεταφέρουμε από το </a:t>
            </a:r>
            <a:r>
              <a:rPr lang="en-US" kern="100" dirty="0">
                <a:latin typeface="Aptos" panose="020B0004020202020204" pitchFamily="34" charset="0"/>
                <a:ea typeface="Aptos" panose="020B0004020202020204" pitchFamily="34" charset="0"/>
                <a:cs typeface="Times New Roman" panose="02020603050405020304" pitchFamily="18" charset="0"/>
              </a:rPr>
              <a:t> project bin </a:t>
            </a:r>
            <a:r>
              <a:rPr lang="el-GR" kern="100" dirty="0">
                <a:latin typeface="Aptos" panose="020B0004020202020204" pitchFamily="34" charset="0"/>
                <a:ea typeface="Aptos" panose="020B0004020202020204" pitchFamily="34" charset="0"/>
                <a:cs typeface="Times New Roman" panose="02020603050405020304" pitchFamily="18" charset="0"/>
              </a:rPr>
              <a:t> στο Τ</a:t>
            </a:r>
            <a:r>
              <a:rPr lang="en-US" kern="100" dirty="0" err="1">
                <a:latin typeface="Aptos" panose="020B0004020202020204" pitchFamily="34" charset="0"/>
                <a:ea typeface="Aptos" panose="020B0004020202020204" pitchFamily="34" charset="0"/>
                <a:cs typeface="Times New Roman" panose="02020603050405020304" pitchFamily="18" charset="0"/>
              </a:rPr>
              <a:t>imeline</a:t>
            </a:r>
            <a:r>
              <a:rPr lang="en-US" kern="100" dirty="0">
                <a:latin typeface="Aptos" panose="020B0004020202020204" pitchFamily="34" charset="0"/>
                <a:ea typeface="Aptos" panose="020B0004020202020204" pitchFamily="34" charset="0"/>
                <a:cs typeface="Times New Roman" panose="02020603050405020304" pitchFamily="18" charset="0"/>
              </a:rPr>
              <a:t> </a:t>
            </a:r>
            <a:r>
              <a:rPr lang="el-GR" kern="100" dirty="0">
                <a:latin typeface="Aptos" panose="020B0004020202020204" pitchFamily="34" charset="0"/>
                <a:ea typeface="Aptos" panose="020B0004020202020204" pitchFamily="34" charset="0"/>
                <a:cs typeface="Times New Roman" panose="02020603050405020304" pitchFamily="18" charset="0"/>
              </a:rPr>
              <a:t>σε ένα κανάλι </a:t>
            </a:r>
            <a:r>
              <a:rPr lang="en-US" kern="100" dirty="0">
                <a:latin typeface="Aptos" panose="020B0004020202020204" pitchFamily="34" charset="0"/>
                <a:ea typeface="Aptos" panose="020B0004020202020204" pitchFamily="34" charset="0"/>
                <a:cs typeface="Times New Roman" panose="02020603050405020304" pitchFamily="18" charset="0"/>
              </a:rPr>
              <a:t>v1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5688B8E2-5879-E22C-AB3B-9D88F93A9DF3}"/>
              </a:ext>
            </a:extLst>
          </p:cNvPr>
          <p:cNvSpPr>
            <a:spLocks noGrp="1"/>
          </p:cNvSpPr>
          <p:nvPr>
            <p:ph idx="1"/>
          </p:nvPr>
        </p:nvSpPr>
        <p:spPr>
          <a:xfrm>
            <a:off x="840335" y="1040892"/>
            <a:ext cx="10195965" cy="508508"/>
          </a:xfrm>
        </p:spPr>
        <p:txBody>
          <a:bodyPr/>
          <a:lstStyle/>
          <a:p>
            <a:pPr marL="0" indent="0">
              <a:buNone/>
            </a:pPr>
            <a:r>
              <a:rPr lang="en-US" b="1" dirty="0">
                <a:latin typeface="Arial Black" panose="020B0A04020102020204" pitchFamily="34" charset="0"/>
              </a:rPr>
              <a:t>Timeline</a:t>
            </a:r>
            <a:endParaRPr lang="el-GR" dirty="0">
              <a:latin typeface="Arial Black" panose="020B0A04020102020204" pitchFamily="34" charset="0"/>
            </a:endParaRPr>
          </a:p>
          <a:p>
            <a:endParaRPr lang="en-US" dirty="0"/>
          </a:p>
        </p:txBody>
      </p:sp>
      <p:pic>
        <p:nvPicPr>
          <p:cNvPr id="5" name="Picture 4">
            <a:extLst>
              <a:ext uri="{FF2B5EF4-FFF2-40B4-BE49-F238E27FC236}">
                <a16:creationId xmlns:a16="http://schemas.microsoft.com/office/drawing/2014/main" id="{AC3CE75B-9E7C-2E10-42A2-5284D8066EDA}"/>
              </a:ext>
            </a:extLst>
          </p:cNvPr>
          <p:cNvPicPr>
            <a:picLocks noChangeAspect="1"/>
          </p:cNvPicPr>
          <p:nvPr/>
        </p:nvPicPr>
        <p:blipFill>
          <a:blip r:embed="rId3"/>
          <a:srcRect t="8205" r="42222" b="7692"/>
          <a:stretch/>
        </p:blipFill>
        <p:spPr>
          <a:xfrm>
            <a:off x="2577214" y="2616591"/>
            <a:ext cx="7037572" cy="3200518"/>
          </a:xfrm>
          <a:prstGeom prst="rect">
            <a:avLst/>
          </a:prstGeom>
        </p:spPr>
      </p:pic>
    </p:spTree>
    <p:extLst>
      <p:ext uri="{BB962C8B-B14F-4D97-AF65-F5344CB8AC3E}">
        <p14:creationId xmlns:p14="http://schemas.microsoft.com/office/powerpoint/2010/main" val="3215555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91878-D665-759E-4C98-75659B37C963}"/>
            </a:ext>
          </a:extLst>
        </p:cNvPr>
        <p:cNvGrpSpPr/>
        <p:nvPr/>
      </p:nvGrpSpPr>
      <p:grpSpPr>
        <a:xfrm>
          <a:off x="0" y="0"/>
          <a:ext cx="0" cy="0"/>
          <a:chOff x="0" y="0"/>
          <a:chExt cx="0" cy="0"/>
        </a:xfrm>
      </p:grpSpPr>
      <p:pic>
        <p:nvPicPr>
          <p:cNvPr id="1032" name="Picture 8">
            <a:extLst>
              <a:ext uri="{FF2B5EF4-FFF2-40B4-BE49-F238E27FC236}">
                <a16:creationId xmlns:a16="http://schemas.microsoft.com/office/drawing/2014/main" id="{0C3A9F87-E1E4-EDFD-6039-E5F72D817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59588" y="-136525"/>
            <a:ext cx="209550" cy="2095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695F885-8B82-5B9A-E865-4DB5F92AB889}"/>
              </a:ext>
            </a:extLst>
          </p:cNvPr>
          <p:cNvSpPr txBox="1"/>
          <p:nvPr/>
        </p:nvSpPr>
        <p:spPr>
          <a:xfrm>
            <a:off x="1051352" y="2715278"/>
            <a:ext cx="6362322" cy="713722"/>
          </a:xfrm>
          <a:prstGeom prst="rect">
            <a:avLst/>
          </a:prstGeom>
          <a:noFill/>
        </p:spPr>
        <p:txBody>
          <a:bodyPr wrap="square">
            <a:spAutoFit/>
          </a:bodyPr>
          <a:lstStyle/>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Θα παρατηρήσετε ότι αριστερά υπάρχουνε κανάλια για βίντεο και αντίστοιχα κανάλια για ήχο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A91BC035-CCAF-C880-41C8-E365B0CEF2BD}"/>
              </a:ext>
            </a:extLst>
          </p:cNvPr>
          <p:cNvSpPr>
            <a:spLocks noGrp="1"/>
          </p:cNvSpPr>
          <p:nvPr>
            <p:ph idx="1"/>
          </p:nvPr>
        </p:nvSpPr>
        <p:spPr>
          <a:xfrm>
            <a:off x="840335" y="1040892"/>
            <a:ext cx="10195965" cy="508508"/>
          </a:xfrm>
        </p:spPr>
        <p:txBody>
          <a:bodyPr/>
          <a:lstStyle/>
          <a:p>
            <a:pPr marL="0" indent="0">
              <a:buNone/>
            </a:pPr>
            <a:r>
              <a:rPr lang="en-US" b="1" dirty="0">
                <a:latin typeface="Arial Black" panose="020B0A04020102020204" pitchFamily="34" charset="0"/>
              </a:rPr>
              <a:t>Timeline</a:t>
            </a:r>
            <a:endParaRPr lang="el-GR" dirty="0">
              <a:latin typeface="Arial Black" panose="020B0A04020102020204" pitchFamily="34" charset="0"/>
            </a:endParaRPr>
          </a:p>
          <a:p>
            <a:endParaRPr lang="en-US" dirty="0"/>
          </a:p>
        </p:txBody>
      </p:sp>
      <p:pic>
        <p:nvPicPr>
          <p:cNvPr id="3" name="Picture 2">
            <a:extLst>
              <a:ext uri="{FF2B5EF4-FFF2-40B4-BE49-F238E27FC236}">
                <a16:creationId xmlns:a16="http://schemas.microsoft.com/office/drawing/2014/main" id="{1BE5DC89-04A2-6FA4-E8DD-14637AB43D9A}"/>
              </a:ext>
            </a:extLst>
          </p:cNvPr>
          <p:cNvPicPr>
            <a:picLocks noChangeAspect="1"/>
          </p:cNvPicPr>
          <p:nvPr/>
        </p:nvPicPr>
        <p:blipFill>
          <a:blip r:embed="rId3"/>
          <a:srcRect t="53333" r="71068"/>
          <a:stretch/>
        </p:blipFill>
        <p:spPr>
          <a:xfrm>
            <a:off x="8318695" y="1828800"/>
            <a:ext cx="3174609" cy="3200400"/>
          </a:xfrm>
          <a:prstGeom prst="rect">
            <a:avLst/>
          </a:prstGeom>
        </p:spPr>
      </p:pic>
    </p:spTree>
    <p:extLst>
      <p:ext uri="{BB962C8B-B14F-4D97-AF65-F5344CB8AC3E}">
        <p14:creationId xmlns:p14="http://schemas.microsoft.com/office/powerpoint/2010/main" val="744467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8CAF34D-A17F-382B-31A7-B00A2BE7A15E}"/>
              </a:ext>
            </a:extLst>
          </p:cNvPr>
          <p:cNvSpPr txBox="1">
            <a:spLocks noGrp="1"/>
          </p:cNvSpPr>
          <p:nvPr>
            <p:ph idx="1"/>
          </p:nvPr>
        </p:nvSpPr>
        <p:spPr>
          <a:xfrm>
            <a:off x="686020" y="1294032"/>
            <a:ext cx="4758177" cy="2998963"/>
          </a:xfrm>
          <a:prstGeom prst="rect">
            <a:avLst/>
          </a:prstGeom>
          <a:noFill/>
        </p:spPr>
        <p:txBody>
          <a:bodyPr wrap="square">
            <a:spAutoFit/>
          </a:bodyPr>
          <a:lstStyle/>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Το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V1 … </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είναι η ονομασία του καναλιού </a:t>
            </a:r>
          </a:p>
          <a:p>
            <a:pPr>
              <a:lnSpc>
                <a:spcPct val="115000"/>
              </a:lnSpc>
              <a:spcAft>
                <a:spcPts val="800"/>
              </a:spcAft>
            </a:pPr>
            <a:r>
              <a:rPr lang="el-GR" sz="1800" kern="100" dirty="0">
                <a:latin typeface="Aptos" panose="020B0004020202020204" pitchFamily="34" charset="0"/>
                <a:ea typeface="Aptos" panose="020B0004020202020204" pitchFamily="34" charset="0"/>
                <a:cs typeface="Times New Roman" panose="02020603050405020304" pitchFamily="18" charset="0"/>
              </a:rPr>
              <a:t>Με την κλειδαριά μπορούμε να κλειδώσουμε  το κανάλι ώστε αυτό να μην έχει δυνατότητα επεξεργασίας</a:t>
            </a:r>
          </a:p>
          <a:p>
            <a:pPr>
              <a:lnSpc>
                <a:spcPct val="115000"/>
              </a:lnSpc>
              <a:spcAft>
                <a:spcPts val="800"/>
              </a:spcAft>
            </a:pPr>
            <a:r>
              <a:rPr lang="el-GR" sz="1800" kern="100" dirty="0">
                <a:latin typeface="Aptos" panose="020B0004020202020204" pitchFamily="34" charset="0"/>
                <a:ea typeface="Aptos" panose="020B0004020202020204" pitchFamily="34" charset="0"/>
                <a:cs typeface="Times New Roman" panose="02020603050405020304" pitchFamily="18" charset="0"/>
              </a:rPr>
              <a:t>Και με την επιλογή </a:t>
            </a: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l-GR" sz="1800" kern="100" dirty="0">
                <a:latin typeface="Aptos" panose="020B0004020202020204" pitchFamily="34" charset="0"/>
                <a:ea typeface="Aptos" panose="020B0004020202020204" pitchFamily="34" charset="0"/>
                <a:cs typeface="Times New Roman" panose="02020603050405020304" pitchFamily="18" charset="0"/>
              </a:rPr>
              <a:t>μπορούμε να κάνουμς το κανάλι </a:t>
            </a:r>
            <a:r>
              <a:rPr lang="en-US" sz="1800" kern="100" dirty="0">
                <a:latin typeface="Aptos" panose="020B0004020202020204" pitchFamily="34" charset="0"/>
                <a:ea typeface="Aptos" panose="020B0004020202020204" pitchFamily="34" charset="0"/>
                <a:cs typeface="Times New Roman" panose="02020603050405020304" pitchFamily="18" charset="0"/>
              </a:rPr>
              <a:t> hide or no hide</a:t>
            </a:r>
            <a:endParaRPr lang="el-GR"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4003E44E-864C-3C66-4432-030C4A3924D6}"/>
              </a:ext>
            </a:extLst>
          </p:cNvPr>
          <p:cNvPicPr>
            <a:picLocks noChangeAspect="1"/>
          </p:cNvPicPr>
          <p:nvPr/>
        </p:nvPicPr>
        <p:blipFill>
          <a:blip r:embed="rId2"/>
          <a:srcRect t="62769" r="87607" b="21436"/>
          <a:stretch/>
        </p:blipFill>
        <p:spPr>
          <a:xfrm>
            <a:off x="6418579" y="1533377"/>
            <a:ext cx="4644779" cy="3699805"/>
          </a:xfrm>
          <a:prstGeom prst="rect">
            <a:avLst/>
          </a:prstGeom>
        </p:spPr>
      </p:pic>
      <p:pic>
        <p:nvPicPr>
          <p:cNvPr id="8" name="Picture 7">
            <a:extLst>
              <a:ext uri="{FF2B5EF4-FFF2-40B4-BE49-F238E27FC236}">
                <a16:creationId xmlns:a16="http://schemas.microsoft.com/office/drawing/2014/main" id="{E9BDDA4E-BC0F-DB5C-00CF-142B6152AA50}"/>
              </a:ext>
            </a:extLst>
          </p:cNvPr>
          <p:cNvPicPr>
            <a:picLocks noChangeAspect="1"/>
          </p:cNvPicPr>
          <p:nvPr/>
        </p:nvPicPr>
        <p:blipFill>
          <a:blip r:embed="rId3"/>
          <a:srcRect l="7008" t="70565" r="89915" b="24923"/>
          <a:stretch/>
        </p:blipFill>
        <p:spPr>
          <a:xfrm>
            <a:off x="2795738" y="2889434"/>
            <a:ext cx="538740" cy="493845"/>
          </a:xfrm>
          <a:prstGeom prst="rect">
            <a:avLst/>
          </a:prstGeom>
        </p:spPr>
      </p:pic>
    </p:spTree>
    <p:extLst>
      <p:ext uri="{BB962C8B-B14F-4D97-AF65-F5344CB8AC3E}">
        <p14:creationId xmlns:p14="http://schemas.microsoft.com/office/powerpoint/2010/main" val="2210962802"/>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90</TotalTime>
  <Words>690</Words>
  <Application>Microsoft Office PowerPoint</Application>
  <PresentationFormat>Widescreen</PresentationFormat>
  <Paragraphs>63</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Arial</vt:lpstr>
      <vt:lpstr>Arial Black</vt:lpstr>
      <vt:lpstr>Calisto MT</vt:lpstr>
      <vt:lpstr>Univers Condensed</vt:lpstr>
      <vt:lpstr>ChronicleVTI</vt:lpstr>
      <vt:lpstr>Μονταζ –TRIMMING  ΜΕ ΤΟ    ΠΡΟΓΡΑΜΜΑ     KEDNLIVE  </vt:lpstr>
      <vt:lpstr>Προγραμμα επεξεργασιασ βιντεο και ηχο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ΑΣΚΗΣΗ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ΓΚΟΥΤΖΙΟΣ ΣΤΕΦΑΝΟΣ</dc:creator>
  <cp:lastModifiedBy>ΓΚΟΥΤΖΙΟΣ ΣΤΕΦΑΝΟΣ</cp:lastModifiedBy>
  <cp:revision>39</cp:revision>
  <dcterms:created xsi:type="dcterms:W3CDTF">2025-03-15T03:20:31Z</dcterms:created>
  <dcterms:modified xsi:type="dcterms:W3CDTF">2025-03-15T04:51:26Z</dcterms:modified>
</cp:coreProperties>
</file>