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7" r:id="rId4"/>
    <p:sldId id="268" r:id="rId5"/>
    <p:sldId id="265" r:id="rId6"/>
    <p:sldId id="258" r:id="rId7"/>
    <p:sldId id="269" r:id="rId8"/>
    <p:sldId id="270" r:id="rId9"/>
    <p:sldId id="292" r:id="rId10"/>
    <p:sldId id="259" r:id="rId11"/>
    <p:sldId id="271" r:id="rId12"/>
    <p:sldId id="274" r:id="rId13"/>
    <p:sldId id="276" r:id="rId14"/>
    <p:sldId id="277" r:id="rId15"/>
    <p:sldId id="278" r:id="rId16"/>
    <p:sldId id="279" r:id="rId17"/>
    <p:sldId id="293" r:id="rId18"/>
    <p:sldId id="260" r:id="rId19"/>
    <p:sldId id="261" r:id="rId20"/>
    <p:sldId id="262" r:id="rId21"/>
    <p:sldId id="282" r:id="rId22"/>
    <p:sldId id="283" r:id="rId23"/>
    <p:sldId id="284" r:id="rId24"/>
    <p:sldId id="285" r:id="rId25"/>
    <p:sldId id="286" r:id="rId26"/>
    <p:sldId id="287" r:id="rId27"/>
    <p:sldId id="288" r:id="rId28"/>
    <p:sldId id="289" r:id="rId29"/>
    <p:sldId id="290" r:id="rId30"/>
    <p:sldId id="291" r:id="rId31"/>
    <p:sldId id="295" r:id="rId32"/>
    <p:sldId id="294" r:id="rId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5.wmf"/><Relationship Id="rId1" Type="http://schemas.openxmlformats.org/officeDocument/2006/relationships/image" Target="../media/image22.emf"/><Relationship Id="rId5" Type="http://schemas.openxmlformats.org/officeDocument/2006/relationships/image" Target="../media/image25.wmf"/><Relationship Id="rId4"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6.wmf"/><Relationship Id="rId1" Type="http://schemas.openxmlformats.org/officeDocument/2006/relationships/image" Target="../media/image22.emf"/><Relationship Id="rId4"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7.wmf"/><Relationship Id="rId5" Type="http://schemas.openxmlformats.org/officeDocument/2006/relationships/image" Target="../media/image12.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3.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685800" y="609600"/>
            <a:ext cx="7772400" cy="54864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6FC9023D-8DEF-4915-8B62-DC80E4CFE602}" type="slidenum">
              <a:rPr lang="el-GR"/>
              <a:pPr>
                <a:defRPr/>
              </a:pPr>
              <a:t>‹#›</a:t>
            </a:fld>
            <a:endParaRPr lang="el-GR"/>
          </a:p>
        </p:txBody>
      </p:sp>
    </p:spTree>
  </p:cSld>
  <p:clrMapOvr>
    <a:masterClrMapping/>
  </p:clrMapOvr>
  <p:transition spd="med">
    <p:rand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79A77B4-9F78-4190-92B8-06D0C00B403F}" type="datetimeFigureOut">
              <a:rPr lang="el-GR" smtClean="0"/>
              <a:pPr/>
              <a:t>11/4/2021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707600C-F3FD-4DF3-9762-FDAF1692648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A77B4-9F78-4190-92B8-06D0C00B403F}" type="datetimeFigureOut">
              <a:rPr lang="el-GR" smtClean="0"/>
              <a:pPr/>
              <a:t>11/4/2021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7600C-F3FD-4DF3-9762-FDAF1692648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3.wmf"/><Relationship Id="rId5" Type="http://schemas.openxmlformats.org/officeDocument/2006/relationships/oleObject" Target="../embeddings/oleObject18.bin"/><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16.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17.wmf"/><Relationship Id="rId4" Type="http://schemas.openxmlformats.org/officeDocument/2006/relationships/oleObject" Target="../embeddings/oleObject20.bin"/><Relationship Id="rId9" Type="http://schemas.openxmlformats.org/officeDocument/2006/relationships/image" Target="../media/image1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3.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4.bin"/><Relationship Id="rId5" Type="http://schemas.openxmlformats.org/officeDocument/2006/relationships/image" Target="../media/image19.wmf"/><Relationship Id="rId4" Type="http://schemas.openxmlformats.org/officeDocument/2006/relationships/oleObject" Target="../embeddings/oleObject23.bin"/><Relationship Id="rId9"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wmf"/><Relationship Id="rId5" Type="http://schemas.openxmlformats.org/officeDocument/2006/relationships/oleObject" Target="../embeddings/oleObject27.bin"/><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25.wmf"/><Relationship Id="rId3" Type="http://schemas.openxmlformats.org/officeDocument/2006/relationships/audio" Target="../media/audio1.wav"/><Relationship Id="rId7" Type="http://schemas.openxmlformats.org/officeDocument/2006/relationships/image" Target="../media/image5.wmf"/><Relationship Id="rId12"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28.bin"/><Relationship Id="rId11" Type="http://schemas.openxmlformats.org/officeDocument/2006/relationships/image" Target="../media/image24.wmf"/><Relationship Id="rId5" Type="http://schemas.openxmlformats.org/officeDocument/2006/relationships/image" Target="../media/image22.emf"/><Relationship Id="rId10" Type="http://schemas.openxmlformats.org/officeDocument/2006/relationships/oleObject" Target="../embeddings/oleObject30.bin"/><Relationship Id="rId4" Type="http://schemas.openxmlformats.org/officeDocument/2006/relationships/oleObject" Target="../embeddings/Microsoft_Excel_97-2003_Worksheet1.xls"/><Relationship Id="rId9" Type="http://schemas.openxmlformats.org/officeDocument/2006/relationships/image" Target="../media/image2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audio" Target="../media/audio1.wav"/><Relationship Id="rId7" Type="http://schemas.openxmlformats.org/officeDocument/2006/relationships/image" Target="../media/image26.w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32.bin"/><Relationship Id="rId11" Type="http://schemas.openxmlformats.org/officeDocument/2006/relationships/image" Target="../media/image27.wmf"/><Relationship Id="rId5" Type="http://schemas.openxmlformats.org/officeDocument/2006/relationships/image" Target="../media/image22.emf"/><Relationship Id="rId10" Type="http://schemas.openxmlformats.org/officeDocument/2006/relationships/oleObject" Target="../embeddings/oleObject34.bin"/><Relationship Id="rId4" Type="http://schemas.openxmlformats.org/officeDocument/2006/relationships/oleObject" Target="../embeddings/Microsoft_Excel_97-2003_Worksheet2.xls"/><Relationship Id="rId9"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9.wmf"/><Relationship Id="rId5" Type="http://schemas.openxmlformats.org/officeDocument/2006/relationships/oleObject" Target="../embeddings/oleObject36.bin"/><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38.bin"/><Relationship Id="rId5" Type="http://schemas.openxmlformats.org/officeDocument/2006/relationships/image" Target="../media/image25.wmf"/><Relationship Id="rId10" Type="http://schemas.openxmlformats.org/officeDocument/2006/relationships/image" Target="../media/image40.png"/><Relationship Id="rId4" Type="http://schemas.openxmlformats.org/officeDocument/2006/relationships/oleObject" Target="../embeddings/oleObject37.bin"/><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2.png"/><Relationship Id="rId7"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9.wmf"/><Relationship Id="rId5" Type="http://schemas.openxmlformats.org/officeDocument/2006/relationships/oleObject" Target="../embeddings/oleObject39.bin"/><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5.bin"/><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image" Target="../media/image31.wmf"/><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41.bin"/><Relationship Id="rId5" Type="http://schemas.openxmlformats.org/officeDocument/2006/relationships/image" Target="../media/image25.w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4.png"/><Relationship Id="rId4" Type="http://schemas.openxmlformats.org/officeDocument/2006/relationships/image" Target="../media/image32.wmf"/></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33.w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5.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wmf"/><Relationship Id="rId5" Type="http://schemas.openxmlformats.org/officeDocument/2006/relationships/oleObject" Target="../embeddings/oleObject9.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9.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3.bin"/><Relationship Id="rId14"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4.png"/><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0"/>
            <a:ext cx="9144000" cy="1524000"/>
          </a:xfrm>
          <a:solidFill>
            <a:srgbClr val="CCFF99"/>
          </a:solidFill>
          <a:ln w="76200" cmpd="tri">
            <a:solidFill>
              <a:schemeClr val="tx1"/>
            </a:solidFill>
          </a:ln>
        </p:spPr>
        <p:txBody>
          <a:bodyPr/>
          <a:lstStyle/>
          <a:p>
            <a:r>
              <a:rPr lang="el-GR" b="1">
                <a:solidFill>
                  <a:srgbClr val="000000"/>
                </a:solidFill>
                <a:cs typeface="Times New Roman" pitchFamily="18" charset="0"/>
              </a:rPr>
              <a:t>Κατανομή δειγματοληψίας διαφοράς δύο μέσων δειγμάτων</a:t>
            </a:r>
            <a:r>
              <a:rPr lang="el-GR"/>
              <a:t> </a:t>
            </a:r>
          </a:p>
        </p:txBody>
      </p:sp>
      <p:sp>
        <p:nvSpPr>
          <p:cNvPr id="110595" name="Rectangle 3"/>
          <p:cNvSpPr>
            <a:spLocks noGrp="1" noChangeArrowheads="1"/>
          </p:cNvSpPr>
          <p:nvPr>
            <p:ph idx="1"/>
          </p:nvPr>
        </p:nvSpPr>
        <p:spPr>
          <a:xfrm>
            <a:off x="0" y="1676400"/>
            <a:ext cx="9144000" cy="5181600"/>
          </a:xfrm>
        </p:spPr>
        <p:txBody>
          <a:bodyPr/>
          <a:lstStyle/>
          <a:p>
            <a:pPr algn="just"/>
            <a:r>
              <a:rPr lang="el-GR" dirty="0">
                <a:solidFill>
                  <a:srgbClr val="000000"/>
                </a:solidFill>
              </a:rPr>
              <a:t>Έστω</a:t>
            </a:r>
            <a:r>
              <a:rPr lang="el-GR" dirty="0">
                <a:solidFill>
                  <a:srgbClr val="000000"/>
                </a:solidFill>
                <a:cs typeface="Times New Roman" pitchFamily="18" charset="0"/>
              </a:rPr>
              <a:t> δύο άπειρο</a:t>
            </a:r>
            <a:r>
              <a:rPr lang="el-GR" dirty="0">
                <a:solidFill>
                  <a:srgbClr val="000000"/>
                </a:solidFill>
              </a:rPr>
              <a:t>ι</a:t>
            </a:r>
            <a:r>
              <a:rPr lang="el-GR" dirty="0">
                <a:solidFill>
                  <a:srgbClr val="000000"/>
                </a:solidFill>
                <a:cs typeface="Times New Roman" pitchFamily="18" charset="0"/>
              </a:rPr>
              <a:t> πληθυσμο</a:t>
            </a:r>
            <a:r>
              <a:rPr lang="el-GR" dirty="0">
                <a:solidFill>
                  <a:srgbClr val="000000"/>
                </a:solidFill>
              </a:rPr>
              <a:t>ί</a:t>
            </a:r>
            <a:r>
              <a:rPr lang="el-GR" dirty="0">
                <a:solidFill>
                  <a:srgbClr val="000000"/>
                </a:solidFill>
                <a:cs typeface="Times New Roman" pitchFamily="18" charset="0"/>
              </a:rPr>
              <a:t>, οι οποίοι έχουν </a:t>
            </a:r>
            <a:endParaRPr lang="el-GR" dirty="0">
              <a:solidFill>
                <a:srgbClr val="000000"/>
              </a:solidFill>
            </a:endParaRPr>
          </a:p>
          <a:p>
            <a:pPr lvl="1" algn="just"/>
            <a:r>
              <a:rPr lang="el-GR" b="1" dirty="0">
                <a:solidFill>
                  <a:srgbClr val="0033CC"/>
                </a:solidFill>
                <a:cs typeface="Times New Roman" pitchFamily="18" charset="0"/>
              </a:rPr>
              <a:t>μέσους μ</a:t>
            </a:r>
            <a:r>
              <a:rPr lang="el-GR" b="1" baseline="-30000" dirty="0">
                <a:solidFill>
                  <a:srgbClr val="0033CC"/>
                </a:solidFill>
                <a:cs typeface="Times New Roman" pitchFamily="18" charset="0"/>
              </a:rPr>
              <a:t>1</a:t>
            </a:r>
            <a:r>
              <a:rPr lang="el-GR" b="1" dirty="0">
                <a:solidFill>
                  <a:srgbClr val="0033CC"/>
                </a:solidFill>
                <a:cs typeface="Times New Roman" pitchFamily="18" charset="0"/>
              </a:rPr>
              <a:t> και μ</a:t>
            </a:r>
            <a:r>
              <a:rPr lang="el-GR" b="1" baseline="-30000" dirty="0">
                <a:solidFill>
                  <a:srgbClr val="0033CC"/>
                </a:solidFill>
                <a:cs typeface="Times New Roman" pitchFamily="18" charset="0"/>
              </a:rPr>
              <a:t>2</a:t>
            </a:r>
            <a:r>
              <a:rPr lang="el-GR" b="1" dirty="0">
                <a:solidFill>
                  <a:srgbClr val="0033CC"/>
                </a:solidFill>
                <a:cs typeface="Times New Roman" pitchFamily="18" charset="0"/>
              </a:rPr>
              <a:t> και </a:t>
            </a:r>
            <a:endParaRPr lang="el-GR" b="1" dirty="0">
              <a:solidFill>
                <a:srgbClr val="0033CC"/>
              </a:solidFill>
            </a:endParaRPr>
          </a:p>
          <a:p>
            <a:pPr lvl="1" algn="just"/>
            <a:r>
              <a:rPr lang="el-GR" b="1" dirty="0">
                <a:solidFill>
                  <a:srgbClr val="0033CC"/>
                </a:solidFill>
              </a:rPr>
              <a:t>Τυπικές αποκλίσεις</a:t>
            </a:r>
            <a:r>
              <a:rPr lang="el-GR" b="1" dirty="0">
                <a:solidFill>
                  <a:srgbClr val="0033CC"/>
                </a:solidFill>
                <a:cs typeface="Times New Roman" pitchFamily="18" charset="0"/>
              </a:rPr>
              <a:t> </a:t>
            </a:r>
            <a:r>
              <a:rPr lang="el-GR" b="1" i="1" dirty="0">
                <a:solidFill>
                  <a:srgbClr val="0033CC"/>
                </a:solidFill>
                <a:cs typeface="Times New Roman" pitchFamily="18" charset="0"/>
              </a:rPr>
              <a:t>σ</a:t>
            </a:r>
            <a:r>
              <a:rPr lang="el-GR" b="1" i="1" baseline="-25000" dirty="0">
                <a:solidFill>
                  <a:srgbClr val="0033CC"/>
                </a:solidFill>
              </a:rPr>
              <a:t>1</a:t>
            </a:r>
            <a:r>
              <a:rPr lang="el-GR" b="1" i="1" dirty="0">
                <a:solidFill>
                  <a:srgbClr val="0033CC"/>
                </a:solidFill>
                <a:cs typeface="Times New Roman" pitchFamily="18" charset="0"/>
              </a:rPr>
              <a:t> </a:t>
            </a:r>
            <a:r>
              <a:rPr lang="el-GR" b="1" dirty="0">
                <a:solidFill>
                  <a:srgbClr val="0033CC"/>
                </a:solidFill>
                <a:cs typeface="Times New Roman" pitchFamily="18" charset="0"/>
              </a:rPr>
              <a:t>και σ</a:t>
            </a:r>
            <a:r>
              <a:rPr lang="el-GR" b="1" baseline="-30000" dirty="0">
                <a:solidFill>
                  <a:srgbClr val="0033CC"/>
                </a:solidFill>
                <a:cs typeface="Times New Roman" pitchFamily="18" charset="0"/>
              </a:rPr>
              <a:t>2</a:t>
            </a:r>
            <a:endParaRPr lang="el-GR" b="1" dirty="0">
              <a:solidFill>
                <a:srgbClr val="0033CC"/>
              </a:solidFill>
            </a:endParaRPr>
          </a:p>
          <a:p>
            <a:pPr algn="just"/>
            <a:r>
              <a:rPr lang="el-GR" dirty="0">
                <a:solidFill>
                  <a:srgbClr val="000000"/>
                </a:solidFill>
                <a:cs typeface="Times New Roman" pitchFamily="18" charset="0"/>
              </a:rPr>
              <a:t>Αν πάρουμε όλα τα δυνατά ζεύγη δειγμάτων </a:t>
            </a:r>
            <a:r>
              <a:rPr lang="en-US" dirty="0">
                <a:solidFill>
                  <a:srgbClr val="000000"/>
                </a:solidFill>
              </a:rPr>
              <a:t>n</a:t>
            </a:r>
            <a:r>
              <a:rPr lang="en-US" baseline="-25000" dirty="0">
                <a:solidFill>
                  <a:srgbClr val="000000"/>
                </a:solidFill>
              </a:rPr>
              <a:t>1</a:t>
            </a:r>
            <a:r>
              <a:rPr lang="el-GR" dirty="0">
                <a:solidFill>
                  <a:srgbClr val="000000"/>
                </a:solidFill>
                <a:cs typeface="Times New Roman" pitchFamily="18" charset="0"/>
              </a:rPr>
              <a:t>, </a:t>
            </a:r>
            <a:r>
              <a:rPr lang="en-US" dirty="0">
                <a:solidFill>
                  <a:srgbClr val="000000"/>
                </a:solidFill>
                <a:cs typeface="Times New Roman" pitchFamily="18" charset="0"/>
              </a:rPr>
              <a:t>n</a:t>
            </a:r>
            <a:r>
              <a:rPr lang="el-GR" baseline="-30000" dirty="0">
                <a:solidFill>
                  <a:srgbClr val="000000"/>
                </a:solidFill>
                <a:cs typeface="Times New Roman" pitchFamily="18" charset="0"/>
              </a:rPr>
              <a:t>2</a:t>
            </a:r>
            <a:r>
              <a:rPr lang="el-GR" dirty="0">
                <a:solidFill>
                  <a:srgbClr val="000000"/>
                </a:solidFill>
                <a:cs typeface="Times New Roman" pitchFamily="18" charset="0"/>
              </a:rPr>
              <a:t>, </a:t>
            </a:r>
            <a:endParaRPr lang="el-GR" dirty="0">
              <a:solidFill>
                <a:srgbClr val="000000"/>
              </a:solidFill>
            </a:endParaRPr>
          </a:p>
          <a:p>
            <a:pPr lvl="1" algn="just"/>
            <a:r>
              <a:rPr lang="el-GR" dirty="0">
                <a:solidFill>
                  <a:srgbClr val="000000"/>
                </a:solidFill>
              </a:rPr>
              <a:t>και</a:t>
            </a:r>
            <a:r>
              <a:rPr lang="en-US" dirty="0">
                <a:solidFill>
                  <a:srgbClr val="000000"/>
                </a:solidFill>
                <a:cs typeface="Times New Roman" pitchFamily="18" charset="0"/>
              </a:rPr>
              <a:t> </a:t>
            </a:r>
            <a:r>
              <a:rPr lang="el-GR" dirty="0">
                <a:solidFill>
                  <a:srgbClr val="000000"/>
                </a:solidFill>
                <a:cs typeface="Times New Roman" pitchFamily="18" charset="0"/>
              </a:rPr>
              <a:t>από κάθε ζεύγος δείγματος υπολογίσουμε τους μέσους</a:t>
            </a:r>
            <a:r>
              <a:rPr lang="el-GR" dirty="0">
                <a:solidFill>
                  <a:srgbClr val="000000"/>
                </a:solidFill>
              </a:rPr>
              <a:t> </a:t>
            </a:r>
            <a:r>
              <a:rPr lang="el-GR" dirty="0">
                <a:solidFill>
                  <a:srgbClr val="000000"/>
                </a:solidFill>
                <a:cs typeface="Times New Roman" pitchFamily="18" charset="0"/>
              </a:rPr>
              <a:t> </a:t>
            </a:r>
            <a:r>
              <a:rPr lang="el-GR" dirty="0">
                <a:solidFill>
                  <a:srgbClr val="000000"/>
                </a:solidFill>
              </a:rPr>
              <a:t>  </a:t>
            </a:r>
            <a:r>
              <a:rPr lang="el-GR" dirty="0">
                <a:solidFill>
                  <a:srgbClr val="000000"/>
                </a:solidFill>
                <a:cs typeface="Times New Roman" pitchFamily="18" charset="0"/>
              </a:rPr>
              <a:t> </a:t>
            </a:r>
            <a:r>
              <a:rPr lang="el-GR" dirty="0">
                <a:solidFill>
                  <a:srgbClr val="000000"/>
                </a:solidFill>
              </a:rPr>
              <a:t>       </a:t>
            </a:r>
          </a:p>
          <a:p>
            <a:pPr lvl="1" algn="just"/>
            <a:r>
              <a:rPr lang="el-GR" dirty="0">
                <a:solidFill>
                  <a:srgbClr val="000000"/>
                </a:solidFill>
                <a:cs typeface="Times New Roman" pitchFamily="18" charset="0"/>
              </a:rPr>
              <a:t>στη συνέχεια πάρουμε τη διαφορά τους, </a:t>
            </a:r>
            <a:r>
              <a:rPr lang="el-GR" dirty="0">
                <a:solidFill>
                  <a:srgbClr val="000000"/>
                </a:solidFill>
              </a:rPr>
              <a:t>            </a:t>
            </a:r>
            <a:r>
              <a:rPr lang="el-GR" dirty="0">
                <a:solidFill>
                  <a:srgbClr val="000000"/>
                </a:solidFill>
                <a:cs typeface="Times New Roman" pitchFamily="18" charset="0"/>
              </a:rPr>
              <a:t>τότε θα προκύψουν τόσες διαφορές όσα και τα ζεύγη των δειγμάτων. </a:t>
            </a:r>
            <a:endParaRPr lang="el-GR" dirty="0">
              <a:solidFill>
                <a:srgbClr val="000000"/>
              </a:solidFill>
            </a:endParaRPr>
          </a:p>
        </p:txBody>
      </p:sp>
      <p:graphicFrame>
        <p:nvGraphicFramePr>
          <p:cNvPr id="110596" name="Object 4"/>
          <p:cNvGraphicFramePr>
            <a:graphicFrameLocks noChangeAspect="1"/>
          </p:cNvGraphicFramePr>
          <p:nvPr/>
        </p:nvGraphicFramePr>
        <p:xfrm>
          <a:off x="2133600" y="4267200"/>
          <a:ext cx="1447800" cy="560388"/>
        </p:xfrm>
        <a:graphic>
          <a:graphicData uri="http://schemas.openxmlformats.org/presentationml/2006/ole">
            <mc:AlternateContent xmlns:mc="http://schemas.openxmlformats.org/markup-compatibility/2006">
              <mc:Choice xmlns:v="urn:schemas-microsoft-com:vml" Requires="v">
                <p:oleObj spid="_x0000_s22620" name="Εξίσωση" r:id="rId3" imgW="533160" imgH="241200" progId="Equation.3">
                  <p:embed/>
                </p:oleObj>
              </mc:Choice>
              <mc:Fallback>
                <p:oleObj name="Εξίσωση" r:id="rId3" imgW="5331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267200"/>
                        <a:ext cx="14478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7" name="Object 5"/>
          <p:cNvGraphicFramePr>
            <a:graphicFrameLocks noChangeAspect="1"/>
          </p:cNvGraphicFramePr>
          <p:nvPr/>
        </p:nvGraphicFramePr>
        <p:xfrm>
          <a:off x="6705600" y="4724400"/>
          <a:ext cx="1447800" cy="560388"/>
        </p:xfrm>
        <a:graphic>
          <a:graphicData uri="http://schemas.openxmlformats.org/presentationml/2006/ole">
            <mc:AlternateContent xmlns:mc="http://schemas.openxmlformats.org/markup-compatibility/2006">
              <mc:Choice xmlns:v="urn:schemas-microsoft-com:vml" Requires="v">
                <p:oleObj spid="_x0000_s22621" name="Εξίσωση" r:id="rId5" imgW="507960" imgH="241200" progId="Equation.3">
                  <p:embed/>
                </p:oleObj>
              </mc:Choice>
              <mc:Fallback>
                <p:oleObj name="Εξίσωση" r:id="rId5" imgW="5079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724400"/>
                        <a:ext cx="14478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598" name="AutoShape 6"/>
          <p:cNvSpPr>
            <a:spLocks noChangeArrowheads="1"/>
          </p:cNvSpPr>
          <p:nvPr/>
        </p:nvSpPr>
        <p:spPr bwMode="auto">
          <a:xfrm>
            <a:off x="7467600" y="60198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3"/>
          <p:cNvSpPr>
            <a:spLocks noGrp="1" noChangeArrowheads="1"/>
          </p:cNvSpPr>
          <p:nvPr>
            <p:ph idx="1"/>
          </p:nvPr>
        </p:nvSpPr>
        <p:spPr>
          <a:xfrm>
            <a:off x="0" y="0"/>
            <a:ext cx="9144000" cy="6858000"/>
          </a:xfrm>
        </p:spPr>
        <p:txBody>
          <a:bodyPr/>
          <a:lstStyle/>
          <a:p>
            <a:pPr algn="just" eaLnBrk="1" hangingPunct="1">
              <a:lnSpc>
                <a:spcPct val="90000"/>
              </a:lnSpc>
              <a:spcBef>
                <a:spcPct val="5000"/>
              </a:spcBef>
            </a:pPr>
            <a:r>
              <a:rPr lang="el-GR" sz="2800" dirty="0" smtClean="0">
                <a:latin typeface="Bookman Old Style" pitchFamily="18" charset="0"/>
                <a:cs typeface="Times New Roman" pitchFamily="18" charset="0"/>
              </a:rPr>
              <a:t>θεωρούμε ηλεκτρικούς λαμπτήρες δυο διαφορετικών κατασκευαστών Α και Β. Παίρνουμε για το σκοπό αυτό 1</a:t>
            </a:r>
            <a:r>
              <a:rPr lang="el-GR" sz="2800" dirty="0" smtClean="0">
                <a:latin typeface="Bookman Old Style" pitchFamily="18" charset="0"/>
              </a:rPr>
              <a:t>00</a:t>
            </a:r>
            <a:r>
              <a:rPr lang="el-GR" sz="2800" dirty="0" smtClean="0">
                <a:latin typeface="Bookman Old Style" pitchFamily="18" charset="0"/>
                <a:cs typeface="Times New Roman" pitchFamily="18" charset="0"/>
              </a:rPr>
              <a:t> λαμπτήρες από κάθε κατασκευαστή. Βρίσκουμε ότι το δείγμα των λαμπτήρων του κατασκευαστή Α έχει μέση διάρκεια ζωής 1020 ώρες και τυπική απόκλιση 90 ώρες, το δείγμα λαμπτήρων του κατασκευαστή Β έχει μέση διάρκεια ζωής 980 ώρες και τυπική απόκλιση 100 ώρες. </a:t>
            </a:r>
            <a:r>
              <a:rPr lang="el-GR" sz="2800" dirty="0" smtClean="0">
                <a:latin typeface="Bookman Old Style" pitchFamily="18" charset="0"/>
              </a:rPr>
              <a:t>Ν</a:t>
            </a:r>
            <a:r>
              <a:rPr lang="el-GR" sz="2800" dirty="0" smtClean="0">
                <a:latin typeface="Bookman Old Style" pitchFamily="18" charset="0"/>
                <a:cs typeface="Times New Roman" pitchFamily="18" charset="0"/>
              </a:rPr>
              <a:t>α  βρεθεί ένα διάστημα εμπιστοσύνης 90 % για την διαφορά των μέσων </a:t>
            </a:r>
            <a:r>
              <a:rPr lang="el-GR" sz="2800" smtClean="0">
                <a:latin typeface="Bookman Old Style" pitchFamily="18" charset="0"/>
                <a:cs typeface="Times New Roman" pitchFamily="18" charset="0"/>
              </a:rPr>
              <a:t>των πληθυσμών. </a:t>
            </a:r>
            <a:endParaRPr lang="el-GR" sz="2800" dirty="0" smtClean="0">
              <a:latin typeface="Bookman Old Style" pitchFamily="18" charset="0"/>
            </a:endParaRPr>
          </a:p>
          <a:p>
            <a:pPr eaLnBrk="1" hangingPunct="1"/>
            <a:r>
              <a:rPr lang="el-GR" sz="2800" b="1" dirty="0" smtClean="0"/>
              <a:t>α</a:t>
            </a:r>
            <a:r>
              <a:rPr lang="en-US" sz="2800" b="1" dirty="0" smtClean="0"/>
              <a:t>=</a:t>
            </a:r>
            <a:r>
              <a:rPr lang="el-GR" sz="2800" b="1" dirty="0" smtClean="0"/>
              <a:t>0,10      </a:t>
            </a:r>
          </a:p>
          <a:p>
            <a:pPr eaLnBrk="1" hangingPunct="1"/>
            <a:r>
              <a:rPr lang="el-GR" sz="2800" b="1" dirty="0" smtClean="0"/>
              <a:t>α/2=0,05 </a:t>
            </a:r>
            <a:r>
              <a:rPr lang="el-GR" sz="2800" b="1" dirty="0" smtClean="0">
                <a:sym typeface="Wingdings" pitchFamily="2" charset="2"/>
              </a:rPr>
              <a:t>=&gt;</a:t>
            </a:r>
            <a:r>
              <a:rPr lang="el-GR" sz="2800" b="1" dirty="0" smtClean="0"/>
              <a:t>  1-α/2=1-0,05=0,995   Ζ</a:t>
            </a:r>
            <a:r>
              <a:rPr lang="el-GR" sz="2800" b="1" baseline="-25000" dirty="0" smtClean="0"/>
              <a:t>α/2</a:t>
            </a:r>
            <a:r>
              <a:rPr lang="el-GR" sz="2800" b="1" dirty="0" smtClean="0"/>
              <a:t>=1,645</a:t>
            </a:r>
          </a:p>
        </p:txBody>
      </p:sp>
      <p:graphicFrame>
        <p:nvGraphicFramePr>
          <p:cNvPr id="35842" name="Object 4"/>
          <p:cNvGraphicFramePr>
            <a:graphicFrameLocks noChangeAspect="1"/>
          </p:cNvGraphicFramePr>
          <p:nvPr>
            <p:extLst>
              <p:ext uri="{D42A27DB-BD31-4B8C-83A1-F6EECF244321}">
                <p14:modId xmlns:p14="http://schemas.microsoft.com/office/powerpoint/2010/main" val="3205743456"/>
              </p:ext>
            </p:extLst>
          </p:nvPr>
        </p:nvGraphicFramePr>
        <p:xfrm>
          <a:off x="3078393" y="3933056"/>
          <a:ext cx="6084888" cy="966782"/>
        </p:xfrm>
        <a:graphic>
          <a:graphicData uri="http://schemas.openxmlformats.org/presentationml/2006/ole">
            <mc:AlternateContent xmlns:mc="http://schemas.openxmlformats.org/markup-compatibility/2006">
              <mc:Choice xmlns:v="urn:schemas-microsoft-com:vml" Requires="v">
                <p:oleObj spid="_x0000_s3218" name="Εξίσωση" r:id="rId3" imgW="2590560" imgH="520560" progId="Equation.3">
                  <p:embed/>
                </p:oleObj>
              </mc:Choice>
              <mc:Fallback>
                <p:oleObj name="Εξίσωση" r:id="rId3" imgW="2590560" imgH="52056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393" y="3933056"/>
                        <a:ext cx="6084888" cy="966782"/>
                      </a:xfrm>
                      <a:prstGeom prst="rect">
                        <a:avLst/>
                      </a:prstGeom>
                      <a:solidFill>
                        <a:srgbClr val="CCECFF"/>
                      </a:solidFill>
                    </p:spPr>
                  </p:pic>
                </p:oleObj>
              </mc:Fallback>
            </mc:AlternateContent>
          </a:graphicData>
        </a:graphic>
      </p:graphicFrame>
      <p:graphicFrame>
        <p:nvGraphicFramePr>
          <p:cNvPr id="35843" name="Object 5"/>
          <p:cNvGraphicFramePr>
            <a:graphicFrameLocks noChangeAspect="1"/>
          </p:cNvGraphicFramePr>
          <p:nvPr>
            <p:extLst>
              <p:ext uri="{D42A27DB-BD31-4B8C-83A1-F6EECF244321}">
                <p14:modId xmlns:p14="http://schemas.microsoft.com/office/powerpoint/2010/main" val="1018802811"/>
              </p:ext>
            </p:extLst>
          </p:nvPr>
        </p:nvGraphicFramePr>
        <p:xfrm>
          <a:off x="467544" y="5373216"/>
          <a:ext cx="8545513" cy="1011238"/>
        </p:xfrm>
        <a:graphic>
          <a:graphicData uri="http://schemas.openxmlformats.org/presentationml/2006/ole">
            <mc:AlternateContent xmlns:mc="http://schemas.openxmlformats.org/markup-compatibility/2006">
              <mc:Choice xmlns:v="urn:schemas-microsoft-com:vml" Requires="v">
                <p:oleObj spid="_x0000_s3219" name="Εξίσωση" r:id="rId5" imgW="3352680" imgH="368280" progId="Equation.3">
                  <p:embed/>
                </p:oleObj>
              </mc:Choice>
              <mc:Fallback>
                <p:oleObj name="Εξίσωση" r:id="rId5" imgW="3352680" imgH="36828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5373216"/>
                        <a:ext cx="8545513" cy="1011238"/>
                      </a:xfrm>
                      <a:prstGeom prst="rect">
                        <a:avLst/>
                      </a:prstGeom>
                      <a:solidFill>
                        <a:srgbClr val="FFFF00"/>
                      </a:solidFill>
                      <a:ln>
                        <a:noFill/>
                      </a:ln>
                      <a:effectLst/>
                    </p:spPr>
                  </p:pic>
                </p:oleObj>
              </mc:Fallback>
            </mc:AlternateContent>
          </a:graphicData>
        </a:graphic>
      </p:graphicFrame>
      <p:graphicFrame>
        <p:nvGraphicFramePr>
          <p:cNvPr id="35844" name="Object 6"/>
          <p:cNvGraphicFramePr>
            <a:graphicFrameLocks noChangeAspect="1"/>
          </p:cNvGraphicFramePr>
          <p:nvPr>
            <p:extLst>
              <p:ext uri="{D42A27DB-BD31-4B8C-83A1-F6EECF244321}">
                <p14:modId xmlns:p14="http://schemas.microsoft.com/office/powerpoint/2010/main" val="2306387886"/>
              </p:ext>
            </p:extLst>
          </p:nvPr>
        </p:nvGraphicFramePr>
        <p:xfrm>
          <a:off x="173038" y="6324600"/>
          <a:ext cx="8797925" cy="533400"/>
        </p:xfrm>
        <a:graphic>
          <a:graphicData uri="http://schemas.openxmlformats.org/presentationml/2006/ole">
            <mc:AlternateContent xmlns:mc="http://schemas.openxmlformats.org/markup-compatibility/2006">
              <mc:Choice xmlns:v="urn:schemas-microsoft-com:vml" Requires="v">
                <p:oleObj spid="_x0000_s3220" name="Εξίσωση" r:id="rId7" imgW="3873240" imgH="215640" progId="Equation.3">
                  <p:embed/>
                </p:oleObj>
              </mc:Choice>
              <mc:Fallback>
                <p:oleObj name="Εξίσωση" r:id="rId7" imgW="3873240" imgH="215640" progId="Equation.3">
                  <p:embed/>
                  <p:pic>
                    <p:nvPicPr>
                      <p:cNvPr id="0" name="Object 6"/>
                      <p:cNvPicPr>
                        <a:picLocks noChangeAspect="1" noChangeArrowheads="1"/>
                      </p:cNvPicPr>
                      <p:nvPr/>
                    </p:nvPicPr>
                    <p:blipFill>
                      <a:blip r:embed="rId8"/>
                      <a:srcRect/>
                      <a:stretch>
                        <a:fillRect/>
                      </a:stretch>
                    </p:blipFill>
                    <p:spPr bwMode="auto">
                      <a:xfrm>
                        <a:off x="173038" y="6324600"/>
                        <a:ext cx="8797925" cy="533400"/>
                      </a:xfrm>
                      <a:prstGeom prst="rect">
                        <a:avLst/>
                      </a:prstGeom>
                      <a:solidFill>
                        <a:schemeClr val="accent6">
                          <a:lumMod val="20000"/>
                          <a:lumOff val="80000"/>
                        </a:schemeClr>
                      </a:solidFill>
                      <a:ln>
                        <a:noFill/>
                      </a:ln>
                      <a:effec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3902" y="6062"/>
                <a:ext cx="9012593" cy="6851938"/>
              </a:xfrm>
            </p:spPr>
            <p:txBody>
              <a:bodyPr>
                <a:normAutofit/>
              </a:bodyPr>
              <a:lstStyle/>
              <a:p>
                <a:pPr algn="just"/>
                <a:r>
                  <a:rPr lang="el-GR" sz="2800" dirty="0" smtClean="0">
                    <a:solidFill>
                      <a:srgbClr val="000000"/>
                    </a:solidFill>
                  </a:rPr>
                  <a:t>Έστω δείγμα </a:t>
                </a:r>
                <a:r>
                  <a:rPr lang="en-US" sz="2800" dirty="0" smtClean="0">
                    <a:solidFill>
                      <a:srgbClr val="000000"/>
                    </a:solidFill>
                  </a:rPr>
                  <a:t>n</a:t>
                </a:r>
                <a:r>
                  <a:rPr lang="en-US" sz="2800" baseline="-25000" dirty="0" smtClean="0">
                    <a:solidFill>
                      <a:srgbClr val="000000"/>
                    </a:solidFill>
                  </a:rPr>
                  <a:t>1</a:t>
                </a:r>
                <a:r>
                  <a:rPr lang="en-US" sz="2800" dirty="0" smtClean="0">
                    <a:solidFill>
                      <a:srgbClr val="000000"/>
                    </a:solidFill>
                  </a:rPr>
                  <a:t>=</a:t>
                </a:r>
                <a:r>
                  <a:rPr lang="el-GR" sz="2800" dirty="0" smtClean="0">
                    <a:solidFill>
                      <a:srgbClr val="000000"/>
                    </a:solidFill>
                  </a:rPr>
                  <a:t>49</a:t>
                </a:r>
                <a:r>
                  <a:rPr lang="en-US" sz="2800" dirty="0" smtClean="0">
                    <a:solidFill>
                      <a:srgbClr val="000000"/>
                    </a:solidFill>
                  </a:rPr>
                  <a:t> </a:t>
                </a:r>
                <a:r>
                  <a:rPr lang="el-GR" sz="2800" dirty="0" smtClean="0">
                    <a:solidFill>
                      <a:srgbClr val="000000"/>
                    </a:solidFill>
                  </a:rPr>
                  <a:t>ανδρών με </a:t>
                </a:r>
                <a:r>
                  <a:rPr lang="el-GR" sz="2800" dirty="0">
                    <a:solidFill>
                      <a:srgbClr val="000000"/>
                    </a:solidFill>
                  </a:rPr>
                  <a:t>μέση </a:t>
                </a:r>
                <a:r>
                  <a:rPr lang="el-GR" sz="2800" dirty="0" smtClean="0">
                    <a:solidFill>
                      <a:srgbClr val="000000"/>
                    </a:solidFill>
                  </a:rPr>
                  <a:t>τιμή </a:t>
                </a:r>
                <a14:m>
                  <m:oMath xmlns:m="http://schemas.openxmlformats.org/officeDocument/2006/math">
                    <m:acc>
                      <m:accPr>
                        <m:chr m:val="̅"/>
                        <m:ctrlPr>
                          <a:rPr lang="el-GR" sz="2800" i="1" smtClean="0">
                            <a:solidFill>
                              <a:srgbClr val="000000"/>
                            </a:solidFill>
                            <a:latin typeface="Cambria Math"/>
                          </a:rPr>
                        </m:ctrlPr>
                      </m:accPr>
                      <m:e>
                        <m:r>
                          <m:rPr>
                            <m:sty m:val="p"/>
                          </m:rPr>
                          <a:rPr lang="el-GR" sz="2800" b="0" i="0" smtClean="0">
                            <a:solidFill>
                              <a:srgbClr val="000000"/>
                            </a:solidFill>
                            <a:latin typeface="Cambria Math"/>
                          </a:rPr>
                          <m:t>Χ</m:t>
                        </m:r>
                      </m:e>
                    </m:acc>
                    <m:r>
                      <a:rPr lang="el-GR" sz="2800" b="0" i="1" smtClean="0">
                        <a:solidFill>
                          <a:srgbClr val="000000"/>
                        </a:solidFill>
                        <a:latin typeface="Cambria Math"/>
                      </a:rPr>
                      <m:t>=75</m:t>
                    </m:r>
                  </m:oMath>
                </a14:m>
                <a:r>
                  <a:rPr lang="el-GR" sz="2800" dirty="0" smtClean="0">
                    <a:solidFill>
                      <a:srgbClr val="000000"/>
                    </a:solidFill>
                  </a:rPr>
                  <a:t> και</a:t>
                </a:r>
                <a:r>
                  <a:rPr lang="el-GR" sz="2800" dirty="0" smtClean="0">
                    <a:solidFill>
                      <a:srgbClr val="000000"/>
                    </a:solidFill>
                    <a:cs typeface="Times New Roman" pitchFamily="18" charset="0"/>
                  </a:rPr>
                  <a:t> </a:t>
                </a:r>
                <a:r>
                  <a:rPr lang="el-GR" sz="2800" dirty="0">
                    <a:solidFill>
                      <a:srgbClr val="000000"/>
                    </a:solidFill>
                  </a:rPr>
                  <a:t>δείγμα </a:t>
                </a:r>
                <a:r>
                  <a:rPr lang="en-US" sz="2800" dirty="0">
                    <a:solidFill>
                      <a:srgbClr val="000000"/>
                    </a:solidFill>
                  </a:rPr>
                  <a:t>n</a:t>
                </a:r>
                <a:r>
                  <a:rPr lang="el-GR" sz="2800" baseline="-25000" dirty="0">
                    <a:solidFill>
                      <a:srgbClr val="000000"/>
                    </a:solidFill>
                  </a:rPr>
                  <a:t>2</a:t>
                </a:r>
                <a:r>
                  <a:rPr lang="en-US" sz="2800" dirty="0" smtClean="0">
                    <a:solidFill>
                      <a:srgbClr val="000000"/>
                    </a:solidFill>
                  </a:rPr>
                  <a:t>=</a:t>
                </a:r>
                <a:r>
                  <a:rPr lang="el-GR" sz="2800" dirty="0" smtClean="0">
                    <a:solidFill>
                      <a:srgbClr val="000000"/>
                    </a:solidFill>
                  </a:rPr>
                  <a:t>35 γυναικών</a:t>
                </a:r>
                <a:r>
                  <a:rPr lang="en-US" sz="2800" dirty="0" smtClean="0">
                    <a:solidFill>
                      <a:srgbClr val="000000"/>
                    </a:solidFill>
                  </a:rPr>
                  <a:t> </a:t>
                </a:r>
                <a:r>
                  <a:rPr lang="el-GR" sz="2800" dirty="0">
                    <a:solidFill>
                      <a:srgbClr val="000000"/>
                    </a:solidFill>
                  </a:rPr>
                  <a:t>με μέση </a:t>
                </a:r>
                <a:r>
                  <a:rPr lang="el-GR" sz="2800" dirty="0" smtClean="0">
                    <a:solidFill>
                      <a:srgbClr val="000000"/>
                    </a:solidFill>
                  </a:rPr>
                  <a:t>τιμή </a:t>
                </a:r>
                <a14:m>
                  <m:oMath xmlns:m="http://schemas.openxmlformats.org/officeDocument/2006/math">
                    <m:acc>
                      <m:accPr>
                        <m:chr m:val="̅"/>
                        <m:ctrlPr>
                          <a:rPr lang="el-GR" sz="2800" i="1">
                            <a:solidFill>
                              <a:srgbClr val="000000"/>
                            </a:solidFill>
                            <a:latin typeface="Cambria Math"/>
                          </a:rPr>
                        </m:ctrlPr>
                      </m:accPr>
                      <m:e>
                        <m:r>
                          <m:rPr>
                            <m:sty m:val="p"/>
                          </m:rPr>
                          <a:rPr lang="el-GR" sz="2800">
                            <a:solidFill>
                              <a:srgbClr val="000000"/>
                            </a:solidFill>
                            <a:latin typeface="Cambria Math"/>
                          </a:rPr>
                          <m:t>Χ</m:t>
                        </m:r>
                      </m:e>
                    </m:acc>
                    <m:r>
                      <a:rPr lang="el-GR" sz="2800" i="1">
                        <a:solidFill>
                          <a:srgbClr val="000000"/>
                        </a:solidFill>
                        <a:latin typeface="Cambria Math"/>
                      </a:rPr>
                      <m:t>=</m:t>
                    </m:r>
                    <m:r>
                      <a:rPr lang="el-GR" sz="2800" b="0" i="1" smtClean="0">
                        <a:solidFill>
                          <a:srgbClr val="000000"/>
                        </a:solidFill>
                        <a:latin typeface="Cambria Math"/>
                      </a:rPr>
                      <m:t>68.</m:t>
                    </m:r>
                  </m:oMath>
                </a14:m>
                <a:r>
                  <a:rPr lang="el-GR" sz="2800" dirty="0" smtClean="0">
                    <a:solidFill>
                      <a:srgbClr val="000000"/>
                    </a:solidFill>
                  </a:rPr>
                  <a:t> </a:t>
                </a:r>
                <a:r>
                  <a:rPr lang="el-GR" sz="2800" dirty="0">
                    <a:solidFill>
                      <a:srgbClr val="000000"/>
                    </a:solidFill>
                  </a:rPr>
                  <a:t>Αν οι </a:t>
                </a:r>
                <a:r>
                  <a:rPr lang="el-GR" sz="2800" dirty="0" smtClean="0">
                    <a:solidFill>
                      <a:srgbClr val="000000"/>
                    </a:solidFill>
                  </a:rPr>
                  <a:t>διακυμάνσεις των δειγμάτων είναι </a:t>
                </a:r>
                <a14:m>
                  <m:oMath xmlns:m="http://schemas.openxmlformats.org/officeDocument/2006/math">
                    <m:sSubSup>
                      <m:sSubSupPr>
                        <m:ctrlPr>
                          <a:rPr lang="el-GR" sz="2800" i="1">
                            <a:latin typeface="Cambria Math"/>
                          </a:rPr>
                        </m:ctrlPr>
                      </m:sSubSupPr>
                      <m:e>
                        <m:r>
                          <a:rPr lang="en-US" sz="2800" i="1">
                            <a:latin typeface="Cambria Math"/>
                          </a:rPr>
                          <m:t>𝑆</m:t>
                        </m:r>
                      </m:e>
                      <m:sub>
                        <m:r>
                          <a:rPr lang="en-US" sz="2800" i="1">
                            <a:latin typeface="Cambria Math"/>
                          </a:rPr>
                          <m:t>1</m:t>
                        </m:r>
                      </m:sub>
                      <m:sup>
                        <m:r>
                          <a:rPr lang="en-US" sz="2800" i="1">
                            <a:latin typeface="Cambria Math"/>
                          </a:rPr>
                          <m:t>2</m:t>
                        </m:r>
                      </m:sup>
                    </m:sSubSup>
                    <m:r>
                      <a:rPr lang="en-US" sz="2800" i="1">
                        <a:latin typeface="Cambria Math"/>
                      </a:rPr>
                      <m:t>=</m:t>
                    </m:r>
                    <m:r>
                      <a:rPr lang="en-US" sz="2800" b="0" i="1" smtClean="0">
                        <a:latin typeface="Cambria Math"/>
                      </a:rPr>
                      <m:t>10 </m:t>
                    </m:r>
                  </m:oMath>
                </a14:m>
                <a:r>
                  <a:rPr lang="el-GR" sz="2800" dirty="0" smtClean="0">
                    <a:solidFill>
                      <a:srgbClr val="000000"/>
                    </a:solidFill>
                  </a:rPr>
                  <a:t>και </a:t>
                </a:r>
                <a14:m>
                  <m:oMath xmlns:m="http://schemas.openxmlformats.org/officeDocument/2006/math">
                    <m:sSubSup>
                      <m:sSubSupPr>
                        <m:ctrlPr>
                          <a:rPr lang="el-GR" sz="2800" i="1">
                            <a:latin typeface="Cambria Math"/>
                          </a:rPr>
                        </m:ctrlPr>
                      </m:sSubSupPr>
                      <m:e>
                        <m:r>
                          <a:rPr lang="en-US" sz="2800" i="1">
                            <a:latin typeface="Cambria Math"/>
                          </a:rPr>
                          <m:t>𝑆</m:t>
                        </m:r>
                      </m:e>
                      <m:sub>
                        <m:r>
                          <a:rPr lang="en-US" sz="2800" b="0" i="1" smtClean="0">
                            <a:latin typeface="Cambria Math"/>
                          </a:rPr>
                          <m:t>2</m:t>
                        </m:r>
                      </m:sub>
                      <m:sup>
                        <m:r>
                          <a:rPr lang="en-US" sz="2800" i="1">
                            <a:latin typeface="Cambria Math"/>
                          </a:rPr>
                          <m:t>2</m:t>
                        </m:r>
                      </m:sup>
                    </m:sSubSup>
                    <m:r>
                      <a:rPr lang="en-US" sz="2800" i="1">
                        <a:latin typeface="Cambria Math"/>
                      </a:rPr>
                      <m:t>=</m:t>
                    </m:r>
                    <m:r>
                      <a:rPr lang="en-US" sz="2800" b="0" i="1" smtClean="0">
                        <a:latin typeface="Cambria Math"/>
                      </a:rPr>
                      <m:t>8</m:t>
                    </m:r>
                    <m:r>
                      <a:rPr lang="en-US" sz="2800" i="1">
                        <a:latin typeface="Cambria Math"/>
                      </a:rPr>
                      <m:t> </m:t>
                    </m:r>
                  </m:oMath>
                </a14:m>
                <a:r>
                  <a:rPr lang="en-US" sz="2800" dirty="0" smtClean="0">
                    <a:solidFill>
                      <a:srgbClr val="000000"/>
                    </a:solidFill>
                  </a:rPr>
                  <a:t> </a:t>
                </a:r>
                <a:r>
                  <a:rPr lang="el-GR" sz="2800" dirty="0" smtClean="0">
                    <a:solidFill>
                      <a:srgbClr val="000000"/>
                    </a:solidFill>
                  </a:rPr>
                  <a:t>να </a:t>
                </a:r>
                <a:r>
                  <a:rPr lang="el-GR" sz="2800" dirty="0" smtClean="0">
                    <a:solidFill>
                      <a:srgbClr val="000000"/>
                    </a:solidFill>
                    <a:cs typeface="Times New Roman" pitchFamily="18" charset="0"/>
                  </a:rPr>
                  <a:t> </a:t>
                </a:r>
                <a:r>
                  <a:rPr lang="el-GR" sz="2800" dirty="0">
                    <a:solidFill>
                      <a:srgbClr val="000000"/>
                    </a:solidFill>
                  </a:rPr>
                  <a:t>βρεθεί ένα διάστημα </a:t>
                </a:r>
                <a:r>
                  <a:rPr lang="el-GR" sz="2800" dirty="0" smtClean="0">
                    <a:solidFill>
                      <a:srgbClr val="000000"/>
                    </a:solidFill>
                  </a:rPr>
                  <a:t>εμπιστοσύνης </a:t>
                </a:r>
                <a:r>
                  <a:rPr lang="el-GR" sz="2800" dirty="0">
                    <a:solidFill>
                      <a:srgbClr val="000000"/>
                    </a:solidFill>
                  </a:rPr>
                  <a:t>95 % για την διαφορά των μέσων του πληθυσμού.</a:t>
                </a:r>
                <a:r>
                  <a:rPr lang="el-GR" sz="2800" dirty="0">
                    <a:solidFill>
                      <a:srgbClr val="000000"/>
                    </a:solidFill>
                    <a:cs typeface="Times New Roman" pitchFamily="18" charset="0"/>
                  </a:rPr>
                  <a:t> </a:t>
                </a:r>
                <a:endParaRPr lang="el-GR" sz="2800" dirty="0">
                  <a:solidFill>
                    <a:srgbClr val="000000"/>
                  </a:solidFill>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3902" y="6062"/>
                <a:ext cx="9012593" cy="6851938"/>
              </a:xfrm>
              <a:blipFill rotWithShape="1">
                <a:blip r:embed="rId2"/>
                <a:stretch>
                  <a:fillRect l="-1218" t="-801" r="-1353"/>
                </a:stretch>
              </a:blipFill>
            </p:spPr>
            <p:txBody>
              <a:bodyPr/>
              <a:lstStyle/>
              <a:p>
                <a:r>
                  <a:rPr lang="el-GR">
                    <a:noFill/>
                  </a:rPr>
                  <a:t> </a:t>
                </a:r>
              </a:p>
            </p:txBody>
          </p:sp>
        </mc:Fallback>
      </mc:AlternateContent>
    </p:spTree>
    <p:extLst>
      <p:ext uri="{BB962C8B-B14F-4D97-AF65-F5344CB8AC3E}">
        <p14:creationId xmlns:p14="http://schemas.microsoft.com/office/powerpoint/2010/main" val="4235038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3902" y="6062"/>
                <a:ext cx="9012593" cy="6851938"/>
              </a:xfrm>
            </p:spPr>
            <p:txBody>
              <a:bodyPr>
                <a:normAutofit/>
              </a:bodyPr>
              <a:lstStyle/>
              <a:p>
                <a:pPr algn="just"/>
                <a:r>
                  <a:rPr lang="el-GR" sz="2800" dirty="0" smtClean="0">
                    <a:solidFill>
                      <a:srgbClr val="000000"/>
                    </a:solidFill>
                  </a:rPr>
                  <a:t>Έστω δείγμα </a:t>
                </a:r>
                <a:r>
                  <a:rPr lang="en-US" sz="2800" dirty="0" smtClean="0">
                    <a:solidFill>
                      <a:srgbClr val="000000"/>
                    </a:solidFill>
                  </a:rPr>
                  <a:t>n</a:t>
                </a:r>
                <a:r>
                  <a:rPr lang="en-US" sz="2800" baseline="-25000" dirty="0" smtClean="0">
                    <a:solidFill>
                      <a:srgbClr val="000000"/>
                    </a:solidFill>
                  </a:rPr>
                  <a:t>1</a:t>
                </a:r>
                <a:r>
                  <a:rPr lang="en-US" sz="2800" dirty="0" smtClean="0">
                    <a:solidFill>
                      <a:srgbClr val="000000"/>
                    </a:solidFill>
                  </a:rPr>
                  <a:t>=</a:t>
                </a:r>
                <a:r>
                  <a:rPr lang="el-GR" sz="2800" dirty="0" smtClean="0">
                    <a:solidFill>
                      <a:srgbClr val="000000"/>
                    </a:solidFill>
                  </a:rPr>
                  <a:t>49</a:t>
                </a:r>
                <a:r>
                  <a:rPr lang="en-US" sz="2800" dirty="0" smtClean="0">
                    <a:solidFill>
                      <a:srgbClr val="000000"/>
                    </a:solidFill>
                  </a:rPr>
                  <a:t> </a:t>
                </a:r>
                <a:r>
                  <a:rPr lang="el-GR" sz="2800" dirty="0" smtClean="0">
                    <a:solidFill>
                      <a:srgbClr val="000000"/>
                    </a:solidFill>
                  </a:rPr>
                  <a:t>ανδρών με </a:t>
                </a:r>
                <a:r>
                  <a:rPr lang="el-GR" sz="2800" dirty="0">
                    <a:solidFill>
                      <a:srgbClr val="000000"/>
                    </a:solidFill>
                  </a:rPr>
                  <a:t>μέση </a:t>
                </a:r>
                <a:r>
                  <a:rPr lang="el-GR" sz="2800" dirty="0" smtClean="0">
                    <a:solidFill>
                      <a:srgbClr val="000000"/>
                    </a:solidFill>
                  </a:rPr>
                  <a:t>τιμή </a:t>
                </a:r>
                <a14:m>
                  <m:oMath xmlns:m="http://schemas.openxmlformats.org/officeDocument/2006/math">
                    <m:acc>
                      <m:accPr>
                        <m:chr m:val="̅"/>
                        <m:ctrlPr>
                          <a:rPr lang="el-GR" sz="2800" i="1" smtClean="0">
                            <a:solidFill>
                              <a:srgbClr val="000000"/>
                            </a:solidFill>
                            <a:latin typeface="Cambria Math"/>
                          </a:rPr>
                        </m:ctrlPr>
                      </m:accPr>
                      <m:e>
                        <m:r>
                          <m:rPr>
                            <m:sty m:val="p"/>
                          </m:rPr>
                          <a:rPr lang="el-GR" sz="2800" b="0" i="0" smtClean="0">
                            <a:solidFill>
                              <a:srgbClr val="000000"/>
                            </a:solidFill>
                            <a:latin typeface="Cambria Math"/>
                          </a:rPr>
                          <m:t>Χ</m:t>
                        </m:r>
                      </m:e>
                    </m:acc>
                    <m:r>
                      <a:rPr lang="el-GR" sz="2800" b="0" i="1" smtClean="0">
                        <a:solidFill>
                          <a:srgbClr val="000000"/>
                        </a:solidFill>
                        <a:latin typeface="Cambria Math"/>
                      </a:rPr>
                      <m:t>=75</m:t>
                    </m:r>
                  </m:oMath>
                </a14:m>
                <a:r>
                  <a:rPr lang="el-GR" sz="2800" dirty="0" smtClean="0">
                    <a:solidFill>
                      <a:srgbClr val="000000"/>
                    </a:solidFill>
                  </a:rPr>
                  <a:t> και</a:t>
                </a:r>
                <a:r>
                  <a:rPr lang="el-GR" sz="2800" dirty="0" smtClean="0">
                    <a:solidFill>
                      <a:srgbClr val="000000"/>
                    </a:solidFill>
                    <a:cs typeface="Times New Roman" pitchFamily="18" charset="0"/>
                  </a:rPr>
                  <a:t> </a:t>
                </a:r>
                <a:r>
                  <a:rPr lang="el-GR" sz="2800" dirty="0">
                    <a:solidFill>
                      <a:srgbClr val="000000"/>
                    </a:solidFill>
                  </a:rPr>
                  <a:t>δείγμα </a:t>
                </a:r>
                <a:r>
                  <a:rPr lang="en-US" sz="2800" dirty="0">
                    <a:solidFill>
                      <a:srgbClr val="000000"/>
                    </a:solidFill>
                  </a:rPr>
                  <a:t>n</a:t>
                </a:r>
                <a:r>
                  <a:rPr lang="el-GR" sz="2800" baseline="-25000" dirty="0">
                    <a:solidFill>
                      <a:srgbClr val="000000"/>
                    </a:solidFill>
                  </a:rPr>
                  <a:t>2</a:t>
                </a:r>
                <a:r>
                  <a:rPr lang="en-US" sz="2800" dirty="0" smtClean="0">
                    <a:solidFill>
                      <a:srgbClr val="000000"/>
                    </a:solidFill>
                  </a:rPr>
                  <a:t>=</a:t>
                </a:r>
                <a:r>
                  <a:rPr lang="el-GR" sz="2800" dirty="0" smtClean="0">
                    <a:solidFill>
                      <a:srgbClr val="000000"/>
                    </a:solidFill>
                  </a:rPr>
                  <a:t>35 γυναικών</a:t>
                </a:r>
                <a:r>
                  <a:rPr lang="en-US" sz="2800" dirty="0" smtClean="0">
                    <a:solidFill>
                      <a:srgbClr val="000000"/>
                    </a:solidFill>
                  </a:rPr>
                  <a:t> </a:t>
                </a:r>
                <a:r>
                  <a:rPr lang="el-GR" sz="2800" dirty="0">
                    <a:solidFill>
                      <a:srgbClr val="000000"/>
                    </a:solidFill>
                  </a:rPr>
                  <a:t>με μέση </a:t>
                </a:r>
                <a:r>
                  <a:rPr lang="el-GR" sz="2800" dirty="0" smtClean="0">
                    <a:solidFill>
                      <a:srgbClr val="000000"/>
                    </a:solidFill>
                  </a:rPr>
                  <a:t>τιμή </a:t>
                </a:r>
                <a14:m>
                  <m:oMath xmlns:m="http://schemas.openxmlformats.org/officeDocument/2006/math">
                    <m:acc>
                      <m:accPr>
                        <m:chr m:val="̅"/>
                        <m:ctrlPr>
                          <a:rPr lang="el-GR" sz="2800" i="1">
                            <a:solidFill>
                              <a:srgbClr val="000000"/>
                            </a:solidFill>
                            <a:latin typeface="Cambria Math"/>
                          </a:rPr>
                        </m:ctrlPr>
                      </m:accPr>
                      <m:e>
                        <m:r>
                          <m:rPr>
                            <m:sty m:val="p"/>
                          </m:rPr>
                          <a:rPr lang="el-GR" sz="2800">
                            <a:solidFill>
                              <a:srgbClr val="000000"/>
                            </a:solidFill>
                            <a:latin typeface="Cambria Math"/>
                          </a:rPr>
                          <m:t>Χ</m:t>
                        </m:r>
                      </m:e>
                    </m:acc>
                    <m:r>
                      <a:rPr lang="el-GR" sz="2800" i="1">
                        <a:solidFill>
                          <a:srgbClr val="000000"/>
                        </a:solidFill>
                        <a:latin typeface="Cambria Math"/>
                      </a:rPr>
                      <m:t>=</m:t>
                    </m:r>
                    <m:r>
                      <a:rPr lang="el-GR" sz="2800" b="0" i="1" smtClean="0">
                        <a:solidFill>
                          <a:srgbClr val="000000"/>
                        </a:solidFill>
                        <a:latin typeface="Cambria Math"/>
                      </a:rPr>
                      <m:t>68.</m:t>
                    </m:r>
                  </m:oMath>
                </a14:m>
                <a:r>
                  <a:rPr lang="el-GR" sz="2800" dirty="0" smtClean="0">
                    <a:solidFill>
                      <a:srgbClr val="000000"/>
                    </a:solidFill>
                  </a:rPr>
                  <a:t> </a:t>
                </a:r>
                <a:r>
                  <a:rPr lang="el-GR" sz="2800" dirty="0">
                    <a:solidFill>
                      <a:srgbClr val="000000"/>
                    </a:solidFill>
                  </a:rPr>
                  <a:t>Αν οι </a:t>
                </a:r>
                <a:r>
                  <a:rPr lang="el-GR" sz="2800" dirty="0" smtClean="0">
                    <a:solidFill>
                      <a:srgbClr val="000000"/>
                    </a:solidFill>
                  </a:rPr>
                  <a:t>διακυμάνσεις των δειγμάτων είναι </a:t>
                </a:r>
                <a14:m>
                  <m:oMath xmlns:m="http://schemas.openxmlformats.org/officeDocument/2006/math">
                    <m:sSubSup>
                      <m:sSubSupPr>
                        <m:ctrlPr>
                          <a:rPr lang="el-GR" sz="2800" i="1">
                            <a:latin typeface="Cambria Math"/>
                          </a:rPr>
                        </m:ctrlPr>
                      </m:sSubSupPr>
                      <m:e>
                        <m:r>
                          <a:rPr lang="en-US" sz="2800" i="1">
                            <a:latin typeface="Cambria Math"/>
                          </a:rPr>
                          <m:t>𝑆</m:t>
                        </m:r>
                      </m:e>
                      <m:sub>
                        <m:r>
                          <a:rPr lang="en-US" sz="2800" i="1">
                            <a:latin typeface="Cambria Math"/>
                          </a:rPr>
                          <m:t>1</m:t>
                        </m:r>
                      </m:sub>
                      <m:sup>
                        <m:r>
                          <a:rPr lang="en-US" sz="2800" i="1">
                            <a:latin typeface="Cambria Math"/>
                          </a:rPr>
                          <m:t>2</m:t>
                        </m:r>
                      </m:sup>
                    </m:sSubSup>
                    <m:r>
                      <a:rPr lang="en-US" sz="2800" i="1">
                        <a:latin typeface="Cambria Math"/>
                      </a:rPr>
                      <m:t>=</m:t>
                    </m:r>
                    <m:r>
                      <a:rPr lang="en-US" sz="2800" b="0" i="1" smtClean="0">
                        <a:latin typeface="Cambria Math"/>
                      </a:rPr>
                      <m:t>10 </m:t>
                    </m:r>
                  </m:oMath>
                </a14:m>
                <a:r>
                  <a:rPr lang="el-GR" sz="2800" dirty="0" smtClean="0">
                    <a:solidFill>
                      <a:srgbClr val="000000"/>
                    </a:solidFill>
                  </a:rPr>
                  <a:t>και </a:t>
                </a:r>
                <a14:m>
                  <m:oMath xmlns:m="http://schemas.openxmlformats.org/officeDocument/2006/math">
                    <m:sSubSup>
                      <m:sSubSupPr>
                        <m:ctrlPr>
                          <a:rPr lang="el-GR" sz="2800" i="1">
                            <a:latin typeface="Cambria Math"/>
                          </a:rPr>
                        </m:ctrlPr>
                      </m:sSubSupPr>
                      <m:e>
                        <m:r>
                          <a:rPr lang="en-US" sz="2800" i="1">
                            <a:latin typeface="Cambria Math"/>
                          </a:rPr>
                          <m:t>𝑆</m:t>
                        </m:r>
                      </m:e>
                      <m:sub>
                        <m:r>
                          <a:rPr lang="en-US" sz="2800" b="0" i="1" smtClean="0">
                            <a:latin typeface="Cambria Math"/>
                          </a:rPr>
                          <m:t>2</m:t>
                        </m:r>
                      </m:sub>
                      <m:sup>
                        <m:r>
                          <a:rPr lang="en-US" sz="2800" i="1">
                            <a:latin typeface="Cambria Math"/>
                          </a:rPr>
                          <m:t>2</m:t>
                        </m:r>
                      </m:sup>
                    </m:sSubSup>
                    <m:r>
                      <a:rPr lang="en-US" sz="2800" i="1">
                        <a:latin typeface="Cambria Math"/>
                      </a:rPr>
                      <m:t>=</m:t>
                    </m:r>
                    <m:r>
                      <a:rPr lang="en-US" sz="2800" b="0" i="1" smtClean="0">
                        <a:latin typeface="Cambria Math"/>
                      </a:rPr>
                      <m:t>8</m:t>
                    </m:r>
                    <m:r>
                      <a:rPr lang="en-US" sz="2800" i="1">
                        <a:latin typeface="Cambria Math"/>
                      </a:rPr>
                      <m:t> </m:t>
                    </m:r>
                  </m:oMath>
                </a14:m>
                <a:r>
                  <a:rPr lang="en-US" sz="2800" dirty="0" smtClean="0">
                    <a:solidFill>
                      <a:srgbClr val="000000"/>
                    </a:solidFill>
                  </a:rPr>
                  <a:t> </a:t>
                </a:r>
                <a:r>
                  <a:rPr lang="el-GR" sz="2800" dirty="0" smtClean="0">
                    <a:solidFill>
                      <a:srgbClr val="000000"/>
                    </a:solidFill>
                  </a:rPr>
                  <a:t>να </a:t>
                </a:r>
                <a:r>
                  <a:rPr lang="el-GR" sz="2800" dirty="0" smtClean="0">
                    <a:solidFill>
                      <a:srgbClr val="000000"/>
                    </a:solidFill>
                    <a:cs typeface="Times New Roman" pitchFamily="18" charset="0"/>
                  </a:rPr>
                  <a:t> </a:t>
                </a:r>
                <a:r>
                  <a:rPr lang="el-GR" sz="2800" dirty="0">
                    <a:solidFill>
                      <a:srgbClr val="000000"/>
                    </a:solidFill>
                  </a:rPr>
                  <a:t>βρεθεί ένα διάστημα </a:t>
                </a:r>
                <a:r>
                  <a:rPr lang="el-GR" sz="2800" dirty="0" smtClean="0">
                    <a:solidFill>
                      <a:srgbClr val="000000"/>
                    </a:solidFill>
                  </a:rPr>
                  <a:t>εμπιστοσύνης </a:t>
                </a:r>
                <a:r>
                  <a:rPr lang="el-GR" sz="2800" dirty="0">
                    <a:solidFill>
                      <a:srgbClr val="000000"/>
                    </a:solidFill>
                  </a:rPr>
                  <a:t>95 % για την διαφορά των μέσων του πληθυσμού.</a:t>
                </a:r>
                <a:r>
                  <a:rPr lang="el-GR" sz="2800" dirty="0">
                    <a:solidFill>
                      <a:srgbClr val="000000"/>
                    </a:solidFill>
                    <a:cs typeface="Times New Roman" pitchFamily="18" charset="0"/>
                  </a:rPr>
                  <a:t> </a:t>
                </a:r>
                <a:endParaRPr lang="el-GR" sz="2800" dirty="0">
                  <a:solidFill>
                    <a:srgbClr val="000000"/>
                  </a:solidFill>
                </a:endParaRP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3902" y="6062"/>
                <a:ext cx="9012593" cy="6851938"/>
              </a:xfrm>
              <a:blipFill rotWithShape="1">
                <a:blip r:embed="rId3"/>
                <a:stretch>
                  <a:fillRect l="-1218" t="-801" r="-1353"/>
                </a:stretch>
              </a:blipFill>
            </p:spPr>
            <p:txBody>
              <a:bodyPr/>
              <a:lstStyle/>
              <a:p>
                <a:r>
                  <a:rPr lang="el-GR">
                    <a:noFill/>
                  </a:rPr>
                  <a:t> </a:t>
                </a:r>
              </a:p>
            </p:txBody>
          </p:sp>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3516604105"/>
              </p:ext>
            </p:extLst>
          </p:nvPr>
        </p:nvGraphicFramePr>
        <p:xfrm>
          <a:off x="1043608" y="2420888"/>
          <a:ext cx="7099301" cy="919163"/>
        </p:xfrm>
        <a:graphic>
          <a:graphicData uri="http://schemas.openxmlformats.org/presentationml/2006/ole">
            <mc:AlternateContent xmlns:mc="http://schemas.openxmlformats.org/markup-compatibility/2006">
              <mc:Choice xmlns:v="urn:schemas-microsoft-com:vml" Requires="v">
                <p:oleObj spid="_x0000_s30852" name="Εξίσωση" r:id="rId4" imgW="3022560" imgH="495000" progId="Equation.3">
                  <p:embed/>
                </p:oleObj>
              </mc:Choice>
              <mc:Fallback>
                <p:oleObj name="Εξίσωση" r:id="rId4" imgW="3022560" imgH="495000" progId="Equation.3">
                  <p:embed/>
                  <p:pic>
                    <p:nvPicPr>
                      <p:cNvPr id="0" name="Object 4"/>
                      <p:cNvPicPr>
                        <a:picLocks noChangeAspect="1" noChangeArrowheads="1"/>
                      </p:cNvPicPr>
                      <p:nvPr/>
                    </p:nvPicPr>
                    <p:blipFill>
                      <a:blip r:embed="rId5"/>
                      <a:srcRect/>
                      <a:stretch>
                        <a:fillRect/>
                      </a:stretch>
                    </p:blipFill>
                    <p:spPr bwMode="auto">
                      <a:xfrm>
                        <a:off x="1043608" y="2420888"/>
                        <a:ext cx="7099301" cy="9191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Αντικείμενο 3"/>
          <p:cNvGraphicFramePr>
            <a:graphicFrameLocks noChangeAspect="1"/>
          </p:cNvGraphicFramePr>
          <p:nvPr>
            <p:extLst>
              <p:ext uri="{D42A27DB-BD31-4B8C-83A1-F6EECF244321}">
                <p14:modId xmlns:p14="http://schemas.microsoft.com/office/powerpoint/2010/main" val="4203628985"/>
              </p:ext>
            </p:extLst>
          </p:nvPr>
        </p:nvGraphicFramePr>
        <p:xfrm>
          <a:off x="251520" y="3717032"/>
          <a:ext cx="8545512" cy="1011237"/>
        </p:xfrm>
        <a:graphic>
          <a:graphicData uri="http://schemas.openxmlformats.org/presentationml/2006/ole">
            <mc:AlternateContent xmlns:mc="http://schemas.openxmlformats.org/markup-compatibility/2006">
              <mc:Choice xmlns:v="urn:schemas-microsoft-com:vml" Requires="v">
                <p:oleObj spid="_x0000_s30853" name="Εξίσωση" r:id="rId6" imgW="3352800" imgH="368300" progId="Equation.3">
                  <p:embed/>
                </p:oleObj>
              </mc:Choice>
              <mc:Fallback>
                <p:oleObj name="Εξίσωση" r:id="rId6" imgW="3352800" imgH="3683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717032"/>
                        <a:ext cx="8545512" cy="1011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2256469613"/>
              </p:ext>
            </p:extLst>
          </p:nvPr>
        </p:nvGraphicFramePr>
        <p:xfrm>
          <a:off x="482600" y="5157788"/>
          <a:ext cx="7902575" cy="533400"/>
        </p:xfrm>
        <a:graphic>
          <a:graphicData uri="http://schemas.openxmlformats.org/presentationml/2006/ole">
            <mc:AlternateContent xmlns:mc="http://schemas.openxmlformats.org/markup-compatibility/2006">
              <mc:Choice xmlns:v="urn:schemas-microsoft-com:vml" Requires="v">
                <p:oleObj spid="_x0000_s30854" name="Εξίσωση" r:id="rId8" imgW="3479760" imgH="215640" progId="Equation.3">
                  <p:embed/>
                </p:oleObj>
              </mc:Choice>
              <mc:Fallback>
                <p:oleObj name="Εξίσωση" r:id="rId8" imgW="3479760" imgH="215640" progId="Equation.3">
                  <p:embed/>
                  <p:pic>
                    <p:nvPicPr>
                      <p:cNvPr id="0" name="Object 6"/>
                      <p:cNvPicPr>
                        <a:picLocks noChangeAspect="1" noChangeArrowheads="1"/>
                      </p:cNvPicPr>
                      <p:nvPr/>
                    </p:nvPicPr>
                    <p:blipFill>
                      <a:blip r:embed="rId9"/>
                      <a:srcRect/>
                      <a:stretch>
                        <a:fillRect/>
                      </a:stretch>
                    </p:blipFill>
                    <p:spPr bwMode="auto">
                      <a:xfrm>
                        <a:off x="482600" y="5157788"/>
                        <a:ext cx="7902575" cy="533400"/>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1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p:spPr>
        <p:txBody>
          <a:bodyPr/>
          <a:lstStyle/>
          <a:p>
            <a:endParaRPr lang="el-GR" b="1" dirty="0" smtClean="0"/>
          </a:p>
          <a:p>
            <a:endParaRPr lang="el-GR" b="1" dirty="0"/>
          </a:p>
          <a:p>
            <a:endParaRPr lang="el-GR" b="1" dirty="0" smtClean="0"/>
          </a:p>
          <a:p>
            <a:endParaRPr lang="el-GR" b="1" dirty="0"/>
          </a:p>
          <a:p>
            <a:endParaRPr lang="el-GR" b="1" dirty="0" smtClean="0"/>
          </a:p>
          <a:p>
            <a:r>
              <a:rPr lang="en-US" b="1" dirty="0" smtClean="0"/>
              <a:t>X</a:t>
            </a:r>
            <a:r>
              <a:rPr lang="en-US" b="1" baseline="-25000" dirty="0" smtClean="0"/>
              <a:t>1</a:t>
            </a:r>
            <a:r>
              <a:rPr lang="en-US" b="1" dirty="0" smtClean="0"/>
              <a:t>:   1,   2,   3</a:t>
            </a:r>
          </a:p>
          <a:p>
            <a:r>
              <a:rPr lang="en-US" b="1" dirty="0" smtClean="0"/>
              <a:t>X</a:t>
            </a:r>
            <a:r>
              <a:rPr lang="en-US" b="1" baseline="-25000" dirty="0" smtClean="0"/>
              <a:t>2</a:t>
            </a:r>
            <a:r>
              <a:rPr lang="en-US" b="1" dirty="0" smtClean="0"/>
              <a:t>:   3,   5,   4</a:t>
            </a:r>
          </a:p>
          <a:p>
            <a:pPr algn="just"/>
            <a:r>
              <a:rPr lang="el-GR" dirty="0" smtClean="0"/>
              <a:t>Με την υπόθεση ότι τα δείγματα προέρχονται από κανονικούς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95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=3+3=6</a:t>
            </a:r>
            <a:r>
              <a:rPr lang="el-GR" b="1" dirty="0" smtClean="0">
                <a:solidFill>
                  <a:srgbClr val="0000FF"/>
                </a:solidFill>
                <a:cs typeface="Times New Roman" pitchFamily="18" charset="0"/>
              </a:rPr>
              <a:t> </a:t>
            </a:r>
            <a:endParaRPr lang="el-GR" b="1" dirty="0">
              <a:solidFill>
                <a:srgbClr val="0000FF"/>
              </a:solidFill>
            </a:endParaRPr>
          </a:p>
          <a:p>
            <a:endParaRPr lang="en-US" dirty="0" smtClean="0"/>
          </a:p>
          <a:p>
            <a:endParaRPr lang="el-GR" dirty="0"/>
          </a:p>
        </p:txBody>
      </p:sp>
      <p:sp>
        <p:nvSpPr>
          <p:cNvPr id="4" name="Rectangle 2"/>
          <p:cNvSpPr>
            <a:spLocks noGrp="1" noChangeArrowheads="1"/>
          </p:cNvSpPr>
          <p:nvPr>
            <p:ph type="title"/>
          </p:nvPr>
        </p:nvSpPr>
        <p:spPr>
          <a:xfrm>
            <a:off x="0" y="0"/>
            <a:ext cx="9144000" cy="2564904"/>
          </a:xfrm>
          <a:solidFill>
            <a:srgbClr val="FFFF99"/>
          </a:solidFill>
          <a:ln w="76200" cmpd="tri">
            <a:solidFill>
              <a:schemeClr val="tx1"/>
            </a:solidFill>
          </a:ln>
        </p:spPr>
        <p:txBody>
          <a:bodyPr>
            <a:normAutofit fontScale="90000"/>
          </a:bodyPr>
          <a:lstStyle/>
          <a:p>
            <a:pPr algn="just" eaLnBrk="1" hangingPunct="1"/>
            <a:r>
              <a:rPr lang="el-GR" sz="3600" b="1" dirty="0" smtClean="0">
                <a:solidFill>
                  <a:srgbClr val="000000"/>
                </a:solidFill>
                <a:cs typeface="Times New Roman" pitchFamily="18" charset="0"/>
              </a:rPr>
              <a:t>Διάστημα εμπιστοσύνης διαφοράς δύο μέσων αριθμητικών</a:t>
            </a:r>
            <a:r>
              <a:rPr lang="el-GR" sz="3600" b="1" dirty="0" smtClean="0">
                <a:solidFill>
                  <a:srgbClr val="000000"/>
                </a:solidFill>
                <a:cs typeface="Courier New" pitchFamily="49" charset="0"/>
              </a:rPr>
              <a:t> </a:t>
            </a:r>
            <a:r>
              <a:rPr lang="el-GR" sz="3600" b="1" dirty="0" smtClean="0">
                <a:solidFill>
                  <a:srgbClr val="000000"/>
                </a:solidFill>
              </a:rPr>
              <a:t>όταν τα δείγματα είναι </a:t>
            </a:r>
            <a:r>
              <a:rPr lang="el-GR" sz="3600" b="1" dirty="0" smtClean="0">
                <a:solidFill>
                  <a:srgbClr val="000000"/>
                </a:solidFill>
              </a:rPr>
              <a:t>μικρά </a:t>
            </a:r>
            <a:r>
              <a:rPr lang="en-US" sz="3600" b="1" dirty="0" smtClean="0">
                <a:solidFill>
                  <a:srgbClr val="000000"/>
                </a:solidFill>
              </a:rPr>
              <a:t>n</a:t>
            </a:r>
            <a:r>
              <a:rPr lang="en-US" sz="3600" b="1" baseline="-25000" dirty="0" smtClean="0">
                <a:solidFill>
                  <a:srgbClr val="000000"/>
                </a:solidFill>
              </a:rPr>
              <a:t>1</a:t>
            </a:r>
            <a:r>
              <a:rPr lang="en-US" sz="3600" b="1" dirty="0" smtClean="0">
                <a:solidFill>
                  <a:srgbClr val="000000"/>
                </a:solidFill>
              </a:rPr>
              <a:t>, n</a:t>
            </a:r>
            <a:r>
              <a:rPr lang="en-US" sz="3600" b="1" baseline="-25000" dirty="0" smtClean="0">
                <a:solidFill>
                  <a:srgbClr val="000000"/>
                </a:solidFill>
              </a:rPr>
              <a:t>2</a:t>
            </a:r>
            <a:r>
              <a:rPr lang="el-GR" sz="3600" b="1" dirty="0" smtClean="0">
                <a:solidFill>
                  <a:srgbClr val="000000"/>
                </a:solidFill>
              </a:rPr>
              <a:t> </a:t>
            </a:r>
            <a:r>
              <a:rPr lang="el-GR" sz="3600" b="1" dirty="0" smtClean="0">
                <a:solidFill>
                  <a:srgbClr val="000000"/>
                </a:solidFill>
              </a:rPr>
              <a:t>&lt;30</a:t>
            </a:r>
            <a:r>
              <a:rPr lang="en-US" sz="3600" b="1" dirty="0" smtClean="0">
                <a:solidFill>
                  <a:srgbClr val="000000"/>
                </a:solidFill>
              </a:rPr>
              <a:t> </a:t>
            </a:r>
            <a:r>
              <a:rPr lang="el-GR" sz="3600" b="1" dirty="0" smtClean="0">
                <a:solidFill>
                  <a:srgbClr val="000000"/>
                </a:solidFill>
              </a:rPr>
              <a:t>(ή το ένα από τα δυο) και </a:t>
            </a:r>
            <a:r>
              <a:rPr lang="el-GR" sz="3600" b="1" dirty="0" smtClean="0">
                <a:solidFill>
                  <a:srgbClr val="000000"/>
                </a:solidFill>
              </a:rPr>
              <a:t>οι διακυμάνσεις είναι </a:t>
            </a:r>
            <a:r>
              <a:rPr lang="el-GR" sz="3600" b="1" dirty="0" smtClean="0">
                <a:solidFill>
                  <a:srgbClr val="000000"/>
                </a:solidFill>
              </a:rPr>
              <a:t>άγνωστες και άνισες. Οι πληθυσμοί από τους οποίους προέρχονται τα δείγματα είναι κανονικοί.  </a:t>
            </a:r>
            <a:endParaRPr lang="el-GR" sz="3600" b="1" dirty="0" smtClean="0">
              <a:latin typeface="Courier New" pitchFamily="49" charset="0"/>
            </a:endParaRPr>
          </a:p>
        </p:txBody>
      </p:sp>
    </p:spTree>
    <p:extLst>
      <p:ext uri="{BB962C8B-B14F-4D97-AF65-F5344CB8AC3E}">
        <p14:creationId xmlns:p14="http://schemas.microsoft.com/office/powerpoint/2010/main" val="2680716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4581128"/>
              </a:xfrm>
            </p:spPr>
            <p:txBody>
              <a:bodyPr>
                <a:normAutofit fontScale="92500" lnSpcReduction="10000"/>
              </a:bodyPr>
              <a:lstStyle/>
              <a:p>
                <a:r>
                  <a:rPr lang="en-US" b="1" dirty="0" smtClean="0"/>
                  <a:t>X</a:t>
                </a:r>
                <a:r>
                  <a:rPr lang="en-US" b="1" baseline="-25000" dirty="0" smtClean="0"/>
                  <a:t>1</a:t>
                </a:r>
                <a:r>
                  <a:rPr lang="en-US" b="1" dirty="0" smtClean="0"/>
                  <a:t>:   1,   3,   4</a:t>
                </a:r>
              </a:p>
              <a:p>
                <a:r>
                  <a:rPr lang="en-US" b="1" dirty="0" smtClean="0"/>
                  <a:t>X</a:t>
                </a:r>
                <a:r>
                  <a:rPr lang="en-US" b="1" baseline="-25000" dirty="0" smtClean="0"/>
                  <a:t>2</a:t>
                </a:r>
                <a:r>
                  <a:rPr lang="en-US" b="1" dirty="0" smtClean="0"/>
                  <a:t>:   3,   5,   4</a:t>
                </a:r>
              </a:p>
              <a:p>
                <a:pPr algn="just"/>
                <a:r>
                  <a:rPr lang="el-GR" dirty="0" smtClean="0"/>
                  <a:t>Με την υπόθεση ότι τα δείγματα προέρχονται από κανονικούς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95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=3+3=6</a:t>
                </a:r>
                <a:r>
                  <a:rPr lang="el-GR" b="1" dirty="0" smtClean="0">
                    <a:solidFill>
                      <a:srgbClr val="0000FF"/>
                    </a:solidFill>
                    <a:cs typeface="Times New Roman" pitchFamily="18" charset="0"/>
                  </a:rPr>
                  <a:t> </a:t>
                </a:r>
                <a:endParaRPr lang="el-GR" b="1" dirty="0">
                  <a:solidFill>
                    <a:srgbClr val="0000FF"/>
                  </a:solidFill>
                </a:endParaRPr>
              </a:p>
              <a:p>
                <a:r>
                  <a:rPr lang="el-GR" dirty="0">
                    <a:solidFill>
                      <a:srgbClr val="000000"/>
                    </a:solidFill>
                  </a:rPr>
                  <a:t>Γ</a:t>
                </a:r>
                <a:r>
                  <a:rPr lang="el-GR" dirty="0" smtClean="0">
                    <a:solidFill>
                      <a:srgbClr val="000000"/>
                    </a:solidFill>
                  </a:rPr>
                  <a:t>ια το πρώτο δείγμα</a:t>
                </a:r>
                <a:r>
                  <a:rPr lang="en-US" dirty="0" smtClean="0">
                    <a:solidFill>
                      <a:srgbClr val="000000"/>
                    </a:solidFill>
                  </a:rPr>
                  <a:t>:  </a:t>
                </a:r>
                <a14:m>
                  <m:oMath xmlns:m="http://schemas.openxmlformats.org/officeDocument/2006/math">
                    <m:sSub>
                      <m:sSubPr>
                        <m:ctrlPr>
                          <a:rPr lang="el-GR" i="1" smtClean="0">
                            <a:solidFill>
                              <a:srgbClr val="000000"/>
                            </a:solidFill>
                            <a:latin typeface="Cambria Math"/>
                          </a:rPr>
                        </m:ctrlPr>
                      </m:sSubPr>
                      <m:e>
                        <m:acc>
                          <m:accPr>
                            <m:chr m:val="̅"/>
                            <m:ctrlPr>
                              <a:rPr lang="el-GR" i="1" smtClean="0">
                                <a:solidFill>
                                  <a:srgbClr val="000000"/>
                                </a:solidFill>
                                <a:latin typeface="Cambria Math"/>
                              </a:rPr>
                            </m:ctrlPr>
                          </m:accPr>
                          <m:e>
                            <m:r>
                              <a:rPr lang="en-US" b="0" i="1" smtClean="0">
                                <a:solidFill>
                                  <a:srgbClr val="000000"/>
                                </a:solidFill>
                                <a:latin typeface="Cambria Math"/>
                              </a:rPr>
                              <m:t>𝑋</m:t>
                            </m:r>
                          </m:e>
                        </m:acc>
                      </m:e>
                      <m:sub>
                        <m:r>
                          <a:rPr lang="en-US" b="0" i="1" smtClean="0">
                            <a:solidFill>
                              <a:srgbClr val="000000"/>
                            </a:solidFill>
                            <a:latin typeface="Cambria Math"/>
                          </a:rPr>
                          <m:t>1</m:t>
                        </m:r>
                      </m:sub>
                    </m:sSub>
                    <m:r>
                      <a:rPr lang="el-GR" i="1" smtClean="0">
                        <a:solidFill>
                          <a:srgbClr val="000000"/>
                        </a:solidFill>
                        <a:latin typeface="Cambria Math"/>
                      </a:rPr>
                      <m:t>=</m:t>
                    </m:r>
                    <m:f>
                      <m:fPr>
                        <m:ctrlPr>
                          <a:rPr lang="el-GR" i="1">
                            <a:solidFill>
                              <a:srgbClr val="000000"/>
                            </a:solidFill>
                            <a:latin typeface="Cambria Math"/>
                          </a:rPr>
                        </m:ctrlPr>
                      </m:fPr>
                      <m:num>
                        <m:r>
                          <a:rPr lang="en-US" b="0" i="1" smtClean="0">
                            <a:solidFill>
                              <a:srgbClr val="000000"/>
                            </a:solidFill>
                            <a:latin typeface="Cambria Math"/>
                          </a:rPr>
                          <m:t>1+2+3</m:t>
                        </m:r>
                      </m:num>
                      <m:den>
                        <m:r>
                          <a:rPr lang="en-US" b="0" i="1" smtClean="0">
                            <a:solidFill>
                              <a:srgbClr val="000000"/>
                            </a:solidFill>
                            <a:latin typeface="Cambria Math"/>
                          </a:rPr>
                          <m:t>3</m:t>
                        </m:r>
                      </m:den>
                    </m:f>
                    <m:r>
                      <a:rPr lang="en-US" b="0" i="1" smtClean="0">
                        <a:solidFill>
                          <a:srgbClr val="000000"/>
                        </a:solidFill>
                        <a:latin typeface="Cambria Math"/>
                      </a:rPr>
                      <m:t>=2</m:t>
                    </m:r>
                  </m:oMath>
                </a14:m>
                <a:endParaRPr lang="en-US" dirty="0"/>
              </a:p>
              <a:p>
                <a14:m>
                  <m:oMath xmlns:m="http://schemas.openxmlformats.org/officeDocument/2006/math">
                    <m:sSubSup>
                      <m:sSubSupPr>
                        <m:ctrlPr>
                          <a:rPr lang="el-GR" i="1">
                            <a:latin typeface="Cambria Math"/>
                          </a:rPr>
                        </m:ctrlPr>
                      </m:sSubSupPr>
                      <m:e>
                        <m:r>
                          <a:rPr lang="en-US" i="1">
                            <a:latin typeface="Cambria Math"/>
                          </a:rPr>
                          <m:t>𝑆</m:t>
                        </m:r>
                      </m:e>
                      <m:sub>
                        <m:r>
                          <a:rPr lang="en-US" i="1">
                            <a:latin typeface="Cambria Math"/>
                          </a:rPr>
                          <m:t>1</m:t>
                        </m:r>
                      </m:sub>
                      <m:sup>
                        <m:r>
                          <a:rPr lang="en-US" i="1">
                            <a:latin typeface="Cambria Math"/>
                          </a:rPr>
                          <m:t>2</m:t>
                        </m:r>
                      </m:sup>
                    </m:sSubSup>
                    <m:r>
                      <a:rPr lang="el-GR" i="1">
                        <a:latin typeface="Cambria Math"/>
                      </a:rPr>
                      <m:t>=</m:t>
                    </m:r>
                    <m:f>
                      <m:fPr>
                        <m:ctrlPr>
                          <a:rPr lang="el-GR" i="1">
                            <a:latin typeface="Cambria Math"/>
                          </a:rPr>
                        </m:ctrlPr>
                      </m:fPr>
                      <m:num>
                        <m:nary>
                          <m:naryPr>
                            <m:chr m:val="∑"/>
                            <m:limLoc m:val="undOvr"/>
                            <m:subHide m:val="on"/>
                            <m:supHide m:val="on"/>
                            <m:ctrlPr>
                              <a:rPr lang="el-GR" i="1">
                                <a:latin typeface="Cambria Math"/>
                              </a:rPr>
                            </m:ctrlPr>
                          </m:naryPr>
                          <m:sub/>
                          <m:sup/>
                          <m:e>
                            <m:sSup>
                              <m:sSupPr>
                                <m:ctrlPr>
                                  <a:rPr lang="el-GR" i="1">
                                    <a:latin typeface="Cambria Math"/>
                                  </a:rPr>
                                </m:ctrlPr>
                              </m:sSupPr>
                              <m:e>
                                <m:sSub>
                                  <m:sSubPr>
                                    <m:ctrlPr>
                                      <a:rPr lang="el-GR" i="1">
                                        <a:latin typeface="Cambria Math"/>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a:rPr>
                        </m:ctrlPr>
                      </m:fPr>
                      <m:num>
                        <m:r>
                          <a:rPr lang="el-GR" i="1">
                            <a:latin typeface="Cambria Math"/>
                          </a:rPr>
                          <m:t>2</m:t>
                        </m:r>
                      </m:num>
                      <m:den>
                        <m:r>
                          <a:rPr lang="el-GR" i="1">
                            <a:latin typeface="Cambria Math"/>
                          </a:rPr>
                          <m:t>2</m:t>
                        </m:r>
                      </m:den>
                    </m:f>
                    <m:r>
                      <a:rPr lang="el-GR" i="1">
                        <a:latin typeface="Cambria Math"/>
                      </a:rPr>
                      <m:t>=1     </m:t>
                    </m:r>
                    <m:sSub>
                      <m:sSubPr>
                        <m:ctrlPr>
                          <a:rPr lang="el-GR" i="1" smtClean="0">
                            <a:latin typeface="Cambria Math"/>
                          </a:rPr>
                        </m:ctrlPr>
                      </m:sSubPr>
                      <m:e>
                        <m:r>
                          <m:rPr>
                            <m:sty m:val="p"/>
                          </m:rPr>
                          <a:rPr lang="en-US" b="0" i="0" smtClean="0">
                            <a:latin typeface="Cambria Math"/>
                          </a:rPr>
                          <m:t>S</m:t>
                        </m:r>
                      </m:e>
                      <m:sub>
                        <m:r>
                          <a:rPr lang="en-US" b="0" i="1" smtClean="0">
                            <a:latin typeface="Cambria Math"/>
                          </a:rPr>
                          <m:t>1</m:t>
                        </m:r>
                      </m:sub>
                    </m:sSub>
                    <m:r>
                      <a:rPr lang="el-GR" i="1">
                        <a:latin typeface="Cambria Math"/>
                      </a:rPr>
                      <m:t>=1</m:t>
                    </m:r>
                  </m:oMath>
                </a14:m>
                <a:endParaRPr lang="el-GR" b="1" dirty="0"/>
              </a:p>
              <a:p>
                <a:endParaRPr lang="en-US" dirty="0"/>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4581128"/>
              </a:xfrm>
              <a:blipFill rotWithShape="1">
                <a:blip r:embed="rId2"/>
                <a:stretch>
                  <a:fillRect l="-1333" t="-2663" r="-15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89725516"/>
                  </p:ext>
                </p:extLst>
              </p:nvPr>
            </p:nvGraphicFramePr>
            <p:xfrm>
              <a:off x="0" y="4535805"/>
              <a:ext cx="6696743" cy="2226310"/>
            </p:xfrm>
            <a:graphic>
              <a:graphicData uri="http://schemas.openxmlformats.org/drawingml/2006/table">
                <a:tbl>
                  <a:tblPr>
                    <a:tableStyleId>{5C22544A-7EE6-4342-B048-85BDC9FD1C3A}</a:tableStyleId>
                  </a:tblPr>
                  <a:tblGrid>
                    <a:gridCol w="1924812"/>
                    <a:gridCol w="2365915"/>
                    <a:gridCol w="2406016"/>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dirty="0">
                              <a:effectLst/>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0</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0</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a:effectLst/>
                            </a:rPr>
                            <a:t>3</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a:solidFill>
                                <a:srgbClr val="FF0000"/>
                              </a:solidFill>
                              <a:effectLst/>
                            </a:rPr>
                            <a:t>2</a:t>
                          </a:r>
                          <a:endParaRPr lang="el-GR" sz="2800" b="1" i="0" u="none" strike="noStrike" dirty="0">
                            <a:solidFill>
                              <a:srgbClr val="FF0000"/>
                            </a:solidFill>
                            <a:effectLst/>
                            <a:latin typeface="Calibri"/>
                          </a:endParaRPr>
                        </a:p>
                      </a:txBody>
                      <a:tcPr marL="6350" marR="6350" marT="6350" marB="0" anchor="b"/>
                    </a:tc>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89725516"/>
                  </p:ext>
                </p:extLst>
              </p:nvPr>
            </p:nvGraphicFramePr>
            <p:xfrm>
              <a:off x="0" y="4535805"/>
              <a:ext cx="6696743" cy="2322195"/>
            </p:xfrm>
            <a:graphic>
              <a:graphicData uri="http://schemas.openxmlformats.org/drawingml/2006/table">
                <a:tbl>
                  <a:tblPr>
                    <a:tableStyleId>{5C22544A-7EE6-4342-B048-85BDC9FD1C3A}</a:tableStyleId>
                  </a:tblPr>
                  <a:tblGrid>
                    <a:gridCol w="1924812"/>
                    <a:gridCol w="2365915"/>
                    <a:gridCol w="2406016"/>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a:stretch>
                            <a:fillRect/>
                          </a:stretch>
                        </a:blipFill>
                      </a:tcPr>
                    </a:tc>
                    <a:tc>
                      <a:txBody>
                        <a:bodyPr/>
                        <a:lstStyle/>
                        <a:p>
                          <a:endParaRPr lang="el-GR"/>
                        </a:p>
                      </a:txBody>
                      <a:tcPr marL="6350" marR="6350" marT="6350" marB="0" anchor="b">
                        <a:blipFill rotWithShape="1">
                          <a:blip/>
                          <a:stretch>
                            <a:fillRect/>
                          </a:stretch>
                        </a:blipFill>
                      </a:tcPr>
                    </a:tc>
                  </a:tr>
                  <a:tr h="360040">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dirty="0">
                              <a:effectLst/>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0</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0</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a:effectLst/>
                            </a:rPr>
                            <a:t>3</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a:solidFill>
                                <a:srgbClr val="FF0000"/>
                              </a:solidFill>
                              <a:effectLst/>
                            </a:rPr>
                            <a:t>2</a:t>
                          </a:r>
                          <a:endParaRPr lang="el-GR" sz="2800" b="1" i="0" u="none" strike="noStrike" dirty="0">
                            <a:solidFill>
                              <a:srgbClr val="FF0000"/>
                            </a:solidFill>
                            <a:effectLst/>
                            <a:latin typeface="Calibri"/>
                          </a:endParaRPr>
                        </a:p>
                      </a:txBody>
                      <a:tcPr marL="6350" marR="6350" marT="6350" marB="0" anchor="b"/>
                    </a:tc>
                  </a:tr>
                </a:tbl>
              </a:graphicData>
            </a:graphic>
          </p:graphicFrame>
        </mc:Fallback>
      </mc:AlternateContent>
    </p:spTree>
    <p:extLst>
      <p:ext uri="{BB962C8B-B14F-4D97-AF65-F5344CB8AC3E}">
        <p14:creationId xmlns:p14="http://schemas.microsoft.com/office/powerpoint/2010/main" val="497063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4581128"/>
              </a:xfrm>
            </p:spPr>
            <p:txBody>
              <a:bodyPr>
                <a:normAutofit fontScale="92500" lnSpcReduction="10000"/>
              </a:bodyPr>
              <a:lstStyle/>
              <a:p>
                <a:r>
                  <a:rPr lang="en-US" b="1" dirty="0" smtClean="0"/>
                  <a:t>X</a:t>
                </a:r>
                <a:r>
                  <a:rPr lang="en-US" b="1" baseline="-25000" dirty="0" smtClean="0"/>
                  <a:t>1</a:t>
                </a:r>
                <a:r>
                  <a:rPr lang="en-US" b="1" dirty="0" smtClean="0"/>
                  <a:t>:   1,   3,   4</a:t>
                </a:r>
              </a:p>
              <a:p>
                <a:r>
                  <a:rPr lang="en-US" b="1" dirty="0" smtClean="0"/>
                  <a:t>X</a:t>
                </a:r>
                <a:r>
                  <a:rPr lang="en-US" b="1" baseline="-25000" dirty="0" smtClean="0"/>
                  <a:t>2</a:t>
                </a:r>
                <a:r>
                  <a:rPr lang="en-US" b="1" dirty="0" smtClean="0"/>
                  <a:t>:   3,   5,   4</a:t>
                </a:r>
              </a:p>
              <a:p>
                <a:pPr algn="just"/>
                <a:r>
                  <a:rPr lang="el-GR" dirty="0" smtClean="0"/>
                  <a:t>Με την υπόθεση ότι τα δείγματα προέρχονται από κανονικούς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95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2-2</a:t>
                </a:r>
                <a:r>
                  <a:rPr lang="en-US" b="1" dirty="0" smtClean="0">
                    <a:solidFill>
                      <a:srgbClr val="0000FF"/>
                    </a:solidFill>
                    <a:cs typeface="Times New Roman" pitchFamily="18" charset="0"/>
                  </a:rPr>
                  <a:t>=3+3-2=4</a:t>
                </a:r>
                <a:r>
                  <a:rPr lang="el-GR" b="1" dirty="0" smtClean="0">
                    <a:solidFill>
                      <a:srgbClr val="0000FF"/>
                    </a:solidFill>
                    <a:cs typeface="Times New Roman" pitchFamily="18" charset="0"/>
                  </a:rPr>
                  <a:t> </a:t>
                </a:r>
                <a:endParaRPr lang="el-GR" b="1" dirty="0">
                  <a:solidFill>
                    <a:srgbClr val="0000FF"/>
                  </a:solidFill>
                </a:endParaRPr>
              </a:p>
              <a:p>
                <a:r>
                  <a:rPr lang="el-GR" dirty="0">
                    <a:solidFill>
                      <a:srgbClr val="000000"/>
                    </a:solidFill>
                  </a:rPr>
                  <a:t>Γ</a:t>
                </a:r>
                <a:r>
                  <a:rPr lang="el-GR" dirty="0" smtClean="0">
                    <a:solidFill>
                      <a:srgbClr val="000000"/>
                    </a:solidFill>
                  </a:rPr>
                  <a:t>ια το δεύτερο δείγμα</a:t>
                </a:r>
                <a:r>
                  <a:rPr lang="en-US" dirty="0" smtClean="0">
                    <a:solidFill>
                      <a:srgbClr val="000000"/>
                    </a:solidFill>
                  </a:rPr>
                  <a:t>:  </a:t>
                </a:r>
                <a:r>
                  <a:rPr lang="el-GR" dirty="0" smtClean="0">
                    <a:solidFill>
                      <a:srgbClr val="000000"/>
                    </a:solidFill>
                  </a:rPr>
                  <a:t> </a:t>
                </a:r>
                <a14:m>
                  <m:oMath xmlns:m="http://schemas.openxmlformats.org/officeDocument/2006/math">
                    <m:sSub>
                      <m:sSubPr>
                        <m:ctrlPr>
                          <a:rPr lang="el-GR" i="1" smtClean="0">
                            <a:solidFill>
                              <a:srgbClr val="000000"/>
                            </a:solidFill>
                            <a:latin typeface="Cambria Math"/>
                          </a:rPr>
                        </m:ctrlPr>
                      </m:sSubPr>
                      <m:e>
                        <m:acc>
                          <m:accPr>
                            <m:chr m:val="̅"/>
                            <m:ctrlPr>
                              <a:rPr lang="el-GR" i="1" smtClean="0">
                                <a:solidFill>
                                  <a:srgbClr val="000000"/>
                                </a:solidFill>
                                <a:latin typeface="Cambria Math"/>
                              </a:rPr>
                            </m:ctrlPr>
                          </m:accPr>
                          <m:e>
                            <m:r>
                              <a:rPr lang="en-US" b="0" i="1" smtClean="0">
                                <a:solidFill>
                                  <a:srgbClr val="000000"/>
                                </a:solidFill>
                                <a:latin typeface="Cambria Math"/>
                              </a:rPr>
                              <m:t>𝑋</m:t>
                            </m:r>
                          </m:e>
                        </m:acc>
                      </m:e>
                      <m:sub>
                        <m:r>
                          <a:rPr lang="en-US" b="0" i="1" smtClean="0">
                            <a:solidFill>
                              <a:srgbClr val="000000"/>
                            </a:solidFill>
                            <a:latin typeface="Cambria Math"/>
                          </a:rPr>
                          <m:t>2</m:t>
                        </m:r>
                      </m:sub>
                    </m:sSub>
                    <m:r>
                      <a:rPr lang="el-GR" i="1">
                        <a:solidFill>
                          <a:srgbClr val="000000"/>
                        </a:solidFill>
                        <a:latin typeface="Cambria Math"/>
                      </a:rPr>
                      <m:t>=</m:t>
                    </m:r>
                    <m:f>
                      <m:fPr>
                        <m:ctrlPr>
                          <a:rPr lang="el-GR" i="1">
                            <a:solidFill>
                              <a:srgbClr val="000000"/>
                            </a:solidFill>
                            <a:latin typeface="Cambria Math"/>
                          </a:rPr>
                        </m:ctrlPr>
                      </m:fPr>
                      <m:num>
                        <m:r>
                          <a:rPr lang="el-GR" b="0" i="1" smtClean="0">
                            <a:solidFill>
                              <a:srgbClr val="000000"/>
                            </a:solidFill>
                            <a:latin typeface="Cambria Math"/>
                          </a:rPr>
                          <m:t>3</m:t>
                        </m:r>
                        <m:r>
                          <a:rPr lang="en-US" i="1">
                            <a:solidFill>
                              <a:srgbClr val="000000"/>
                            </a:solidFill>
                            <a:latin typeface="Cambria Math"/>
                          </a:rPr>
                          <m:t>+</m:t>
                        </m:r>
                        <m:r>
                          <a:rPr lang="el-GR" b="0" i="1" smtClean="0">
                            <a:solidFill>
                              <a:srgbClr val="000000"/>
                            </a:solidFill>
                            <a:latin typeface="Cambria Math"/>
                          </a:rPr>
                          <m:t>5</m:t>
                        </m:r>
                        <m:r>
                          <a:rPr lang="en-US" i="1">
                            <a:solidFill>
                              <a:srgbClr val="000000"/>
                            </a:solidFill>
                            <a:latin typeface="Cambria Math"/>
                          </a:rPr>
                          <m:t>+</m:t>
                        </m:r>
                        <m:r>
                          <a:rPr lang="el-GR" b="0" i="1" smtClean="0">
                            <a:solidFill>
                              <a:srgbClr val="000000"/>
                            </a:solidFill>
                            <a:latin typeface="Cambria Math"/>
                          </a:rPr>
                          <m:t>4</m:t>
                        </m:r>
                      </m:num>
                      <m:den>
                        <m:r>
                          <a:rPr lang="en-US" i="1">
                            <a:solidFill>
                              <a:srgbClr val="000000"/>
                            </a:solidFill>
                            <a:latin typeface="Cambria Math"/>
                          </a:rPr>
                          <m:t>3</m:t>
                        </m:r>
                      </m:den>
                    </m:f>
                    <m:r>
                      <a:rPr lang="en-US" i="1">
                        <a:solidFill>
                          <a:srgbClr val="000000"/>
                        </a:solidFill>
                        <a:latin typeface="Cambria Math"/>
                      </a:rPr>
                      <m:t>=</m:t>
                    </m:r>
                    <m:r>
                      <a:rPr lang="el-GR" b="0" i="1" smtClean="0">
                        <a:solidFill>
                          <a:srgbClr val="000000"/>
                        </a:solidFill>
                        <a:latin typeface="Cambria Math"/>
                      </a:rPr>
                      <m:t>4</m:t>
                    </m:r>
                  </m:oMath>
                </a14:m>
                <a:endParaRPr lang="el-GR" b="0" i="1" dirty="0" smtClean="0">
                  <a:solidFill>
                    <a:srgbClr val="000000"/>
                  </a:solidFill>
                  <a:latin typeface="Cambria Math"/>
                </a:endParaRPr>
              </a:p>
              <a:p>
                <a14:m>
                  <m:oMath xmlns:m="http://schemas.openxmlformats.org/officeDocument/2006/math">
                    <m:sSubSup>
                      <m:sSubSupPr>
                        <m:ctrlPr>
                          <a:rPr lang="el-GR" i="1">
                            <a:latin typeface="Cambria Math"/>
                          </a:rPr>
                        </m:ctrlPr>
                      </m:sSubSupPr>
                      <m:e>
                        <m:r>
                          <a:rPr lang="en-US" i="1">
                            <a:latin typeface="Cambria Math"/>
                          </a:rPr>
                          <m:t>𝑆</m:t>
                        </m:r>
                      </m:e>
                      <m:sub>
                        <m:r>
                          <a:rPr lang="el-GR" b="0" i="1" smtClean="0">
                            <a:latin typeface="Cambria Math"/>
                          </a:rPr>
                          <m:t>2</m:t>
                        </m:r>
                      </m:sub>
                      <m:sup>
                        <m:r>
                          <a:rPr lang="en-US" i="1">
                            <a:latin typeface="Cambria Math"/>
                          </a:rPr>
                          <m:t>2</m:t>
                        </m:r>
                      </m:sup>
                    </m:sSubSup>
                    <m:r>
                      <a:rPr lang="el-GR" i="1">
                        <a:latin typeface="Cambria Math"/>
                      </a:rPr>
                      <m:t>=</m:t>
                    </m:r>
                    <m:f>
                      <m:fPr>
                        <m:ctrlPr>
                          <a:rPr lang="el-GR" i="1">
                            <a:latin typeface="Cambria Math"/>
                          </a:rPr>
                        </m:ctrlPr>
                      </m:fPr>
                      <m:num>
                        <m:nary>
                          <m:naryPr>
                            <m:chr m:val="∑"/>
                            <m:limLoc m:val="undOvr"/>
                            <m:subHide m:val="on"/>
                            <m:supHide m:val="on"/>
                            <m:ctrlPr>
                              <a:rPr lang="el-GR" i="1">
                                <a:latin typeface="Cambria Math"/>
                              </a:rPr>
                            </m:ctrlPr>
                          </m:naryPr>
                          <m:sub/>
                          <m:sup/>
                          <m:e>
                            <m:sSup>
                              <m:sSupPr>
                                <m:ctrlPr>
                                  <a:rPr lang="el-GR" i="1">
                                    <a:latin typeface="Cambria Math"/>
                                  </a:rPr>
                                </m:ctrlPr>
                              </m:sSupPr>
                              <m:e>
                                <m:sSub>
                                  <m:sSubPr>
                                    <m:ctrlPr>
                                      <a:rPr lang="el-GR" i="1">
                                        <a:latin typeface="Cambria Math"/>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a:rPr>
                        </m:ctrlPr>
                      </m:fPr>
                      <m:num>
                        <m:r>
                          <a:rPr lang="el-GR" i="1">
                            <a:latin typeface="Cambria Math"/>
                          </a:rPr>
                          <m:t>2</m:t>
                        </m:r>
                      </m:num>
                      <m:den>
                        <m:r>
                          <a:rPr lang="el-GR" i="1">
                            <a:latin typeface="Cambria Math"/>
                          </a:rPr>
                          <m:t>2</m:t>
                        </m:r>
                      </m:den>
                    </m:f>
                    <m:r>
                      <a:rPr lang="el-GR" i="1">
                        <a:latin typeface="Cambria Math"/>
                      </a:rPr>
                      <m:t>=1      </m:t>
                    </m:r>
                    <m:sSub>
                      <m:sSubPr>
                        <m:ctrlPr>
                          <a:rPr lang="el-GR" i="1" smtClean="0">
                            <a:latin typeface="Cambria Math"/>
                          </a:rPr>
                        </m:ctrlPr>
                      </m:sSubPr>
                      <m:e>
                        <m:r>
                          <a:rPr lang="en-US" b="0" i="1" smtClean="0">
                            <a:latin typeface="Cambria Math"/>
                          </a:rPr>
                          <m:t>𝑆</m:t>
                        </m:r>
                      </m:e>
                      <m:sub>
                        <m:r>
                          <a:rPr lang="en-US" b="0" i="1" smtClean="0">
                            <a:latin typeface="Cambria Math"/>
                          </a:rPr>
                          <m:t>2</m:t>
                        </m:r>
                      </m:sub>
                    </m:sSub>
                    <m:r>
                      <a:rPr lang="el-GR" i="1">
                        <a:latin typeface="Cambria Math"/>
                      </a:rPr>
                      <m:t>=1</m:t>
                    </m:r>
                  </m:oMath>
                </a14:m>
                <a:endParaRPr lang="el-GR" b="1" dirty="0"/>
              </a:p>
              <a:p>
                <a:endParaRPr lang="en-US" dirty="0"/>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4581128"/>
              </a:xfrm>
              <a:blipFill rotWithShape="1">
                <a:blip r:embed="rId2"/>
                <a:stretch>
                  <a:fillRect l="-1333" t="-2663" r="-153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233198035"/>
                  </p:ext>
                </p:extLst>
              </p:nvPr>
            </p:nvGraphicFramePr>
            <p:xfrm>
              <a:off x="0" y="4535805"/>
              <a:ext cx="6696743" cy="2226310"/>
            </p:xfrm>
            <a:graphic>
              <a:graphicData uri="http://schemas.openxmlformats.org/drawingml/2006/table">
                <a:tbl>
                  <a:tblPr>
                    <a:tableStyleId>{5C22544A-7EE6-4342-B048-85BDC9FD1C3A}</a:tableStyleId>
                  </a:tblPr>
                  <a:tblGrid>
                    <a:gridCol w="1924812"/>
                    <a:gridCol w="2365915"/>
                    <a:gridCol w="2406016"/>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dirty="0" smtClean="0">
                              <a:effectLst/>
                            </a:rPr>
                            <a:t>3</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b="0" i="0" u="none" strike="noStrike" dirty="0">
                              <a:solidFill>
                                <a:schemeClr val="dk1"/>
                              </a:solidFill>
                              <a:effectLst/>
                              <a:latin typeface="+mn-lt"/>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smtClean="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b="0" i="0" u="none" strike="noStrike" dirty="0">
                              <a:solidFill>
                                <a:schemeClr val="dk1"/>
                              </a:solidFill>
                              <a:effectLst/>
                              <a:latin typeface="+mn-lt"/>
                            </a:rPr>
                            <a:t>4</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0</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0</a:t>
                          </a:r>
                          <a:endParaRPr lang="el-GR" sz="28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a:solidFill>
                                <a:srgbClr val="FF0000"/>
                              </a:solidFill>
                              <a:effectLst/>
                            </a:rPr>
                            <a:t>2</a:t>
                          </a:r>
                          <a:endParaRPr lang="el-GR" sz="2800" b="1" i="0" u="none" strike="noStrike" dirty="0">
                            <a:solidFill>
                              <a:srgbClr val="FF0000"/>
                            </a:solidFill>
                            <a:effectLst/>
                            <a:latin typeface="Calibri"/>
                          </a:endParaRPr>
                        </a:p>
                      </a:txBody>
                      <a:tcPr marL="6350" marR="6350" marT="6350" marB="0" anchor="b"/>
                    </a:tc>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233198035"/>
                  </p:ext>
                </p:extLst>
              </p:nvPr>
            </p:nvGraphicFramePr>
            <p:xfrm>
              <a:off x="0" y="4535805"/>
              <a:ext cx="6696743" cy="2322195"/>
            </p:xfrm>
            <a:graphic>
              <a:graphicData uri="http://schemas.openxmlformats.org/drawingml/2006/table">
                <a:tbl>
                  <a:tblPr>
                    <a:tableStyleId>{5C22544A-7EE6-4342-B048-85BDC9FD1C3A}</a:tableStyleId>
                  </a:tblPr>
                  <a:tblGrid>
                    <a:gridCol w="1924812"/>
                    <a:gridCol w="2365915"/>
                    <a:gridCol w="2406016"/>
                  </a:tblGrid>
                  <a:tr h="589915">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3"/>
                          <a:stretch>
                            <a:fillRect l="-81443" t="-4124" r="-101804" b="-328866"/>
                          </a:stretch>
                        </a:blipFill>
                      </a:tcPr>
                    </a:tc>
                    <a:tc>
                      <a:txBody>
                        <a:bodyPr/>
                        <a:lstStyle/>
                        <a:p>
                          <a:endParaRPr lang="el-GR"/>
                        </a:p>
                      </a:txBody>
                      <a:tcPr marL="6350" marR="6350" marT="6350" marB="0" anchor="b">
                        <a:blipFill rotWithShape="1">
                          <a:blip r:embed="rId3"/>
                          <a:stretch>
                            <a:fillRect l="-178228" t="-4124" b="-328866"/>
                          </a:stretch>
                        </a:blipFill>
                      </a:tcPr>
                    </a:tc>
                  </a:tr>
                  <a:tr h="433070">
                    <a:tc>
                      <a:txBody>
                        <a:bodyPr/>
                        <a:lstStyle/>
                        <a:p>
                          <a:pPr algn="ctr" fontAlgn="b"/>
                          <a:r>
                            <a:rPr lang="el-GR" sz="2800" u="none" strike="noStrike" dirty="0" smtClean="0">
                              <a:effectLst/>
                            </a:rPr>
                            <a:t>3</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u="none" strike="noStrike" dirty="0">
                              <a:effectLst/>
                            </a:rPr>
                            <a:t>1</a:t>
                          </a:r>
                          <a:endParaRPr lang="el-GR" sz="2800" b="0" i="0" u="none" strike="noStrike" dirty="0">
                            <a:solidFill>
                              <a:srgbClr val="000000"/>
                            </a:solidFill>
                            <a:effectLst/>
                            <a:latin typeface="Calibri"/>
                          </a:endParaRPr>
                        </a:p>
                      </a:txBody>
                      <a:tcPr marL="6350" marR="6350" marT="6350" marB="0" anchor="b"/>
                    </a:tc>
                  </a:tr>
                  <a:tr h="433070">
                    <a:tc>
                      <a:txBody>
                        <a:bodyPr/>
                        <a:lstStyle/>
                        <a:p>
                          <a:pPr algn="ctr" fontAlgn="b"/>
                          <a:r>
                            <a:rPr lang="el-GR" sz="2800" b="0" i="0" u="none" strike="noStrike" dirty="0">
                              <a:solidFill>
                                <a:schemeClr val="dk1"/>
                              </a:solidFill>
                              <a:effectLst/>
                              <a:latin typeface="+mn-lt"/>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smtClean="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1</a:t>
                          </a:r>
                          <a:endParaRPr lang="el-GR" sz="2800" b="0" i="0" u="none" strike="noStrike" dirty="0">
                            <a:solidFill>
                              <a:srgbClr val="000000"/>
                            </a:solidFill>
                            <a:effectLst/>
                            <a:latin typeface="Calibri"/>
                          </a:endParaRPr>
                        </a:p>
                      </a:txBody>
                      <a:tcPr marL="6350" marR="6350" marT="6350" marB="0" anchor="b"/>
                    </a:tc>
                  </a:tr>
                  <a:tr h="433070">
                    <a:tc>
                      <a:txBody>
                        <a:bodyPr/>
                        <a:lstStyle/>
                        <a:p>
                          <a:pPr algn="ctr" fontAlgn="b"/>
                          <a:r>
                            <a:rPr lang="el-GR" sz="2800" b="0" i="0" u="none" strike="noStrike" dirty="0">
                              <a:solidFill>
                                <a:schemeClr val="dk1"/>
                              </a:solidFill>
                              <a:effectLst/>
                              <a:latin typeface="+mn-lt"/>
                            </a:rPr>
                            <a:t>4</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0</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chemeClr val="dk1"/>
                              </a:solidFill>
                              <a:effectLst/>
                              <a:latin typeface="+mn-lt"/>
                            </a:rPr>
                            <a:t>0</a:t>
                          </a:r>
                          <a:endParaRPr lang="el-GR" sz="2800" b="0" i="0" u="none" strike="noStrike" dirty="0">
                            <a:solidFill>
                              <a:srgbClr val="000000"/>
                            </a:solidFill>
                            <a:effectLst/>
                            <a:latin typeface="Calibri"/>
                          </a:endParaRPr>
                        </a:p>
                      </a:txBody>
                      <a:tcPr marL="6350" marR="6350" marT="6350" marB="0" anchor="b"/>
                    </a:tc>
                  </a:tr>
                  <a:tr h="433070">
                    <a:tc>
                      <a:txBody>
                        <a:bodyPr/>
                        <a:lstStyle/>
                        <a:p>
                          <a:pPr algn="ctr" fontAlgn="b"/>
                          <a:r>
                            <a:rPr lang="el-GR" sz="2800" u="none" strike="noStrike">
                              <a:effectLst/>
                            </a:rPr>
                            <a:t> </a:t>
                          </a:r>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u="none" strike="noStrike" dirty="0" smtClean="0">
                              <a:effectLst/>
                            </a:rPr>
                            <a:t>Σύνολο</a:t>
                          </a:r>
                          <a:r>
                            <a:rPr lang="el-GR" sz="2800" b="1" u="none" strike="noStrike" dirty="0">
                              <a:effectLst/>
                            </a:rPr>
                            <a:t> </a:t>
                          </a:r>
                          <a:endParaRPr lang="el-GR" sz="2800" b="1" i="0" u="none" strike="noStrike" dirty="0">
                            <a:solidFill>
                              <a:srgbClr val="000000"/>
                            </a:solidFill>
                            <a:effectLst/>
                            <a:latin typeface="Calibri"/>
                          </a:endParaRPr>
                        </a:p>
                      </a:txBody>
                      <a:tcPr marL="6350" marR="6350" marT="6350" marB="0" anchor="b"/>
                    </a:tc>
                    <a:tc>
                      <a:txBody>
                        <a:bodyPr/>
                        <a:lstStyle/>
                        <a:p>
                          <a:pPr algn="ctr" fontAlgn="b"/>
                          <a:r>
                            <a:rPr lang="el-GR" sz="2800" b="1" u="none" strike="noStrike" dirty="0">
                              <a:solidFill>
                                <a:srgbClr val="FF0000"/>
                              </a:solidFill>
                              <a:effectLst/>
                            </a:rPr>
                            <a:t>2</a:t>
                          </a:r>
                          <a:endParaRPr lang="el-GR" sz="2800" b="1" i="0" u="none" strike="noStrike" dirty="0">
                            <a:solidFill>
                              <a:srgbClr val="FF0000"/>
                            </a:solidFill>
                            <a:effectLst/>
                            <a:latin typeface="Calibri"/>
                          </a:endParaRPr>
                        </a:p>
                      </a:txBody>
                      <a:tcPr marL="6350" marR="6350" marT="6350" marB="0" anchor="b"/>
                    </a:tc>
                  </a:tr>
                </a:tbl>
              </a:graphicData>
            </a:graphic>
          </p:graphicFrame>
        </mc:Fallback>
      </mc:AlternateContent>
    </p:spTree>
    <p:extLst>
      <p:ext uri="{BB962C8B-B14F-4D97-AF65-F5344CB8AC3E}">
        <p14:creationId xmlns:p14="http://schemas.microsoft.com/office/powerpoint/2010/main" val="2813370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4581128"/>
              </a:xfrm>
            </p:spPr>
            <p:txBody>
              <a:bodyPr>
                <a:normAutofit/>
              </a:bodyPr>
              <a:lstStyle/>
              <a:p>
                <a:pPr algn="just"/>
                <a:r>
                  <a:rPr lang="el-GR" dirty="0">
                    <a:solidFill>
                      <a:srgbClr val="000000"/>
                    </a:solidFill>
                  </a:rPr>
                  <a:t>Δ</a:t>
                </a:r>
                <a:r>
                  <a:rPr lang="el-GR" dirty="0" smtClean="0">
                    <a:solidFill>
                      <a:srgbClr val="000000"/>
                    </a:solidFill>
                  </a:rPr>
                  <a:t>ιάστημα </a:t>
                </a:r>
                <a:r>
                  <a:rPr lang="el-GR" dirty="0">
                    <a:solidFill>
                      <a:srgbClr val="000000"/>
                    </a:solidFill>
                  </a:rPr>
                  <a:t>εμπιστοσύνης </a:t>
                </a:r>
                <a:r>
                  <a:rPr lang="el-GR" dirty="0" smtClean="0">
                    <a:solidFill>
                      <a:srgbClr val="000000"/>
                    </a:solidFill>
                  </a:rPr>
                  <a:t>95 %</a:t>
                </a:r>
                <a:r>
                  <a:rPr lang="en-US" dirty="0" smtClean="0">
                    <a:solidFill>
                      <a:srgbClr val="000000"/>
                    </a:solidFill>
                  </a:rPr>
                  <a:t>.</a:t>
                </a:r>
                <a:r>
                  <a:rPr lang="el-GR" dirty="0" smtClean="0">
                    <a:solidFill>
                      <a:srgbClr val="000000"/>
                    </a:solidFill>
                  </a:rPr>
                  <a:t> </a:t>
                </a:r>
                <a:r>
                  <a:rPr lang="el-GR" b="1" dirty="0" smtClean="0">
                    <a:solidFill>
                      <a:srgbClr val="0000FF"/>
                    </a:solidFill>
                    <a:cs typeface="Times New Roman" pitchFamily="18" charset="0"/>
                  </a:rPr>
                  <a:t>Β</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 Ελ</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-2</a:t>
                </a:r>
                <a:endParaRPr lang="el-GR" b="1" dirty="0">
                  <a:solidFill>
                    <a:srgbClr val="0000FF"/>
                  </a:solidFill>
                </a:endParaRPr>
              </a:p>
              <a:p>
                <a:r>
                  <a:rPr lang="el-GR" dirty="0">
                    <a:solidFill>
                      <a:srgbClr val="000000"/>
                    </a:solidFill>
                  </a:rPr>
                  <a:t>Γ</a:t>
                </a:r>
                <a:r>
                  <a:rPr lang="el-GR" dirty="0" smtClean="0">
                    <a:solidFill>
                      <a:srgbClr val="000000"/>
                    </a:solidFill>
                  </a:rPr>
                  <a:t>ια το δεύτερο δείγμα</a:t>
                </a:r>
                <a:r>
                  <a:rPr lang="en-US" dirty="0" smtClean="0">
                    <a:solidFill>
                      <a:srgbClr val="000000"/>
                    </a:solidFill>
                  </a:rPr>
                  <a:t>: </a:t>
                </a:r>
                <a14:m>
                  <m:oMath xmlns:m="http://schemas.openxmlformats.org/officeDocument/2006/math">
                    <m:sSub>
                      <m:sSubPr>
                        <m:ctrlPr>
                          <a:rPr lang="el-GR" i="1">
                            <a:solidFill>
                              <a:srgbClr val="000000"/>
                            </a:solidFill>
                            <a:latin typeface="Cambria Math"/>
                          </a:rPr>
                        </m:ctrlPr>
                      </m:sSubPr>
                      <m:e>
                        <m:acc>
                          <m:accPr>
                            <m:chr m:val="̅"/>
                            <m:ctrlPr>
                              <a:rPr lang="el-GR" i="1">
                                <a:solidFill>
                                  <a:srgbClr val="000000"/>
                                </a:solidFill>
                                <a:latin typeface="Cambria Math"/>
                              </a:rPr>
                            </m:ctrlPr>
                          </m:accPr>
                          <m:e>
                            <m:r>
                              <a:rPr lang="en-US" i="1">
                                <a:solidFill>
                                  <a:srgbClr val="000000"/>
                                </a:solidFill>
                                <a:latin typeface="Cambria Math"/>
                              </a:rPr>
                              <m:t>𝑋</m:t>
                            </m:r>
                          </m:e>
                        </m:acc>
                      </m:e>
                      <m:sub>
                        <m:r>
                          <a:rPr lang="en-US" i="1">
                            <a:solidFill>
                              <a:srgbClr val="000000"/>
                            </a:solidFill>
                            <a:latin typeface="Cambria Math"/>
                          </a:rPr>
                          <m:t>1</m:t>
                        </m:r>
                      </m:sub>
                    </m:sSub>
                    <m:r>
                      <a:rPr lang="en-US" i="1">
                        <a:solidFill>
                          <a:srgbClr val="000000"/>
                        </a:solidFill>
                        <a:latin typeface="Cambria Math"/>
                      </a:rPr>
                      <m:t>=</m:t>
                    </m:r>
                    <m:r>
                      <a:rPr lang="en-US" b="0" i="1" smtClean="0">
                        <a:solidFill>
                          <a:srgbClr val="000000"/>
                        </a:solidFill>
                        <a:latin typeface="Cambria Math"/>
                      </a:rPr>
                      <m:t>2</m:t>
                    </m:r>
                  </m:oMath>
                </a14:m>
                <a:r>
                  <a:rPr lang="en-US" b="0" i="1" dirty="0" smtClean="0">
                    <a:solidFill>
                      <a:srgbClr val="000000"/>
                    </a:solidFill>
                    <a:latin typeface="Cambria Math"/>
                  </a:rPr>
                  <a:t>   </a:t>
                </a:r>
                <a:r>
                  <a:rPr lang="el-GR" b="0" i="1" dirty="0" smtClean="0">
                    <a:solidFill>
                      <a:srgbClr val="000000"/>
                    </a:solidFill>
                    <a:latin typeface="Cambria Math"/>
                  </a:rPr>
                  <a:t>και </a:t>
                </a:r>
                <a:r>
                  <a:rPr lang="en-US" b="0" i="1" dirty="0" smtClean="0">
                    <a:solidFill>
                      <a:srgbClr val="000000"/>
                    </a:solidFill>
                    <a:latin typeface="Cambria Math"/>
                  </a:rPr>
                  <a:t> </a:t>
                </a:r>
                <a:r>
                  <a:rPr lang="el-GR" b="0" i="1" dirty="0" smtClean="0">
                    <a:solidFill>
                      <a:srgbClr val="000000"/>
                    </a:solidFill>
                    <a:latin typeface="Cambria Math"/>
                  </a:rPr>
                  <a:t> </a:t>
                </a:r>
                <a14:m>
                  <m:oMath xmlns:m="http://schemas.openxmlformats.org/officeDocument/2006/math">
                    <m:sSub>
                      <m:sSubPr>
                        <m:ctrlPr>
                          <a:rPr lang="el-GR" i="1">
                            <a:solidFill>
                              <a:srgbClr val="000000"/>
                            </a:solidFill>
                            <a:latin typeface="Cambria Math"/>
                          </a:rPr>
                        </m:ctrlPr>
                      </m:sSubPr>
                      <m:e>
                        <m:acc>
                          <m:accPr>
                            <m:chr m:val="̅"/>
                            <m:ctrlPr>
                              <a:rPr lang="el-GR" i="1">
                                <a:solidFill>
                                  <a:srgbClr val="000000"/>
                                </a:solidFill>
                                <a:latin typeface="Cambria Math"/>
                              </a:rPr>
                            </m:ctrlPr>
                          </m:accPr>
                          <m:e>
                            <m:r>
                              <a:rPr lang="en-US" i="1">
                                <a:solidFill>
                                  <a:srgbClr val="000000"/>
                                </a:solidFill>
                                <a:latin typeface="Cambria Math"/>
                              </a:rPr>
                              <m:t>𝑋</m:t>
                            </m:r>
                          </m:e>
                        </m:acc>
                      </m:e>
                      <m:sub>
                        <m:r>
                          <a:rPr lang="en-US" i="1">
                            <a:solidFill>
                              <a:srgbClr val="000000"/>
                            </a:solidFill>
                            <a:latin typeface="Cambria Math"/>
                          </a:rPr>
                          <m:t>2</m:t>
                        </m:r>
                      </m:sub>
                    </m:sSub>
                    <m:r>
                      <a:rPr lang="el-GR" i="1">
                        <a:solidFill>
                          <a:srgbClr val="000000"/>
                        </a:solidFill>
                        <a:latin typeface="Cambria Math"/>
                      </a:rPr>
                      <m:t>=4</m:t>
                    </m:r>
                  </m:oMath>
                </a14:m>
                <a:endParaRPr lang="el-GR" i="1" dirty="0">
                  <a:solidFill>
                    <a:srgbClr val="000000"/>
                  </a:solidFill>
                  <a:latin typeface="Cambria Math"/>
                </a:endParaRPr>
              </a:p>
              <a:p>
                <a14:m>
                  <m:oMath xmlns:m="http://schemas.openxmlformats.org/officeDocument/2006/math">
                    <m:sSubSup>
                      <m:sSubSupPr>
                        <m:ctrlPr>
                          <a:rPr lang="el-GR" i="1">
                            <a:latin typeface="Cambria Math"/>
                          </a:rPr>
                        </m:ctrlPr>
                      </m:sSubSupPr>
                      <m:e>
                        <m:r>
                          <a:rPr lang="en-US" i="1">
                            <a:latin typeface="Cambria Math"/>
                          </a:rPr>
                          <m:t>𝑆</m:t>
                        </m:r>
                      </m:e>
                      <m:sub>
                        <m:r>
                          <a:rPr lang="en-US" i="1">
                            <a:latin typeface="Cambria Math"/>
                          </a:rPr>
                          <m:t>1</m:t>
                        </m:r>
                      </m:sub>
                      <m:sup>
                        <m:r>
                          <a:rPr lang="en-US" i="1">
                            <a:latin typeface="Cambria Math"/>
                          </a:rPr>
                          <m:t>2</m:t>
                        </m:r>
                      </m:sup>
                    </m:sSubSup>
                  </m:oMath>
                </a14:m>
                <a:r>
                  <a:rPr lang="en-US" dirty="0" smtClean="0"/>
                  <a:t>=1  </a:t>
                </a:r>
                <a:r>
                  <a:rPr lang="el-GR" dirty="0" smtClean="0"/>
                  <a:t>και </a:t>
                </a:r>
                <a14:m>
                  <m:oMath xmlns:m="http://schemas.openxmlformats.org/officeDocument/2006/math">
                    <m:sSubSup>
                      <m:sSubSupPr>
                        <m:ctrlPr>
                          <a:rPr lang="el-GR" i="1">
                            <a:latin typeface="Cambria Math"/>
                          </a:rPr>
                        </m:ctrlPr>
                      </m:sSubSupPr>
                      <m:e>
                        <m:r>
                          <a:rPr lang="en-US" i="1">
                            <a:latin typeface="Cambria Math"/>
                          </a:rPr>
                          <m:t>𝑆</m:t>
                        </m:r>
                      </m:e>
                      <m:sub>
                        <m:r>
                          <a:rPr lang="el-GR" b="0" i="1" smtClean="0">
                            <a:latin typeface="Cambria Math"/>
                          </a:rPr>
                          <m:t>2</m:t>
                        </m:r>
                      </m:sub>
                      <m:sup>
                        <m:r>
                          <a:rPr lang="en-US" i="1">
                            <a:latin typeface="Cambria Math"/>
                          </a:rPr>
                          <m:t>2</m:t>
                        </m:r>
                      </m:sup>
                    </m:sSubSup>
                  </m:oMath>
                </a14:m>
                <a:r>
                  <a:rPr lang="en-US" dirty="0"/>
                  <a:t>=1 </a:t>
                </a:r>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4581128"/>
              </a:xfrm>
              <a:blipFill rotWithShape="1">
                <a:blip r:embed="rId3"/>
                <a:stretch>
                  <a:fillRect l="-1467" t="-1731"/>
                </a:stretch>
              </a:blipFill>
            </p:spPr>
            <p:txBody>
              <a:bodyPr/>
              <a:lstStyle/>
              <a:p>
                <a:r>
                  <a:rPr lang="el-GR">
                    <a:noFill/>
                  </a:rPr>
                  <a:t> </a:t>
                </a:r>
              </a:p>
            </p:txBody>
          </p:sp>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83473177"/>
              </p:ext>
            </p:extLst>
          </p:nvPr>
        </p:nvGraphicFramePr>
        <p:xfrm>
          <a:off x="107504" y="1844824"/>
          <a:ext cx="6323013" cy="919163"/>
        </p:xfrm>
        <a:graphic>
          <a:graphicData uri="http://schemas.openxmlformats.org/presentationml/2006/ole">
            <mc:AlternateContent xmlns:mc="http://schemas.openxmlformats.org/markup-compatibility/2006">
              <mc:Choice xmlns:v="urn:schemas-microsoft-com:vml" Requires="v">
                <p:oleObj spid="_x0000_s31851" name="Εξίσωση" r:id="rId4" imgW="2692080" imgH="495000" progId="Equation.3">
                  <p:embed/>
                </p:oleObj>
              </mc:Choice>
              <mc:Fallback>
                <p:oleObj name="Εξίσωση" r:id="rId4" imgW="2692080" imgH="495000" progId="Equation.3">
                  <p:embed/>
                  <p:pic>
                    <p:nvPicPr>
                      <p:cNvPr id="0" name="Αντικείμενο 1"/>
                      <p:cNvPicPr>
                        <a:picLocks noChangeAspect="1" noChangeArrowheads="1"/>
                      </p:cNvPicPr>
                      <p:nvPr/>
                    </p:nvPicPr>
                    <p:blipFill>
                      <a:blip r:embed="rId5"/>
                      <a:srcRect/>
                      <a:stretch>
                        <a:fillRect/>
                      </a:stretch>
                    </p:blipFill>
                    <p:spPr bwMode="auto">
                      <a:xfrm>
                        <a:off x="107504" y="1844824"/>
                        <a:ext cx="6323013" cy="9191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Αντικείμενο 4"/>
          <p:cNvGraphicFramePr>
            <a:graphicFrameLocks noChangeAspect="1"/>
          </p:cNvGraphicFramePr>
          <p:nvPr>
            <p:extLst>
              <p:ext uri="{D42A27DB-BD31-4B8C-83A1-F6EECF244321}">
                <p14:modId xmlns:p14="http://schemas.microsoft.com/office/powerpoint/2010/main" val="1044036311"/>
              </p:ext>
            </p:extLst>
          </p:nvPr>
        </p:nvGraphicFramePr>
        <p:xfrm>
          <a:off x="147638" y="3068638"/>
          <a:ext cx="8253412" cy="1011237"/>
        </p:xfrm>
        <a:graphic>
          <a:graphicData uri="http://schemas.openxmlformats.org/presentationml/2006/ole">
            <mc:AlternateContent xmlns:mc="http://schemas.openxmlformats.org/markup-compatibility/2006">
              <mc:Choice xmlns:v="urn:schemas-microsoft-com:vml" Requires="v">
                <p:oleObj spid="_x0000_s31852" name="Εξίσωση" r:id="rId6" imgW="3238200" imgH="368280" progId="Equation.3">
                  <p:embed/>
                </p:oleObj>
              </mc:Choice>
              <mc:Fallback>
                <p:oleObj name="Εξίσωση" r:id="rId6" imgW="3238200" imgH="368280" progId="Equation.3">
                  <p:embed/>
                  <p:pic>
                    <p:nvPicPr>
                      <p:cNvPr id="0" name="Αντικείμενο 3"/>
                      <p:cNvPicPr>
                        <a:picLocks noChangeAspect="1" noChangeArrowheads="1"/>
                      </p:cNvPicPr>
                      <p:nvPr/>
                    </p:nvPicPr>
                    <p:blipFill>
                      <a:blip r:embed="rId7"/>
                      <a:srcRect/>
                      <a:stretch>
                        <a:fillRect/>
                      </a:stretch>
                    </p:blipFill>
                    <p:spPr bwMode="auto">
                      <a:xfrm>
                        <a:off x="147638" y="3068638"/>
                        <a:ext cx="8253412" cy="1011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Αντικείμενο 3"/>
          <p:cNvGraphicFramePr>
            <a:graphicFrameLocks noChangeAspect="1"/>
          </p:cNvGraphicFramePr>
          <p:nvPr>
            <p:extLst>
              <p:ext uri="{D42A27DB-BD31-4B8C-83A1-F6EECF244321}">
                <p14:modId xmlns:p14="http://schemas.microsoft.com/office/powerpoint/2010/main" val="2081683135"/>
              </p:ext>
            </p:extLst>
          </p:nvPr>
        </p:nvGraphicFramePr>
        <p:xfrm>
          <a:off x="295275" y="4221163"/>
          <a:ext cx="7324725" cy="533400"/>
        </p:xfrm>
        <a:graphic>
          <a:graphicData uri="http://schemas.openxmlformats.org/presentationml/2006/ole">
            <mc:AlternateContent xmlns:mc="http://schemas.openxmlformats.org/markup-compatibility/2006">
              <mc:Choice xmlns:v="urn:schemas-microsoft-com:vml" Requires="v">
                <p:oleObj spid="_x0000_s31853" name="Εξίσωση" r:id="rId8" imgW="3225600" imgH="215640" progId="Equation.3">
                  <p:embed/>
                </p:oleObj>
              </mc:Choice>
              <mc:Fallback>
                <p:oleObj name="Εξίσωση" r:id="rId8" imgW="3225600" imgH="215640" progId="Equation.3">
                  <p:embed/>
                  <p:pic>
                    <p:nvPicPr>
                      <p:cNvPr id="0" name="Αντικείμενο 4"/>
                      <p:cNvPicPr>
                        <a:picLocks noChangeAspect="1" noChangeArrowheads="1"/>
                      </p:cNvPicPr>
                      <p:nvPr/>
                    </p:nvPicPr>
                    <p:blipFill>
                      <a:blip r:embed="rId9"/>
                      <a:srcRect/>
                      <a:stretch>
                        <a:fillRect/>
                      </a:stretch>
                    </p:blipFill>
                    <p:spPr bwMode="auto">
                      <a:xfrm>
                        <a:off x="295275" y="4221163"/>
                        <a:ext cx="7324725" cy="533400"/>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Πίνακας 5"/>
          <p:cNvGraphicFramePr>
            <a:graphicFrameLocks noGrp="1"/>
          </p:cNvGraphicFramePr>
          <p:nvPr>
            <p:extLst>
              <p:ext uri="{D42A27DB-BD31-4B8C-83A1-F6EECF244321}">
                <p14:modId xmlns:p14="http://schemas.microsoft.com/office/powerpoint/2010/main" val="1710316245"/>
              </p:ext>
            </p:extLst>
          </p:nvPr>
        </p:nvGraphicFramePr>
        <p:xfrm>
          <a:off x="0" y="4941167"/>
          <a:ext cx="9144002" cy="2094012"/>
        </p:xfrm>
        <a:graphic>
          <a:graphicData uri="http://schemas.openxmlformats.org/drawingml/2006/table">
            <a:tbl>
              <a:tblPr>
                <a:tableStyleId>{5C22544A-7EE6-4342-B048-85BDC9FD1C3A}</a:tableStyleId>
              </a:tblPr>
              <a:tblGrid>
                <a:gridCol w="1306286"/>
                <a:gridCol w="1306286"/>
                <a:gridCol w="1306286"/>
                <a:gridCol w="1306286"/>
                <a:gridCol w="1306286"/>
                <a:gridCol w="1306286"/>
                <a:gridCol w="1306286"/>
              </a:tblGrid>
              <a:tr h="538262">
                <a:tc gridSpan="2">
                  <a:txBody>
                    <a:bodyPr/>
                    <a:lstStyle/>
                    <a:p>
                      <a:pPr algn="ctr" fontAlgn="ctr"/>
                      <a:r>
                        <a:rPr lang="el-GR" sz="2000" u="none" strike="noStrike" dirty="0">
                          <a:effectLst/>
                        </a:rPr>
                        <a:t>Επίπεδο εμπιστοσύνης</a:t>
                      </a:r>
                      <a:endParaRPr lang="el-GR" sz="2000" b="1" i="0" u="none" strike="noStrike" dirty="0">
                        <a:solidFill>
                          <a:srgbClr val="000000"/>
                        </a:solidFill>
                        <a:effectLst/>
                        <a:latin typeface="Calibri"/>
                      </a:endParaRPr>
                    </a:p>
                  </a:txBody>
                  <a:tcPr marL="6350" marR="6350" marT="6350" marB="0" anchor="ctr"/>
                </a:tc>
                <a:tc hMerge="1">
                  <a:txBody>
                    <a:bodyPr/>
                    <a:lstStyle/>
                    <a:p>
                      <a:endParaRPr lang="el-GR"/>
                    </a:p>
                  </a:txBody>
                  <a:tcPr/>
                </a:tc>
                <a:tc>
                  <a:txBody>
                    <a:bodyPr/>
                    <a:lstStyle/>
                    <a:p>
                      <a:pPr algn="ctr" fontAlgn="ctr"/>
                      <a:r>
                        <a:rPr lang="en-US" sz="2000" u="none" strike="noStrike">
                          <a:effectLst/>
                        </a:rPr>
                        <a:t>0,800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u="none" strike="noStrike">
                          <a:effectLst/>
                        </a:rPr>
                        <a:t>0,900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b="1" u="none" strike="noStrike" dirty="0">
                          <a:effectLst/>
                        </a:rPr>
                        <a:t>0,950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n-US" sz="2000" u="none" strike="noStrike">
                          <a:effectLst/>
                        </a:rPr>
                        <a:t>0,980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u="none" strike="noStrike" dirty="0">
                          <a:effectLst/>
                        </a:rPr>
                        <a:t>0,990</a:t>
                      </a:r>
                      <a:endParaRPr lang="el-GR" sz="2000" b="1" i="0" u="none" strike="noStrike" dirty="0">
                        <a:solidFill>
                          <a:srgbClr val="000000"/>
                        </a:solidFill>
                        <a:effectLst/>
                        <a:latin typeface="Calibri"/>
                      </a:endParaRPr>
                    </a:p>
                  </a:txBody>
                  <a:tcPr marL="6350" marR="6350" marT="6350" marB="0" anchor="ctr"/>
                </a:tc>
              </a:tr>
              <a:tr h="278411">
                <a:tc gridSpan="2">
                  <a:txBody>
                    <a:bodyPr/>
                    <a:lstStyle/>
                    <a:p>
                      <a:pPr algn="ctr" fontAlgn="ctr"/>
                      <a:r>
                        <a:rPr lang="el-GR" sz="2000" u="none" strike="noStrike" dirty="0">
                          <a:effectLst/>
                        </a:rPr>
                        <a:t>Μονόπλευρος </a:t>
                      </a:r>
                      <a:endParaRPr lang="el-GR" sz="2000" b="1" i="0" u="none" strike="noStrike" dirty="0">
                        <a:solidFill>
                          <a:srgbClr val="000000"/>
                        </a:solidFill>
                        <a:effectLst/>
                        <a:latin typeface="Calibri"/>
                      </a:endParaRPr>
                    </a:p>
                  </a:txBody>
                  <a:tcPr marL="6350" marR="6350" marT="6350" marB="0" anchor="ctr"/>
                </a:tc>
                <a:tc hMerge="1">
                  <a:txBody>
                    <a:bodyPr/>
                    <a:lstStyle/>
                    <a:p>
                      <a:endParaRPr lang="el-GR"/>
                    </a:p>
                  </a:txBody>
                  <a:tcPr/>
                </a:tc>
                <a:tc>
                  <a:txBody>
                    <a:bodyPr/>
                    <a:lstStyle/>
                    <a:p>
                      <a:pPr algn="ctr" fontAlgn="ctr"/>
                      <a:r>
                        <a:rPr lang="en-US" sz="2000" u="none" strike="noStrike" dirty="0">
                          <a:effectLst/>
                        </a:rPr>
                        <a:t>0,1000</a:t>
                      </a:r>
                      <a:endParaRPr lang="el-GR" sz="2000" b="1" i="0" u="none" strike="noStrike" dirty="0">
                        <a:solidFill>
                          <a:srgbClr val="000000"/>
                        </a:solidFill>
                        <a:effectLst/>
                        <a:latin typeface="Calibri"/>
                      </a:endParaRPr>
                    </a:p>
                  </a:txBody>
                  <a:tcPr marL="6350" marR="6350" marT="6350" marB="0" anchor="ctr"/>
                </a:tc>
                <a:tc>
                  <a:txBody>
                    <a:bodyPr/>
                    <a:lstStyle/>
                    <a:p>
                      <a:pPr algn="ctr" fontAlgn="ctr"/>
                      <a:r>
                        <a:rPr lang="en-US" sz="2000" u="none" strike="noStrike">
                          <a:effectLst/>
                        </a:rPr>
                        <a:t>0,0500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b="1" u="none" strike="noStrike" dirty="0">
                          <a:effectLst/>
                        </a:rPr>
                        <a:t>0,0250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n-US" sz="2000" u="none" strike="noStrike">
                          <a:effectLst/>
                        </a:rPr>
                        <a:t>0,0100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n-US" sz="2000" u="none" strike="noStrike" dirty="0">
                          <a:effectLst/>
                        </a:rPr>
                        <a:t>0,0050</a:t>
                      </a:r>
                      <a:endParaRPr lang="el-GR" sz="2000" b="1" i="0" u="none" strike="noStrike" dirty="0">
                        <a:solidFill>
                          <a:srgbClr val="000000"/>
                        </a:solidFill>
                        <a:effectLst/>
                        <a:latin typeface="Calibri"/>
                      </a:endParaRPr>
                    </a:p>
                  </a:txBody>
                  <a:tcPr marL="6350" marR="6350" marT="6350" marB="0" anchor="ctr"/>
                </a:tc>
              </a:tr>
              <a:tr h="278411">
                <a:tc gridSpan="2">
                  <a:txBody>
                    <a:bodyPr/>
                    <a:lstStyle/>
                    <a:p>
                      <a:pPr algn="ctr" fontAlgn="ctr"/>
                      <a:r>
                        <a:rPr lang="el-GR" sz="2000" u="none" strike="noStrike">
                          <a:effectLst/>
                        </a:rPr>
                        <a:t>Δίπλευρος </a:t>
                      </a:r>
                      <a:endParaRPr lang="el-GR" sz="2000" b="1" i="0" u="none" strike="noStrike">
                        <a:solidFill>
                          <a:srgbClr val="000000"/>
                        </a:solidFill>
                        <a:effectLst/>
                        <a:latin typeface="Calibri"/>
                      </a:endParaRPr>
                    </a:p>
                  </a:txBody>
                  <a:tcPr marL="6350" marR="6350" marT="6350" marB="0" anchor="ctr"/>
                </a:tc>
                <a:tc hMerge="1">
                  <a:txBody>
                    <a:bodyPr/>
                    <a:lstStyle/>
                    <a:p>
                      <a:endParaRPr lang="el-GR"/>
                    </a:p>
                  </a:txBody>
                  <a:tcPr/>
                </a:tc>
                <a:tc>
                  <a:txBody>
                    <a:bodyPr/>
                    <a:lstStyle/>
                    <a:p>
                      <a:pPr algn="ctr" fontAlgn="ctr"/>
                      <a:r>
                        <a:rPr lang="el-GR" sz="2000" u="none" strike="noStrike">
                          <a:effectLst/>
                        </a:rPr>
                        <a:t>0,2000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0,1000</a:t>
                      </a:r>
                      <a:endParaRPr lang="el-GR" sz="2000" b="1" i="0" u="none" strike="noStrike" dirty="0">
                        <a:solidFill>
                          <a:srgbClr val="000000"/>
                        </a:solidFill>
                        <a:effectLst/>
                        <a:latin typeface="Calibri"/>
                      </a:endParaRPr>
                    </a:p>
                  </a:txBody>
                  <a:tcPr marL="6350" marR="6350" marT="6350" marB="0" anchor="ctr"/>
                </a:tc>
                <a:tc>
                  <a:txBody>
                    <a:bodyPr/>
                    <a:lstStyle/>
                    <a:p>
                      <a:pPr algn="ctr" fontAlgn="ctr"/>
                      <a:r>
                        <a:rPr lang="el-GR" sz="2000" b="1" u="none" strike="noStrike" dirty="0">
                          <a:effectLst/>
                        </a:rPr>
                        <a:t>0,0500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a:effectLst/>
                        </a:rPr>
                        <a:t>0,0200</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0,0100</a:t>
                      </a:r>
                      <a:endParaRPr lang="el-GR" sz="2000" b="1" i="0" u="none" strike="noStrike" dirty="0">
                        <a:solidFill>
                          <a:srgbClr val="000000"/>
                        </a:solidFill>
                        <a:effectLst/>
                        <a:latin typeface="Calibri"/>
                      </a:endParaRPr>
                    </a:p>
                  </a:txBody>
                  <a:tcPr marL="6350" marR="6350" marT="6350" marB="0" anchor="ctr"/>
                </a:tc>
              </a:tr>
              <a:tr h="269131">
                <a:tc rowSpan="3">
                  <a:txBody>
                    <a:bodyPr/>
                    <a:lstStyle/>
                    <a:p>
                      <a:pPr algn="ctr" fontAlgn="ctr"/>
                      <a:r>
                        <a:rPr lang="el-GR" sz="2000" u="none" strike="noStrike">
                          <a:effectLst/>
                        </a:rPr>
                        <a:t> </a:t>
                      </a:r>
                      <a:endParaRPr lang="el-GR" sz="2000" b="1" i="0" u="none" strike="noStrike">
                        <a:solidFill>
                          <a:srgbClr val="000000"/>
                        </a:solidFill>
                        <a:effectLst/>
                        <a:latin typeface="Calibri"/>
                      </a:endParaRPr>
                    </a:p>
                  </a:txBody>
                  <a:tcPr marL="6350" marR="6350" marT="6350" marB="0" vert="vert270" anchor="ctr"/>
                </a:tc>
                <a:tc>
                  <a:txBody>
                    <a:bodyPr/>
                    <a:lstStyle/>
                    <a:p>
                      <a:pPr algn="ctr" fontAlgn="ctr"/>
                      <a:r>
                        <a:rPr lang="el-GR" sz="2000" u="none" strike="noStrike" dirty="0">
                          <a:effectLst/>
                        </a:rPr>
                        <a:t>4</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dirty="0">
                          <a:effectLst/>
                        </a:rPr>
                        <a:t>1,533</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dirty="0">
                          <a:effectLst/>
                        </a:rPr>
                        <a:t>2,132</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1" u="none" strike="noStrike" dirty="0">
                          <a:effectLst/>
                        </a:rPr>
                        <a:t>2,776</a:t>
                      </a:r>
                      <a:endParaRPr lang="el-GR" sz="2000" b="1" i="0" u="none" strike="noStrike" dirty="0">
                        <a:solidFill>
                          <a:srgbClr val="000000"/>
                        </a:solidFill>
                        <a:effectLst/>
                        <a:latin typeface="Calibri"/>
                      </a:endParaRPr>
                    </a:p>
                  </a:txBody>
                  <a:tcPr marL="6350" marR="6350" marT="6350" marB="0" anchor="ctr">
                    <a:solidFill>
                      <a:srgbClr val="FF0000"/>
                    </a:solidFill>
                  </a:tcPr>
                </a:tc>
                <a:tc>
                  <a:txBody>
                    <a:bodyPr/>
                    <a:lstStyle/>
                    <a:p>
                      <a:pPr algn="ctr" fontAlgn="ctr"/>
                      <a:r>
                        <a:rPr lang="el-GR" sz="2000" u="none" strike="noStrike" dirty="0">
                          <a:effectLst/>
                        </a:rPr>
                        <a:t>3,747</a:t>
                      </a:r>
                      <a:endParaRPr lang="el-GR" sz="2000" b="0" i="0" u="none" strike="noStrike" dirty="0">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4,604</a:t>
                      </a:r>
                      <a:endParaRPr lang="el-GR" sz="2000" b="0" i="0" u="none" strike="noStrike" dirty="0">
                        <a:solidFill>
                          <a:srgbClr val="000000"/>
                        </a:solidFill>
                        <a:effectLst/>
                        <a:latin typeface="Calibri"/>
                      </a:endParaRPr>
                    </a:p>
                  </a:txBody>
                  <a:tcPr marL="6350" marR="6350" marT="6350" marB="0" anchor="ctr"/>
                </a:tc>
              </a:tr>
              <a:tr h="269131">
                <a:tc vMerge="1">
                  <a:txBody>
                    <a:bodyPr/>
                    <a:lstStyle/>
                    <a:p>
                      <a:endParaRPr lang="el-GR"/>
                    </a:p>
                  </a:txBody>
                  <a:tcPr/>
                </a:tc>
                <a:tc>
                  <a:txBody>
                    <a:bodyPr/>
                    <a:lstStyle/>
                    <a:p>
                      <a:pPr algn="ctr" fontAlgn="ctr"/>
                      <a:r>
                        <a:rPr lang="el-GR" sz="2000" u="none" strike="noStrike">
                          <a:effectLst/>
                        </a:rPr>
                        <a:t>5</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l-GR" sz="2000" u="none" strike="noStrike">
                          <a:effectLst/>
                        </a:rPr>
                        <a:t>1,476</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u="none" strike="noStrike">
                          <a:effectLst/>
                        </a:rPr>
                        <a:t>2,015</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b="1" u="none" strike="noStrike" dirty="0">
                          <a:effectLst/>
                        </a:rPr>
                        <a:t>2,571</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dirty="0">
                          <a:effectLst/>
                        </a:rPr>
                        <a:t>3,365</a:t>
                      </a:r>
                      <a:endParaRPr lang="el-GR" sz="2000" b="0" i="0" u="none" strike="noStrike" dirty="0">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4,032</a:t>
                      </a:r>
                      <a:endParaRPr lang="el-GR" sz="2000" b="0" i="0" u="none" strike="noStrike" dirty="0">
                        <a:solidFill>
                          <a:srgbClr val="000000"/>
                        </a:solidFill>
                        <a:effectLst/>
                        <a:latin typeface="Calibri"/>
                      </a:endParaRPr>
                    </a:p>
                  </a:txBody>
                  <a:tcPr marL="6350" marR="6350" marT="6350" marB="0" anchor="ctr"/>
                </a:tc>
              </a:tr>
              <a:tr h="269131">
                <a:tc vMerge="1">
                  <a:txBody>
                    <a:bodyPr/>
                    <a:lstStyle/>
                    <a:p>
                      <a:endParaRPr lang="el-GR"/>
                    </a:p>
                  </a:txBody>
                  <a:tcPr/>
                </a:tc>
                <a:tc>
                  <a:txBody>
                    <a:bodyPr/>
                    <a:lstStyle/>
                    <a:p>
                      <a:pPr algn="ctr" fontAlgn="ctr"/>
                      <a:r>
                        <a:rPr lang="el-GR" sz="2000" u="none" strike="noStrike">
                          <a:effectLst/>
                        </a:rPr>
                        <a:t>6</a:t>
                      </a:r>
                      <a:endParaRPr lang="el-GR" sz="2000" b="1" i="0" u="none" strike="noStrike">
                        <a:solidFill>
                          <a:srgbClr val="000000"/>
                        </a:solidFill>
                        <a:effectLst/>
                        <a:latin typeface="Calibri"/>
                      </a:endParaRPr>
                    </a:p>
                  </a:txBody>
                  <a:tcPr marL="6350" marR="6350" marT="6350" marB="0" anchor="ctr"/>
                </a:tc>
                <a:tc>
                  <a:txBody>
                    <a:bodyPr/>
                    <a:lstStyle/>
                    <a:p>
                      <a:pPr algn="ctr" fontAlgn="ctr"/>
                      <a:r>
                        <a:rPr lang="el-GR" sz="2000" u="none" strike="noStrike">
                          <a:effectLst/>
                        </a:rPr>
                        <a:t>1,440</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u="none" strike="noStrike">
                          <a:effectLst/>
                        </a:rPr>
                        <a:t>1,943</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b="1" u="none" strike="noStrike" dirty="0">
                          <a:effectLst/>
                        </a:rPr>
                        <a:t>2,447</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a:effectLst/>
                        </a:rPr>
                        <a:t>3,143</a:t>
                      </a:r>
                      <a:endParaRPr lang="el-GR" sz="2000" b="0" i="0" u="none" strike="noStrike">
                        <a:solidFill>
                          <a:srgbClr val="000000"/>
                        </a:solidFill>
                        <a:effectLst/>
                        <a:latin typeface="Calibri"/>
                      </a:endParaRPr>
                    </a:p>
                  </a:txBody>
                  <a:tcPr marL="6350" marR="6350" marT="6350" marB="0" anchor="ctr"/>
                </a:tc>
                <a:tc>
                  <a:txBody>
                    <a:bodyPr/>
                    <a:lstStyle/>
                    <a:p>
                      <a:pPr algn="ctr" fontAlgn="ctr"/>
                      <a:r>
                        <a:rPr lang="el-GR" sz="2000" u="none" strike="noStrike" dirty="0">
                          <a:effectLst/>
                        </a:rPr>
                        <a:t>3,707</a:t>
                      </a:r>
                      <a:endParaRPr lang="el-GR" sz="2000" b="0" i="0" u="none" strike="noStrike" dirty="0">
                        <a:solidFill>
                          <a:srgbClr val="000000"/>
                        </a:solidFill>
                        <a:effectLst/>
                        <a:latin typeface="Calibri"/>
                      </a:endParaRPr>
                    </a:p>
                  </a:txBody>
                  <a:tcPr marL="6350" marR="6350" marT="6350" marB="0" anchor="ctr"/>
                </a:tc>
              </a:tr>
            </a:tbl>
          </a:graphicData>
        </a:graphic>
      </p:graphicFrame>
    </p:spTree>
    <p:extLst>
      <p:ext uri="{BB962C8B-B14F-4D97-AF65-F5344CB8AC3E}">
        <p14:creationId xmlns:p14="http://schemas.microsoft.com/office/powerpoint/2010/main" val="2381248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2564904"/>
            <a:ext cx="9144000" cy="4293096"/>
          </a:xfrm>
        </p:spPr>
        <p:txBody>
          <a:bodyPr/>
          <a:lstStyle/>
          <a:p>
            <a:pPr algn="just"/>
            <a:r>
              <a:rPr lang="el-GR" sz="2800" dirty="0"/>
              <a:t>Υποθέτουμε ότι τα δείγματα προέρχονται από όμοιους πληθυσμούς και συνεπώς έχουν την ίδια </a:t>
            </a:r>
            <a:r>
              <a:rPr lang="el-GR" sz="2800" b="1" dirty="0"/>
              <a:t>διακύμανση . </a:t>
            </a:r>
          </a:p>
          <a:p>
            <a:pPr lvl="1" algn="just"/>
            <a:r>
              <a:rPr lang="el-GR" b="1" dirty="0"/>
              <a:t>Αν δεν την έχουμε διαθέσιμη την εκτιμούμε με τον </a:t>
            </a:r>
            <a:r>
              <a:rPr lang="el-GR" b="1" dirty="0" smtClean="0"/>
              <a:t>τύπο</a:t>
            </a:r>
          </a:p>
          <a:p>
            <a:pPr lvl="1" algn="just"/>
            <a:endParaRPr lang="el-GR" b="1" dirty="0"/>
          </a:p>
          <a:p>
            <a:pPr lvl="1" algn="just"/>
            <a:endParaRPr lang="el-GR" b="1" dirty="0" smtClean="0"/>
          </a:p>
          <a:p>
            <a:pPr lvl="1" algn="just"/>
            <a:r>
              <a:rPr lang="el-GR" b="1" dirty="0"/>
              <a:t>Η διακύμανση της κατανομής δειγματοληψίας των μέσων των δειγμάτων θα είναι </a:t>
            </a:r>
          </a:p>
          <a:p>
            <a:endParaRPr lang="el-GR" dirty="0"/>
          </a:p>
        </p:txBody>
      </p:sp>
      <p:sp>
        <p:nvSpPr>
          <p:cNvPr id="6" name="Rectangle 2"/>
          <p:cNvSpPr>
            <a:spLocks noGrp="1" noChangeArrowheads="1"/>
          </p:cNvSpPr>
          <p:nvPr>
            <p:ph type="title"/>
          </p:nvPr>
        </p:nvSpPr>
        <p:spPr>
          <a:xfrm>
            <a:off x="0" y="0"/>
            <a:ext cx="9144000" cy="2564904"/>
          </a:xfrm>
          <a:solidFill>
            <a:srgbClr val="FFFF99"/>
          </a:solidFill>
          <a:ln w="76200" cmpd="tri">
            <a:solidFill>
              <a:schemeClr val="tx1"/>
            </a:solidFill>
          </a:ln>
        </p:spPr>
        <p:txBody>
          <a:bodyPr>
            <a:normAutofit fontScale="90000"/>
          </a:bodyPr>
          <a:lstStyle/>
          <a:p>
            <a:pPr algn="l"/>
            <a:r>
              <a:rPr lang="el-GR" sz="2800" b="1" dirty="0" smtClean="0">
                <a:solidFill>
                  <a:srgbClr val="000000"/>
                </a:solidFill>
                <a:cs typeface="Times New Roman" pitchFamily="18" charset="0"/>
              </a:rPr>
              <a:t>Διάστημα εμπιστοσύνης διαφοράς δύο μέσων αριθμητικών</a:t>
            </a:r>
            <a:r>
              <a:rPr lang="el-GR" sz="2800" b="1" dirty="0" smtClean="0">
                <a:solidFill>
                  <a:srgbClr val="000000"/>
                </a:solidFill>
                <a:cs typeface="Courier New" pitchFamily="49" charset="0"/>
              </a:rPr>
              <a:t> </a:t>
            </a:r>
            <a:r>
              <a:rPr lang="el-GR" sz="2800" b="1" dirty="0" smtClean="0">
                <a:solidFill>
                  <a:srgbClr val="000000"/>
                </a:solidFill>
              </a:rPr>
              <a:t>όταν τα δείγματα είναι </a:t>
            </a:r>
            <a:r>
              <a:rPr lang="el-GR" sz="2800" b="1" dirty="0" smtClean="0">
                <a:solidFill>
                  <a:srgbClr val="000000"/>
                </a:solidFill>
              </a:rPr>
              <a:t>οτιδήποτε (μικρά ή μεγάλα) και </a:t>
            </a:r>
            <a:r>
              <a:rPr lang="el-GR" sz="2800" b="1" dirty="0" smtClean="0">
                <a:solidFill>
                  <a:srgbClr val="000000"/>
                </a:solidFill>
              </a:rPr>
              <a:t>οι διακυμάνσεις είναι </a:t>
            </a:r>
            <a:r>
              <a:rPr lang="el-GR" sz="2800" b="1" dirty="0" smtClean="0">
                <a:solidFill>
                  <a:srgbClr val="000000"/>
                </a:solidFill>
              </a:rPr>
              <a:t>άγνωστες και ίσες.</a:t>
            </a:r>
            <a:r>
              <a:rPr lang="el-GR" sz="2800" b="1" dirty="0">
                <a:solidFill>
                  <a:srgbClr val="000000"/>
                </a:solidFill>
              </a:rPr>
              <a:t/>
            </a:r>
            <a:br>
              <a:rPr lang="el-GR" sz="2800" b="1" dirty="0">
                <a:solidFill>
                  <a:srgbClr val="000000"/>
                </a:solidFill>
              </a:rPr>
            </a:br>
            <a:r>
              <a:rPr lang="el-GR" sz="2800" b="1" dirty="0">
                <a:solidFill>
                  <a:srgbClr val="000000"/>
                </a:solidFill>
              </a:rPr>
              <a:t> Στα μικρά δείγματα οι πληθυσμοί από τους οποίους προέρχονται τα δείγματα πρέπει να είναι κανονικοί, διαφορετικά δεν είναι δυνατή η εκτίμηση του διαστήματος εμπιστοσύνης. </a:t>
            </a:r>
            <a:endParaRPr lang="el-GR" sz="2800" b="1" dirty="0" smtClean="0">
              <a:latin typeface="Courier New" pitchFamily="49" charset="0"/>
            </a:endParaRPr>
          </a:p>
        </p:txBody>
      </p:sp>
      <p:graphicFrame>
        <p:nvGraphicFramePr>
          <p:cNvPr id="7" name="Αντικείμενο 6"/>
          <p:cNvGraphicFramePr>
            <a:graphicFrameLocks noChangeAspect="1"/>
          </p:cNvGraphicFramePr>
          <p:nvPr>
            <p:extLst>
              <p:ext uri="{D42A27DB-BD31-4B8C-83A1-F6EECF244321}">
                <p14:modId xmlns:p14="http://schemas.microsoft.com/office/powerpoint/2010/main" val="2719114691"/>
              </p:ext>
            </p:extLst>
          </p:nvPr>
        </p:nvGraphicFramePr>
        <p:xfrm>
          <a:off x="2411760" y="4077072"/>
          <a:ext cx="4989512" cy="1360488"/>
        </p:xfrm>
        <a:graphic>
          <a:graphicData uri="http://schemas.openxmlformats.org/presentationml/2006/ole">
            <mc:AlternateContent xmlns:mc="http://schemas.openxmlformats.org/markup-compatibility/2006">
              <mc:Choice xmlns:v="urn:schemas-microsoft-com:vml" Requires="v">
                <p:oleObj spid="_x0000_s38936" name="Εξίσωση" r:id="rId3" imgW="1676400" imgH="457200" progId="Equation.3">
                  <p:embed/>
                </p:oleObj>
              </mc:Choice>
              <mc:Fallback>
                <p:oleObj name="Εξίσωση" r:id="rId3" imgW="1676400" imgH="457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077072"/>
                        <a:ext cx="4989512"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Αντικείμενο 7"/>
          <p:cNvGraphicFramePr>
            <a:graphicFrameLocks noChangeAspect="1"/>
          </p:cNvGraphicFramePr>
          <p:nvPr>
            <p:extLst>
              <p:ext uri="{D42A27DB-BD31-4B8C-83A1-F6EECF244321}">
                <p14:modId xmlns:p14="http://schemas.microsoft.com/office/powerpoint/2010/main" val="3513635878"/>
              </p:ext>
            </p:extLst>
          </p:nvPr>
        </p:nvGraphicFramePr>
        <p:xfrm>
          <a:off x="6732240" y="5949280"/>
          <a:ext cx="2087637" cy="908720"/>
        </p:xfrm>
        <a:graphic>
          <a:graphicData uri="http://schemas.openxmlformats.org/presentationml/2006/ole">
            <mc:AlternateContent xmlns:mc="http://schemas.openxmlformats.org/markup-compatibility/2006">
              <mc:Choice xmlns:v="urn:schemas-microsoft-com:vml" Requires="v">
                <p:oleObj spid="_x0000_s38937" name="Εξίσωση" r:id="rId5" imgW="1054100" imgH="469900" progId="Equation.3">
                  <p:embed/>
                </p:oleObj>
              </mc:Choice>
              <mc:Fallback>
                <p:oleObj name="Εξίσωση" r:id="rId5" imgW="1054100" imgH="4699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5949280"/>
                        <a:ext cx="2087637" cy="908720"/>
                      </a:xfrm>
                      <a:prstGeom prst="rect">
                        <a:avLst/>
                      </a:prstGeom>
                      <a:solidFill>
                        <a:srgbClr val="FFFF99"/>
                      </a:solidFill>
                      <a:ln>
                        <a:noFill/>
                      </a:ln>
                    </p:spPr>
                  </p:pic>
                </p:oleObj>
              </mc:Fallback>
            </mc:AlternateContent>
          </a:graphicData>
        </a:graphic>
      </p:graphicFrame>
    </p:spTree>
    <p:extLst>
      <p:ext uri="{BB962C8B-B14F-4D97-AF65-F5344CB8AC3E}">
        <p14:creationId xmlns:p14="http://schemas.microsoft.com/office/powerpoint/2010/main" val="43826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2"/>
          <p:cNvSpPr>
            <a:spLocks noGrp="1" noChangeArrowheads="1"/>
          </p:cNvSpPr>
          <p:nvPr>
            <p:ph/>
          </p:nvPr>
        </p:nvSpPr>
        <p:spPr>
          <a:xfrm>
            <a:off x="0" y="0"/>
            <a:ext cx="9144000" cy="6096000"/>
          </a:xfrm>
        </p:spPr>
        <p:txBody>
          <a:bodyPr>
            <a:normAutofit/>
          </a:bodyPr>
          <a:lstStyle/>
          <a:p>
            <a:pPr algn="just" eaLnBrk="1" hangingPunct="1"/>
            <a:r>
              <a:rPr lang="el-GR" dirty="0"/>
              <a:t>Με βάση τα στοιχεία του πιο κάτω πίνακα για δυο τυχαία δείγματα από δυο πληθυσμούς να υπολογιστεί ένα διάστημα εμπιστοσύνης 9</a:t>
            </a:r>
            <a:r>
              <a:rPr lang="en-US" dirty="0"/>
              <a:t>0</a:t>
            </a:r>
            <a:r>
              <a:rPr lang="el-GR" dirty="0"/>
              <a:t> % για την διαφορά των μέσων του πληθυσμού. Υποθέτουμε ότι  οι </a:t>
            </a:r>
            <a:r>
              <a:rPr lang="el-GR" b="1" dirty="0">
                <a:solidFill>
                  <a:srgbClr val="FF0000"/>
                </a:solidFill>
              </a:rPr>
              <a:t>πληθυσμοί είναι </a:t>
            </a:r>
            <a:r>
              <a:rPr lang="el-GR" b="1" dirty="0" smtClean="0">
                <a:solidFill>
                  <a:srgbClr val="FF0000"/>
                </a:solidFill>
              </a:rPr>
              <a:t>όμοιοι</a:t>
            </a:r>
            <a:r>
              <a:rPr lang="en-US" b="1" dirty="0" smtClean="0">
                <a:solidFill>
                  <a:srgbClr val="FF0000"/>
                </a:solidFill>
              </a:rPr>
              <a:t> </a:t>
            </a:r>
            <a:r>
              <a:rPr lang="el-GR" b="1" dirty="0" smtClean="0">
                <a:solidFill>
                  <a:srgbClr val="FF0000"/>
                </a:solidFill>
              </a:rPr>
              <a:t>και κανονικοί </a:t>
            </a:r>
            <a:endParaRPr lang="el-GR" b="1" dirty="0">
              <a:solidFill>
                <a:srgbClr val="FF0000"/>
              </a:solidFill>
            </a:endParaRPr>
          </a:p>
        </p:txBody>
      </p:sp>
      <p:graphicFrame>
        <p:nvGraphicFramePr>
          <p:cNvPr id="38914" name="Object 4"/>
          <p:cNvGraphicFramePr>
            <a:graphicFrameLocks noChangeAspect="1"/>
          </p:cNvGraphicFramePr>
          <p:nvPr>
            <p:extLst>
              <p:ext uri="{D42A27DB-BD31-4B8C-83A1-F6EECF244321}">
                <p14:modId xmlns:p14="http://schemas.microsoft.com/office/powerpoint/2010/main" val="3492362334"/>
              </p:ext>
            </p:extLst>
          </p:nvPr>
        </p:nvGraphicFramePr>
        <p:xfrm>
          <a:off x="-31421" y="2924944"/>
          <a:ext cx="3657600" cy="1828800"/>
        </p:xfrm>
        <a:graphic>
          <a:graphicData uri="http://schemas.openxmlformats.org/presentationml/2006/ole">
            <mc:AlternateContent xmlns:mc="http://schemas.openxmlformats.org/markup-compatibility/2006">
              <mc:Choice xmlns:v="urn:schemas-microsoft-com:vml" Requires="v">
                <p:oleObj spid="_x0000_s4331" name="Φύλλο εργασίας" r:id="rId4" imgW="1810207" imgH="1171956" progId="Excel.Sheet.8">
                  <p:embed/>
                </p:oleObj>
              </mc:Choice>
              <mc:Fallback>
                <p:oleObj name="Φύλλο εργασίας" r:id="rId4" imgW="1810207" imgH="117195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21" y="2924944"/>
                        <a:ext cx="36576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5" name="Object 5"/>
          <p:cNvGraphicFramePr>
            <a:graphicFrameLocks noChangeAspect="1"/>
          </p:cNvGraphicFramePr>
          <p:nvPr>
            <p:extLst>
              <p:ext uri="{D42A27DB-BD31-4B8C-83A1-F6EECF244321}">
                <p14:modId xmlns:p14="http://schemas.microsoft.com/office/powerpoint/2010/main" val="3943459763"/>
              </p:ext>
            </p:extLst>
          </p:nvPr>
        </p:nvGraphicFramePr>
        <p:xfrm>
          <a:off x="4355976" y="2780928"/>
          <a:ext cx="4125416" cy="916608"/>
        </p:xfrm>
        <a:graphic>
          <a:graphicData uri="http://schemas.openxmlformats.org/presentationml/2006/ole">
            <mc:AlternateContent xmlns:mc="http://schemas.openxmlformats.org/markup-compatibility/2006">
              <mc:Choice xmlns:v="urn:schemas-microsoft-com:vml" Requires="v">
                <p:oleObj spid="_x0000_s4332" name="Εξίσωση" r:id="rId6" imgW="1676160" imgH="457200" progId="Equation.3">
                  <p:embed/>
                </p:oleObj>
              </mc:Choice>
              <mc:Fallback>
                <p:oleObj name="Εξίσωση" r:id="rId6" imgW="1676160" imgH="4572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2780928"/>
                        <a:ext cx="4125416" cy="916608"/>
                      </a:xfrm>
                      <a:prstGeom prst="rect">
                        <a:avLst/>
                      </a:prstGeom>
                      <a:solidFill>
                        <a:srgbClr val="FFFF99"/>
                      </a:solidFill>
                    </p:spPr>
                  </p:pic>
                </p:oleObj>
              </mc:Fallback>
            </mc:AlternateContent>
          </a:graphicData>
        </a:graphic>
      </p:graphicFrame>
      <p:graphicFrame>
        <p:nvGraphicFramePr>
          <p:cNvPr id="38916" name="Object 6"/>
          <p:cNvGraphicFramePr>
            <a:graphicFrameLocks noChangeAspect="1"/>
          </p:cNvGraphicFramePr>
          <p:nvPr>
            <p:extLst>
              <p:ext uri="{D42A27DB-BD31-4B8C-83A1-F6EECF244321}">
                <p14:modId xmlns:p14="http://schemas.microsoft.com/office/powerpoint/2010/main" val="1906289058"/>
              </p:ext>
            </p:extLst>
          </p:nvPr>
        </p:nvGraphicFramePr>
        <p:xfrm>
          <a:off x="3760844" y="3789040"/>
          <a:ext cx="5410200" cy="990600"/>
        </p:xfrm>
        <a:graphic>
          <a:graphicData uri="http://schemas.openxmlformats.org/presentationml/2006/ole">
            <mc:AlternateContent xmlns:mc="http://schemas.openxmlformats.org/markup-compatibility/2006">
              <mc:Choice xmlns:v="urn:schemas-microsoft-com:vml" Requires="v">
                <p:oleObj spid="_x0000_s4333" name="Εξίσωση" r:id="rId8" imgW="2234880" imgH="431640" progId="Equation.3">
                  <p:embed/>
                </p:oleObj>
              </mc:Choice>
              <mc:Fallback>
                <p:oleObj name="Εξίσωση" r:id="rId8" imgW="2234880" imgH="43164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0844" y="3789040"/>
                        <a:ext cx="5410200" cy="990600"/>
                      </a:xfrm>
                      <a:prstGeom prst="rect">
                        <a:avLst/>
                      </a:prstGeom>
                      <a:solidFill>
                        <a:srgbClr val="FFFF99"/>
                      </a:solidFill>
                    </p:spPr>
                  </p:pic>
                </p:oleObj>
              </mc:Fallback>
            </mc:AlternateContent>
          </a:graphicData>
        </a:graphic>
      </p:graphicFrame>
      <p:graphicFrame>
        <p:nvGraphicFramePr>
          <p:cNvPr id="38917" name="Object 7"/>
          <p:cNvGraphicFramePr>
            <a:graphicFrameLocks noChangeAspect="1"/>
          </p:cNvGraphicFramePr>
          <p:nvPr>
            <p:extLst>
              <p:ext uri="{D42A27DB-BD31-4B8C-83A1-F6EECF244321}">
                <p14:modId xmlns:p14="http://schemas.microsoft.com/office/powerpoint/2010/main" val="882240893"/>
              </p:ext>
            </p:extLst>
          </p:nvPr>
        </p:nvGraphicFramePr>
        <p:xfrm>
          <a:off x="0" y="4768850"/>
          <a:ext cx="8429625" cy="1174750"/>
        </p:xfrm>
        <a:graphic>
          <a:graphicData uri="http://schemas.openxmlformats.org/presentationml/2006/ole">
            <mc:AlternateContent xmlns:mc="http://schemas.openxmlformats.org/markup-compatibility/2006">
              <mc:Choice xmlns:v="urn:schemas-microsoft-com:vml" Requires="v">
                <p:oleObj spid="_x0000_s4334" name="Εξίσωση" r:id="rId10" imgW="3085920" imgH="482400" progId="Equation.3">
                  <p:embed/>
                </p:oleObj>
              </mc:Choice>
              <mc:Fallback>
                <p:oleObj name="Εξίσωση" r:id="rId10" imgW="3085920" imgH="48240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4768850"/>
                        <a:ext cx="8429625" cy="1174750"/>
                      </a:xfrm>
                      <a:prstGeom prst="rect">
                        <a:avLst/>
                      </a:prstGeom>
                      <a:solidFill>
                        <a:srgbClr val="CCFFCC"/>
                      </a:solidFill>
                    </p:spPr>
                  </p:pic>
                </p:oleObj>
              </mc:Fallback>
            </mc:AlternateContent>
          </a:graphicData>
        </a:graphic>
      </p:graphicFrame>
      <p:graphicFrame>
        <p:nvGraphicFramePr>
          <p:cNvPr id="38918" name="Object 8"/>
          <p:cNvGraphicFramePr>
            <a:graphicFrameLocks noChangeAspect="1"/>
          </p:cNvGraphicFramePr>
          <p:nvPr/>
        </p:nvGraphicFramePr>
        <p:xfrm>
          <a:off x="0" y="5846763"/>
          <a:ext cx="8534400" cy="1011237"/>
        </p:xfrm>
        <a:graphic>
          <a:graphicData uri="http://schemas.openxmlformats.org/presentationml/2006/ole">
            <mc:AlternateContent xmlns:mc="http://schemas.openxmlformats.org/markup-compatibility/2006">
              <mc:Choice xmlns:v="urn:schemas-microsoft-com:vml" Requires="v">
                <p:oleObj spid="_x0000_s4335" name="Εξίσωση" r:id="rId12" imgW="3213000" imgH="368280" progId="Equation.3">
                  <p:embed/>
                </p:oleObj>
              </mc:Choice>
              <mc:Fallback>
                <p:oleObj name="Εξίσωση" r:id="rId12" imgW="3213000" imgH="36828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46763"/>
                        <a:ext cx="8534400" cy="1011237"/>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0" name="AutoShape 9"/>
          <p:cNvSpPr>
            <a:spLocks noChangeArrowheads="1"/>
          </p:cNvSpPr>
          <p:nvPr/>
        </p:nvSpPr>
        <p:spPr bwMode="auto">
          <a:xfrm>
            <a:off x="8167688" y="5638800"/>
            <a:ext cx="976312" cy="304800"/>
          </a:xfrm>
          <a:prstGeom prst="rightArrow">
            <a:avLst>
              <a:gd name="adj1" fmla="val 50000"/>
              <a:gd name="adj2" fmla="val 80078"/>
            </a:avLst>
          </a:prstGeom>
          <a:solidFill>
            <a:srgbClr val="FF0000"/>
          </a:solidFill>
          <a:ln w="9525">
            <a:solidFill>
              <a:schemeClr val="tx1"/>
            </a:solidFill>
            <a:miter lim="800000"/>
            <a:headEnd/>
            <a:tailEnd/>
          </a:ln>
        </p:spPr>
        <p:txBody>
          <a:bodyPr wrap="none" anchor="ctr"/>
          <a:lstStyle/>
          <a:p>
            <a:endParaRPr lang="el-GR"/>
          </a:p>
        </p:txBody>
      </p:sp>
    </p:spTree>
  </p:cSld>
  <p:clrMapOvr>
    <a:masterClrMapping/>
  </p:clrMapOvr>
  <p:transition spd="med">
    <p:random/>
    <p:sndAc>
      <p:stSnd>
        <p:snd r:embed="rId3"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2"/>
          <p:cNvSpPr>
            <a:spLocks noGrp="1" noChangeArrowheads="1"/>
          </p:cNvSpPr>
          <p:nvPr>
            <p:ph/>
          </p:nvPr>
        </p:nvSpPr>
        <p:spPr>
          <a:xfrm>
            <a:off x="0" y="0"/>
            <a:ext cx="9144000" cy="3857628"/>
          </a:xfrm>
        </p:spPr>
        <p:txBody>
          <a:bodyPr/>
          <a:lstStyle/>
          <a:p>
            <a:pPr algn="just" eaLnBrk="1" hangingPunct="1">
              <a:lnSpc>
                <a:spcPct val="90000"/>
              </a:lnSpc>
              <a:spcBef>
                <a:spcPct val="0"/>
              </a:spcBef>
            </a:pPr>
            <a:r>
              <a:rPr lang="el-GR" sz="2800" dirty="0" smtClean="0">
                <a:latin typeface="Bookman Old Style" pitchFamily="18" charset="0"/>
                <a:cs typeface="Times New Roman" pitchFamily="18" charset="0"/>
              </a:rPr>
              <a:t>Με βάση τα στοιχεία του πιο κάτω πίνακα για δυο τυχαία δείγματα από δυο πληθυσμούς να υπολογιστούν</a:t>
            </a:r>
            <a:endParaRPr lang="el-GR" sz="2800" dirty="0" smtClean="0">
              <a:latin typeface="Bookman Old Style" pitchFamily="18" charset="0"/>
            </a:endParaRPr>
          </a:p>
          <a:p>
            <a:pPr algn="just" eaLnBrk="1" hangingPunct="1">
              <a:lnSpc>
                <a:spcPct val="90000"/>
              </a:lnSpc>
              <a:spcBef>
                <a:spcPct val="0"/>
              </a:spcBef>
            </a:pPr>
            <a:r>
              <a:rPr lang="el-GR" sz="2800" dirty="0" smtClean="0">
                <a:latin typeface="Bookman Old Style" pitchFamily="18" charset="0"/>
                <a:cs typeface="Times New Roman" pitchFamily="18" charset="0"/>
              </a:rPr>
              <a:t>Να βρεθεί ένα διάστημα εμπιστοσύνης 9</a:t>
            </a:r>
            <a:r>
              <a:rPr lang="en-US" sz="2800" dirty="0" smtClean="0">
                <a:latin typeface="Bookman Old Style" pitchFamily="18" charset="0"/>
                <a:cs typeface="Times New Roman" pitchFamily="18" charset="0"/>
              </a:rPr>
              <a:t>0</a:t>
            </a:r>
            <a:r>
              <a:rPr lang="el-GR" sz="2800" dirty="0" smtClean="0">
                <a:latin typeface="Bookman Old Style" pitchFamily="18" charset="0"/>
                <a:cs typeface="Times New Roman" pitchFamily="18" charset="0"/>
              </a:rPr>
              <a:t> % για την διαφορά των μέσων των πληθυσμών.</a:t>
            </a:r>
            <a:endParaRPr lang="el-GR" dirty="0" smtClean="0"/>
          </a:p>
          <a:p>
            <a:pPr eaLnBrk="1" hangingPunct="1"/>
            <a:r>
              <a:rPr lang="el-GR" sz="2800" dirty="0" smtClean="0"/>
              <a:t>                               </a:t>
            </a:r>
            <a:r>
              <a:rPr lang="en-US" sz="2800" dirty="0" smtClean="0"/>
              <a:t>      </a:t>
            </a:r>
            <a:r>
              <a:rPr lang="el-GR" sz="2800" dirty="0" smtClean="0"/>
              <a:t>  </a:t>
            </a:r>
            <a:endParaRPr lang="en-US" sz="2800" dirty="0" smtClean="0">
              <a:sym typeface="Wingdings" pitchFamily="2" charset="2"/>
            </a:endParaRPr>
          </a:p>
          <a:p>
            <a:pPr eaLnBrk="1" hangingPunct="1"/>
            <a:r>
              <a:rPr lang="en-US" sz="2800" dirty="0" smtClean="0">
                <a:sym typeface="Wingdings" pitchFamily="2" charset="2"/>
              </a:rPr>
              <a:t>                                     </a:t>
            </a:r>
            <a:r>
              <a:rPr lang="el-GR" sz="2800" dirty="0" smtClean="0">
                <a:sym typeface="Wingdings" pitchFamily="2" charset="2"/>
              </a:rPr>
              <a:t>   </a:t>
            </a:r>
            <a:r>
              <a:rPr lang="en-US" sz="2800" dirty="0" err="1" smtClean="0">
                <a:sym typeface="Wingdings" pitchFamily="2" charset="2"/>
              </a:rPr>
              <a:t>t</a:t>
            </a:r>
            <a:r>
              <a:rPr lang="en-US" sz="2800" baseline="-25000" dirty="0" err="1" smtClean="0">
                <a:sym typeface="Wingdings" pitchFamily="2" charset="2"/>
              </a:rPr>
              <a:t>n</a:t>
            </a:r>
            <a:r>
              <a:rPr lang="el-GR" sz="2800" baseline="-25000" dirty="0" smtClean="0">
                <a:sym typeface="Wingdings" pitchFamily="2" charset="2"/>
              </a:rPr>
              <a:t>1</a:t>
            </a:r>
            <a:r>
              <a:rPr lang="en-US" sz="2800" baseline="-25000" dirty="0" smtClean="0">
                <a:sym typeface="Wingdings" pitchFamily="2" charset="2"/>
              </a:rPr>
              <a:t>+n</a:t>
            </a:r>
            <a:r>
              <a:rPr lang="el-GR" sz="2800" baseline="-25000" dirty="0" smtClean="0">
                <a:sym typeface="Wingdings" pitchFamily="2" charset="2"/>
              </a:rPr>
              <a:t>2</a:t>
            </a:r>
            <a:r>
              <a:rPr lang="en-US" sz="2800" baseline="-25000" dirty="0" smtClean="0">
                <a:sym typeface="Wingdings" pitchFamily="2" charset="2"/>
              </a:rPr>
              <a:t>-2</a:t>
            </a:r>
            <a:r>
              <a:rPr lang="en-US" sz="2800" dirty="0" smtClean="0">
                <a:sym typeface="Wingdings" pitchFamily="2" charset="2"/>
              </a:rPr>
              <a:t>=t</a:t>
            </a:r>
            <a:r>
              <a:rPr lang="en-US" sz="2800" baseline="-25000" dirty="0" smtClean="0">
                <a:sym typeface="Wingdings" pitchFamily="2" charset="2"/>
              </a:rPr>
              <a:t>20</a:t>
            </a:r>
            <a:r>
              <a:rPr lang="en-US" sz="2800" dirty="0" smtClean="0">
                <a:sym typeface="Wingdings" pitchFamily="2" charset="2"/>
              </a:rPr>
              <a:t>=1,725</a:t>
            </a:r>
            <a:endParaRPr lang="el-GR" sz="2800" dirty="0" smtClean="0"/>
          </a:p>
        </p:txBody>
      </p:sp>
      <p:graphicFrame>
        <p:nvGraphicFramePr>
          <p:cNvPr id="39938" name="Object 3"/>
          <p:cNvGraphicFramePr>
            <a:graphicFrameLocks noChangeAspect="1"/>
          </p:cNvGraphicFramePr>
          <p:nvPr/>
        </p:nvGraphicFramePr>
        <p:xfrm>
          <a:off x="357158" y="2071678"/>
          <a:ext cx="3048000" cy="1600200"/>
        </p:xfrm>
        <a:graphic>
          <a:graphicData uri="http://schemas.openxmlformats.org/presentationml/2006/ole">
            <mc:AlternateContent xmlns:mc="http://schemas.openxmlformats.org/markup-compatibility/2006">
              <mc:Choice xmlns:v="urn:schemas-microsoft-com:vml" Requires="v">
                <p:oleObj spid="_x0000_s5308" name="Φύλλο εργασίας" r:id="rId4" imgW="1810207" imgH="1171956" progId="Excel.Sheet.8">
                  <p:embed/>
                </p:oleObj>
              </mc:Choice>
              <mc:Fallback>
                <p:oleObj name="Φύλλο εργασίας" r:id="rId4" imgW="1810207" imgH="1171956"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2071678"/>
                        <a:ext cx="3048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9" name="Object 6"/>
          <p:cNvGraphicFramePr>
            <a:graphicFrameLocks noChangeAspect="1"/>
          </p:cNvGraphicFramePr>
          <p:nvPr/>
        </p:nvGraphicFramePr>
        <p:xfrm>
          <a:off x="6500826" y="2571744"/>
          <a:ext cx="2428875" cy="619125"/>
        </p:xfrm>
        <a:graphic>
          <a:graphicData uri="http://schemas.openxmlformats.org/presentationml/2006/ole">
            <mc:AlternateContent xmlns:mc="http://schemas.openxmlformats.org/markup-compatibility/2006">
              <mc:Choice xmlns:v="urn:schemas-microsoft-com:vml" Requires="v">
                <p:oleObj spid="_x0000_s5309" name="Εξίσωση" r:id="rId6" imgW="888840" imgH="253800" progId="Equation.3">
                  <p:embed/>
                </p:oleObj>
              </mc:Choice>
              <mc:Fallback>
                <p:oleObj name="Εξίσωση" r:id="rId6" imgW="888840" imgH="2538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0826" y="2571744"/>
                        <a:ext cx="2428875" cy="619125"/>
                      </a:xfrm>
                      <a:prstGeom prst="rect">
                        <a:avLst/>
                      </a:prstGeom>
                      <a:solidFill>
                        <a:srgbClr val="CCFFCC"/>
                      </a:solidFill>
                    </p:spPr>
                  </p:pic>
                </p:oleObj>
              </mc:Fallback>
            </mc:AlternateContent>
          </a:graphicData>
        </a:graphic>
      </p:graphicFrame>
      <p:graphicFrame>
        <p:nvGraphicFramePr>
          <p:cNvPr id="39940" name="Object 7"/>
          <p:cNvGraphicFramePr>
            <a:graphicFrameLocks noChangeAspect="1"/>
          </p:cNvGraphicFramePr>
          <p:nvPr/>
        </p:nvGraphicFramePr>
        <p:xfrm>
          <a:off x="0" y="5029200"/>
          <a:ext cx="8534400" cy="1011238"/>
        </p:xfrm>
        <a:graphic>
          <a:graphicData uri="http://schemas.openxmlformats.org/presentationml/2006/ole">
            <mc:AlternateContent xmlns:mc="http://schemas.openxmlformats.org/markup-compatibility/2006">
              <mc:Choice xmlns:v="urn:schemas-microsoft-com:vml" Requires="v">
                <p:oleObj spid="_x0000_s5310" name="Εξίσωση" r:id="rId8" imgW="3213000" imgH="368280" progId="Equation.3">
                  <p:embed/>
                </p:oleObj>
              </mc:Choice>
              <mc:Fallback>
                <p:oleObj name="Εξίσωση" r:id="rId8" imgW="3213000" imgH="36828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029200"/>
                        <a:ext cx="8534400" cy="1011238"/>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10"/>
          <p:cNvGraphicFramePr>
            <a:graphicFrameLocks noChangeAspect="1"/>
          </p:cNvGraphicFramePr>
          <p:nvPr/>
        </p:nvGraphicFramePr>
        <p:xfrm>
          <a:off x="0" y="6019800"/>
          <a:ext cx="9144000" cy="457200"/>
        </p:xfrm>
        <a:graphic>
          <a:graphicData uri="http://schemas.openxmlformats.org/presentationml/2006/ole">
            <mc:AlternateContent xmlns:mc="http://schemas.openxmlformats.org/markup-compatibility/2006">
              <mc:Choice xmlns:v="urn:schemas-microsoft-com:vml" Requires="v">
                <p:oleObj spid="_x0000_s5311" name="Εξίσωση" r:id="rId10" imgW="4051080" imgH="215640" progId="Equation.3">
                  <p:embed/>
                </p:oleObj>
              </mc:Choice>
              <mc:Fallback>
                <p:oleObj name="Εξίσωση" r:id="rId10" imgW="4051080" imgH="215640" progId="Equation.3">
                  <p:embed/>
                  <p:pic>
                    <p:nvPicPr>
                      <p:cNvPr id="0"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6019800"/>
                        <a:ext cx="9144000" cy="457200"/>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8 - Πίνακας"/>
          <p:cNvGraphicFramePr>
            <a:graphicFrameLocks noGrp="1"/>
          </p:cNvGraphicFramePr>
          <p:nvPr/>
        </p:nvGraphicFramePr>
        <p:xfrm>
          <a:off x="285720" y="3714751"/>
          <a:ext cx="5502909" cy="1285885"/>
        </p:xfrm>
        <a:graphic>
          <a:graphicData uri="http://schemas.openxmlformats.org/drawingml/2006/table">
            <a:tbl>
              <a:tblPr/>
              <a:tblGrid>
                <a:gridCol w="837869"/>
                <a:gridCol w="933008"/>
                <a:gridCol w="933008"/>
                <a:gridCol w="933008"/>
                <a:gridCol w="933008"/>
                <a:gridCol w="933008"/>
              </a:tblGrid>
              <a:tr h="257177">
                <a:tc gridSpan="2">
                  <a:txBody>
                    <a:bodyPr/>
                    <a:lstStyle/>
                    <a:p>
                      <a:pPr algn="ctr">
                        <a:lnSpc>
                          <a:spcPct val="115000"/>
                        </a:lnSpc>
                        <a:spcAft>
                          <a:spcPts val="0"/>
                        </a:spcAft>
                      </a:pPr>
                      <a:r>
                        <a:rPr lang="el-GR" sz="1100" b="1" dirty="0">
                          <a:solidFill>
                            <a:srgbClr val="000000"/>
                          </a:solidFill>
                          <a:latin typeface="Calibri"/>
                          <a:ea typeface="Times New Roman"/>
                          <a:cs typeface="Calibri"/>
                        </a:rPr>
                        <a:t>Επίπεδο εμπιστοσύνης</a:t>
                      </a:r>
                      <a:endParaRPr lang="el-GR" sz="11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endParaRPr lang="el-GR"/>
                    </a:p>
                  </a:txBody>
                  <a:tcPr/>
                </a:tc>
                <a:tc>
                  <a:txBody>
                    <a:bodyPr/>
                    <a:lstStyle/>
                    <a:p>
                      <a:pPr algn="ctr">
                        <a:lnSpc>
                          <a:spcPct val="115000"/>
                        </a:lnSpc>
                        <a:spcAft>
                          <a:spcPts val="0"/>
                        </a:spcAft>
                      </a:pPr>
                      <a:r>
                        <a:rPr lang="en-US" sz="1100" b="1">
                          <a:solidFill>
                            <a:srgbClr val="000000"/>
                          </a:solidFill>
                          <a:latin typeface="Calibri"/>
                          <a:ea typeface="Times New Roman"/>
                          <a:cs typeface="Calibri"/>
                        </a:rPr>
                        <a:t>0,800</a:t>
                      </a:r>
                      <a:endParaRPr lang="el-G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0,900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0,950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0,980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r>
              <a:tr h="257177">
                <a:tc gridSpan="2">
                  <a:txBody>
                    <a:bodyPr/>
                    <a:lstStyle/>
                    <a:p>
                      <a:pPr algn="ctr">
                        <a:lnSpc>
                          <a:spcPct val="115000"/>
                        </a:lnSpc>
                        <a:spcAft>
                          <a:spcPts val="0"/>
                        </a:spcAft>
                      </a:pPr>
                      <a:r>
                        <a:rPr lang="el-GR" sz="1100" b="1">
                          <a:solidFill>
                            <a:srgbClr val="000000"/>
                          </a:solidFill>
                          <a:latin typeface="Calibri"/>
                          <a:ea typeface="Times New Roman"/>
                          <a:cs typeface="Calibri"/>
                        </a:rPr>
                        <a:t>Μονόπλευρος </a:t>
                      </a:r>
                      <a:endParaRPr lang="el-GR"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hMerge="1">
                  <a:txBody>
                    <a:bodyPr/>
                    <a:lstStyle/>
                    <a:p>
                      <a:endParaRPr lang="el-GR"/>
                    </a:p>
                  </a:txBody>
                  <a:tcPr/>
                </a:tc>
                <a:tc>
                  <a:txBody>
                    <a:bodyPr/>
                    <a:lstStyle/>
                    <a:p>
                      <a:pPr algn="ctr">
                        <a:lnSpc>
                          <a:spcPct val="115000"/>
                        </a:lnSpc>
                        <a:spcAft>
                          <a:spcPts val="0"/>
                        </a:spcAft>
                      </a:pPr>
                      <a:r>
                        <a:rPr lang="en-US" sz="1100" b="1">
                          <a:solidFill>
                            <a:srgbClr val="000000"/>
                          </a:solidFill>
                          <a:latin typeface="Calibri"/>
                          <a:ea typeface="Times New Roman"/>
                          <a:cs typeface="Calibri"/>
                        </a:rPr>
                        <a:t>0,1000</a:t>
                      </a:r>
                      <a:endParaRPr lang="el-G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0,0500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0,0250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c>
                  <a:txBody>
                    <a:bodyPr/>
                    <a:lstStyle/>
                    <a:p>
                      <a:pPr algn="ctr">
                        <a:lnSpc>
                          <a:spcPct val="115000"/>
                        </a:lnSpc>
                        <a:spcAft>
                          <a:spcPts val="0"/>
                        </a:spcAft>
                      </a:pPr>
                      <a:r>
                        <a:rPr lang="en-US" sz="1100" b="1">
                          <a:solidFill>
                            <a:srgbClr val="000000"/>
                          </a:solidFill>
                          <a:latin typeface="Calibri"/>
                          <a:ea typeface="Times New Roman"/>
                          <a:cs typeface="Calibri"/>
                        </a:rPr>
                        <a:t>0,0100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FAE6"/>
                    </a:solidFill>
                  </a:tcPr>
                </a:tc>
              </a:tr>
              <a:tr h="257177">
                <a:tc gridSpan="2">
                  <a:txBody>
                    <a:bodyPr/>
                    <a:lstStyle/>
                    <a:p>
                      <a:pPr algn="ctr">
                        <a:lnSpc>
                          <a:spcPct val="115000"/>
                        </a:lnSpc>
                        <a:spcAft>
                          <a:spcPts val="0"/>
                        </a:spcAft>
                      </a:pPr>
                      <a:r>
                        <a:rPr lang="el-GR" sz="1100" b="1">
                          <a:solidFill>
                            <a:srgbClr val="000000"/>
                          </a:solidFill>
                          <a:latin typeface="Calibri"/>
                          <a:ea typeface="Times New Roman"/>
                          <a:cs typeface="Calibri"/>
                        </a:rPr>
                        <a:t>Δίπλευρος </a:t>
                      </a:r>
                      <a:endParaRPr lang="el-GR"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l-GR"/>
                    </a:p>
                  </a:txBody>
                  <a:tcPr/>
                </a:tc>
                <a:tc>
                  <a:txBody>
                    <a:bodyPr/>
                    <a:lstStyle/>
                    <a:p>
                      <a:pPr algn="ctr">
                        <a:lnSpc>
                          <a:spcPct val="115000"/>
                        </a:lnSpc>
                        <a:spcAft>
                          <a:spcPts val="0"/>
                        </a:spcAft>
                      </a:pPr>
                      <a:r>
                        <a:rPr lang="el-GR" sz="1100" b="1">
                          <a:solidFill>
                            <a:srgbClr val="000000"/>
                          </a:solidFill>
                          <a:latin typeface="Calibri"/>
                          <a:ea typeface="Times New Roman"/>
                          <a:cs typeface="Calibri"/>
                        </a:rPr>
                        <a:t>0,20</a:t>
                      </a:r>
                      <a:r>
                        <a:rPr lang="en-US" sz="1100" b="1">
                          <a:solidFill>
                            <a:srgbClr val="000000"/>
                          </a:solidFill>
                          <a:latin typeface="Calibri"/>
                          <a:ea typeface="Times New Roman"/>
                          <a:cs typeface="Calibri"/>
                        </a:rPr>
                        <a:t>00</a:t>
                      </a:r>
                      <a:endParaRPr lang="el-G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0,10</a:t>
                      </a:r>
                      <a:r>
                        <a:rPr lang="en-US" sz="1100" b="1">
                          <a:solidFill>
                            <a:srgbClr val="000000"/>
                          </a:solidFill>
                          <a:latin typeface="Calibri"/>
                          <a:ea typeface="Times New Roman"/>
                          <a:cs typeface="Calibri"/>
                        </a:rPr>
                        <a:t>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0,05</a:t>
                      </a:r>
                      <a:r>
                        <a:rPr lang="en-US" sz="1100" b="1">
                          <a:solidFill>
                            <a:srgbClr val="000000"/>
                          </a:solidFill>
                          <a:latin typeface="Calibri"/>
                          <a:ea typeface="Times New Roman"/>
                          <a:cs typeface="Calibri"/>
                        </a:rPr>
                        <a:t>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0,02</a:t>
                      </a:r>
                      <a:r>
                        <a:rPr lang="en-US" sz="1100" b="1">
                          <a:solidFill>
                            <a:srgbClr val="000000"/>
                          </a:solidFill>
                          <a:latin typeface="Calibri"/>
                          <a:ea typeface="Times New Roman"/>
                          <a:cs typeface="Calibri"/>
                        </a:rPr>
                        <a:t>00</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57177">
                <a:tc rowSpan="2">
                  <a:txBody>
                    <a:bodyPr/>
                    <a:lstStyle/>
                    <a:p>
                      <a:pPr algn="ctr">
                        <a:lnSpc>
                          <a:spcPct val="115000"/>
                        </a:lnSpc>
                        <a:spcAft>
                          <a:spcPts val="0"/>
                        </a:spcAft>
                      </a:pPr>
                      <a:endParaRPr lang="el-GR" sz="110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19</a:t>
                      </a:r>
                      <a:endParaRPr lang="el-GR"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ctr">
                        <a:lnSpc>
                          <a:spcPct val="115000"/>
                        </a:lnSpc>
                        <a:spcAft>
                          <a:spcPts val="0"/>
                        </a:spcAft>
                      </a:pPr>
                      <a:r>
                        <a:rPr lang="el-GR" sz="1100">
                          <a:solidFill>
                            <a:srgbClr val="000000"/>
                          </a:solidFill>
                          <a:latin typeface="Calibri"/>
                          <a:ea typeface="Times New Roman"/>
                          <a:cs typeface="Calibri"/>
                        </a:rPr>
                        <a:t>1,328</a:t>
                      </a:r>
                      <a:endParaRPr lang="el-G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l-GR" sz="1100">
                          <a:solidFill>
                            <a:srgbClr val="000000"/>
                          </a:solidFill>
                          <a:latin typeface="Calibri"/>
                          <a:ea typeface="Times New Roman"/>
                          <a:cs typeface="Calibri"/>
                        </a:rPr>
                        <a:t>1,729</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l-GR" sz="1100">
                          <a:solidFill>
                            <a:srgbClr val="000000"/>
                          </a:solidFill>
                          <a:latin typeface="Calibri"/>
                          <a:ea typeface="Times New Roman"/>
                          <a:cs typeface="Calibri"/>
                        </a:rPr>
                        <a:t>2,093</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l-GR" sz="1100">
                          <a:solidFill>
                            <a:srgbClr val="000000"/>
                          </a:solidFill>
                          <a:latin typeface="Calibri"/>
                          <a:ea typeface="Times New Roman"/>
                          <a:cs typeface="Calibri"/>
                        </a:rPr>
                        <a:t>2,539</a:t>
                      </a:r>
                      <a:endParaRPr lang="el-GR" sz="1100">
                        <a:latin typeface="Calibri"/>
                        <a:ea typeface="Calibri"/>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57177">
                <a:tc vMerge="1">
                  <a:txBody>
                    <a:bodyPr/>
                    <a:lstStyle/>
                    <a:p>
                      <a:endParaRPr lang="el-GR"/>
                    </a:p>
                  </a:txBody>
                  <a:tcPr/>
                </a:tc>
                <a:tc>
                  <a:txBody>
                    <a:bodyPr/>
                    <a:lstStyle/>
                    <a:p>
                      <a:pPr algn="ctr">
                        <a:lnSpc>
                          <a:spcPct val="115000"/>
                        </a:lnSpc>
                        <a:spcAft>
                          <a:spcPts val="0"/>
                        </a:spcAft>
                      </a:pPr>
                      <a:r>
                        <a:rPr lang="el-GR" sz="1100" b="1">
                          <a:solidFill>
                            <a:srgbClr val="000000"/>
                          </a:solidFill>
                          <a:latin typeface="Calibri"/>
                          <a:ea typeface="Times New Roman"/>
                          <a:cs typeface="Calibri"/>
                        </a:rPr>
                        <a:t>20</a:t>
                      </a:r>
                      <a:endParaRPr lang="el-GR" sz="110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rgbClr val="EAF1DD"/>
                    </a:solidFill>
                  </a:tcPr>
                </a:tc>
                <a:tc>
                  <a:txBody>
                    <a:bodyPr/>
                    <a:lstStyle/>
                    <a:p>
                      <a:pPr algn="ctr">
                        <a:lnSpc>
                          <a:spcPct val="115000"/>
                        </a:lnSpc>
                        <a:spcAft>
                          <a:spcPts val="0"/>
                        </a:spcAft>
                      </a:pPr>
                      <a:r>
                        <a:rPr lang="el-GR" sz="1100">
                          <a:solidFill>
                            <a:srgbClr val="000000"/>
                          </a:solidFill>
                          <a:latin typeface="Calibri"/>
                          <a:ea typeface="Times New Roman"/>
                          <a:cs typeface="Calibri"/>
                        </a:rPr>
                        <a:t>1,325</a:t>
                      </a:r>
                      <a:endParaRPr lang="el-GR"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lnSpc>
                          <a:spcPct val="115000"/>
                        </a:lnSpc>
                        <a:spcAft>
                          <a:spcPts val="0"/>
                        </a:spcAft>
                      </a:pPr>
                      <a:r>
                        <a:rPr lang="el-GR" sz="1100" dirty="0">
                          <a:solidFill>
                            <a:srgbClr val="000000"/>
                          </a:solidFill>
                          <a:latin typeface="Calibri"/>
                          <a:ea typeface="Times New Roman"/>
                          <a:cs typeface="Calibri"/>
                        </a:rPr>
                        <a:t>1,725</a:t>
                      </a:r>
                      <a:endParaRPr lang="el-GR" sz="1100" dirty="0">
                        <a:latin typeface="Calibri"/>
                        <a:ea typeface="Calibri"/>
                        <a:cs typeface="Times New Roman"/>
                      </a:endParaRPr>
                    </a:p>
                  </a:txBody>
                  <a:tcPr marL="68580" marR="68580" marT="0" marB="0" anchor="ctr">
                    <a:lnL>
                      <a:noFill/>
                    </a:lnL>
                    <a:lnR>
                      <a:noFill/>
                    </a:lnR>
                    <a:lnT>
                      <a:noFill/>
                    </a:lnT>
                    <a:lnB>
                      <a:noFill/>
                    </a:lnB>
                    <a:solidFill>
                      <a:srgbClr val="FFFF00"/>
                    </a:solidFill>
                  </a:tcPr>
                </a:tc>
                <a:tc>
                  <a:txBody>
                    <a:bodyPr/>
                    <a:lstStyle/>
                    <a:p>
                      <a:pPr algn="ctr">
                        <a:lnSpc>
                          <a:spcPct val="115000"/>
                        </a:lnSpc>
                        <a:spcAft>
                          <a:spcPts val="0"/>
                        </a:spcAft>
                      </a:pPr>
                      <a:r>
                        <a:rPr lang="el-GR" sz="1100">
                          <a:solidFill>
                            <a:srgbClr val="000000"/>
                          </a:solidFill>
                          <a:latin typeface="Calibri"/>
                          <a:ea typeface="Times New Roman"/>
                          <a:cs typeface="Calibri"/>
                        </a:rPr>
                        <a:t>2,086</a:t>
                      </a:r>
                      <a:endParaRPr lang="el-GR" sz="1100">
                        <a:latin typeface="Calibri"/>
                        <a:ea typeface="Calibri"/>
                        <a:cs typeface="Times New Roman"/>
                      </a:endParaRPr>
                    </a:p>
                  </a:txBody>
                  <a:tcPr marL="68580" marR="68580" marT="0" marB="0" anchor="ctr">
                    <a:lnL>
                      <a:noFill/>
                    </a:lnL>
                    <a:lnR>
                      <a:noFill/>
                    </a:lnR>
                    <a:lnT>
                      <a:noFill/>
                    </a:lnT>
                    <a:lnB>
                      <a:noFill/>
                    </a:lnB>
                  </a:tcPr>
                </a:tc>
                <a:tc>
                  <a:txBody>
                    <a:bodyPr/>
                    <a:lstStyle/>
                    <a:p>
                      <a:pPr algn="ctr">
                        <a:lnSpc>
                          <a:spcPct val="115000"/>
                        </a:lnSpc>
                        <a:spcAft>
                          <a:spcPts val="0"/>
                        </a:spcAft>
                      </a:pPr>
                      <a:r>
                        <a:rPr lang="el-GR" sz="1100" dirty="0">
                          <a:solidFill>
                            <a:srgbClr val="000000"/>
                          </a:solidFill>
                          <a:latin typeface="Calibri"/>
                          <a:ea typeface="Times New Roman"/>
                          <a:cs typeface="Calibri"/>
                        </a:rPr>
                        <a:t>2,528</a:t>
                      </a:r>
                      <a:endParaRPr lang="el-GR" sz="1100" dirty="0">
                        <a:latin typeface="Calibri"/>
                        <a:ea typeface="Calibri"/>
                        <a:cs typeface="Times New Roman"/>
                      </a:endParaRPr>
                    </a:p>
                  </a:txBody>
                  <a:tcPr marL="68580" marR="68580" marT="0" marB="0" anchor="ctr">
                    <a:lnL>
                      <a:noFill/>
                    </a:lnL>
                    <a:lnR>
                      <a:noFill/>
                    </a:lnR>
                    <a:lnT>
                      <a:noFill/>
                    </a:lnT>
                    <a:lnB>
                      <a:noFill/>
                    </a:lnB>
                  </a:tcPr>
                </a:tc>
              </a:tr>
            </a:tbl>
          </a:graphicData>
        </a:graphic>
      </p:graphicFrame>
    </p:spTree>
  </p:cSld>
  <p:clrMapOvr>
    <a:masterClrMapping/>
  </p:clrMapOvr>
  <p:transition spd="med">
    <p:random/>
    <p:sndAc>
      <p:stSnd>
        <p:snd r:embed="rId3"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0"/>
            <a:ext cx="9144000" cy="1524000"/>
          </a:xfrm>
          <a:solidFill>
            <a:srgbClr val="CCFF99"/>
          </a:solidFill>
          <a:ln w="76200" cmpd="tri">
            <a:solidFill>
              <a:schemeClr val="tx1"/>
            </a:solidFill>
          </a:ln>
        </p:spPr>
        <p:txBody>
          <a:bodyPr/>
          <a:lstStyle/>
          <a:p>
            <a:r>
              <a:rPr lang="el-GR" b="1" dirty="0">
                <a:solidFill>
                  <a:srgbClr val="000000"/>
                </a:solidFill>
                <a:cs typeface="Times New Roman" pitchFamily="18" charset="0"/>
              </a:rPr>
              <a:t>Κατανομή δειγματοληψίας διαφοράς δύο μέσων δειγμάτων</a:t>
            </a:r>
            <a:r>
              <a:rPr lang="el-GR" dirty="0"/>
              <a:t> </a:t>
            </a:r>
          </a:p>
        </p:txBody>
      </p:sp>
      <p:sp>
        <p:nvSpPr>
          <p:cNvPr id="112643" name="Rectangle 3"/>
          <p:cNvSpPr>
            <a:spLocks noGrp="1" noChangeArrowheads="1"/>
          </p:cNvSpPr>
          <p:nvPr>
            <p:ph idx="1"/>
          </p:nvPr>
        </p:nvSpPr>
        <p:spPr>
          <a:xfrm>
            <a:off x="0" y="1676400"/>
            <a:ext cx="9144000" cy="5181600"/>
          </a:xfrm>
        </p:spPr>
        <p:txBody>
          <a:bodyPr/>
          <a:lstStyle/>
          <a:p>
            <a:pPr algn="just"/>
            <a:r>
              <a:rPr lang="en-US" dirty="0">
                <a:solidFill>
                  <a:srgbClr val="000000"/>
                </a:solidFill>
                <a:cs typeface="Times New Roman" pitchFamily="18" charset="0"/>
              </a:rPr>
              <a:t>2. </a:t>
            </a:r>
            <a:r>
              <a:rPr lang="el-GR" dirty="0">
                <a:solidFill>
                  <a:srgbClr val="000000"/>
                </a:solidFill>
                <a:cs typeface="Times New Roman" pitchFamily="18" charset="0"/>
              </a:rPr>
              <a:t>Η μέση τιμή των διαφορών </a:t>
            </a:r>
            <a:r>
              <a:rPr lang="en-US" dirty="0">
                <a:solidFill>
                  <a:srgbClr val="000000"/>
                </a:solidFill>
                <a:cs typeface="Times New Roman" pitchFamily="18" charset="0"/>
              </a:rPr>
              <a:t>         </a:t>
            </a:r>
            <a:r>
              <a:rPr lang="el-GR" dirty="0">
                <a:solidFill>
                  <a:srgbClr val="000000"/>
                </a:solidFill>
                <a:cs typeface="Times New Roman" pitchFamily="18" charset="0"/>
              </a:rPr>
              <a:t> </a:t>
            </a:r>
            <a:r>
              <a:rPr lang="el-GR" dirty="0" smtClean="0">
                <a:solidFill>
                  <a:srgbClr val="000000"/>
                </a:solidFill>
                <a:cs typeface="Times New Roman" pitchFamily="18" charset="0"/>
              </a:rPr>
              <a:t> συμπίπτει </a:t>
            </a:r>
            <a:r>
              <a:rPr lang="el-GR" dirty="0">
                <a:solidFill>
                  <a:srgbClr val="000000"/>
                </a:solidFill>
                <a:cs typeface="Times New Roman" pitchFamily="18" charset="0"/>
              </a:rPr>
              <a:t>με τη διαφορά των μέσων μ</a:t>
            </a:r>
            <a:r>
              <a:rPr lang="el-GR" baseline="-30000" dirty="0">
                <a:solidFill>
                  <a:srgbClr val="000000"/>
                </a:solidFill>
                <a:cs typeface="Times New Roman" pitchFamily="18" charset="0"/>
              </a:rPr>
              <a:t>1</a:t>
            </a:r>
            <a:r>
              <a:rPr lang="el-GR" dirty="0">
                <a:solidFill>
                  <a:srgbClr val="000000"/>
                </a:solidFill>
                <a:cs typeface="Times New Roman" pitchFamily="18" charset="0"/>
              </a:rPr>
              <a:t> - μ</a:t>
            </a:r>
            <a:r>
              <a:rPr lang="el-GR" baseline="-30000" dirty="0">
                <a:solidFill>
                  <a:srgbClr val="000000"/>
                </a:solidFill>
                <a:cs typeface="Times New Roman" pitchFamily="18" charset="0"/>
              </a:rPr>
              <a:t>2</a:t>
            </a:r>
            <a:r>
              <a:rPr lang="el-GR" dirty="0">
                <a:solidFill>
                  <a:srgbClr val="000000"/>
                </a:solidFill>
                <a:cs typeface="Times New Roman" pitchFamily="18" charset="0"/>
              </a:rPr>
              <a:t> των πληθυσμών από τους οποίους έχουν</a:t>
            </a:r>
            <a:r>
              <a:rPr lang="en-US" dirty="0">
                <a:solidFill>
                  <a:srgbClr val="000000"/>
                </a:solidFill>
                <a:cs typeface="Times New Roman" pitchFamily="18" charset="0"/>
              </a:rPr>
              <a:t> </a:t>
            </a:r>
            <a:r>
              <a:rPr lang="el-GR" dirty="0">
                <a:solidFill>
                  <a:srgbClr val="000000"/>
                </a:solidFill>
                <a:cs typeface="Times New Roman" pitchFamily="18" charset="0"/>
              </a:rPr>
              <a:t>ληφθεί τα δείγματα.</a:t>
            </a:r>
            <a:r>
              <a:rPr lang="el-GR" dirty="0">
                <a:solidFill>
                  <a:srgbClr val="000000"/>
                </a:solidFill>
              </a:rPr>
              <a:t> </a:t>
            </a:r>
            <a:endParaRPr lang="en-US" dirty="0">
              <a:solidFill>
                <a:srgbClr val="000000"/>
              </a:solidFill>
            </a:endParaRPr>
          </a:p>
          <a:p>
            <a:pPr algn="just"/>
            <a:endParaRPr lang="el-GR" dirty="0">
              <a:solidFill>
                <a:srgbClr val="000000"/>
              </a:solidFill>
            </a:endParaRPr>
          </a:p>
        </p:txBody>
      </p:sp>
      <p:sp>
        <p:nvSpPr>
          <p:cNvPr id="112647" name="AutoShape 7"/>
          <p:cNvSpPr>
            <a:spLocks noChangeArrowheads="1"/>
          </p:cNvSpPr>
          <p:nvPr/>
        </p:nvSpPr>
        <p:spPr bwMode="auto">
          <a:xfrm>
            <a:off x="6324600" y="45720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graphicFrame>
        <p:nvGraphicFramePr>
          <p:cNvPr id="112648" name="Object 8"/>
          <p:cNvGraphicFramePr>
            <a:graphicFrameLocks noChangeAspect="1"/>
          </p:cNvGraphicFramePr>
          <p:nvPr/>
        </p:nvGraphicFramePr>
        <p:xfrm>
          <a:off x="5572132" y="1643050"/>
          <a:ext cx="1447800" cy="560388"/>
        </p:xfrm>
        <a:graphic>
          <a:graphicData uri="http://schemas.openxmlformats.org/presentationml/2006/ole">
            <mc:AlternateContent xmlns:mc="http://schemas.openxmlformats.org/markup-compatibility/2006">
              <mc:Choice xmlns:v="urn:schemas-microsoft-com:vml" Requires="v">
                <p:oleObj spid="_x0000_s24623" name="Εξίσωση" r:id="rId3" imgW="507960" imgH="241200" progId="Equation.3">
                  <p:embed/>
                </p:oleObj>
              </mc:Choice>
              <mc:Fallback>
                <p:oleObj name="Εξίσωση" r:id="rId3" imgW="5079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32" y="1643050"/>
                        <a:ext cx="1447800" cy="560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
            <a:ext cx="9144000" cy="5929330"/>
          </a:xfrm>
        </p:spPr>
        <p:txBody>
          <a:bodyPr>
            <a:normAutofit/>
          </a:bodyPr>
          <a:lstStyle/>
          <a:p>
            <a:pPr algn="just"/>
            <a:r>
              <a:rPr lang="el-GR" dirty="0" smtClean="0"/>
              <a:t>Σταθμισμένη διασπορά (</a:t>
            </a:r>
            <a:r>
              <a:rPr lang="el-GR" dirty="0" err="1" smtClean="0"/>
              <a:t>pooled</a:t>
            </a:r>
            <a:r>
              <a:rPr lang="el-GR" dirty="0" smtClean="0"/>
              <a:t> </a:t>
            </a:r>
            <a:r>
              <a:rPr lang="el-GR" dirty="0" err="1" smtClean="0"/>
              <a:t>variance</a:t>
            </a:r>
            <a:r>
              <a:rPr lang="el-GR" dirty="0" smtClean="0"/>
              <a:t>) </a:t>
            </a:r>
          </a:p>
          <a:p>
            <a:pPr algn="just"/>
            <a:r>
              <a:rPr lang="el-GR" dirty="0" smtClean="0"/>
              <a:t>Χρησιμοποιείται γιατί έχουμε δύο ανεξάρτητες εκτιμήσεις που προέρχονται από δύο διαφορετικά δείγματα για την ίδια ποσότητα το σ</a:t>
            </a:r>
            <a:r>
              <a:rPr lang="el-GR" baseline="30000" dirty="0" smtClean="0"/>
              <a:t>2</a:t>
            </a:r>
            <a:r>
              <a:rPr lang="el-GR" dirty="0" smtClean="0"/>
              <a:t>. </a:t>
            </a:r>
          </a:p>
          <a:p>
            <a:pPr algn="just"/>
            <a:r>
              <a:rPr lang="el-GR" dirty="0" smtClean="0"/>
              <a:t>Κάνουμε χρήση και των δύο αυτών εκτιμήσεων λαμβάνοντας δίνοντας όμως την αντίστοιχη βαρύτητα – μέγεθος της καθεμιάς</a:t>
            </a:r>
            <a:r>
              <a:rPr lang="el-GR" dirty="0"/>
              <a:t>.</a:t>
            </a:r>
            <a:endParaRPr lang="el-GR" dirty="0" smtClean="0"/>
          </a:p>
        </p:txBody>
      </p:sp>
      <p:graphicFrame>
        <p:nvGraphicFramePr>
          <p:cNvPr id="20482" name="Object 6"/>
          <p:cNvGraphicFramePr>
            <a:graphicFrameLocks noChangeAspect="1"/>
          </p:cNvGraphicFramePr>
          <p:nvPr/>
        </p:nvGraphicFramePr>
        <p:xfrm>
          <a:off x="7429520" y="0"/>
          <a:ext cx="1143008" cy="619125"/>
        </p:xfrm>
        <a:graphic>
          <a:graphicData uri="http://schemas.openxmlformats.org/presentationml/2006/ole">
            <mc:AlternateContent xmlns:mc="http://schemas.openxmlformats.org/markup-compatibility/2006">
              <mc:Choice xmlns:v="urn:schemas-microsoft-com:vml" Requires="v">
                <p:oleObj spid="_x0000_s20527" name="Εξίσωση" r:id="rId3" imgW="380880" imgH="253800" progId="Equation.3">
                  <p:embed/>
                </p:oleObj>
              </mc:Choice>
              <mc:Fallback>
                <p:oleObj name="Εξίσωση" r:id="rId3" imgW="380880" imgH="253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20" y="0"/>
                        <a:ext cx="1143008" cy="619125"/>
                      </a:xfrm>
                      <a:prstGeom prst="rect">
                        <a:avLst/>
                      </a:prstGeom>
                      <a:solidFill>
                        <a:srgbClr val="CCFFCC"/>
                      </a:solidFill>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p:spPr>
        <p:txBody>
          <a:bodyPr/>
          <a:lstStyle/>
          <a:p>
            <a:r>
              <a:rPr lang="en-US" b="1" dirty="0" smtClean="0"/>
              <a:t>X</a:t>
            </a:r>
            <a:r>
              <a:rPr lang="en-US" b="1" baseline="-25000" dirty="0" smtClean="0"/>
              <a:t>1</a:t>
            </a:r>
            <a:r>
              <a:rPr lang="en-US" b="1" dirty="0" smtClean="0"/>
              <a:t>:   1,   </a:t>
            </a:r>
            <a:r>
              <a:rPr lang="el-GR" b="1" dirty="0" smtClean="0"/>
              <a:t>0</a:t>
            </a:r>
            <a:r>
              <a:rPr lang="en-US" b="1" dirty="0" smtClean="0"/>
              <a:t>,   </a:t>
            </a:r>
            <a:r>
              <a:rPr lang="el-GR" b="1" dirty="0" smtClean="0"/>
              <a:t>2, 1</a:t>
            </a:r>
            <a:endParaRPr lang="en-US" b="1" dirty="0" smtClean="0"/>
          </a:p>
          <a:p>
            <a:r>
              <a:rPr lang="en-US" b="1" dirty="0" smtClean="0"/>
              <a:t>X</a:t>
            </a:r>
            <a:r>
              <a:rPr lang="en-US" b="1" baseline="-25000" dirty="0" smtClean="0"/>
              <a:t>2</a:t>
            </a:r>
            <a:r>
              <a:rPr lang="en-US" b="1" dirty="0" smtClean="0"/>
              <a:t>:   </a:t>
            </a:r>
            <a:r>
              <a:rPr lang="el-GR" b="1" dirty="0" smtClean="0"/>
              <a:t>2</a:t>
            </a:r>
            <a:r>
              <a:rPr lang="en-US" b="1" dirty="0" smtClean="0"/>
              <a:t>,   5,   </a:t>
            </a:r>
            <a:r>
              <a:rPr lang="el-GR" b="1" dirty="0" smtClean="0"/>
              <a:t>2</a:t>
            </a:r>
            <a:endParaRPr lang="en-US" b="1" dirty="0" smtClean="0"/>
          </a:p>
          <a:p>
            <a:pPr algn="just"/>
            <a:r>
              <a:rPr lang="el-GR" dirty="0" smtClean="0"/>
              <a:t>Με την υπόθεση ότι τα δείγματα προέρχονται από κανονικούς και όμοιους, ως προς την διασπορά,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90 </a:t>
            </a:r>
            <a:r>
              <a:rPr lang="el-GR" dirty="0">
                <a:solidFill>
                  <a:srgbClr val="000000"/>
                </a:solidFill>
              </a:rPr>
              <a:t>% για την διαφορά των μέσων </a:t>
            </a:r>
            <a:r>
              <a:rPr lang="el-GR" dirty="0" smtClean="0">
                <a:solidFill>
                  <a:srgbClr val="000000"/>
                </a:solidFill>
              </a:rPr>
              <a:t>των πληθυσμών.</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4</a:t>
            </a:r>
            <a:r>
              <a:rPr lang="en-US" b="1" dirty="0" smtClean="0">
                <a:solidFill>
                  <a:srgbClr val="0000FF"/>
                </a:solidFill>
                <a:cs typeface="Times New Roman" pitchFamily="18" charset="0"/>
              </a:rPr>
              <a:t>+3=</a:t>
            </a:r>
            <a:r>
              <a:rPr lang="el-GR" b="1" dirty="0" smtClean="0">
                <a:solidFill>
                  <a:srgbClr val="0000FF"/>
                </a:solidFill>
                <a:cs typeface="Times New Roman" pitchFamily="18" charset="0"/>
              </a:rPr>
              <a:t>7. </a:t>
            </a:r>
          </a:p>
          <a:p>
            <a:pPr algn="just"/>
            <a:endParaRPr lang="el-GR" b="1" dirty="0">
              <a:solidFill>
                <a:srgbClr val="0000FF"/>
              </a:solidFill>
            </a:endParaRPr>
          </a:p>
          <a:p>
            <a:endParaRPr lang="en-US" dirty="0" smtClean="0"/>
          </a:p>
          <a:p>
            <a:endParaRPr lang="el-GR" dirty="0"/>
          </a:p>
        </p:txBody>
      </p:sp>
    </p:spTree>
    <p:extLst>
      <p:ext uri="{BB962C8B-B14F-4D97-AF65-F5344CB8AC3E}">
        <p14:creationId xmlns:p14="http://schemas.microsoft.com/office/powerpoint/2010/main" val="809622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6858000"/>
              </a:xfrm>
            </p:spPr>
            <p:txBody>
              <a:bodyPr/>
              <a:lstStyle/>
              <a:p>
                <a:r>
                  <a:rPr lang="en-US" b="1" dirty="0" smtClean="0"/>
                  <a:t>X</a:t>
                </a:r>
                <a:r>
                  <a:rPr lang="en-US" b="1" baseline="-25000" dirty="0" smtClean="0"/>
                  <a:t>1</a:t>
                </a:r>
                <a:r>
                  <a:rPr lang="en-US" b="1" dirty="0" smtClean="0"/>
                  <a:t>:   1,   </a:t>
                </a:r>
                <a:r>
                  <a:rPr lang="el-GR" b="1" dirty="0" smtClean="0"/>
                  <a:t>0</a:t>
                </a:r>
                <a:r>
                  <a:rPr lang="en-US" b="1" dirty="0" smtClean="0"/>
                  <a:t>,   </a:t>
                </a:r>
                <a:r>
                  <a:rPr lang="el-GR" b="1" dirty="0" smtClean="0"/>
                  <a:t>2, 1</a:t>
                </a:r>
                <a:endParaRPr lang="en-US" b="1" dirty="0" smtClean="0"/>
              </a:p>
              <a:p>
                <a:r>
                  <a:rPr lang="en-US" b="1" dirty="0" smtClean="0"/>
                  <a:t>X</a:t>
                </a:r>
                <a:r>
                  <a:rPr lang="en-US" b="1" baseline="-25000" dirty="0" smtClean="0"/>
                  <a:t>2</a:t>
                </a:r>
                <a:r>
                  <a:rPr lang="en-US" b="1" dirty="0" smtClean="0"/>
                  <a:t>:   </a:t>
                </a:r>
                <a:r>
                  <a:rPr lang="el-GR" b="1" dirty="0" smtClean="0"/>
                  <a:t>2</a:t>
                </a:r>
                <a:r>
                  <a:rPr lang="en-US" b="1" dirty="0" smtClean="0"/>
                  <a:t>,   5,   </a:t>
                </a:r>
                <a:r>
                  <a:rPr lang="el-GR" b="1" dirty="0" smtClean="0"/>
                  <a:t>2</a:t>
                </a:r>
                <a:endParaRPr lang="en-US" b="1" dirty="0" smtClean="0"/>
              </a:p>
              <a:p>
                <a:pPr algn="just"/>
                <a:r>
                  <a:rPr lang="el-GR" dirty="0" smtClean="0"/>
                  <a:t>Με την υπόθεση ότι τα δείγματα προέρχονται από κανονικούς και όμοιους, ως προς την διασπορά,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90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4</a:t>
                </a:r>
                <a:r>
                  <a:rPr lang="en-US" b="1" dirty="0" smtClean="0">
                    <a:solidFill>
                      <a:srgbClr val="0000FF"/>
                    </a:solidFill>
                    <a:cs typeface="Times New Roman" pitchFamily="18" charset="0"/>
                  </a:rPr>
                  <a:t>+3=</a:t>
                </a:r>
                <a:r>
                  <a:rPr lang="el-GR" b="1" dirty="0" smtClean="0">
                    <a:solidFill>
                      <a:srgbClr val="0000FF"/>
                    </a:solidFill>
                    <a:cs typeface="Times New Roman" pitchFamily="18" charset="0"/>
                  </a:rPr>
                  <a:t>7. </a:t>
                </a:r>
              </a:p>
              <a:p>
                <a:r>
                  <a:rPr lang="el-GR" dirty="0">
                    <a:solidFill>
                      <a:srgbClr val="000000"/>
                    </a:solidFill>
                  </a:rPr>
                  <a:t>Για το πρώτο δείγμα</a:t>
                </a:r>
                <a:r>
                  <a:rPr lang="en-US" dirty="0">
                    <a:solidFill>
                      <a:srgbClr val="000000"/>
                    </a:solidFill>
                  </a:rPr>
                  <a:t>:  </a:t>
                </a:r>
                <a14:m>
                  <m:oMath xmlns:m="http://schemas.openxmlformats.org/officeDocument/2006/math">
                    <m:sSub>
                      <m:sSubPr>
                        <m:ctrlPr>
                          <a:rPr lang="el-GR" i="1">
                            <a:solidFill>
                              <a:srgbClr val="000000"/>
                            </a:solidFill>
                            <a:latin typeface="Cambria Math"/>
                          </a:rPr>
                        </m:ctrlPr>
                      </m:sSubPr>
                      <m:e>
                        <m:acc>
                          <m:accPr>
                            <m:chr m:val="̅"/>
                            <m:ctrlPr>
                              <a:rPr lang="el-GR" i="1">
                                <a:solidFill>
                                  <a:srgbClr val="000000"/>
                                </a:solidFill>
                                <a:latin typeface="Cambria Math"/>
                              </a:rPr>
                            </m:ctrlPr>
                          </m:accPr>
                          <m:e>
                            <m:r>
                              <a:rPr lang="en-US" i="1">
                                <a:solidFill>
                                  <a:srgbClr val="000000"/>
                                </a:solidFill>
                                <a:latin typeface="Cambria Math"/>
                              </a:rPr>
                              <m:t>𝑋</m:t>
                            </m:r>
                          </m:e>
                        </m:acc>
                      </m:e>
                      <m:sub>
                        <m:r>
                          <a:rPr lang="en-US" i="1">
                            <a:solidFill>
                              <a:srgbClr val="000000"/>
                            </a:solidFill>
                            <a:latin typeface="Cambria Math"/>
                          </a:rPr>
                          <m:t>1</m:t>
                        </m:r>
                      </m:sub>
                    </m:sSub>
                    <m:r>
                      <a:rPr lang="el-GR" i="1">
                        <a:solidFill>
                          <a:srgbClr val="000000"/>
                        </a:solidFill>
                        <a:latin typeface="Cambria Math"/>
                      </a:rPr>
                      <m:t>=</m:t>
                    </m:r>
                    <m:f>
                      <m:fPr>
                        <m:ctrlPr>
                          <a:rPr lang="el-GR" i="1">
                            <a:solidFill>
                              <a:srgbClr val="000000"/>
                            </a:solidFill>
                            <a:latin typeface="Cambria Math"/>
                          </a:rPr>
                        </m:ctrlPr>
                      </m:fPr>
                      <m:num>
                        <m:r>
                          <a:rPr lang="en-US" i="1">
                            <a:solidFill>
                              <a:srgbClr val="000000"/>
                            </a:solidFill>
                            <a:latin typeface="Cambria Math"/>
                          </a:rPr>
                          <m:t>1+</m:t>
                        </m:r>
                        <m:r>
                          <a:rPr lang="el-GR" b="0" i="1" smtClean="0">
                            <a:solidFill>
                              <a:srgbClr val="000000"/>
                            </a:solidFill>
                            <a:latin typeface="Cambria Math"/>
                          </a:rPr>
                          <m:t>0</m:t>
                        </m:r>
                        <m:r>
                          <a:rPr lang="en-US" i="1">
                            <a:solidFill>
                              <a:srgbClr val="000000"/>
                            </a:solidFill>
                            <a:latin typeface="Cambria Math"/>
                          </a:rPr>
                          <m:t>+</m:t>
                        </m:r>
                        <m:r>
                          <a:rPr lang="el-GR" b="0" i="1" smtClean="0">
                            <a:solidFill>
                              <a:srgbClr val="000000"/>
                            </a:solidFill>
                            <a:latin typeface="Cambria Math"/>
                          </a:rPr>
                          <m:t>2+1</m:t>
                        </m:r>
                      </m:num>
                      <m:den>
                        <m:r>
                          <a:rPr lang="el-GR" b="0" i="1" smtClean="0">
                            <a:solidFill>
                              <a:srgbClr val="000000"/>
                            </a:solidFill>
                            <a:latin typeface="Cambria Math"/>
                          </a:rPr>
                          <m:t>4</m:t>
                        </m:r>
                      </m:den>
                    </m:f>
                    <m:r>
                      <a:rPr lang="en-US" i="1">
                        <a:solidFill>
                          <a:srgbClr val="000000"/>
                        </a:solidFill>
                        <a:latin typeface="Cambria Math"/>
                      </a:rPr>
                      <m:t>=</m:t>
                    </m:r>
                  </m:oMath>
                </a14:m>
                <a:r>
                  <a:rPr lang="el-GR" dirty="0" smtClean="0"/>
                  <a:t>1</a:t>
                </a:r>
                <a:endParaRPr lang="en-US" dirty="0"/>
              </a:p>
              <a:p>
                <a14:m>
                  <m:oMath xmlns:m="http://schemas.openxmlformats.org/officeDocument/2006/math">
                    <m:sSub>
                      <m:sSubPr>
                        <m:ctrlPr>
                          <a:rPr lang="el-GR" i="1">
                            <a:solidFill>
                              <a:srgbClr val="000000"/>
                            </a:solidFill>
                            <a:latin typeface="Cambria Math"/>
                          </a:rPr>
                        </m:ctrlPr>
                      </m:sSubPr>
                      <m:e>
                        <m:acc>
                          <m:accPr>
                            <m:chr m:val="̅"/>
                            <m:ctrlPr>
                              <a:rPr lang="el-GR" i="1">
                                <a:solidFill>
                                  <a:srgbClr val="000000"/>
                                </a:solidFill>
                                <a:latin typeface="Cambria Math"/>
                              </a:rPr>
                            </m:ctrlPr>
                          </m:accPr>
                          <m:e>
                            <m:r>
                              <a:rPr lang="en-US" i="1">
                                <a:solidFill>
                                  <a:srgbClr val="000000"/>
                                </a:solidFill>
                                <a:latin typeface="Cambria Math"/>
                              </a:rPr>
                              <m:t>𝑋</m:t>
                            </m:r>
                          </m:e>
                        </m:acc>
                      </m:e>
                      <m:sub>
                        <m:r>
                          <a:rPr lang="en-US" i="1">
                            <a:solidFill>
                              <a:srgbClr val="000000"/>
                            </a:solidFill>
                            <a:latin typeface="Cambria Math"/>
                          </a:rPr>
                          <m:t>2</m:t>
                        </m:r>
                      </m:sub>
                    </m:sSub>
                    <m:r>
                      <a:rPr lang="el-GR" i="1">
                        <a:solidFill>
                          <a:srgbClr val="000000"/>
                        </a:solidFill>
                        <a:latin typeface="Cambria Math"/>
                      </a:rPr>
                      <m:t>=</m:t>
                    </m:r>
                    <m:f>
                      <m:fPr>
                        <m:ctrlPr>
                          <a:rPr lang="el-GR" i="1">
                            <a:solidFill>
                              <a:srgbClr val="000000"/>
                            </a:solidFill>
                            <a:latin typeface="Cambria Math"/>
                          </a:rPr>
                        </m:ctrlPr>
                      </m:fPr>
                      <m:num>
                        <m:r>
                          <a:rPr lang="el-GR" b="0" i="1" smtClean="0">
                            <a:solidFill>
                              <a:srgbClr val="000000"/>
                            </a:solidFill>
                            <a:latin typeface="Cambria Math"/>
                          </a:rPr>
                          <m:t>2</m:t>
                        </m:r>
                        <m:r>
                          <a:rPr lang="en-US" i="1">
                            <a:solidFill>
                              <a:srgbClr val="000000"/>
                            </a:solidFill>
                            <a:latin typeface="Cambria Math"/>
                          </a:rPr>
                          <m:t>+</m:t>
                        </m:r>
                        <m:r>
                          <a:rPr lang="el-GR" i="1">
                            <a:solidFill>
                              <a:srgbClr val="000000"/>
                            </a:solidFill>
                            <a:latin typeface="Cambria Math"/>
                          </a:rPr>
                          <m:t>5</m:t>
                        </m:r>
                        <m:r>
                          <a:rPr lang="en-US" i="1">
                            <a:solidFill>
                              <a:srgbClr val="000000"/>
                            </a:solidFill>
                            <a:latin typeface="Cambria Math"/>
                          </a:rPr>
                          <m:t>+</m:t>
                        </m:r>
                        <m:r>
                          <a:rPr lang="el-GR" b="0" i="1" smtClean="0">
                            <a:solidFill>
                              <a:srgbClr val="000000"/>
                            </a:solidFill>
                            <a:latin typeface="Cambria Math"/>
                          </a:rPr>
                          <m:t>2</m:t>
                        </m:r>
                      </m:num>
                      <m:den>
                        <m:r>
                          <a:rPr lang="en-US" i="1">
                            <a:solidFill>
                              <a:srgbClr val="000000"/>
                            </a:solidFill>
                            <a:latin typeface="Cambria Math"/>
                          </a:rPr>
                          <m:t>3</m:t>
                        </m:r>
                      </m:den>
                    </m:f>
                    <m:r>
                      <a:rPr lang="en-US" i="1">
                        <a:solidFill>
                          <a:srgbClr val="000000"/>
                        </a:solidFill>
                        <a:latin typeface="Cambria Math"/>
                      </a:rPr>
                      <m:t>=</m:t>
                    </m:r>
                    <m:r>
                      <a:rPr lang="el-GR" b="0" i="1" smtClean="0">
                        <a:solidFill>
                          <a:srgbClr val="000000"/>
                        </a:solidFill>
                        <a:latin typeface="Cambria Math"/>
                      </a:rPr>
                      <m:t>3</m:t>
                    </m:r>
                  </m:oMath>
                </a14:m>
                <a:endParaRPr lang="el-GR" i="1" dirty="0">
                  <a:solidFill>
                    <a:srgbClr val="000000"/>
                  </a:solidFill>
                  <a:latin typeface="Cambria Math"/>
                </a:endParaRPr>
              </a:p>
              <a:p>
                <a:pPr algn="just"/>
                <a:endParaRPr lang="el-GR" b="1" dirty="0">
                  <a:solidFill>
                    <a:srgbClr val="0000FF"/>
                  </a:solidFill>
                </a:endParaRPr>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156" r="-1667"/>
                </a:stretch>
              </a:blipFill>
            </p:spPr>
            <p:txBody>
              <a:bodyPr/>
              <a:lstStyle/>
              <a:p>
                <a:r>
                  <a:rPr lang="el-GR">
                    <a:noFill/>
                  </a:rPr>
                  <a:t> </a:t>
                </a:r>
              </a:p>
            </p:txBody>
          </p:sp>
        </mc:Fallback>
      </mc:AlternateContent>
    </p:spTree>
    <p:extLst>
      <p:ext uri="{BB962C8B-B14F-4D97-AF65-F5344CB8AC3E}">
        <p14:creationId xmlns:p14="http://schemas.microsoft.com/office/powerpoint/2010/main" val="2519882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2204864"/>
              </a:xfrm>
            </p:spPr>
            <p:txBody>
              <a:bodyPr/>
              <a:lstStyle/>
              <a:p>
                <a14:m>
                  <m:oMath xmlns:m="http://schemas.openxmlformats.org/officeDocument/2006/math">
                    <m:sSubSup>
                      <m:sSubSupPr>
                        <m:ctrlPr>
                          <a:rPr lang="el-GR" i="1" smtClean="0">
                            <a:latin typeface="Cambria Math"/>
                          </a:rPr>
                        </m:ctrlPr>
                      </m:sSubSupPr>
                      <m:e>
                        <m:r>
                          <a:rPr lang="en-US" i="1">
                            <a:latin typeface="Cambria Math"/>
                          </a:rPr>
                          <m:t>𝑆</m:t>
                        </m:r>
                      </m:e>
                      <m:sub>
                        <m:r>
                          <a:rPr lang="en-US" i="1">
                            <a:latin typeface="Cambria Math"/>
                          </a:rPr>
                          <m:t>1</m:t>
                        </m:r>
                      </m:sub>
                      <m:sup>
                        <m:r>
                          <a:rPr lang="en-US" i="1">
                            <a:latin typeface="Cambria Math"/>
                          </a:rPr>
                          <m:t>2</m:t>
                        </m:r>
                      </m:sup>
                    </m:sSubSup>
                    <m:r>
                      <a:rPr lang="el-GR" i="1">
                        <a:latin typeface="Cambria Math"/>
                      </a:rPr>
                      <m:t>=</m:t>
                    </m:r>
                    <m:f>
                      <m:fPr>
                        <m:ctrlPr>
                          <a:rPr lang="el-GR" i="1">
                            <a:latin typeface="Cambria Math"/>
                          </a:rPr>
                        </m:ctrlPr>
                      </m:fPr>
                      <m:num>
                        <m:nary>
                          <m:naryPr>
                            <m:chr m:val="∑"/>
                            <m:limLoc m:val="undOvr"/>
                            <m:subHide m:val="on"/>
                            <m:supHide m:val="on"/>
                            <m:ctrlPr>
                              <a:rPr lang="el-GR" i="1">
                                <a:latin typeface="Cambria Math"/>
                              </a:rPr>
                            </m:ctrlPr>
                          </m:naryPr>
                          <m:sub/>
                          <m:sup/>
                          <m:e>
                            <m:sSup>
                              <m:sSupPr>
                                <m:ctrlPr>
                                  <a:rPr lang="el-GR" i="1">
                                    <a:latin typeface="Cambria Math"/>
                                  </a:rPr>
                                </m:ctrlPr>
                              </m:sSupPr>
                              <m:e>
                                <m:sSub>
                                  <m:sSubPr>
                                    <m:ctrlPr>
                                      <a:rPr lang="el-GR" i="1">
                                        <a:latin typeface="Cambria Math"/>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a:rPr>
                        </m:ctrlPr>
                      </m:fPr>
                      <m:num>
                        <m:r>
                          <a:rPr lang="el-GR" i="1">
                            <a:latin typeface="Cambria Math"/>
                          </a:rPr>
                          <m:t>2</m:t>
                        </m:r>
                      </m:num>
                      <m:den>
                        <m:r>
                          <a:rPr lang="el-GR" b="0" i="1" smtClean="0">
                            <a:latin typeface="Cambria Math"/>
                          </a:rPr>
                          <m:t>3</m:t>
                        </m:r>
                      </m:den>
                    </m:f>
                    <m:r>
                      <a:rPr lang="el-GR" i="1">
                        <a:latin typeface="Cambria Math"/>
                      </a:rPr>
                      <m:t>=</m:t>
                    </m:r>
                    <m:r>
                      <a:rPr lang="el-GR" b="0" i="1" smtClean="0">
                        <a:latin typeface="Cambria Math"/>
                      </a:rPr>
                      <m:t>0,67</m:t>
                    </m:r>
                    <m:r>
                      <a:rPr lang="el-GR" i="1">
                        <a:latin typeface="Cambria Math"/>
                      </a:rPr>
                      <m:t>     </m:t>
                    </m:r>
                    <m:sSub>
                      <m:sSubPr>
                        <m:ctrlPr>
                          <a:rPr lang="el-GR" i="1">
                            <a:latin typeface="Cambria Math"/>
                          </a:rPr>
                        </m:ctrlPr>
                      </m:sSubPr>
                      <m:e>
                        <m:r>
                          <m:rPr>
                            <m:sty m:val="p"/>
                          </m:rPr>
                          <a:rPr lang="en-US">
                            <a:latin typeface="Cambria Math"/>
                          </a:rPr>
                          <m:t>S</m:t>
                        </m:r>
                      </m:e>
                      <m:sub>
                        <m:r>
                          <a:rPr lang="en-US" i="1">
                            <a:latin typeface="Cambria Math"/>
                          </a:rPr>
                          <m:t>1</m:t>
                        </m:r>
                      </m:sub>
                    </m:sSub>
                    <m:r>
                      <a:rPr lang="el-GR" i="1">
                        <a:latin typeface="Cambria Math"/>
                      </a:rPr>
                      <m:t>=</m:t>
                    </m:r>
                    <m:r>
                      <a:rPr lang="el-GR" b="0" i="1" smtClean="0">
                        <a:latin typeface="Cambria Math"/>
                      </a:rPr>
                      <m:t>0,82</m:t>
                    </m:r>
                  </m:oMath>
                </a14:m>
                <a:endParaRPr lang="el-GR"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2204864"/>
              </a:xfr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553724494"/>
                  </p:ext>
                </p:extLst>
              </p:nvPr>
            </p:nvGraphicFramePr>
            <p:xfrm>
              <a:off x="0" y="1340768"/>
              <a:ext cx="6696743" cy="2659380"/>
            </p:xfrm>
            <a:graphic>
              <a:graphicData uri="http://schemas.openxmlformats.org/drawingml/2006/table">
                <a:tbl>
                  <a:tblPr>
                    <a:tableStyleId>{5C22544A-7EE6-4342-B048-85BDC9FD1C3A}</a:tableStyleId>
                  </a:tblPr>
                  <a:tblGrid>
                    <a:gridCol w="1924812"/>
                    <a:gridCol w="2365915"/>
                    <a:gridCol w="2406016"/>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0</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r>
                  <a:tr h="360040">
                    <a:tc>
                      <a:txBody>
                        <a:bodyPr/>
                        <a:lstStyle/>
                        <a:p>
                          <a:pPr algn="ctr" fontAlgn="b"/>
                          <a:r>
                            <a:rPr lang="el-GR" sz="2800" b="0" i="0" u="none" strike="noStrike">
                              <a:solidFill>
                                <a:srgbClr val="000000"/>
                              </a:solidFill>
                              <a:effectLst/>
                              <a:latin typeface="Calibri"/>
                            </a:rPr>
                            <a:t>0</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r>
                  <a:tr h="360040">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r>
                  <a:tr h="360040">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r>
                  <a:tr h="360040">
                    <a:tc>
                      <a:txBody>
                        <a:bodyPr/>
                        <a:lstStyle/>
                        <a:p>
                          <a:pPr algn="ctr" fontAlgn="b"/>
                          <a:r>
                            <a:rPr lang="el-GR" sz="2800" b="0" i="0" u="none" strike="noStrike" dirty="0" smtClean="0">
                              <a:solidFill>
                                <a:srgbClr val="FF0000"/>
                              </a:solidFill>
                              <a:effectLst/>
                              <a:latin typeface="Calibri"/>
                            </a:rPr>
                            <a:t>4</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dirty="0">
                            <a:solidFill>
                              <a:srgbClr val="FF0000"/>
                            </a:solidFill>
                            <a:effectLst/>
                            <a:latin typeface="Calibri"/>
                          </a:endParaRPr>
                        </a:p>
                      </a:txBody>
                      <a:tcPr marL="6350" marR="6350" marT="6350" marB="0" anchor="b"/>
                    </a:tc>
                    <a:tc>
                      <a:txBody>
                        <a:bodyPr/>
                        <a:lstStyle/>
                        <a:p>
                          <a:pPr algn="ctr" fontAlgn="b"/>
                          <a:r>
                            <a:rPr lang="el-GR" sz="2800" b="1" i="0" u="none" strike="noStrike" dirty="0" smtClean="0">
                              <a:solidFill>
                                <a:srgbClr val="FF0000"/>
                              </a:solidFill>
                              <a:effectLst/>
                              <a:latin typeface="Calibri"/>
                            </a:rPr>
                            <a:t>2</a:t>
                          </a:r>
                          <a:endParaRPr lang="el-GR" sz="2800" b="1" i="0" u="none" strike="noStrike" dirty="0">
                            <a:solidFill>
                              <a:srgbClr val="FF0000"/>
                            </a:solidFill>
                            <a:effectLst/>
                            <a:latin typeface="Calibri"/>
                          </a:endParaRPr>
                        </a:p>
                      </a:txBody>
                      <a:tcPr marL="6350" marR="6350" marT="6350" marB="0" anchor="b"/>
                    </a:tc>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553724494"/>
                  </p:ext>
                </p:extLst>
              </p:nvPr>
            </p:nvGraphicFramePr>
            <p:xfrm>
              <a:off x="0" y="1340768"/>
              <a:ext cx="6696743" cy="2659380"/>
            </p:xfrm>
            <a:graphic>
              <a:graphicData uri="http://schemas.openxmlformats.org/drawingml/2006/table">
                <a:tbl>
                  <a:tblPr>
                    <a:tableStyleId>{5C22544A-7EE6-4342-B048-85BDC9FD1C3A}</a:tableStyleId>
                  </a:tblPr>
                  <a:tblGrid>
                    <a:gridCol w="1924812"/>
                    <a:gridCol w="2365915"/>
                    <a:gridCol w="2406016"/>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3"/>
                          <a:stretch>
                            <a:fillRect l="-81443" t="-24691" r="-101804" b="-482716"/>
                          </a:stretch>
                        </a:blipFill>
                      </a:tcPr>
                    </a:tc>
                    <a:tc>
                      <a:txBody>
                        <a:bodyPr/>
                        <a:lstStyle/>
                        <a:p>
                          <a:endParaRPr lang="el-GR"/>
                        </a:p>
                      </a:txBody>
                      <a:tcPr marL="6350" marR="6350" marT="6350" marB="0" anchor="b">
                        <a:blipFill rotWithShape="1">
                          <a:blip r:embed="rId3"/>
                          <a:stretch>
                            <a:fillRect l="-178228" t="-24691" b="-482716"/>
                          </a:stretch>
                        </a:blipFill>
                      </a:tcPr>
                    </a:tc>
                  </a:tr>
                  <a:tr h="433070">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0</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r>
                  <a:tr h="433070">
                    <a:tc>
                      <a:txBody>
                        <a:bodyPr/>
                        <a:lstStyle/>
                        <a:p>
                          <a:pPr algn="ctr" fontAlgn="b"/>
                          <a:r>
                            <a:rPr lang="el-GR" sz="2800" b="0" i="0" u="none" strike="noStrike">
                              <a:solidFill>
                                <a:srgbClr val="000000"/>
                              </a:solidFill>
                              <a:effectLst/>
                              <a:latin typeface="Calibri"/>
                            </a:rPr>
                            <a:t>0</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r>
                  <a:tr h="433070">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r>
                  <a:tr h="433070">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c>
                      <a:txBody>
                        <a:bodyPr/>
                        <a:lstStyle/>
                        <a:p>
                          <a:pPr algn="ctr" fontAlgn="b"/>
                          <a:r>
                            <a:rPr lang="el-GR" sz="2800" b="0" i="0" u="none" strike="noStrike" dirty="0">
                              <a:solidFill>
                                <a:srgbClr val="000000"/>
                              </a:solidFill>
                              <a:effectLst/>
                              <a:latin typeface="Calibri"/>
                            </a:rPr>
                            <a:t>0</a:t>
                          </a:r>
                        </a:p>
                      </a:txBody>
                      <a:tcPr marL="6350" marR="6350" marT="6350" marB="0" anchor="b"/>
                    </a:tc>
                  </a:tr>
                  <a:tr h="433070">
                    <a:tc>
                      <a:txBody>
                        <a:bodyPr/>
                        <a:lstStyle/>
                        <a:p>
                          <a:pPr algn="ctr" fontAlgn="b"/>
                          <a:r>
                            <a:rPr lang="el-GR" sz="2800" b="0" i="0" u="none" strike="noStrike" dirty="0" smtClean="0">
                              <a:solidFill>
                                <a:srgbClr val="FF0000"/>
                              </a:solidFill>
                              <a:effectLst/>
                              <a:latin typeface="Calibri"/>
                            </a:rPr>
                            <a:t>4</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dirty="0">
                            <a:solidFill>
                              <a:srgbClr val="FF0000"/>
                            </a:solidFill>
                            <a:effectLst/>
                            <a:latin typeface="Calibri"/>
                          </a:endParaRPr>
                        </a:p>
                      </a:txBody>
                      <a:tcPr marL="6350" marR="6350" marT="6350" marB="0" anchor="b"/>
                    </a:tc>
                    <a:tc>
                      <a:txBody>
                        <a:bodyPr/>
                        <a:lstStyle/>
                        <a:p>
                          <a:pPr algn="ctr" fontAlgn="b"/>
                          <a:r>
                            <a:rPr lang="el-GR" sz="2800" b="1" i="0" u="none" strike="noStrike" dirty="0" smtClean="0">
                              <a:solidFill>
                                <a:srgbClr val="FF0000"/>
                              </a:solidFill>
                              <a:effectLst/>
                              <a:latin typeface="Calibri"/>
                            </a:rPr>
                            <a:t>2</a:t>
                          </a:r>
                          <a:endParaRPr lang="el-GR" sz="2800" b="1" i="0" u="none" strike="noStrike" dirty="0">
                            <a:solidFill>
                              <a:srgbClr val="FF0000"/>
                            </a:solidFill>
                            <a:effectLst/>
                            <a:latin typeface="Calibri"/>
                          </a:endParaRPr>
                        </a:p>
                      </a:txBody>
                      <a:tcPr marL="6350" marR="6350" marT="6350" marB="0" anchor="b"/>
                    </a:tc>
                  </a:tr>
                </a:tbl>
              </a:graphicData>
            </a:graphic>
          </p:graphicFrame>
        </mc:Fallback>
      </mc:AlternateContent>
    </p:spTree>
    <p:extLst>
      <p:ext uri="{BB962C8B-B14F-4D97-AF65-F5344CB8AC3E}">
        <p14:creationId xmlns:p14="http://schemas.microsoft.com/office/powerpoint/2010/main" val="1283042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2204864"/>
              </a:xfrm>
            </p:spPr>
            <p:txBody>
              <a:bodyPr/>
              <a:lstStyle/>
              <a:p>
                <a14:m>
                  <m:oMath xmlns:m="http://schemas.openxmlformats.org/officeDocument/2006/math">
                    <m:sSubSup>
                      <m:sSubSupPr>
                        <m:ctrlPr>
                          <a:rPr lang="el-GR" i="1" smtClean="0">
                            <a:latin typeface="Cambria Math"/>
                          </a:rPr>
                        </m:ctrlPr>
                      </m:sSubSupPr>
                      <m:e>
                        <m:r>
                          <a:rPr lang="en-US" i="1">
                            <a:latin typeface="Cambria Math"/>
                          </a:rPr>
                          <m:t>𝑆</m:t>
                        </m:r>
                      </m:e>
                      <m:sub>
                        <m:r>
                          <a:rPr lang="el-GR" b="0" i="1" smtClean="0">
                            <a:latin typeface="Cambria Math"/>
                          </a:rPr>
                          <m:t>2</m:t>
                        </m:r>
                      </m:sub>
                      <m:sup>
                        <m:r>
                          <a:rPr lang="en-US" i="1">
                            <a:latin typeface="Cambria Math"/>
                          </a:rPr>
                          <m:t>2</m:t>
                        </m:r>
                      </m:sup>
                    </m:sSubSup>
                    <m:r>
                      <a:rPr lang="el-GR" i="1">
                        <a:latin typeface="Cambria Math"/>
                      </a:rPr>
                      <m:t>=</m:t>
                    </m:r>
                    <m:f>
                      <m:fPr>
                        <m:ctrlPr>
                          <a:rPr lang="el-GR" i="1">
                            <a:latin typeface="Cambria Math"/>
                          </a:rPr>
                        </m:ctrlPr>
                      </m:fPr>
                      <m:num>
                        <m:nary>
                          <m:naryPr>
                            <m:chr m:val="∑"/>
                            <m:limLoc m:val="undOvr"/>
                            <m:subHide m:val="on"/>
                            <m:supHide m:val="on"/>
                            <m:ctrlPr>
                              <a:rPr lang="el-GR" i="1">
                                <a:latin typeface="Cambria Math"/>
                              </a:rPr>
                            </m:ctrlPr>
                          </m:naryPr>
                          <m:sub/>
                          <m:sup/>
                          <m:e>
                            <m:sSup>
                              <m:sSupPr>
                                <m:ctrlPr>
                                  <a:rPr lang="el-GR" i="1">
                                    <a:latin typeface="Cambria Math"/>
                                  </a:rPr>
                                </m:ctrlPr>
                              </m:sSupPr>
                              <m:e>
                                <m:sSub>
                                  <m:sSubPr>
                                    <m:ctrlPr>
                                      <a:rPr lang="el-GR" i="1">
                                        <a:latin typeface="Cambria Math"/>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a:rPr>
                        </m:ctrlPr>
                      </m:fPr>
                      <m:num>
                        <m:r>
                          <a:rPr lang="el-GR" b="0" i="1" smtClean="0">
                            <a:latin typeface="Cambria Math"/>
                          </a:rPr>
                          <m:t>6</m:t>
                        </m:r>
                      </m:num>
                      <m:den>
                        <m:r>
                          <a:rPr lang="el-GR" b="0" i="1" smtClean="0">
                            <a:latin typeface="Cambria Math"/>
                          </a:rPr>
                          <m:t>2</m:t>
                        </m:r>
                      </m:den>
                    </m:f>
                    <m:r>
                      <a:rPr lang="el-GR" i="1">
                        <a:latin typeface="Cambria Math"/>
                      </a:rPr>
                      <m:t>=</m:t>
                    </m:r>
                    <m:r>
                      <a:rPr lang="el-GR" b="0" i="1" smtClean="0">
                        <a:latin typeface="Cambria Math"/>
                      </a:rPr>
                      <m:t>3</m:t>
                    </m:r>
                    <m:r>
                      <a:rPr lang="el-GR" i="1">
                        <a:latin typeface="Cambria Math"/>
                      </a:rPr>
                      <m:t>    </m:t>
                    </m:r>
                    <m:sSub>
                      <m:sSubPr>
                        <m:ctrlPr>
                          <a:rPr lang="el-GR" i="1">
                            <a:latin typeface="Cambria Math"/>
                          </a:rPr>
                        </m:ctrlPr>
                      </m:sSubPr>
                      <m:e>
                        <m:r>
                          <m:rPr>
                            <m:sty m:val="p"/>
                          </m:rPr>
                          <a:rPr lang="en-US">
                            <a:latin typeface="Cambria Math"/>
                          </a:rPr>
                          <m:t>S</m:t>
                        </m:r>
                      </m:e>
                      <m:sub>
                        <m:r>
                          <a:rPr lang="el-GR" b="0" i="1" smtClean="0">
                            <a:latin typeface="Cambria Math"/>
                          </a:rPr>
                          <m:t>2</m:t>
                        </m:r>
                      </m:sub>
                    </m:sSub>
                    <m:r>
                      <a:rPr lang="el-GR" i="1">
                        <a:latin typeface="Cambria Math"/>
                      </a:rPr>
                      <m:t>=</m:t>
                    </m:r>
                    <m:r>
                      <a:rPr lang="el-GR" b="0" i="1" smtClean="0">
                        <a:latin typeface="Cambria Math"/>
                      </a:rPr>
                      <m:t>1,73</m:t>
                    </m:r>
                  </m:oMath>
                </a14:m>
                <a:endParaRPr lang="el-GR"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2204864"/>
              </a:xfr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2099106686"/>
                  </p:ext>
                </p:extLst>
              </p:nvPr>
            </p:nvGraphicFramePr>
            <p:xfrm>
              <a:off x="0" y="908720"/>
              <a:ext cx="6696743" cy="2226310"/>
            </p:xfrm>
            <a:graphic>
              <a:graphicData uri="http://schemas.openxmlformats.org/drawingml/2006/table">
                <a:tbl>
                  <a:tblPr>
                    <a:tableStyleId>{5C22544A-7EE6-4342-B048-85BDC9FD1C3A}</a:tableStyleId>
                  </a:tblPr>
                  <a:tblGrid>
                    <a:gridCol w="1924812"/>
                    <a:gridCol w="2365915"/>
                    <a:gridCol w="2406016"/>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r>
                  <a:tr h="36004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tr>
                  <a:tr h="360040">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r>
                  <a:tr h="360040">
                    <a:tc>
                      <a:txBody>
                        <a:bodyPr/>
                        <a:lstStyle/>
                        <a:p>
                          <a:pPr algn="ctr" fontAlgn="b"/>
                          <a:r>
                            <a:rPr lang="el-GR" sz="2800" b="0" i="0" u="none" strike="noStrike" dirty="0" smtClean="0">
                              <a:solidFill>
                                <a:srgbClr val="FF0000"/>
                              </a:solidFill>
                              <a:effectLst/>
                              <a:latin typeface="Calibri"/>
                            </a:rPr>
                            <a:t>9</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dirty="0">
                            <a:solidFill>
                              <a:srgbClr val="FF0000"/>
                            </a:solidFill>
                            <a:effectLst/>
                            <a:latin typeface="Calibri"/>
                          </a:endParaRPr>
                        </a:p>
                      </a:txBody>
                      <a:tcPr marL="6350" marR="6350" marT="6350" marB="0" anchor="b"/>
                    </a:tc>
                    <a:tc>
                      <a:txBody>
                        <a:bodyPr/>
                        <a:lstStyle/>
                        <a:p>
                          <a:pPr algn="ctr" fontAlgn="b"/>
                          <a:r>
                            <a:rPr lang="el-GR" sz="2800" b="1" i="0" u="none" strike="noStrike" dirty="0" smtClean="0">
                              <a:solidFill>
                                <a:srgbClr val="FF0000"/>
                              </a:solidFill>
                              <a:effectLst/>
                              <a:latin typeface="Calibri"/>
                            </a:rPr>
                            <a:t>6</a:t>
                          </a:r>
                          <a:endParaRPr lang="el-GR" sz="2800" b="1" i="0" u="none" strike="noStrike" dirty="0">
                            <a:solidFill>
                              <a:srgbClr val="FF0000"/>
                            </a:solidFill>
                            <a:effectLst/>
                            <a:latin typeface="Calibri"/>
                          </a:endParaRPr>
                        </a:p>
                      </a:txBody>
                      <a:tcPr marL="6350" marR="6350" marT="6350" marB="0" anchor="b"/>
                    </a:tc>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2099106686"/>
                  </p:ext>
                </p:extLst>
              </p:nvPr>
            </p:nvGraphicFramePr>
            <p:xfrm>
              <a:off x="0" y="908720"/>
              <a:ext cx="6696743" cy="2226310"/>
            </p:xfrm>
            <a:graphic>
              <a:graphicData uri="http://schemas.openxmlformats.org/drawingml/2006/table">
                <a:tbl>
                  <a:tblPr>
                    <a:tableStyleId>{5C22544A-7EE6-4342-B048-85BDC9FD1C3A}</a:tableStyleId>
                  </a:tblPr>
                  <a:tblGrid>
                    <a:gridCol w="1924812"/>
                    <a:gridCol w="2365915"/>
                    <a:gridCol w="2406016"/>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4"/>
                          <a:stretch>
                            <a:fillRect l="-81443" t="-23457" r="-101804" b="-395062"/>
                          </a:stretch>
                        </a:blipFill>
                      </a:tcPr>
                    </a:tc>
                    <a:tc>
                      <a:txBody>
                        <a:bodyPr/>
                        <a:lstStyle/>
                        <a:p>
                          <a:endParaRPr lang="el-GR"/>
                        </a:p>
                      </a:txBody>
                      <a:tcPr marL="6350" marR="6350" marT="6350" marB="0" anchor="b">
                        <a:blipFill rotWithShape="1">
                          <a:blip r:embed="rId4"/>
                          <a:stretch>
                            <a:fillRect l="-178228" t="-23457" b="-395062"/>
                          </a:stretch>
                        </a:blipFill>
                      </a:tcPr>
                    </a:tc>
                  </a:tr>
                  <a:tr h="43307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r>
                  <a:tr h="43307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tr>
                  <a:tr h="433070">
                    <a:tc>
                      <a:txBody>
                        <a:bodyPr/>
                        <a:lstStyle/>
                        <a:p>
                          <a:pPr algn="ctr" fontAlgn="b"/>
                          <a:r>
                            <a:rPr lang="el-GR" sz="2800" b="0" i="0" u="none" strike="noStrike">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r>
                  <a:tr h="433070">
                    <a:tc>
                      <a:txBody>
                        <a:bodyPr/>
                        <a:lstStyle/>
                        <a:p>
                          <a:pPr algn="ctr" fontAlgn="b"/>
                          <a:r>
                            <a:rPr lang="el-GR" sz="2800" b="0" i="0" u="none" strike="noStrike" dirty="0" smtClean="0">
                              <a:solidFill>
                                <a:srgbClr val="FF0000"/>
                              </a:solidFill>
                              <a:effectLst/>
                              <a:latin typeface="Calibri"/>
                            </a:rPr>
                            <a:t>9</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dirty="0">
                            <a:solidFill>
                              <a:srgbClr val="FF0000"/>
                            </a:solidFill>
                            <a:effectLst/>
                            <a:latin typeface="Calibri"/>
                          </a:endParaRPr>
                        </a:p>
                      </a:txBody>
                      <a:tcPr marL="6350" marR="6350" marT="6350" marB="0" anchor="b"/>
                    </a:tc>
                    <a:tc>
                      <a:txBody>
                        <a:bodyPr/>
                        <a:lstStyle/>
                        <a:p>
                          <a:pPr algn="ctr" fontAlgn="b"/>
                          <a:r>
                            <a:rPr lang="el-GR" sz="2800" b="1" i="0" u="none" strike="noStrike" dirty="0" smtClean="0">
                              <a:solidFill>
                                <a:srgbClr val="FF0000"/>
                              </a:solidFill>
                              <a:effectLst/>
                              <a:latin typeface="Calibri"/>
                            </a:rPr>
                            <a:t>6</a:t>
                          </a:r>
                          <a:endParaRPr lang="el-GR" sz="2800" b="1" i="0" u="none" strike="noStrike" dirty="0">
                            <a:solidFill>
                              <a:srgbClr val="FF0000"/>
                            </a:solidFill>
                            <a:effectLst/>
                            <a:latin typeface="Calibri"/>
                          </a:endParaRPr>
                        </a:p>
                      </a:txBody>
                      <a:tcPr marL="6350" marR="6350" marT="6350" marB="0" anchor="b"/>
                    </a:tc>
                  </a:tr>
                </a:tbl>
              </a:graphicData>
            </a:graphic>
          </p:graphicFrame>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2601407163"/>
              </p:ext>
            </p:extLst>
          </p:nvPr>
        </p:nvGraphicFramePr>
        <p:xfrm>
          <a:off x="-14090" y="3140968"/>
          <a:ext cx="4406900" cy="915988"/>
        </p:xfrm>
        <a:graphic>
          <a:graphicData uri="http://schemas.openxmlformats.org/presentationml/2006/ole">
            <mc:AlternateContent xmlns:mc="http://schemas.openxmlformats.org/markup-compatibility/2006">
              <mc:Choice xmlns:v="urn:schemas-microsoft-com:vml" Requires="v">
                <p:oleObj spid="_x0000_s33822" name="Εξίσωση" r:id="rId5" imgW="1790640" imgH="457200" progId="Equation.3">
                  <p:embed/>
                </p:oleObj>
              </mc:Choice>
              <mc:Fallback>
                <p:oleObj name="Εξίσωση" r:id="rId5" imgW="1790640" imgH="457200" progId="Equation.3">
                  <p:embed/>
                  <p:pic>
                    <p:nvPicPr>
                      <p:cNvPr id="0" name="Object 5"/>
                      <p:cNvPicPr>
                        <a:picLocks noChangeAspect="1" noChangeArrowheads="1"/>
                      </p:cNvPicPr>
                      <p:nvPr/>
                    </p:nvPicPr>
                    <p:blipFill>
                      <a:blip r:embed="rId6"/>
                      <a:srcRect/>
                      <a:stretch>
                        <a:fillRect/>
                      </a:stretch>
                    </p:blipFill>
                    <p:spPr bwMode="auto">
                      <a:xfrm>
                        <a:off x="-14090" y="3140968"/>
                        <a:ext cx="4406900" cy="9159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0" y="4004325"/>
                <a:ext cx="5196038" cy="824328"/>
              </a:xfrm>
              <a:prstGeom prst="rect">
                <a:avLst/>
              </a:prstGeom>
              <a:noFill/>
            </p:spPr>
            <p:txBody>
              <a:bodyPr wrap="none" rtlCol="0">
                <a:spAutoFit/>
              </a:bodyPr>
              <a:lstStyle/>
              <a:p>
                <a14:m>
                  <m:oMath xmlns:m="http://schemas.openxmlformats.org/officeDocument/2006/math">
                    <m:sSup>
                      <m:sSupPr>
                        <m:ctrlPr>
                          <a:rPr lang="en-US" sz="3200" b="0" i="1" smtClean="0">
                            <a:latin typeface="Cambria Math"/>
                          </a:rPr>
                        </m:ctrlPr>
                      </m:sSupPr>
                      <m:e>
                        <m:r>
                          <a:rPr lang="en-US" sz="3200" b="0" i="1" smtClean="0">
                            <a:latin typeface="Cambria Math"/>
                          </a:rPr>
                          <m:t>𝑆</m:t>
                        </m:r>
                      </m:e>
                      <m:sup>
                        <m:r>
                          <a:rPr lang="en-US" sz="3200" b="0" i="1" smtClean="0">
                            <a:latin typeface="Cambria Math"/>
                          </a:rPr>
                          <m:t>2</m:t>
                        </m:r>
                      </m:sup>
                    </m:sSup>
                  </m:oMath>
                </a14:m>
                <a:r>
                  <a:rPr lang="en-US" sz="3200" dirty="0" smtClean="0"/>
                  <a:t>=</a:t>
                </a:r>
                <a14:m>
                  <m:oMath xmlns:m="http://schemas.openxmlformats.org/officeDocument/2006/math">
                    <m:f>
                      <m:fPr>
                        <m:ctrlPr>
                          <a:rPr lang="en-US" sz="3200" i="1" dirty="0" smtClean="0">
                            <a:latin typeface="Cambria Math"/>
                          </a:rPr>
                        </m:ctrlPr>
                      </m:fPr>
                      <m:num>
                        <m:d>
                          <m:dPr>
                            <m:ctrlPr>
                              <a:rPr lang="en-US" sz="3200" b="0" i="1" dirty="0" smtClean="0">
                                <a:latin typeface="Cambria Math"/>
                              </a:rPr>
                            </m:ctrlPr>
                          </m:dPr>
                          <m:e>
                            <m:r>
                              <a:rPr lang="en-US" sz="3200" b="0" i="1" dirty="0" smtClean="0">
                                <a:latin typeface="Cambria Math"/>
                              </a:rPr>
                              <m:t>4−1</m:t>
                            </m:r>
                          </m:e>
                        </m:d>
                        <m:r>
                          <a:rPr lang="en-US" sz="3200" b="0" i="1" dirty="0" smtClean="0">
                            <a:latin typeface="Cambria Math"/>
                          </a:rPr>
                          <m:t>∗0,67+</m:t>
                        </m:r>
                        <m:d>
                          <m:dPr>
                            <m:ctrlPr>
                              <a:rPr lang="en-US" sz="3200" b="0" i="1" dirty="0" smtClean="0">
                                <a:latin typeface="Cambria Math"/>
                              </a:rPr>
                            </m:ctrlPr>
                          </m:dPr>
                          <m:e>
                            <m:r>
                              <a:rPr lang="en-US" sz="3200" b="0" i="1" dirty="0" smtClean="0">
                                <a:latin typeface="Cambria Math"/>
                              </a:rPr>
                              <m:t>3−1</m:t>
                            </m:r>
                          </m:e>
                        </m:d>
                        <m:r>
                          <a:rPr lang="en-US" sz="3200" b="0" i="1" dirty="0" smtClean="0">
                            <a:latin typeface="Cambria Math"/>
                          </a:rPr>
                          <m:t>∗3</m:t>
                        </m:r>
                      </m:num>
                      <m:den>
                        <m:r>
                          <a:rPr lang="en-US" sz="3200" b="0" i="1" dirty="0" smtClean="0">
                            <a:latin typeface="Cambria Math"/>
                          </a:rPr>
                          <m:t>7−2</m:t>
                        </m:r>
                      </m:den>
                    </m:f>
                    <m:r>
                      <a:rPr lang="en-US" sz="3200" b="0" i="1" dirty="0" smtClean="0">
                        <a:latin typeface="Cambria Math"/>
                      </a:rPr>
                      <m:t>=1,6</m:t>
                    </m:r>
                  </m:oMath>
                </a14:m>
                <a:r>
                  <a:rPr lang="en-US" sz="3200" dirty="0" smtClean="0"/>
                  <a:t>02</a:t>
                </a:r>
                <a:endParaRPr lang="el-GR"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0" y="4004325"/>
                <a:ext cx="5196038" cy="824328"/>
              </a:xfrm>
              <a:prstGeom prst="rect">
                <a:avLst/>
              </a:prstGeom>
              <a:blipFill rotWithShape="1">
                <a:blip r:embed="rId7"/>
                <a:stretch>
                  <a:fillRect r="-1995" b="-118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28" y="5085184"/>
                <a:ext cx="8827994" cy="1131015"/>
              </a:xfrm>
              <a:prstGeom prst="rect">
                <a:avLst/>
              </a:prstGeom>
              <a:noFill/>
            </p:spPr>
            <p:txBody>
              <a:bodyPr wrap="none" rtlCol="0">
                <a:spAutoFit/>
              </a:bodyPr>
              <a:lstStyle/>
              <a:p>
                <a14:m>
                  <m:oMath xmlns:m="http://schemas.openxmlformats.org/officeDocument/2006/math">
                    <m:sSub>
                      <m:sSubPr>
                        <m:ctrlPr>
                          <a:rPr lang="en-US" sz="3200" b="0" i="1" smtClean="0">
                            <a:latin typeface="Cambria Math"/>
                          </a:rPr>
                        </m:ctrlPr>
                      </m:sSubPr>
                      <m:e>
                        <m:r>
                          <a:rPr lang="en-US" sz="3200" b="0" i="1" smtClean="0">
                            <a:latin typeface="Cambria Math"/>
                          </a:rPr>
                          <m:t>𝑆</m:t>
                        </m:r>
                      </m:e>
                      <m:sub>
                        <m:acc>
                          <m:accPr>
                            <m:chr m:val="̅"/>
                            <m:ctrlPr>
                              <a:rPr lang="en-US" sz="3200" b="0" i="1" smtClean="0">
                                <a:latin typeface="Cambria Math"/>
                              </a:rPr>
                            </m:ctrlPr>
                          </m:accPr>
                          <m:e>
                            <m:r>
                              <a:rPr lang="en-US" sz="3200" b="0" i="1" smtClean="0">
                                <a:latin typeface="Cambria Math"/>
                              </a:rPr>
                              <m:t>𝑥</m:t>
                            </m:r>
                          </m:e>
                        </m:acc>
                        <m:r>
                          <a:rPr lang="en-US" sz="3200" b="0" i="1" smtClean="0">
                            <a:latin typeface="Cambria Math"/>
                          </a:rPr>
                          <m:t>1−</m:t>
                        </m:r>
                        <m:acc>
                          <m:accPr>
                            <m:chr m:val="̅"/>
                            <m:ctrlPr>
                              <a:rPr lang="en-US" sz="3200" i="1">
                                <a:latin typeface="Cambria Math"/>
                              </a:rPr>
                            </m:ctrlPr>
                          </m:accPr>
                          <m:e>
                            <m:r>
                              <a:rPr lang="en-US" sz="3200" i="1">
                                <a:latin typeface="Cambria Math"/>
                              </a:rPr>
                              <m:t>𝑥</m:t>
                            </m:r>
                          </m:e>
                        </m:acc>
                        <m:r>
                          <a:rPr lang="en-US" sz="3200" b="0" i="1" smtClean="0">
                            <a:latin typeface="Cambria Math"/>
                          </a:rPr>
                          <m:t>2</m:t>
                        </m:r>
                      </m:sub>
                    </m:sSub>
                    <m:r>
                      <a:rPr lang="en-US" sz="3200" i="1" smtClean="0">
                        <a:latin typeface="Cambria Math"/>
                      </a:rPr>
                      <m:t>=</m:t>
                    </m:r>
                    <m:rad>
                      <m:radPr>
                        <m:degHide m:val="on"/>
                        <m:ctrlPr>
                          <a:rPr lang="en-US" sz="3200" i="1" smtClean="0">
                            <a:latin typeface="Cambria Math"/>
                          </a:rPr>
                        </m:ctrlPr>
                      </m:radPr>
                      <m:deg/>
                      <m:e>
                        <m:sSup>
                          <m:sSupPr>
                            <m:ctrlPr>
                              <a:rPr lang="en-US" sz="3200" i="1" smtClean="0">
                                <a:latin typeface="Cambria Math"/>
                              </a:rPr>
                            </m:ctrlPr>
                          </m:sSupPr>
                          <m:e>
                            <m:r>
                              <a:rPr lang="en-US" sz="3200" b="0" i="1" smtClean="0">
                                <a:latin typeface="Cambria Math"/>
                              </a:rPr>
                              <m:t>𝑠</m:t>
                            </m:r>
                          </m:e>
                          <m:sup>
                            <m:r>
                              <a:rPr lang="en-US" sz="3200" b="0" i="1" smtClean="0">
                                <a:latin typeface="Cambria Math"/>
                              </a:rPr>
                              <m:t>2</m:t>
                            </m:r>
                          </m:sup>
                        </m:sSup>
                        <m:r>
                          <a:rPr lang="en-US" sz="3200" b="0" i="1" smtClean="0">
                            <a:latin typeface="Cambria Math"/>
                          </a:rPr>
                          <m:t>(</m:t>
                        </m:r>
                        <m:f>
                          <m:fPr>
                            <m:ctrlPr>
                              <a:rPr lang="en-US" sz="3200" i="1" smtClean="0">
                                <a:latin typeface="Cambria Math"/>
                              </a:rPr>
                            </m:ctrlPr>
                          </m:fPr>
                          <m:num>
                            <m:r>
                              <a:rPr lang="en-US" sz="3200" b="0" i="1" smtClean="0">
                                <a:latin typeface="Cambria Math"/>
                              </a:rPr>
                              <m:t>1</m:t>
                            </m:r>
                          </m:num>
                          <m:den>
                            <m:sSub>
                              <m:sSubPr>
                                <m:ctrlPr>
                                  <a:rPr lang="en-US" sz="3200" i="1" smtClean="0">
                                    <a:latin typeface="Cambria Math"/>
                                  </a:rPr>
                                </m:ctrlPr>
                              </m:sSubPr>
                              <m:e>
                                <m:r>
                                  <a:rPr lang="en-US" sz="3200" b="0" i="1" smtClean="0">
                                    <a:latin typeface="Cambria Math"/>
                                  </a:rPr>
                                  <m:t>𝑛</m:t>
                                </m:r>
                              </m:e>
                              <m:sub>
                                <m:r>
                                  <a:rPr lang="en-US" sz="3200" b="0" i="1" smtClean="0">
                                    <a:latin typeface="Cambria Math"/>
                                  </a:rPr>
                                  <m:t>1</m:t>
                                </m:r>
                              </m:sub>
                            </m:sSub>
                          </m:den>
                        </m:f>
                        <m:r>
                          <a:rPr lang="en-US" sz="3200" b="0" i="1" smtClean="0">
                            <a:latin typeface="Cambria Math"/>
                          </a:rPr>
                          <m:t>+</m:t>
                        </m:r>
                        <m:f>
                          <m:fPr>
                            <m:ctrlPr>
                              <a:rPr lang="en-US" sz="3200" b="0" i="1" smtClean="0">
                                <a:latin typeface="Cambria Math"/>
                              </a:rPr>
                            </m:ctrlPr>
                          </m:fPr>
                          <m:num>
                            <m:r>
                              <a:rPr lang="en-US" sz="3200" b="0" i="1" smtClean="0">
                                <a:latin typeface="Cambria Math"/>
                              </a:rPr>
                              <m:t>1</m:t>
                            </m:r>
                          </m:num>
                          <m:den>
                            <m:sSub>
                              <m:sSubPr>
                                <m:ctrlPr>
                                  <a:rPr lang="en-US" sz="3200" i="1">
                                    <a:latin typeface="Cambria Math"/>
                                  </a:rPr>
                                </m:ctrlPr>
                              </m:sSubPr>
                              <m:e>
                                <m:r>
                                  <a:rPr lang="en-US" sz="3200" i="1">
                                    <a:latin typeface="Cambria Math"/>
                                  </a:rPr>
                                  <m:t>𝑛</m:t>
                                </m:r>
                              </m:e>
                              <m:sub>
                                <m:r>
                                  <a:rPr lang="en-US" sz="3200" b="0" i="1" smtClean="0">
                                    <a:latin typeface="Cambria Math"/>
                                  </a:rPr>
                                  <m:t>2</m:t>
                                </m:r>
                              </m:sub>
                            </m:sSub>
                          </m:den>
                        </m:f>
                        <m:r>
                          <a:rPr lang="en-US" sz="3200" b="0" i="1" smtClean="0">
                            <a:latin typeface="Cambria Math"/>
                          </a:rPr>
                          <m:t>)</m:t>
                        </m:r>
                      </m:e>
                    </m:rad>
                    <m:r>
                      <a:rPr lang="en-US" sz="3200" b="0" i="1" smtClean="0">
                        <a:latin typeface="Cambria Math"/>
                      </a:rPr>
                      <m:t>=</m:t>
                    </m:r>
                    <m:rad>
                      <m:radPr>
                        <m:degHide m:val="on"/>
                        <m:ctrlPr>
                          <a:rPr lang="en-US" sz="3200" b="0" i="1" smtClean="0">
                            <a:latin typeface="Cambria Math"/>
                          </a:rPr>
                        </m:ctrlPr>
                      </m:radPr>
                      <m:deg/>
                      <m:e>
                        <m:r>
                          <a:rPr lang="en-US" sz="3200" b="0" i="1" smtClean="0">
                            <a:latin typeface="Cambria Math"/>
                          </a:rPr>
                          <m:t>1,602∗</m:t>
                        </m:r>
                        <m:d>
                          <m:dPr>
                            <m:ctrlPr>
                              <a:rPr lang="en-US" sz="3200" b="0" i="1" smtClean="0">
                                <a:latin typeface="Cambria Math"/>
                              </a:rPr>
                            </m:ctrlPr>
                          </m:dPr>
                          <m:e>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r>
                              <a:rPr lang="en-US" sz="3200" b="0" i="1" smtClean="0">
                                <a:latin typeface="Cambria Math"/>
                              </a:rPr>
                              <m:t>+</m:t>
                            </m:r>
                            <m:f>
                              <m:fPr>
                                <m:ctrlPr>
                                  <a:rPr lang="en-US" sz="3200" b="0" i="1" smtClean="0">
                                    <a:latin typeface="Cambria Math"/>
                                  </a:rPr>
                                </m:ctrlPr>
                              </m:fPr>
                              <m:num>
                                <m:r>
                                  <a:rPr lang="en-US" sz="3200" b="0" i="1" smtClean="0">
                                    <a:latin typeface="Cambria Math"/>
                                  </a:rPr>
                                  <m:t>1</m:t>
                                </m:r>
                              </m:num>
                              <m:den>
                                <m:r>
                                  <a:rPr lang="en-US" sz="3200" b="0" i="1" smtClean="0">
                                    <a:latin typeface="Cambria Math"/>
                                  </a:rPr>
                                  <m:t>3</m:t>
                                </m:r>
                              </m:den>
                            </m:f>
                          </m:e>
                        </m:d>
                      </m:e>
                    </m:rad>
                    <m:r>
                      <a:rPr lang="en-US" sz="3200" b="0" i="1" smtClean="0">
                        <a:latin typeface="Cambria Math"/>
                      </a:rPr>
                      <m:t>=0,</m:t>
                    </m:r>
                  </m:oMath>
                </a14:m>
                <a:r>
                  <a:rPr lang="en-US" sz="3200" dirty="0" smtClean="0"/>
                  <a:t>96</a:t>
                </a:r>
                <a:endParaRPr lang="el-GR"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4128" y="5085184"/>
                <a:ext cx="8827994" cy="1131015"/>
              </a:xfrm>
              <a:prstGeom prst="rect">
                <a:avLst/>
              </a:prstGeom>
              <a:blipFill rotWithShape="1">
                <a:blip r:embed="rId8"/>
                <a:stretch>
                  <a:fillRect r="-829"/>
                </a:stretch>
              </a:blipFill>
            </p:spPr>
            <p:txBody>
              <a:bodyPr/>
              <a:lstStyle/>
              <a:p>
                <a:r>
                  <a:rPr lang="el-GR">
                    <a:noFill/>
                  </a:rPr>
                  <a:t> </a:t>
                </a:r>
              </a:p>
            </p:txBody>
          </p:sp>
        </mc:Fallback>
      </mc:AlternateContent>
    </p:spTree>
    <p:extLst>
      <p:ext uri="{BB962C8B-B14F-4D97-AF65-F5344CB8AC3E}">
        <p14:creationId xmlns:p14="http://schemas.microsoft.com/office/powerpoint/2010/main" val="1343919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0" name="Object 7"/>
          <p:cNvGraphicFramePr>
            <a:graphicFrameLocks noChangeAspect="1"/>
          </p:cNvGraphicFramePr>
          <p:nvPr>
            <p:extLst>
              <p:ext uri="{D42A27DB-BD31-4B8C-83A1-F6EECF244321}">
                <p14:modId xmlns:p14="http://schemas.microsoft.com/office/powerpoint/2010/main" val="3958075957"/>
              </p:ext>
            </p:extLst>
          </p:nvPr>
        </p:nvGraphicFramePr>
        <p:xfrm>
          <a:off x="12310" y="4202872"/>
          <a:ext cx="8534400" cy="1011238"/>
        </p:xfrm>
        <a:graphic>
          <a:graphicData uri="http://schemas.openxmlformats.org/presentationml/2006/ole">
            <mc:AlternateContent xmlns:mc="http://schemas.openxmlformats.org/markup-compatibility/2006">
              <mc:Choice xmlns:v="urn:schemas-microsoft-com:vml" Requires="v">
                <p:oleObj spid="_x0000_s34871" name="Εξίσωση" r:id="rId4" imgW="3213000" imgH="368280" progId="Equation.3">
                  <p:embed/>
                </p:oleObj>
              </mc:Choice>
              <mc:Fallback>
                <p:oleObj name="Εξίσωση" r:id="rId4" imgW="321300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0" y="4202872"/>
                        <a:ext cx="8534400" cy="1011238"/>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10"/>
          <p:cNvGraphicFramePr>
            <a:graphicFrameLocks noChangeAspect="1"/>
          </p:cNvGraphicFramePr>
          <p:nvPr>
            <p:extLst>
              <p:ext uri="{D42A27DB-BD31-4B8C-83A1-F6EECF244321}">
                <p14:modId xmlns:p14="http://schemas.microsoft.com/office/powerpoint/2010/main" val="3473684013"/>
              </p:ext>
            </p:extLst>
          </p:nvPr>
        </p:nvGraphicFramePr>
        <p:xfrm>
          <a:off x="395536" y="5229200"/>
          <a:ext cx="7137400" cy="457200"/>
        </p:xfrm>
        <a:graphic>
          <a:graphicData uri="http://schemas.openxmlformats.org/presentationml/2006/ole">
            <mc:AlternateContent xmlns:mc="http://schemas.openxmlformats.org/markup-compatibility/2006">
              <mc:Choice xmlns:v="urn:schemas-microsoft-com:vml" Requires="v">
                <p:oleObj spid="_x0000_s34872" name="Εξίσωση" r:id="rId6" imgW="3162240" imgH="215640" progId="Equation.3">
                  <p:embed/>
                </p:oleObj>
              </mc:Choice>
              <mc:Fallback>
                <p:oleObj name="Εξίσωση" r:id="rId6" imgW="3162240" imgH="215640" progId="Equation.3">
                  <p:embed/>
                  <p:pic>
                    <p:nvPicPr>
                      <p:cNvPr id="0" name=""/>
                      <p:cNvPicPr>
                        <a:picLocks noChangeAspect="1" noChangeArrowheads="1"/>
                      </p:cNvPicPr>
                      <p:nvPr/>
                    </p:nvPicPr>
                    <p:blipFill>
                      <a:blip r:embed="rId7"/>
                      <a:srcRect/>
                      <a:stretch>
                        <a:fillRect/>
                      </a:stretch>
                    </p:blipFill>
                    <p:spPr bwMode="auto">
                      <a:xfrm>
                        <a:off x="395536" y="5229200"/>
                        <a:ext cx="7137400" cy="457200"/>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0" name="TextBox 9"/>
              <p:cNvSpPr txBox="1"/>
              <p:nvPr/>
            </p:nvSpPr>
            <p:spPr>
              <a:xfrm>
                <a:off x="12310" y="14319"/>
                <a:ext cx="272965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𝑆</m:t>
                          </m:r>
                        </m:e>
                        <m:sub>
                          <m:acc>
                            <m:accPr>
                              <m:chr m:val="̅"/>
                              <m:ctrlPr>
                                <a:rPr lang="en-US" sz="3200" b="0" i="1" smtClean="0">
                                  <a:latin typeface="Cambria Math"/>
                                </a:rPr>
                              </m:ctrlPr>
                            </m:accPr>
                            <m:e>
                              <m:r>
                                <a:rPr lang="en-US" sz="3200" b="0" i="1" smtClean="0">
                                  <a:latin typeface="Cambria Math"/>
                                </a:rPr>
                                <m:t>𝑥</m:t>
                              </m:r>
                            </m:e>
                          </m:acc>
                          <m:r>
                            <a:rPr lang="en-US" sz="3200" b="0" i="1" smtClean="0">
                              <a:latin typeface="Cambria Math"/>
                            </a:rPr>
                            <m:t>1−</m:t>
                          </m:r>
                          <m:acc>
                            <m:accPr>
                              <m:chr m:val="̅"/>
                              <m:ctrlPr>
                                <a:rPr lang="en-US" sz="3200" i="1">
                                  <a:latin typeface="Cambria Math"/>
                                </a:rPr>
                              </m:ctrlPr>
                            </m:accPr>
                            <m:e>
                              <m:r>
                                <a:rPr lang="en-US" sz="3200" i="1">
                                  <a:latin typeface="Cambria Math"/>
                                </a:rPr>
                                <m:t>𝑥</m:t>
                              </m:r>
                            </m:e>
                          </m:acc>
                          <m:r>
                            <a:rPr lang="en-US" sz="3200" b="0" i="1" smtClean="0">
                              <a:latin typeface="Cambria Math"/>
                            </a:rPr>
                            <m:t>2</m:t>
                          </m:r>
                        </m:sub>
                      </m:sSub>
                      <m:r>
                        <a:rPr lang="en-US" sz="3200" i="1" smtClean="0">
                          <a:latin typeface="Cambria Math"/>
                        </a:rPr>
                        <m:t>=</m:t>
                      </m:r>
                      <m:r>
                        <a:rPr lang="en-US" sz="3200" b="0" i="1" smtClean="0">
                          <a:latin typeface="Cambria Math"/>
                        </a:rPr>
                        <m:t>0,96</m:t>
                      </m:r>
                    </m:oMath>
                  </m:oMathPara>
                </a14:m>
                <a:endParaRPr lang="el-GR"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2310" y="14319"/>
                <a:ext cx="2729658" cy="584775"/>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Ορθογώνιο 2"/>
              <p:cNvSpPr/>
              <p:nvPr/>
            </p:nvSpPr>
            <p:spPr>
              <a:xfrm>
                <a:off x="2987824" y="110121"/>
                <a:ext cx="6624736" cy="584775"/>
              </a:xfrm>
              <a:prstGeom prst="rect">
                <a:avLst/>
              </a:prstGeom>
            </p:spPr>
            <p:txBody>
              <a:bodyPr wrap="square">
                <a:spAutoFit/>
              </a:bodyPr>
              <a:lstStyle/>
              <a:p>
                <a14:m>
                  <m:oMath xmlns:m="http://schemas.openxmlformats.org/officeDocument/2006/math">
                    <m:sSub>
                      <m:sSubPr>
                        <m:ctrlPr>
                          <a:rPr lang="el-GR" sz="3200" i="1">
                            <a:solidFill>
                              <a:srgbClr val="000000"/>
                            </a:solidFill>
                            <a:latin typeface="Cambria Math"/>
                          </a:rPr>
                        </m:ctrlPr>
                      </m:sSubPr>
                      <m:e>
                        <m:acc>
                          <m:accPr>
                            <m:chr m:val="̅"/>
                            <m:ctrlPr>
                              <a:rPr lang="el-GR" sz="3200" i="1">
                                <a:solidFill>
                                  <a:srgbClr val="000000"/>
                                </a:solidFill>
                                <a:latin typeface="Cambria Math"/>
                              </a:rPr>
                            </m:ctrlPr>
                          </m:accPr>
                          <m:e>
                            <m:r>
                              <a:rPr lang="en-US" sz="3200" i="1">
                                <a:solidFill>
                                  <a:srgbClr val="000000"/>
                                </a:solidFill>
                                <a:latin typeface="Cambria Math"/>
                              </a:rPr>
                              <m:t>𝑋</m:t>
                            </m:r>
                          </m:e>
                        </m:acc>
                      </m:e>
                      <m:sub>
                        <m:r>
                          <a:rPr lang="en-US" sz="3200" i="1">
                            <a:solidFill>
                              <a:srgbClr val="000000"/>
                            </a:solidFill>
                            <a:latin typeface="Cambria Math"/>
                          </a:rPr>
                          <m:t>1</m:t>
                        </m:r>
                      </m:sub>
                    </m:sSub>
                    <m:r>
                      <a:rPr lang="el-GR" sz="3200" i="1">
                        <a:solidFill>
                          <a:srgbClr val="000000"/>
                        </a:solidFill>
                        <a:latin typeface="Cambria Math"/>
                      </a:rPr>
                      <m:t>=</m:t>
                    </m:r>
                  </m:oMath>
                </a14:m>
                <a:r>
                  <a:rPr lang="el-GR" sz="3200" dirty="0" smtClean="0"/>
                  <a:t>1</a:t>
                </a:r>
                <a:endParaRPr lang="en-US" sz="3200" dirty="0"/>
              </a:p>
            </p:txBody>
          </p:sp>
        </mc:Choice>
        <mc:Fallback xmlns="">
          <p:sp>
            <p:nvSpPr>
              <p:cNvPr id="3" name="Ορθογώνιο 2"/>
              <p:cNvSpPr>
                <a:spLocks noRot="1" noChangeAspect="1" noMove="1" noResize="1" noEditPoints="1" noAdjustHandles="1" noChangeArrowheads="1" noChangeShapeType="1" noTextEdit="1"/>
              </p:cNvSpPr>
              <p:nvPr/>
            </p:nvSpPr>
            <p:spPr>
              <a:xfrm>
                <a:off x="2987824" y="110121"/>
                <a:ext cx="6624736" cy="584775"/>
              </a:xfrm>
              <a:prstGeom prst="rect">
                <a:avLst/>
              </a:prstGeom>
              <a:blipFill rotWithShape="1">
                <a:blip r:embed="rId9"/>
                <a:stretch>
                  <a:fillRect t="-12500" b="-34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3"/>
              <p:cNvSpPr/>
              <p:nvPr/>
            </p:nvSpPr>
            <p:spPr>
              <a:xfrm>
                <a:off x="4427984" y="110121"/>
                <a:ext cx="147290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3200" i="1">
                              <a:solidFill>
                                <a:srgbClr val="000000"/>
                              </a:solidFill>
                              <a:latin typeface="Cambria Math"/>
                            </a:rPr>
                          </m:ctrlPr>
                        </m:sSubPr>
                        <m:e>
                          <m:acc>
                            <m:accPr>
                              <m:chr m:val="̅"/>
                              <m:ctrlPr>
                                <a:rPr lang="el-GR" sz="3200" i="1">
                                  <a:solidFill>
                                    <a:srgbClr val="000000"/>
                                  </a:solidFill>
                                  <a:latin typeface="Cambria Math"/>
                                </a:rPr>
                              </m:ctrlPr>
                            </m:accPr>
                            <m:e>
                              <m:r>
                                <a:rPr lang="en-US" sz="3200" i="1">
                                  <a:solidFill>
                                    <a:srgbClr val="000000"/>
                                  </a:solidFill>
                                  <a:latin typeface="Cambria Math"/>
                                </a:rPr>
                                <m:t>𝑋</m:t>
                              </m:r>
                            </m:e>
                          </m:acc>
                        </m:e>
                        <m:sub>
                          <m:r>
                            <a:rPr lang="en-US" sz="3200" i="1">
                              <a:solidFill>
                                <a:srgbClr val="000000"/>
                              </a:solidFill>
                              <a:latin typeface="Cambria Math"/>
                            </a:rPr>
                            <m:t>2</m:t>
                          </m:r>
                        </m:sub>
                      </m:sSub>
                      <m:r>
                        <a:rPr lang="en-US" sz="3200" i="1">
                          <a:solidFill>
                            <a:srgbClr val="000000"/>
                          </a:solidFill>
                          <a:latin typeface="Cambria Math"/>
                        </a:rPr>
                        <m:t>=</m:t>
                      </m:r>
                      <m:r>
                        <a:rPr lang="el-GR" sz="3200" i="1">
                          <a:solidFill>
                            <a:srgbClr val="000000"/>
                          </a:solidFill>
                          <a:latin typeface="Cambria Math"/>
                        </a:rPr>
                        <m:t>3</m:t>
                      </m:r>
                    </m:oMath>
                  </m:oMathPara>
                </a14:m>
                <a:endParaRPr lang="el-GR" sz="3200" i="1" dirty="0">
                  <a:solidFill>
                    <a:srgbClr val="000000"/>
                  </a:solidFill>
                  <a:latin typeface="Cambria Math"/>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4427984" y="110121"/>
                <a:ext cx="1472904" cy="584775"/>
              </a:xfrm>
              <a:prstGeom prst="rect">
                <a:avLst/>
              </a:prstGeom>
              <a:blipFill rotWithShape="1">
                <a:blip r:embed="rId10"/>
                <a:stretch>
                  <a:fillRect/>
                </a:stretch>
              </a:blipFill>
            </p:spPr>
            <p:txBody>
              <a:bodyPr/>
              <a:lstStyle/>
              <a:p>
                <a:r>
                  <a:rPr lang="el-GR">
                    <a:noFill/>
                  </a:rPr>
                  <a:t> </a:t>
                </a:r>
              </a:p>
            </p:txBody>
          </p:sp>
        </mc:Fallback>
      </mc:AlternateContent>
      <p:graphicFrame>
        <p:nvGraphicFramePr>
          <p:cNvPr id="12" name="Πίνακας 11"/>
          <p:cNvGraphicFramePr>
            <a:graphicFrameLocks noGrp="1"/>
          </p:cNvGraphicFramePr>
          <p:nvPr>
            <p:extLst>
              <p:ext uri="{D42A27DB-BD31-4B8C-83A1-F6EECF244321}">
                <p14:modId xmlns:p14="http://schemas.microsoft.com/office/powerpoint/2010/main" val="1401350192"/>
              </p:ext>
            </p:extLst>
          </p:nvPr>
        </p:nvGraphicFramePr>
        <p:xfrm>
          <a:off x="-2" y="1196752"/>
          <a:ext cx="9144002" cy="2094012"/>
        </p:xfrm>
        <a:graphic>
          <a:graphicData uri="http://schemas.openxmlformats.org/drawingml/2006/table">
            <a:tbl>
              <a:tblPr>
                <a:tableStyleId>{5C22544A-7EE6-4342-B048-85BDC9FD1C3A}</a:tableStyleId>
              </a:tblPr>
              <a:tblGrid>
                <a:gridCol w="1306286"/>
                <a:gridCol w="1306286"/>
                <a:gridCol w="1306286"/>
                <a:gridCol w="1306286"/>
                <a:gridCol w="1306286"/>
                <a:gridCol w="1306286"/>
                <a:gridCol w="1306286"/>
              </a:tblGrid>
              <a:tr h="538262">
                <a:tc gridSpan="2">
                  <a:txBody>
                    <a:bodyPr/>
                    <a:lstStyle/>
                    <a:p>
                      <a:pPr algn="ctr" fontAlgn="ctr"/>
                      <a:r>
                        <a:rPr lang="el-GR" sz="2000" u="none" strike="noStrike" dirty="0">
                          <a:effectLst/>
                        </a:rPr>
                        <a:t>Επίπεδο εμπιστοσύνης</a:t>
                      </a:r>
                      <a:endParaRPr lang="el-GR" sz="2000" b="1" i="0" u="none" strike="noStrike" dirty="0">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n-US" sz="2000" u="none" strike="noStrike" dirty="0">
                          <a:effectLst/>
                        </a:rPr>
                        <a:t>0,800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0,900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n-US" sz="2000" b="0" u="none" strike="noStrike" dirty="0">
                          <a:effectLst/>
                        </a:rPr>
                        <a:t>0,950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a:effectLst/>
                        </a:rPr>
                        <a:t>0,980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0,990</a:t>
                      </a:r>
                      <a:endParaRPr lang="el-GR" sz="2000" b="1" i="0" u="none" strike="noStrike" dirty="0">
                        <a:solidFill>
                          <a:srgbClr val="000000"/>
                        </a:solidFill>
                        <a:effectLst/>
                        <a:latin typeface="Calibri"/>
                      </a:endParaRPr>
                    </a:p>
                  </a:txBody>
                  <a:tcPr marL="6350" marR="6350" marT="6350" marB="0" anchor="ctr">
                    <a:solidFill>
                      <a:schemeClr val="bg2"/>
                    </a:solidFill>
                  </a:tcPr>
                </a:tc>
              </a:tr>
              <a:tr h="278411">
                <a:tc gridSpan="2">
                  <a:txBody>
                    <a:bodyPr/>
                    <a:lstStyle/>
                    <a:p>
                      <a:pPr algn="ctr" fontAlgn="ctr"/>
                      <a:r>
                        <a:rPr lang="el-GR" sz="2000" u="none" strike="noStrike" dirty="0">
                          <a:effectLst/>
                        </a:rPr>
                        <a:t>Μονόπλευρος </a:t>
                      </a:r>
                      <a:endParaRPr lang="el-GR" sz="2000" b="1" i="0" u="none" strike="noStrike" dirty="0">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n-US"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0,0500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n-US" sz="2000" b="0" u="none" strike="noStrike" dirty="0">
                          <a:effectLst/>
                        </a:rPr>
                        <a:t>0,0250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a:effectLst/>
                        </a:rPr>
                        <a:t>0,0100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0,0050</a:t>
                      </a:r>
                      <a:endParaRPr lang="el-GR" sz="2000" b="1" i="0" u="none" strike="noStrike" dirty="0">
                        <a:solidFill>
                          <a:srgbClr val="000000"/>
                        </a:solidFill>
                        <a:effectLst/>
                        <a:latin typeface="Calibri"/>
                      </a:endParaRPr>
                    </a:p>
                  </a:txBody>
                  <a:tcPr marL="6350" marR="6350" marT="6350" marB="0" anchor="ctr">
                    <a:solidFill>
                      <a:schemeClr val="bg2"/>
                    </a:solidFill>
                  </a:tcPr>
                </a:tc>
              </a:tr>
              <a:tr h="278411">
                <a:tc gridSpan="2">
                  <a:txBody>
                    <a:bodyPr/>
                    <a:lstStyle/>
                    <a:p>
                      <a:pPr algn="ctr" fontAlgn="ctr"/>
                      <a:r>
                        <a:rPr lang="el-GR" sz="2000" u="none" strike="noStrike">
                          <a:effectLst/>
                        </a:rPr>
                        <a:t>Δίπλευρος </a:t>
                      </a:r>
                      <a:endParaRPr lang="el-GR" sz="2000" b="1" i="0" u="none" strike="noStrike">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l-GR" sz="2000" u="none" strike="noStrike" dirty="0">
                          <a:effectLst/>
                        </a:rPr>
                        <a:t>0,2000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0" u="none" strike="noStrike" dirty="0">
                          <a:effectLst/>
                        </a:rPr>
                        <a:t>0,0500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a:effectLst/>
                        </a:rPr>
                        <a:t>0,0200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0,0100</a:t>
                      </a:r>
                      <a:endParaRPr lang="el-GR" sz="2000" b="1" i="0" u="none" strike="noStrike" dirty="0">
                        <a:solidFill>
                          <a:srgbClr val="000000"/>
                        </a:solidFill>
                        <a:effectLst/>
                        <a:latin typeface="Calibri"/>
                      </a:endParaRPr>
                    </a:p>
                  </a:txBody>
                  <a:tcPr marL="6350" marR="6350" marT="6350" marB="0" anchor="ctr">
                    <a:solidFill>
                      <a:schemeClr val="bg2"/>
                    </a:solidFill>
                  </a:tcPr>
                </a:tc>
              </a:tr>
              <a:tr h="269131">
                <a:tc rowSpan="3">
                  <a:txBody>
                    <a:bodyPr/>
                    <a:lstStyle/>
                    <a:p>
                      <a:pPr algn="ctr" fontAlgn="ctr"/>
                      <a:r>
                        <a:rPr lang="el-GR" sz="2000" u="none" strike="noStrike">
                          <a:effectLst/>
                        </a:rPr>
                        <a:t> </a:t>
                      </a:r>
                      <a:endParaRPr lang="el-GR" sz="2000" b="1" i="0" u="none" strike="noStrike">
                        <a:solidFill>
                          <a:srgbClr val="000000"/>
                        </a:solidFill>
                        <a:effectLst/>
                        <a:latin typeface="Calibri"/>
                      </a:endParaRPr>
                    </a:p>
                  </a:txBody>
                  <a:tcPr marL="6350" marR="6350" marT="6350" marB="0" vert="vert270" anchor="ctr">
                    <a:solidFill>
                      <a:schemeClr val="bg2"/>
                    </a:solidFill>
                  </a:tcPr>
                </a:tc>
                <a:tc>
                  <a:txBody>
                    <a:bodyPr/>
                    <a:lstStyle/>
                    <a:p>
                      <a:pPr algn="ctr" fontAlgn="ctr"/>
                      <a:r>
                        <a:rPr lang="el-GR" sz="2000" u="none" strike="noStrike" dirty="0">
                          <a:effectLst/>
                        </a:rPr>
                        <a:t>4</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1,533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2,132</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0" u="none" strike="noStrike" dirty="0">
                          <a:effectLst/>
                        </a:rPr>
                        <a:t>2,776</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3,747</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4,604</a:t>
                      </a:r>
                      <a:endParaRPr lang="el-GR" sz="2000" b="0" i="0" u="none" strike="noStrike" dirty="0">
                        <a:solidFill>
                          <a:srgbClr val="000000"/>
                        </a:solidFill>
                        <a:effectLst/>
                        <a:latin typeface="Calibri"/>
                      </a:endParaRPr>
                    </a:p>
                  </a:txBody>
                  <a:tcPr marL="6350" marR="6350" marT="6350" marB="0" anchor="ctr">
                    <a:solidFill>
                      <a:schemeClr val="bg2"/>
                    </a:solidFill>
                  </a:tcPr>
                </a:tc>
              </a:tr>
              <a:tr h="269131">
                <a:tc vMerge="1">
                  <a:txBody>
                    <a:bodyPr/>
                    <a:lstStyle/>
                    <a:p>
                      <a:endParaRPr lang="el-GR"/>
                    </a:p>
                  </a:txBody>
                  <a:tcPr/>
                </a:tc>
                <a:tc>
                  <a:txBody>
                    <a:bodyPr/>
                    <a:lstStyle/>
                    <a:p>
                      <a:pPr algn="ctr" fontAlgn="ctr"/>
                      <a:r>
                        <a:rPr lang="el-GR" sz="2000" u="none" strike="noStrike" dirty="0">
                          <a:effectLst/>
                        </a:rPr>
                        <a:t>5</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u="none" strike="noStrike" dirty="0">
                          <a:effectLst/>
                        </a:rPr>
                        <a:t>1,476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1" u="none" strike="noStrike" dirty="0">
                          <a:effectLst/>
                        </a:rPr>
                        <a:t>2,015</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ctr" fontAlgn="ctr"/>
                      <a:r>
                        <a:rPr lang="el-GR" sz="2000" b="0" u="none" strike="noStrike" dirty="0">
                          <a:effectLst/>
                        </a:rPr>
                        <a:t>2,571</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3,365</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4,032</a:t>
                      </a:r>
                      <a:endParaRPr lang="el-GR" sz="2000" b="0" i="0" u="none" strike="noStrike" dirty="0">
                        <a:solidFill>
                          <a:srgbClr val="000000"/>
                        </a:solidFill>
                        <a:effectLst/>
                        <a:latin typeface="Calibri"/>
                      </a:endParaRPr>
                    </a:p>
                  </a:txBody>
                  <a:tcPr marL="6350" marR="6350" marT="6350" marB="0" anchor="ctr">
                    <a:solidFill>
                      <a:schemeClr val="bg2"/>
                    </a:solidFill>
                  </a:tcPr>
                </a:tc>
              </a:tr>
              <a:tr h="269131">
                <a:tc vMerge="1">
                  <a:txBody>
                    <a:bodyPr/>
                    <a:lstStyle/>
                    <a:p>
                      <a:endParaRPr lang="el-GR"/>
                    </a:p>
                  </a:txBody>
                  <a:tcPr/>
                </a:tc>
                <a:tc>
                  <a:txBody>
                    <a:bodyPr/>
                    <a:lstStyle/>
                    <a:p>
                      <a:pPr algn="ctr" fontAlgn="ctr"/>
                      <a:r>
                        <a:rPr lang="el-GR" sz="2000" u="none" strike="noStrike">
                          <a:effectLst/>
                        </a:rPr>
                        <a:t>6</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1,440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1,943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b="0" u="none" strike="noStrike" dirty="0">
                          <a:effectLst/>
                        </a:rPr>
                        <a:t>2,447</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3,143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3,707</a:t>
                      </a:r>
                      <a:endParaRPr lang="el-GR" sz="2000" b="0" i="0" u="none" strike="noStrike" dirty="0">
                        <a:solidFill>
                          <a:srgbClr val="000000"/>
                        </a:solidFill>
                        <a:effectLst/>
                        <a:latin typeface="Calibri"/>
                      </a:endParaRPr>
                    </a:p>
                  </a:txBody>
                  <a:tcPr marL="6350" marR="6350" marT="6350" marB="0" anchor="ctr">
                    <a:solidFill>
                      <a:schemeClr val="bg2"/>
                    </a:solidFill>
                  </a:tcPr>
                </a:tc>
              </a:tr>
            </a:tbl>
          </a:graphicData>
        </a:graphic>
      </p:graphicFrame>
      <p:sp>
        <p:nvSpPr>
          <p:cNvPr id="5" name="Ορθογώνιο 4"/>
          <p:cNvSpPr/>
          <p:nvPr/>
        </p:nvSpPr>
        <p:spPr>
          <a:xfrm>
            <a:off x="0" y="3613666"/>
            <a:ext cx="6731907" cy="584775"/>
          </a:xfrm>
          <a:prstGeom prst="rect">
            <a:avLst/>
          </a:prstGeom>
        </p:spPr>
        <p:txBody>
          <a:bodyPr wrap="none">
            <a:spAutoFit/>
          </a:bodyPr>
          <a:lstStyle/>
          <a:p>
            <a:r>
              <a:rPr lang="el-GR" sz="3200" b="1" dirty="0">
                <a:solidFill>
                  <a:srgbClr val="0000FF"/>
                </a:solidFill>
                <a:cs typeface="Times New Roman" pitchFamily="18" charset="0"/>
              </a:rPr>
              <a:t>Βαθμοί Ελευθερίας = </a:t>
            </a:r>
            <a:r>
              <a:rPr lang="en-US" sz="3200" b="1" dirty="0" smtClean="0">
                <a:solidFill>
                  <a:srgbClr val="0000FF"/>
                </a:solidFill>
                <a:cs typeface="Times New Roman" pitchFamily="18" charset="0"/>
              </a:rPr>
              <a:t>n</a:t>
            </a:r>
            <a:r>
              <a:rPr lang="en-US" sz="3200" b="1" baseline="-25000" dirty="0" smtClean="0">
                <a:solidFill>
                  <a:srgbClr val="0000FF"/>
                </a:solidFill>
                <a:cs typeface="Times New Roman" pitchFamily="18" charset="0"/>
              </a:rPr>
              <a:t>1</a:t>
            </a:r>
            <a:r>
              <a:rPr lang="en-US" sz="3200" b="1" dirty="0" smtClean="0">
                <a:solidFill>
                  <a:srgbClr val="0000FF"/>
                </a:solidFill>
                <a:cs typeface="Times New Roman" pitchFamily="18" charset="0"/>
              </a:rPr>
              <a:t>+n</a:t>
            </a:r>
            <a:r>
              <a:rPr lang="en-US" sz="3200" b="1" baseline="-25000" dirty="0" smtClean="0">
                <a:solidFill>
                  <a:srgbClr val="0000FF"/>
                </a:solidFill>
                <a:cs typeface="Times New Roman" pitchFamily="18" charset="0"/>
              </a:rPr>
              <a:t>2</a:t>
            </a:r>
            <a:r>
              <a:rPr lang="en-US" sz="3200" b="1" dirty="0" smtClean="0">
                <a:solidFill>
                  <a:srgbClr val="0000FF"/>
                </a:solidFill>
                <a:cs typeface="Times New Roman" pitchFamily="18" charset="0"/>
              </a:rPr>
              <a:t>-2=</a:t>
            </a:r>
            <a:r>
              <a:rPr lang="el-GR" sz="3200" b="1" dirty="0" smtClean="0">
                <a:solidFill>
                  <a:srgbClr val="0000FF"/>
                </a:solidFill>
                <a:cs typeface="Times New Roman" pitchFamily="18" charset="0"/>
              </a:rPr>
              <a:t>4</a:t>
            </a:r>
            <a:r>
              <a:rPr lang="en-US" sz="3200" b="1" dirty="0" smtClean="0">
                <a:solidFill>
                  <a:srgbClr val="0000FF"/>
                </a:solidFill>
                <a:cs typeface="Times New Roman" pitchFamily="18" charset="0"/>
              </a:rPr>
              <a:t>+3-2=5</a:t>
            </a:r>
            <a:endParaRPr lang="el-GR" sz="3200" dirty="0"/>
          </a:p>
        </p:txBody>
      </p:sp>
    </p:spTree>
    <p:extLst>
      <p:ext uri="{BB962C8B-B14F-4D97-AF65-F5344CB8AC3E}">
        <p14:creationId xmlns:p14="http://schemas.microsoft.com/office/powerpoint/2010/main" val="68572604"/>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p:spPr>
        <p:txBody>
          <a:bodyPr/>
          <a:lstStyle/>
          <a:p>
            <a:r>
              <a:rPr lang="en-US" b="1" dirty="0" smtClean="0"/>
              <a:t>X</a:t>
            </a:r>
            <a:r>
              <a:rPr lang="en-US" b="1" baseline="-25000" dirty="0" smtClean="0"/>
              <a:t>1</a:t>
            </a:r>
            <a:r>
              <a:rPr lang="en-US" b="1" dirty="0" smtClean="0"/>
              <a:t>:   -1,   </a:t>
            </a:r>
            <a:r>
              <a:rPr lang="el-GR" b="1" dirty="0" smtClean="0"/>
              <a:t>0</a:t>
            </a:r>
            <a:r>
              <a:rPr lang="en-US" b="1" dirty="0" smtClean="0"/>
              <a:t>,   6</a:t>
            </a:r>
            <a:r>
              <a:rPr lang="el-GR" b="1" dirty="0" smtClean="0"/>
              <a:t>, </a:t>
            </a:r>
            <a:r>
              <a:rPr lang="en-US" b="1" dirty="0" smtClean="0"/>
              <a:t>-</a:t>
            </a:r>
            <a:r>
              <a:rPr lang="el-GR" b="1" dirty="0" smtClean="0"/>
              <a:t>1</a:t>
            </a:r>
            <a:endParaRPr lang="en-US" b="1" dirty="0" smtClean="0"/>
          </a:p>
          <a:p>
            <a:r>
              <a:rPr lang="en-US" b="1" dirty="0" smtClean="0"/>
              <a:t>X</a:t>
            </a:r>
            <a:r>
              <a:rPr lang="en-US" b="1" baseline="-25000" dirty="0" smtClean="0"/>
              <a:t>2</a:t>
            </a:r>
            <a:r>
              <a:rPr lang="en-US" b="1" dirty="0" smtClean="0"/>
              <a:t>:   </a:t>
            </a:r>
            <a:r>
              <a:rPr lang="el-GR" b="1" dirty="0" smtClean="0"/>
              <a:t>2</a:t>
            </a:r>
            <a:r>
              <a:rPr lang="en-US" b="1" dirty="0" smtClean="0"/>
              <a:t>,   5,   5</a:t>
            </a:r>
          </a:p>
          <a:p>
            <a:pPr algn="just"/>
            <a:r>
              <a:rPr lang="el-GR" dirty="0" smtClean="0"/>
              <a:t>Με την υπόθεση ότι τα δείγματα προέρχονται από κανονικούς και όμοιους, ως προς την διασπορά,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a:t>
            </a:r>
            <a:r>
              <a:rPr lang="en-US" dirty="0" smtClean="0">
                <a:solidFill>
                  <a:srgbClr val="000000"/>
                </a:solidFill>
              </a:rPr>
              <a:t>9</a:t>
            </a:r>
            <a:r>
              <a:rPr lang="el-GR" dirty="0" smtClean="0">
                <a:solidFill>
                  <a:srgbClr val="000000"/>
                </a:solidFill>
              </a:rPr>
              <a:t> </a:t>
            </a:r>
            <a:r>
              <a:rPr lang="el-GR" dirty="0">
                <a:solidFill>
                  <a:srgbClr val="000000"/>
                </a:solidFill>
              </a:rPr>
              <a:t>% για την διαφορά των μέσων του πληθυσμού.</a:t>
            </a:r>
            <a:r>
              <a:rPr lang="el-GR" dirty="0">
                <a:solidFill>
                  <a:srgbClr val="000000"/>
                </a:solidFill>
                <a:cs typeface="Times New Roman" pitchFamily="18" charset="0"/>
              </a:rPr>
              <a:t> </a:t>
            </a:r>
            <a:r>
              <a:rPr lang="el-GR" dirty="0"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4</a:t>
            </a:r>
            <a:r>
              <a:rPr lang="en-US" b="1" dirty="0" smtClean="0">
                <a:solidFill>
                  <a:srgbClr val="0000FF"/>
                </a:solidFill>
                <a:cs typeface="Times New Roman" pitchFamily="18" charset="0"/>
              </a:rPr>
              <a:t>+3=</a:t>
            </a:r>
            <a:r>
              <a:rPr lang="el-GR" b="1" dirty="0" smtClean="0">
                <a:solidFill>
                  <a:srgbClr val="0000FF"/>
                </a:solidFill>
                <a:cs typeface="Times New Roman" pitchFamily="18" charset="0"/>
              </a:rPr>
              <a:t>7. </a:t>
            </a:r>
          </a:p>
          <a:p>
            <a:pPr algn="just"/>
            <a:endParaRPr lang="el-GR" b="1" dirty="0">
              <a:solidFill>
                <a:srgbClr val="0000FF"/>
              </a:solidFill>
            </a:endParaRPr>
          </a:p>
          <a:p>
            <a:endParaRPr lang="en-US" dirty="0" smtClean="0"/>
          </a:p>
          <a:p>
            <a:endParaRPr lang="el-GR" dirty="0"/>
          </a:p>
        </p:txBody>
      </p:sp>
    </p:spTree>
    <p:extLst>
      <p:ext uri="{BB962C8B-B14F-4D97-AF65-F5344CB8AC3E}">
        <p14:creationId xmlns:p14="http://schemas.microsoft.com/office/powerpoint/2010/main" val="2949433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6858000"/>
              </a:xfrm>
            </p:spPr>
            <p:txBody>
              <a:bodyPr/>
              <a:lstStyle/>
              <a:p>
                <a:r>
                  <a:rPr lang="en-US" b="1" dirty="0" smtClean="0"/>
                  <a:t>X</a:t>
                </a:r>
                <a:r>
                  <a:rPr lang="en-US" b="1" baseline="-25000" dirty="0" smtClean="0"/>
                  <a:t>1</a:t>
                </a:r>
                <a:r>
                  <a:rPr lang="en-US" b="1" dirty="0" smtClean="0"/>
                  <a:t>:   -1,   </a:t>
                </a:r>
                <a:r>
                  <a:rPr lang="el-GR" b="1" dirty="0" smtClean="0"/>
                  <a:t>0</a:t>
                </a:r>
                <a:r>
                  <a:rPr lang="en-US" b="1" dirty="0" smtClean="0"/>
                  <a:t>,   6</a:t>
                </a:r>
                <a:r>
                  <a:rPr lang="el-GR" b="1" dirty="0" smtClean="0"/>
                  <a:t>, 1</a:t>
                </a:r>
                <a:endParaRPr lang="en-US" b="1" dirty="0" smtClean="0"/>
              </a:p>
              <a:p>
                <a:r>
                  <a:rPr lang="en-US" b="1" dirty="0" smtClean="0"/>
                  <a:t>X</a:t>
                </a:r>
                <a:r>
                  <a:rPr lang="en-US" b="1" baseline="-25000" dirty="0" smtClean="0"/>
                  <a:t>2</a:t>
                </a:r>
                <a:r>
                  <a:rPr lang="en-US" b="1" dirty="0" smtClean="0"/>
                  <a:t>:   </a:t>
                </a:r>
                <a:r>
                  <a:rPr lang="el-GR" b="1" dirty="0" smtClean="0"/>
                  <a:t>2</a:t>
                </a:r>
                <a:r>
                  <a:rPr lang="en-US" b="1" dirty="0" smtClean="0"/>
                  <a:t>,   5,   5</a:t>
                </a:r>
              </a:p>
              <a:p>
                <a:pPr algn="just"/>
                <a:r>
                  <a:rPr lang="el-GR" dirty="0" smtClean="0"/>
                  <a:t>Με την υπόθεση ότι τα δείγματα προέρχονται από κανονικούς και όμοιους, ως προς την διασπορά, πληθυσμούς  </a:t>
                </a:r>
                <a:r>
                  <a:rPr lang="el-GR" dirty="0" smtClean="0">
                    <a:solidFill>
                      <a:srgbClr val="000000"/>
                    </a:solidFill>
                  </a:rPr>
                  <a:t>να </a:t>
                </a:r>
                <a:r>
                  <a:rPr lang="el-GR" dirty="0" smtClean="0">
                    <a:solidFill>
                      <a:srgbClr val="000000"/>
                    </a:solidFill>
                    <a:cs typeface="Times New Roman" pitchFamily="18" charset="0"/>
                  </a:rPr>
                  <a:t> </a:t>
                </a:r>
                <a:r>
                  <a:rPr lang="el-GR" dirty="0">
                    <a:solidFill>
                      <a:srgbClr val="000000"/>
                    </a:solidFill>
                  </a:rPr>
                  <a:t>βρεθεί ένα διάστημα εμπιστοσύνης </a:t>
                </a:r>
                <a:r>
                  <a:rPr lang="el-GR" dirty="0" smtClean="0">
                    <a:solidFill>
                      <a:srgbClr val="000000"/>
                    </a:solidFill>
                  </a:rPr>
                  <a:t>9</a:t>
                </a:r>
                <a:r>
                  <a:rPr lang="en-US" dirty="0" smtClean="0">
                    <a:solidFill>
                      <a:srgbClr val="000000"/>
                    </a:solidFill>
                  </a:rPr>
                  <a:t>9</a:t>
                </a:r>
                <a:r>
                  <a:rPr lang="el-GR" dirty="0" smtClean="0">
                    <a:solidFill>
                      <a:srgbClr val="000000"/>
                    </a:solidFill>
                  </a:rPr>
                  <a:t> </a:t>
                </a:r>
                <a:r>
                  <a:rPr lang="el-GR" dirty="0">
                    <a:solidFill>
                      <a:srgbClr val="000000"/>
                    </a:solidFill>
                  </a:rPr>
                  <a:t>% για την διαφορά των </a:t>
                </a:r>
                <a:r>
                  <a:rPr lang="el-GR">
                    <a:solidFill>
                      <a:srgbClr val="000000"/>
                    </a:solidFill>
                  </a:rPr>
                  <a:t>μέσων </a:t>
                </a:r>
                <a:r>
                  <a:rPr lang="el-GR" smtClean="0">
                    <a:solidFill>
                      <a:srgbClr val="000000"/>
                    </a:solidFill>
                  </a:rPr>
                  <a:t>των πληθυσμών.</a:t>
                </a:r>
                <a:r>
                  <a:rPr lang="el-GR" smtClean="0">
                    <a:solidFill>
                      <a:srgbClr val="000000"/>
                    </a:solidFill>
                    <a:cs typeface="Times New Roman" pitchFamily="18" charset="0"/>
                  </a:rPr>
                  <a:t>  </a:t>
                </a:r>
                <a:r>
                  <a:rPr lang="el-GR" b="1" dirty="0" smtClean="0">
                    <a:solidFill>
                      <a:srgbClr val="0000FF"/>
                    </a:solidFill>
                    <a:cs typeface="Times New Roman" pitchFamily="18" charset="0"/>
                  </a:rPr>
                  <a:t>Βαθμοί Ελευθερίας = </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1</a:t>
                </a:r>
                <a:r>
                  <a:rPr lang="en-US" b="1" dirty="0" smtClean="0">
                    <a:solidFill>
                      <a:srgbClr val="0000FF"/>
                    </a:solidFill>
                    <a:cs typeface="Times New Roman" pitchFamily="18" charset="0"/>
                  </a:rPr>
                  <a:t>+n</a:t>
                </a:r>
                <a:r>
                  <a:rPr lang="en-US" b="1" baseline="-25000" dirty="0" smtClean="0">
                    <a:solidFill>
                      <a:srgbClr val="0000FF"/>
                    </a:solidFill>
                    <a:cs typeface="Times New Roman" pitchFamily="18" charset="0"/>
                  </a:rPr>
                  <a:t>2</a:t>
                </a:r>
                <a:r>
                  <a:rPr lang="en-US" b="1" dirty="0" smtClean="0">
                    <a:solidFill>
                      <a:srgbClr val="0000FF"/>
                    </a:solidFill>
                    <a:cs typeface="Times New Roman" pitchFamily="18" charset="0"/>
                  </a:rPr>
                  <a:t>=</a:t>
                </a:r>
                <a:r>
                  <a:rPr lang="el-GR" b="1" dirty="0" smtClean="0">
                    <a:solidFill>
                      <a:srgbClr val="0000FF"/>
                    </a:solidFill>
                    <a:cs typeface="Times New Roman" pitchFamily="18" charset="0"/>
                  </a:rPr>
                  <a:t>4</a:t>
                </a:r>
                <a:r>
                  <a:rPr lang="en-US" b="1" dirty="0" smtClean="0">
                    <a:solidFill>
                      <a:srgbClr val="0000FF"/>
                    </a:solidFill>
                    <a:cs typeface="Times New Roman" pitchFamily="18" charset="0"/>
                  </a:rPr>
                  <a:t>+3=</a:t>
                </a:r>
                <a:r>
                  <a:rPr lang="el-GR" b="1" dirty="0" smtClean="0">
                    <a:solidFill>
                      <a:srgbClr val="0000FF"/>
                    </a:solidFill>
                    <a:cs typeface="Times New Roman" pitchFamily="18" charset="0"/>
                  </a:rPr>
                  <a:t>7. </a:t>
                </a:r>
                <a:endParaRPr lang="en-US" b="1" dirty="0" smtClean="0">
                  <a:solidFill>
                    <a:srgbClr val="0000FF"/>
                  </a:solidFill>
                  <a:cs typeface="Times New Roman" pitchFamily="18" charset="0"/>
                </a:endParaRPr>
              </a:p>
              <a:p>
                <a:r>
                  <a:rPr lang="el-GR" dirty="0">
                    <a:solidFill>
                      <a:srgbClr val="000000"/>
                    </a:solidFill>
                  </a:rPr>
                  <a:t>Για το πρώτο δείγμα</a:t>
                </a:r>
                <a:r>
                  <a:rPr lang="en-US" dirty="0">
                    <a:solidFill>
                      <a:srgbClr val="000000"/>
                    </a:solidFill>
                  </a:rPr>
                  <a:t>:  </a:t>
                </a:r>
                <a14:m>
                  <m:oMath xmlns:m="http://schemas.openxmlformats.org/officeDocument/2006/math">
                    <m:sSub>
                      <m:sSubPr>
                        <m:ctrlPr>
                          <a:rPr lang="el-GR" i="1">
                            <a:solidFill>
                              <a:srgbClr val="000000"/>
                            </a:solidFill>
                            <a:latin typeface="Cambria Math"/>
                          </a:rPr>
                        </m:ctrlPr>
                      </m:sSubPr>
                      <m:e>
                        <m:acc>
                          <m:accPr>
                            <m:chr m:val="̅"/>
                            <m:ctrlPr>
                              <a:rPr lang="el-GR" i="1">
                                <a:solidFill>
                                  <a:srgbClr val="000000"/>
                                </a:solidFill>
                                <a:latin typeface="Cambria Math"/>
                              </a:rPr>
                            </m:ctrlPr>
                          </m:accPr>
                          <m:e>
                            <m:r>
                              <a:rPr lang="en-US" i="1">
                                <a:solidFill>
                                  <a:srgbClr val="000000"/>
                                </a:solidFill>
                                <a:latin typeface="Cambria Math"/>
                              </a:rPr>
                              <m:t>𝑋</m:t>
                            </m:r>
                          </m:e>
                        </m:acc>
                      </m:e>
                      <m:sub>
                        <m:r>
                          <a:rPr lang="en-US" i="1">
                            <a:solidFill>
                              <a:srgbClr val="000000"/>
                            </a:solidFill>
                            <a:latin typeface="Cambria Math"/>
                          </a:rPr>
                          <m:t>1</m:t>
                        </m:r>
                      </m:sub>
                    </m:sSub>
                    <m:r>
                      <a:rPr lang="el-GR" i="1">
                        <a:solidFill>
                          <a:srgbClr val="000000"/>
                        </a:solidFill>
                        <a:latin typeface="Cambria Math"/>
                      </a:rPr>
                      <m:t>=</m:t>
                    </m:r>
                    <m:f>
                      <m:fPr>
                        <m:ctrlPr>
                          <a:rPr lang="el-GR" i="1">
                            <a:solidFill>
                              <a:srgbClr val="000000"/>
                            </a:solidFill>
                            <a:latin typeface="Cambria Math"/>
                          </a:rPr>
                        </m:ctrlPr>
                      </m:fPr>
                      <m:num>
                        <m:r>
                          <a:rPr lang="en-US" i="1">
                            <a:solidFill>
                              <a:srgbClr val="000000"/>
                            </a:solidFill>
                            <a:latin typeface="Cambria Math"/>
                          </a:rPr>
                          <m:t>1+</m:t>
                        </m:r>
                        <m:r>
                          <a:rPr lang="el-GR" i="1">
                            <a:solidFill>
                              <a:srgbClr val="000000"/>
                            </a:solidFill>
                            <a:latin typeface="Cambria Math"/>
                          </a:rPr>
                          <m:t>0</m:t>
                        </m:r>
                        <m:r>
                          <a:rPr lang="en-US" i="1">
                            <a:solidFill>
                              <a:srgbClr val="000000"/>
                            </a:solidFill>
                            <a:latin typeface="Cambria Math"/>
                          </a:rPr>
                          <m:t>+</m:t>
                        </m:r>
                        <m:r>
                          <a:rPr lang="en-US" b="0" i="1" smtClean="0">
                            <a:solidFill>
                              <a:srgbClr val="000000"/>
                            </a:solidFill>
                            <a:latin typeface="Cambria Math"/>
                          </a:rPr>
                          <m:t>6−</m:t>
                        </m:r>
                        <m:r>
                          <a:rPr lang="el-GR" i="1">
                            <a:solidFill>
                              <a:srgbClr val="000000"/>
                            </a:solidFill>
                            <a:latin typeface="Cambria Math"/>
                          </a:rPr>
                          <m:t>1</m:t>
                        </m:r>
                      </m:num>
                      <m:den>
                        <m:r>
                          <a:rPr lang="el-GR" i="1">
                            <a:solidFill>
                              <a:srgbClr val="000000"/>
                            </a:solidFill>
                            <a:latin typeface="Cambria Math"/>
                          </a:rPr>
                          <m:t>4</m:t>
                        </m:r>
                      </m:den>
                    </m:f>
                    <m:r>
                      <a:rPr lang="en-US" i="1">
                        <a:solidFill>
                          <a:srgbClr val="000000"/>
                        </a:solidFill>
                        <a:latin typeface="Cambria Math"/>
                      </a:rPr>
                      <m:t>=</m:t>
                    </m:r>
                  </m:oMath>
                </a14:m>
                <a:r>
                  <a:rPr lang="el-GR" dirty="0"/>
                  <a:t>1</a:t>
                </a:r>
                <a:endParaRPr lang="en-US" dirty="0"/>
              </a:p>
              <a:p>
                <a14:m>
                  <m:oMath xmlns:m="http://schemas.openxmlformats.org/officeDocument/2006/math">
                    <m:sSub>
                      <m:sSubPr>
                        <m:ctrlPr>
                          <a:rPr lang="el-GR" i="1">
                            <a:solidFill>
                              <a:srgbClr val="000000"/>
                            </a:solidFill>
                            <a:latin typeface="Cambria Math"/>
                          </a:rPr>
                        </m:ctrlPr>
                      </m:sSubPr>
                      <m:e>
                        <m:acc>
                          <m:accPr>
                            <m:chr m:val="̅"/>
                            <m:ctrlPr>
                              <a:rPr lang="el-GR" i="1">
                                <a:solidFill>
                                  <a:srgbClr val="000000"/>
                                </a:solidFill>
                                <a:latin typeface="Cambria Math"/>
                              </a:rPr>
                            </m:ctrlPr>
                          </m:accPr>
                          <m:e>
                            <m:r>
                              <a:rPr lang="en-US" i="1">
                                <a:solidFill>
                                  <a:srgbClr val="000000"/>
                                </a:solidFill>
                                <a:latin typeface="Cambria Math"/>
                              </a:rPr>
                              <m:t>𝑋</m:t>
                            </m:r>
                          </m:e>
                        </m:acc>
                      </m:e>
                      <m:sub>
                        <m:r>
                          <a:rPr lang="en-US" i="1">
                            <a:solidFill>
                              <a:srgbClr val="000000"/>
                            </a:solidFill>
                            <a:latin typeface="Cambria Math"/>
                          </a:rPr>
                          <m:t>2</m:t>
                        </m:r>
                      </m:sub>
                    </m:sSub>
                    <m:r>
                      <a:rPr lang="el-GR" i="1">
                        <a:solidFill>
                          <a:srgbClr val="000000"/>
                        </a:solidFill>
                        <a:latin typeface="Cambria Math"/>
                      </a:rPr>
                      <m:t>=</m:t>
                    </m:r>
                    <m:f>
                      <m:fPr>
                        <m:ctrlPr>
                          <a:rPr lang="el-GR" i="1">
                            <a:solidFill>
                              <a:srgbClr val="000000"/>
                            </a:solidFill>
                            <a:latin typeface="Cambria Math"/>
                          </a:rPr>
                        </m:ctrlPr>
                      </m:fPr>
                      <m:num>
                        <m:r>
                          <a:rPr lang="el-GR" i="1">
                            <a:solidFill>
                              <a:srgbClr val="000000"/>
                            </a:solidFill>
                            <a:latin typeface="Cambria Math"/>
                          </a:rPr>
                          <m:t>2</m:t>
                        </m:r>
                        <m:r>
                          <a:rPr lang="en-US" i="1">
                            <a:solidFill>
                              <a:srgbClr val="000000"/>
                            </a:solidFill>
                            <a:latin typeface="Cambria Math"/>
                          </a:rPr>
                          <m:t>+</m:t>
                        </m:r>
                        <m:r>
                          <a:rPr lang="el-GR" i="1">
                            <a:solidFill>
                              <a:srgbClr val="000000"/>
                            </a:solidFill>
                            <a:latin typeface="Cambria Math"/>
                          </a:rPr>
                          <m:t>5</m:t>
                        </m:r>
                        <m:r>
                          <a:rPr lang="en-US" i="1">
                            <a:solidFill>
                              <a:srgbClr val="000000"/>
                            </a:solidFill>
                            <a:latin typeface="Cambria Math"/>
                          </a:rPr>
                          <m:t>+</m:t>
                        </m:r>
                        <m:r>
                          <a:rPr lang="en-US" b="0" i="1" smtClean="0">
                            <a:solidFill>
                              <a:srgbClr val="000000"/>
                            </a:solidFill>
                            <a:latin typeface="Cambria Math"/>
                          </a:rPr>
                          <m:t>5</m:t>
                        </m:r>
                      </m:num>
                      <m:den>
                        <m:r>
                          <a:rPr lang="en-US" i="1">
                            <a:solidFill>
                              <a:srgbClr val="000000"/>
                            </a:solidFill>
                            <a:latin typeface="Cambria Math"/>
                          </a:rPr>
                          <m:t>3</m:t>
                        </m:r>
                      </m:den>
                    </m:f>
                    <m:r>
                      <a:rPr lang="en-US" i="1">
                        <a:solidFill>
                          <a:srgbClr val="000000"/>
                        </a:solidFill>
                        <a:latin typeface="Cambria Math"/>
                      </a:rPr>
                      <m:t>=</m:t>
                    </m:r>
                    <m:r>
                      <a:rPr lang="en-US" b="0" i="1" smtClean="0">
                        <a:solidFill>
                          <a:srgbClr val="000000"/>
                        </a:solidFill>
                        <a:latin typeface="Cambria Math"/>
                      </a:rPr>
                      <m:t>4</m:t>
                    </m:r>
                  </m:oMath>
                </a14:m>
                <a:endParaRPr lang="el-GR" i="1" dirty="0">
                  <a:solidFill>
                    <a:srgbClr val="000000"/>
                  </a:solidFill>
                  <a:latin typeface="Cambria Math"/>
                </a:endParaRPr>
              </a:p>
              <a:p>
                <a:pPr algn="just"/>
                <a:endParaRPr lang="el-GR" b="1" dirty="0" smtClean="0">
                  <a:solidFill>
                    <a:srgbClr val="0000FF"/>
                  </a:solidFill>
                  <a:cs typeface="Times New Roman" pitchFamily="18" charset="0"/>
                </a:endParaRPr>
              </a:p>
              <a:p>
                <a:pPr algn="just"/>
                <a:endParaRPr lang="el-GR" b="1" dirty="0">
                  <a:solidFill>
                    <a:srgbClr val="0000FF"/>
                  </a:solidFill>
                </a:endParaRPr>
              </a:p>
              <a:p>
                <a:endParaRPr lang="en-US" dirty="0" smtClean="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156" r="-1667"/>
                </a:stretch>
              </a:blipFill>
            </p:spPr>
            <p:txBody>
              <a:bodyPr/>
              <a:lstStyle/>
              <a:p>
                <a:r>
                  <a:rPr lang="el-GR">
                    <a:noFill/>
                  </a:rPr>
                  <a:t> </a:t>
                </a:r>
              </a:p>
            </p:txBody>
          </p:sp>
        </mc:Fallback>
      </mc:AlternateContent>
    </p:spTree>
    <p:extLst>
      <p:ext uri="{BB962C8B-B14F-4D97-AF65-F5344CB8AC3E}">
        <p14:creationId xmlns:p14="http://schemas.microsoft.com/office/powerpoint/2010/main" val="383546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2204864"/>
              </a:xfrm>
            </p:spPr>
            <p:txBody>
              <a:bodyPr/>
              <a:lstStyle/>
              <a:p>
                <a14:m>
                  <m:oMath xmlns:m="http://schemas.openxmlformats.org/officeDocument/2006/math">
                    <m:sSubSup>
                      <m:sSubSupPr>
                        <m:ctrlPr>
                          <a:rPr lang="el-GR" i="1" smtClean="0">
                            <a:latin typeface="Cambria Math"/>
                          </a:rPr>
                        </m:ctrlPr>
                      </m:sSubSupPr>
                      <m:e>
                        <m:r>
                          <a:rPr lang="en-US" i="1">
                            <a:latin typeface="Cambria Math"/>
                          </a:rPr>
                          <m:t>𝑆</m:t>
                        </m:r>
                      </m:e>
                      <m:sub>
                        <m:r>
                          <a:rPr lang="en-US" i="1">
                            <a:latin typeface="Cambria Math"/>
                          </a:rPr>
                          <m:t>1</m:t>
                        </m:r>
                      </m:sub>
                      <m:sup>
                        <m:r>
                          <a:rPr lang="en-US" i="1">
                            <a:latin typeface="Cambria Math"/>
                          </a:rPr>
                          <m:t>2</m:t>
                        </m:r>
                      </m:sup>
                    </m:sSubSup>
                    <m:r>
                      <a:rPr lang="el-GR" i="1">
                        <a:latin typeface="Cambria Math"/>
                      </a:rPr>
                      <m:t>=</m:t>
                    </m:r>
                    <m:f>
                      <m:fPr>
                        <m:ctrlPr>
                          <a:rPr lang="el-GR" i="1">
                            <a:latin typeface="Cambria Math"/>
                          </a:rPr>
                        </m:ctrlPr>
                      </m:fPr>
                      <m:num>
                        <m:nary>
                          <m:naryPr>
                            <m:chr m:val="∑"/>
                            <m:limLoc m:val="undOvr"/>
                            <m:subHide m:val="on"/>
                            <m:supHide m:val="on"/>
                            <m:ctrlPr>
                              <a:rPr lang="el-GR" i="1">
                                <a:latin typeface="Cambria Math"/>
                              </a:rPr>
                            </m:ctrlPr>
                          </m:naryPr>
                          <m:sub/>
                          <m:sup/>
                          <m:e>
                            <m:sSup>
                              <m:sSupPr>
                                <m:ctrlPr>
                                  <a:rPr lang="el-GR" i="1">
                                    <a:latin typeface="Cambria Math"/>
                                  </a:rPr>
                                </m:ctrlPr>
                              </m:sSupPr>
                              <m:e>
                                <m:sSub>
                                  <m:sSubPr>
                                    <m:ctrlPr>
                                      <a:rPr lang="el-GR" i="1">
                                        <a:latin typeface="Cambria Math"/>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a:rPr>
                        </m:ctrlPr>
                      </m:fPr>
                      <m:num>
                        <m:r>
                          <a:rPr lang="en-US" b="0" i="1" smtClean="0">
                            <a:latin typeface="Cambria Math"/>
                          </a:rPr>
                          <m:t>34</m:t>
                        </m:r>
                      </m:num>
                      <m:den>
                        <m:r>
                          <a:rPr lang="el-GR" b="0" i="1" smtClean="0">
                            <a:latin typeface="Cambria Math"/>
                          </a:rPr>
                          <m:t>3</m:t>
                        </m:r>
                      </m:den>
                    </m:f>
                    <m:r>
                      <a:rPr lang="el-GR" i="1">
                        <a:latin typeface="Cambria Math"/>
                      </a:rPr>
                      <m:t>=</m:t>
                    </m:r>
                    <m:r>
                      <a:rPr lang="en-US" b="0" i="1" smtClean="0">
                        <a:latin typeface="Cambria Math"/>
                      </a:rPr>
                      <m:t>11,3</m:t>
                    </m:r>
                    <m:r>
                      <a:rPr lang="el-GR" i="1">
                        <a:latin typeface="Cambria Math"/>
                      </a:rPr>
                      <m:t>     </m:t>
                    </m:r>
                    <m:sSub>
                      <m:sSubPr>
                        <m:ctrlPr>
                          <a:rPr lang="el-GR" i="1">
                            <a:latin typeface="Cambria Math"/>
                          </a:rPr>
                        </m:ctrlPr>
                      </m:sSubPr>
                      <m:e>
                        <m:r>
                          <m:rPr>
                            <m:sty m:val="p"/>
                          </m:rPr>
                          <a:rPr lang="en-US">
                            <a:latin typeface="Cambria Math"/>
                          </a:rPr>
                          <m:t>S</m:t>
                        </m:r>
                      </m:e>
                      <m:sub>
                        <m:r>
                          <a:rPr lang="en-US" i="1">
                            <a:latin typeface="Cambria Math"/>
                          </a:rPr>
                          <m:t>1</m:t>
                        </m:r>
                      </m:sub>
                    </m:sSub>
                    <m:r>
                      <a:rPr lang="el-GR" i="1">
                        <a:latin typeface="Cambria Math"/>
                      </a:rPr>
                      <m:t>=</m:t>
                    </m:r>
                    <m:r>
                      <a:rPr lang="en-US" b="0" i="1" smtClean="0">
                        <a:latin typeface="Cambria Math"/>
                      </a:rPr>
                      <m:t>3,36</m:t>
                    </m:r>
                  </m:oMath>
                </a14:m>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2204864"/>
              </a:xfrm>
              <a:blipFill rotWithShape="1">
                <a:blip r:embed="rId2"/>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484490273"/>
                  </p:ext>
                </p:extLst>
              </p:nvPr>
            </p:nvGraphicFramePr>
            <p:xfrm>
              <a:off x="0" y="1340768"/>
              <a:ext cx="6696743" cy="2964180"/>
            </p:xfrm>
            <a:graphic>
              <a:graphicData uri="http://schemas.openxmlformats.org/drawingml/2006/table">
                <a:tbl>
                  <a:tblPr>
                    <a:tableStyleId>{5C22544A-7EE6-4342-B048-85BDC9FD1C3A}</a:tableStyleId>
                  </a:tblPr>
                  <a:tblGrid>
                    <a:gridCol w="1924812"/>
                    <a:gridCol w="2365915"/>
                    <a:gridCol w="2406016"/>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tr>
                  <a:tr h="360040">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-2</a:t>
                          </a:r>
                        </a:p>
                      </a:txBody>
                      <a:tcPr marL="6350" marR="6350" marT="6350" marB="0" anchor="b"/>
                    </a:tc>
                    <a:tc>
                      <a:txBody>
                        <a:bodyPr/>
                        <a:lstStyle/>
                        <a:p>
                          <a:pPr algn="ctr" fontAlgn="b"/>
                          <a:r>
                            <a:rPr lang="el-GR" sz="3200" b="0" i="0" u="none" strike="noStrike">
                              <a:solidFill>
                                <a:srgbClr val="000000"/>
                              </a:solidFill>
                              <a:effectLst/>
                              <a:latin typeface="Calibri"/>
                            </a:rPr>
                            <a:t>4</a:t>
                          </a:r>
                        </a:p>
                      </a:txBody>
                      <a:tcPr marL="6350" marR="6350" marT="6350" marB="0" anchor="b"/>
                    </a:tc>
                  </a:tr>
                  <a:tr h="360040">
                    <a:tc>
                      <a:txBody>
                        <a:bodyPr/>
                        <a:lstStyle/>
                        <a:p>
                          <a:pPr algn="ctr" fontAlgn="b"/>
                          <a:r>
                            <a:rPr lang="el-GR" sz="3200" b="0" i="0" u="none" strike="noStrike">
                              <a:solidFill>
                                <a:srgbClr val="000000"/>
                              </a:solidFill>
                              <a:effectLst/>
                              <a:latin typeface="Calibri"/>
                            </a:rPr>
                            <a:t>0</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tr>
                  <a:tr h="360040">
                    <a:tc>
                      <a:txBody>
                        <a:bodyPr/>
                        <a:lstStyle/>
                        <a:p>
                          <a:pPr algn="ctr" fontAlgn="b"/>
                          <a:r>
                            <a:rPr lang="el-GR" sz="3200" b="0" i="0" u="none" strike="noStrike">
                              <a:solidFill>
                                <a:srgbClr val="000000"/>
                              </a:solidFill>
                              <a:effectLst/>
                              <a:latin typeface="Calibri"/>
                            </a:rPr>
                            <a:t>6</a:t>
                          </a:r>
                        </a:p>
                      </a:txBody>
                      <a:tcPr marL="6350" marR="6350" marT="6350" marB="0" anchor="b"/>
                    </a:tc>
                    <a:tc>
                      <a:txBody>
                        <a:bodyPr/>
                        <a:lstStyle/>
                        <a:p>
                          <a:pPr algn="ctr" fontAlgn="b"/>
                          <a:r>
                            <a:rPr lang="el-GR" sz="3200" b="0" i="0" u="none" strike="noStrike" dirty="0">
                              <a:solidFill>
                                <a:srgbClr val="000000"/>
                              </a:solidFill>
                              <a:effectLst/>
                              <a:latin typeface="Calibri"/>
                            </a:rPr>
                            <a:t>5</a:t>
                          </a:r>
                        </a:p>
                      </a:txBody>
                      <a:tcPr marL="6350" marR="6350" marT="6350" marB="0" anchor="b"/>
                    </a:tc>
                    <a:tc>
                      <a:txBody>
                        <a:bodyPr/>
                        <a:lstStyle/>
                        <a:p>
                          <a:pPr algn="ctr" fontAlgn="b"/>
                          <a:r>
                            <a:rPr lang="el-GR" sz="3200" b="0" i="0" u="none" strike="noStrike" dirty="0">
                              <a:solidFill>
                                <a:srgbClr val="000000"/>
                              </a:solidFill>
                              <a:effectLst/>
                              <a:latin typeface="Calibri"/>
                            </a:rPr>
                            <a:t>25</a:t>
                          </a:r>
                        </a:p>
                      </a:txBody>
                      <a:tcPr marL="6350" marR="6350" marT="6350" marB="0" anchor="b"/>
                    </a:tc>
                  </a:tr>
                  <a:tr h="360040">
                    <a:tc>
                      <a:txBody>
                        <a:bodyPr/>
                        <a:lstStyle/>
                        <a:p>
                          <a:pPr algn="ctr" fontAlgn="b"/>
                          <a:r>
                            <a:rPr lang="el-GR" sz="3200" b="0" i="0" u="none" strike="noStrike">
                              <a:solidFill>
                                <a:srgbClr val="000000"/>
                              </a:solidFill>
                              <a:effectLst/>
                              <a:latin typeface="Calibri"/>
                            </a:rPr>
                            <a:t>1</a:t>
                          </a:r>
                        </a:p>
                      </a:txBody>
                      <a:tcPr marL="6350" marR="6350" marT="6350" marB="0" anchor="b"/>
                    </a:tc>
                    <a:tc>
                      <a:txBody>
                        <a:bodyPr/>
                        <a:lstStyle/>
                        <a:p>
                          <a:pPr algn="ctr" fontAlgn="b"/>
                          <a:r>
                            <a:rPr lang="el-GR" sz="3200" b="0" i="0" u="none" strike="noStrike">
                              <a:solidFill>
                                <a:srgbClr val="000000"/>
                              </a:solidFill>
                              <a:effectLst/>
                              <a:latin typeface="Calibri"/>
                            </a:rPr>
                            <a:t>-2</a:t>
                          </a:r>
                        </a:p>
                      </a:txBody>
                      <a:tcPr marL="6350" marR="6350" marT="6350" marB="0" anchor="b"/>
                    </a:tc>
                    <a:tc>
                      <a:txBody>
                        <a:bodyPr/>
                        <a:lstStyle/>
                        <a:p>
                          <a:pPr algn="ctr" fontAlgn="b"/>
                          <a:r>
                            <a:rPr lang="el-GR" sz="3200" b="0" i="0" u="none" strike="noStrike" dirty="0">
                              <a:solidFill>
                                <a:srgbClr val="000000"/>
                              </a:solidFill>
                              <a:effectLst/>
                              <a:latin typeface="Calibri"/>
                            </a:rPr>
                            <a:t>4</a:t>
                          </a:r>
                        </a:p>
                      </a:txBody>
                      <a:tcPr marL="6350" marR="6350" marT="6350" marB="0" anchor="b"/>
                    </a:tc>
                  </a:tr>
                  <a:tr h="360040">
                    <a:tc>
                      <a:txBody>
                        <a:bodyPr/>
                        <a:lstStyle/>
                        <a:p>
                          <a:pPr algn="ctr" fontAlgn="b"/>
                          <a:r>
                            <a:rPr lang="el-GR" sz="3200" b="1" i="0" u="none" strike="noStrike" dirty="0">
                              <a:solidFill>
                                <a:srgbClr val="FF0000"/>
                              </a:solidFill>
                              <a:effectLst/>
                              <a:latin typeface="Calibri"/>
                            </a:rPr>
                            <a:t>6</a:t>
                          </a:r>
                        </a:p>
                      </a:txBody>
                      <a:tcPr marL="6350" marR="6350" marT="6350" marB="0" anchor="b"/>
                    </a:tc>
                    <a:tc>
                      <a:txBody>
                        <a:bodyPr/>
                        <a:lstStyle/>
                        <a:p>
                          <a:pPr algn="ctr" fontAlgn="b"/>
                          <a:endParaRPr lang="el-GR" sz="3200" b="0" i="0" u="none" strike="noStrike">
                            <a:solidFill>
                              <a:srgbClr val="000000"/>
                            </a:solidFill>
                            <a:effectLst/>
                            <a:latin typeface="Calibri"/>
                          </a:endParaRPr>
                        </a:p>
                      </a:txBody>
                      <a:tcPr marL="6350" marR="6350" marT="6350" marB="0" anchor="b"/>
                    </a:tc>
                    <a:tc>
                      <a:txBody>
                        <a:bodyPr/>
                        <a:lstStyle/>
                        <a:p>
                          <a:pPr algn="ctr" fontAlgn="b"/>
                          <a:r>
                            <a:rPr lang="el-GR" sz="3200" b="1" i="0" u="none" strike="noStrike" dirty="0">
                              <a:solidFill>
                                <a:srgbClr val="FF0000"/>
                              </a:solidFill>
                              <a:effectLst/>
                              <a:latin typeface="Calibri"/>
                            </a:rPr>
                            <a:t>34</a:t>
                          </a:r>
                        </a:p>
                      </a:txBody>
                      <a:tcPr marL="6350" marR="6350" marT="6350" marB="0" anchor="b"/>
                    </a:tc>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484490273"/>
                  </p:ext>
                </p:extLst>
              </p:nvPr>
            </p:nvGraphicFramePr>
            <p:xfrm>
              <a:off x="0" y="1340768"/>
              <a:ext cx="6696743" cy="2964180"/>
            </p:xfrm>
            <a:graphic>
              <a:graphicData uri="http://schemas.openxmlformats.org/drawingml/2006/table">
                <a:tbl>
                  <a:tblPr>
                    <a:tableStyleId>{5C22544A-7EE6-4342-B048-85BDC9FD1C3A}</a:tableStyleId>
                  </a:tblPr>
                  <a:tblGrid>
                    <a:gridCol w="1924812"/>
                    <a:gridCol w="2365915"/>
                    <a:gridCol w="2406016"/>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3"/>
                          <a:stretch>
                            <a:fillRect l="-81443" t="-24691" r="-101804" b="-550617"/>
                          </a:stretch>
                        </a:blipFill>
                      </a:tcPr>
                    </a:tc>
                    <a:tc>
                      <a:txBody>
                        <a:bodyPr/>
                        <a:lstStyle/>
                        <a:p>
                          <a:endParaRPr lang="el-GR"/>
                        </a:p>
                      </a:txBody>
                      <a:tcPr marL="6350" marR="6350" marT="6350" marB="0" anchor="b">
                        <a:blipFill rotWithShape="1">
                          <a:blip r:embed="rId3"/>
                          <a:stretch>
                            <a:fillRect l="-178228" t="-24691" b="-550617"/>
                          </a:stretch>
                        </a:blipFill>
                      </a:tcPr>
                    </a:tc>
                  </a:tr>
                  <a:tr h="494030">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-2</a:t>
                          </a:r>
                        </a:p>
                      </a:txBody>
                      <a:tcPr marL="6350" marR="6350" marT="6350" marB="0" anchor="b"/>
                    </a:tc>
                    <a:tc>
                      <a:txBody>
                        <a:bodyPr/>
                        <a:lstStyle/>
                        <a:p>
                          <a:pPr algn="ctr" fontAlgn="b"/>
                          <a:r>
                            <a:rPr lang="el-GR" sz="3200" b="0" i="0" u="none" strike="noStrike">
                              <a:solidFill>
                                <a:srgbClr val="000000"/>
                              </a:solidFill>
                              <a:effectLst/>
                              <a:latin typeface="Calibri"/>
                            </a:rPr>
                            <a:t>4</a:t>
                          </a:r>
                        </a:p>
                      </a:txBody>
                      <a:tcPr marL="6350" marR="6350" marT="6350" marB="0" anchor="b"/>
                    </a:tc>
                  </a:tr>
                  <a:tr h="494030">
                    <a:tc>
                      <a:txBody>
                        <a:bodyPr/>
                        <a:lstStyle/>
                        <a:p>
                          <a:pPr algn="ctr" fontAlgn="b"/>
                          <a:r>
                            <a:rPr lang="el-GR" sz="3200" b="0" i="0" u="none" strike="noStrike">
                              <a:solidFill>
                                <a:srgbClr val="000000"/>
                              </a:solidFill>
                              <a:effectLst/>
                              <a:latin typeface="Calibri"/>
                            </a:rPr>
                            <a:t>0</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tc>
                      <a:txBody>
                        <a:bodyPr/>
                        <a:lstStyle/>
                        <a:p>
                          <a:pPr algn="ctr" fontAlgn="b"/>
                          <a:r>
                            <a:rPr lang="el-GR" sz="3200" b="0" i="0" u="none" strike="noStrike" dirty="0">
                              <a:solidFill>
                                <a:srgbClr val="000000"/>
                              </a:solidFill>
                              <a:effectLst/>
                              <a:latin typeface="Calibri"/>
                            </a:rPr>
                            <a:t>1</a:t>
                          </a:r>
                        </a:p>
                      </a:txBody>
                      <a:tcPr marL="6350" marR="6350" marT="6350" marB="0" anchor="b"/>
                    </a:tc>
                  </a:tr>
                  <a:tr h="494030">
                    <a:tc>
                      <a:txBody>
                        <a:bodyPr/>
                        <a:lstStyle/>
                        <a:p>
                          <a:pPr algn="ctr" fontAlgn="b"/>
                          <a:r>
                            <a:rPr lang="el-GR" sz="3200" b="0" i="0" u="none" strike="noStrike">
                              <a:solidFill>
                                <a:srgbClr val="000000"/>
                              </a:solidFill>
                              <a:effectLst/>
                              <a:latin typeface="Calibri"/>
                            </a:rPr>
                            <a:t>6</a:t>
                          </a:r>
                        </a:p>
                      </a:txBody>
                      <a:tcPr marL="6350" marR="6350" marT="6350" marB="0" anchor="b"/>
                    </a:tc>
                    <a:tc>
                      <a:txBody>
                        <a:bodyPr/>
                        <a:lstStyle/>
                        <a:p>
                          <a:pPr algn="ctr" fontAlgn="b"/>
                          <a:r>
                            <a:rPr lang="el-GR" sz="3200" b="0" i="0" u="none" strike="noStrike" dirty="0">
                              <a:solidFill>
                                <a:srgbClr val="000000"/>
                              </a:solidFill>
                              <a:effectLst/>
                              <a:latin typeface="Calibri"/>
                            </a:rPr>
                            <a:t>5</a:t>
                          </a:r>
                        </a:p>
                      </a:txBody>
                      <a:tcPr marL="6350" marR="6350" marT="6350" marB="0" anchor="b"/>
                    </a:tc>
                    <a:tc>
                      <a:txBody>
                        <a:bodyPr/>
                        <a:lstStyle/>
                        <a:p>
                          <a:pPr algn="ctr" fontAlgn="b"/>
                          <a:r>
                            <a:rPr lang="el-GR" sz="3200" b="0" i="0" u="none" strike="noStrike" dirty="0">
                              <a:solidFill>
                                <a:srgbClr val="000000"/>
                              </a:solidFill>
                              <a:effectLst/>
                              <a:latin typeface="Calibri"/>
                            </a:rPr>
                            <a:t>25</a:t>
                          </a:r>
                        </a:p>
                      </a:txBody>
                      <a:tcPr marL="6350" marR="6350" marT="6350" marB="0" anchor="b"/>
                    </a:tc>
                  </a:tr>
                  <a:tr h="494030">
                    <a:tc>
                      <a:txBody>
                        <a:bodyPr/>
                        <a:lstStyle/>
                        <a:p>
                          <a:pPr algn="ctr" fontAlgn="b"/>
                          <a:r>
                            <a:rPr lang="el-GR" sz="3200" b="0" i="0" u="none" strike="noStrike">
                              <a:solidFill>
                                <a:srgbClr val="000000"/>
                              </a:solidFill>
                              <a:effectLst/>
                              <a:latin typeface="Calibri"/>
                            </a:rPr>
                            <a:t>1</a:t>
                          </a:r>
                        </a:p>
                      </a:txBody>
                      <a:tcPr marL="6350" marR="6350" marT="6350" marB="0" anchor="b"/>
                    </a:tc>
                    <a:tc>
                      <a:txBody>
                        <a:bodyPr/>
                        <a:lstStyle/>
                        <a:p>
                          <a:pPr algn="ctr" fontAlgn="b"/>
                          <a:r>
                            <a:rPr lang="el-GR" sz="3200" b="0" i="0" u="none" strike="noStrike">
                              <a:solidFill>
                                <a:srgbClr val="000000"/>
                              </a:solidFill>
                              <a:effectLst/>
                              <a:latin typeface="Calibri"/>
                            </a:rPr>
                            <a:t>-2</a:t>
                          </a:r>
                        </a:p>
                      </a:txBody>
                      <a:tcPr marL="6350" marR="6350" marT="6350" marB="0" anchor="b"/>
                    </a:tc>
                    <a:tc>
                      <a:txBody>
                        <a:bodyPr/>
                        <a:lstStyle/>
                        <a:p>
                          <a:pPr algn="ctr" fontAlgn="b"/>
                          <a:r>
                            <a:rPr lang="el-GR" sz="3200" b="0" i="0" u="none" strike="noStrike" dirty="0">
                              <a:solidFill>
                                <a:srgbClr val="000000"/>
                              </a:solidFill>
                              <a:effectLst/>
                              <a:latin typeface="Calibri"/>
                            </a:rPr>
                            <a:t>4</a:t>
                          </a:r>
                        </a:p>
                      </a:txBody>
                      <a:tcPr marL="6350" marR="6350" marT="6350" marB="0" anchor="b"/>
                    </a:tc>
                  </a:tr>
                  <a:tr h="494030">
                    <a:tc>
                      <a:txBody>
                        <a:bodyPr/>
                        <a:lstStyle/>
                        <a:p>
                          <a:pPr algn="ctr" fontAlgn="b"/>
                          <a:r>
                            <a:rPr lang="el-GR" sz="3200" b="1" i="0" u="none" strike="noStrike" dirty="0">
                              <a:solidFill>
                                <a:srgbClr val="FF0000"/>
                              </a:solidFill>
                              <a:effectLst/>
                              <a:latin typeface="Calibri"/>
                            </a:rPr>
                            <a:t>6</a:t>
                          </a:r>
                        </a:p>
                      </a:txBody>
                      <a:tcPr marL="6350" marR="6350" marT="6350" marB="0" anchor="b"/>
                    </a:tc>
                    <a:tc>
                      <a:txBody>
                        <a:bodyPr/>
                        <a:lstStyle/>
                        <a:p>
                          <a:pPr algn="ctr" fontAlgn="b"/>
                          <a:endParaRPr lang="el-GR" sz="3200" b="0" i="0" u="none" strike="noStrike">
                            <a:solidFill>
                              <a:srgbClr val="000000"/>
                            </a:solidFill>
                            <a:effectLst/>
                            <a:latin typeface="Calibri"/>
                          </a:endParaRPr>
                        </a:p>
                      </a:txBody>
                      <a:tcPr marL="6350" marR="6350" marT="6350" marB="0" anchor="b"/>
                    </a:tc>
                    <a:tc>
                      <a:txBody>
                        <a:bodyPr/>
                        <a:lstStyle/>
                        <a:p>
                          <a:pPr algn="ctr" fontAlgn="b"/>
                          <a:r>
                            <a:rPr lang="el-GR" sz="3200" b="1" i="0" u="none" strike="noStrike" dirty="0">
                              <a:solidFill>
                                <a:srgbClr val="FF0000"/>
                              </a:solidFill>
                              <a:effectLst/>
                              <a:latin typeface="Calibri"/>
                            </a:rPr>
                            <a:t>34</a:t>
                          </a:r>
                        </a:p>
                      </a:txBody>
                      <a:tcPr marL="6350" marR="6350" marT="6350" marB="0" anchor="b"/>
                    </a:tc>
                  </a:tr>
                </a:tbl>
              </a:graphicData>
            </a:graphic>
          </p:graphicFrame>
        </mc:Fallback>
      </mc:AlternateContent>
    </p:spTree>
    <p:extLst>
      <p:ext uri="{BB962C8B-B14F-4D97-AF65-F5344CB8AC3E}">
        <p14:creationId xmlns:p14="http://schemas.microsoft.com/office/powerpoint/2010/main" val="1777744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2204864"/>
              </a:xfrm>
            </p:spPr>
            <p:txBody>
              <a:bodyPr/>
              <a:lstStyle/>
              <a:p>
                <a14:m>
                  <m:oMath xmlns:m="http://schemas.openxmlformats.org/officeDocument/2006/math">
                    <m:sSubSup>
                      <m:sSubSupPr>
                        <m:ctrlPr>
                          <a:rPr lang="el-GR" i="1" smtClean="0">
                            <a:latin typeface="Cambria Math"/>
                          </a:rPr>
                        </m:ctrlPr>
                      </m:sSubSupPr>
                      <m:e>
                        <m:r>
                          <a:rPr lang="en-US" i="1">
                            <a:latin typeface="Cambria Math"/>
                          </a:rPr>
                          <m:t>𝑆</m:t>
                        </m:r>
                      </m:e>
                      <m:sub>
                        <m:r>
                          <a:rPr lang="el-GR" b="0" i="1" smtClean="0">
                            <a:latin typeface="Cambria Math"/>
                          </a:rPr>
                          <m:t>2</m:t>
                        </m:r>
                      </m:sub>
                      <m:sup>
                        <m:r>
                          <a:rPr lang="en-US" i="1">
                            <a:latin typeface="Cambria Math"/>
                          </a:rPr>
                          <m:t>2</m:t>
                        </m:r>
                      </m:sup>
                    </m:sSubSup>
                    <m:r>
                      <a:rPr lang="el-GR" i="1">
                        <a:latin typeface="Cambria Math"/>
                      </a:rPr>
                      <m:t>=</m:t>
                    </m:r>
                    <m:f>
                      <m:fPr>
                        <m:ctrlPr>
                          <a:rPr lang="el-GR" i="1">
                            <a:latin typeface="Cambria Math"/>
                          </a:rPr>
                        </m:ctrlPr>
                      </m:fPr>
                      <m:num>
                        <m:nary>
                          <m:naryPr>
                            <m:chr m:val="∑"/>
                            <m:limLoc m:val="undOvr"/>
                            <m:subHide m:val="on"/>
                            <m:supHide m:val="on"/>
                            <m:ctrlPr>
                              <a:rPr lang="el-GR" i="1">
                                <a:latin typeface="Cambria Math"/>
                              </a:rPr>
                            </m:ctrlPr>
                          </m:naryPr>
                          <m:sub/>
                          <m:sup/>
                          <m:e>
                            <m:sSup>
                              <m:sSupPr>
                                <m:ctrlPr>
                                  <a:rPr lang="el-GR" i="1">
                                    <a:latin typeface="Cambria Math"/>
                                  </a:rPr>
                                </m:ctrlPr>
                              </m:sSupPr>
                              <m:e>
                                <m:sSub>
                                  <m:sSubPr>
                                    <m:ctrlPr>
                                      <a:rPr lang="el-GR" i="1">
                                        <a:latin typeface="Cambria Math"/>
                                      </a:rPr>
                                    </m:ctrlPr>
                                  </m:sSubPr>
                                  <m:e>
                                    <m:r>
                                      <a:rPr lang="el-GR" i="1">
                                        <a:latin typeface="Cambria Math"/>
                                      </a:rPr>
                                      <m:t>(</m:t>
                                    </m:r>
                                    <m:r>
                                      <a:rPr lang="el-GR" i="1">
                                        <a:latin typeface="Cambria Math"/>
                                      </a:rPr>
                                      <m:t>𝛸</m:t>
                                    </m:r>
                                  </m:e>
                                  <m:sub>
                                    <m:r>
                                      <a:rPr lang="en-US" i="1">
                                        <a:latin typeface="Cambria Math"/>
                                      </a:rPr>
                                      <m:t>𝑖</m:t>
                                    </m:r>
                                  </m:sub>
                                </m:sSub>
                                <m:r>
                                  <a:rPr lang="el-GR" i="1">
                                    <a:latin typeface="Cambria Math"/>
                                  </a:rPr>
                                  <m:t>−</m:t>
                                </m:r>
                                <m:acc>
                                  <m:accPr>
                                    <m:chr m:val="̅"/>
                                    <m:ctrlPr>
                                      <a:rPr lang="el-GR" i="1">
                                        <a:latin typeface="Cambria Math"/>
                                      </a:rPr>
                                    </m:ctrlPr>
                                  </m:accPr>
                                  <m:e>
                                    <m:r>
                                      <a:rPr lang="el-GR" i="1">
                                        <a:latin typeface="Cambria Math"/>
                                      </a:rPr>
                                      <m:t>𝛸</m:t>
                                    </m:r>
                                  </m:e>
                                </m:acc>
                                <m:r>
                                  <a:rPr lang="el-GR" i="1">
                                    <a:latin typeface="Cambria Math"/>
                                  </a:rPr>
                                  <m:t>)</m:t>
                                </m:r>
                              </m:e>
                              <m:sup>
                                <m:r>
                                  <a:rPr lang="el-GR" i="1">
                                    <a:latin typeface="Cambria Math"/>
                                  </a:rPr>
                                  <m:t>2</m:t>
                                </m:r>
                              </m:sup>
                            </m:sSup>
                          </m:e>
                        </m:nary>
                      </m:num>
                      <m:den>
                        <m:r>
                          <a:rPr lang="en-US" i="1">
                            <a:latin typeface="Cambria Math"/>
                          </a:rPr>
                          <m:t>𝑛</m:t>
                        </m:r>
                        <m:r>
                          <a:rPr lang="el-GR" i="1">
                            <a:latin typeface="Cambria Math"/>
                          </a:rPr>
                          <m:t>−1</m:t>
                        </m:r>
                      </m:den>
                    </m:f>
                    <m:r>
                      <a:rPr lang="el-GR" i="1">
                        <a:latin typeface="Cambria Math"/>
                      </a:rPr>
                      <m:t>=</m:t>
                    </m:r>
                    <m:f>
                      <m:fPr>
                        <m:ctrlPr>
                          <a:rPr lang="el-GR" i="1">
                            <a:latin typeface="Cambria Math"/>
                          </a:rPr>
                        </m:ctrlPr>
                      </m:fPr>
                      <m:num>
                        <m:r>
                          <a:rPr lang="el-GR" b="0" i="1" smtClean="0">
                            <a:latin typeface="Cambria Math"/>
                          </a:rPr>
                          <m:t>6</m:t>
                        </m:r>
                      </m:num>
                      <m:den>
                        <m:r>
                          <a:rPr lang="el-GR" b="0" i="1" smtClean="0">
                            <a:latin typeface="Cambria Math"/>
                          </a:rPr>
                          <m:t>2</m:t>
                        </m:r>
                      </m:den>
                    </m:f>
                    <m:r>
                      <a:rPr lang="el-GR" i="1">
                        <a:latin typeface="Cambria Math"/>
                      </a:rPr>
                      <m:t>=</m:t>
                    </m:r>
                    <m:r>
                      <a:rPr lang="el-GR" b="0" i="1" smtClean="0">
                        <a:latin typeface="Cambria Math"/>
                      </a:rPr>
                      <m:t>3</m:t>
                    </m:r>
                    <m:r>
                      <a:rPr lang="el-GR" i="1">
                        <a:latin typeface="Cambria Math"/>
                      </a:rPr>
                      <m:t>    </m:t>
                    </m:r>
                    <m:sSub>
                      <m:sSubPr>
                        <m:ctrlPr>
                          <a:rPr lang="el-GR" i="1">
                            <a:latin typeface="Cambria Math"/>
                          </a:rPr>
                        </m:ctrlPr>
                      </m:sSubPr>
                      <m:e>
                        <m:r>
                          <m:rPr>
                            <m:sty m:val="p"/>
                          </m:rPr>
                          <a:rPr lang="en-US">
                            <a:latin typeface="Cambria Math"/>
                          </a:rPr>
                          <m:t>S</m:t>
                        </m:r>
                      </m:e>
                      <m:sub>
                        <m:r>
                          <a:rPr lang="el-GR" b="0" i="1" smtClean="0">
                            <a:latin typeface="Cambria Math"/>
                          </a:rPr>
                          <m:t>2</m:t>
                        </m:r>
                      </m:sub>
                    </m:sSub>
                    <m:r>
                      <a:rPr lang="el-GR" i="1">
                        <a:latin typeface="Cambria Math"/>
                      </a:rPr>
                      <m:t>=</m:t>
                    </m:r>
                    <m:r>
                      <a:rPr lang="el-GR" b="0" i="1" smtClean="0">
                        <a:latin typeface="Cambria Math"/>
                      </a:rPr>
                      <m:t>1,73</m:t>
                    </m:r>
                  </m:oMath>
                </a14:m>
                <a:endParaRPr lang="el-GR" b="1"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2204864"/>
              </a:xfrm>
              <a:blipFill rotWithShape="1">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2367261128"/>
                  </p:ext>
                </p:extLst>
              </p:nvPr>
            </p:nvGraphicFramePr>
            <p:xfrm>
              <a:off x="0" y="908720"/>
              <a:ext cx="6696743" cy="2226310"/>
            </p:xfrm>
            <a:graphic>
              <a:graphicData uri="http://schemas.openxmlformats.org/drawingml/2006/table">
                <a:tbl>
                  <a:tblPr>
                    <a:tableStyleId>{5C22544A-7EE6-4342-B048-85BDC9FD1C3A}</a:tableStyleId>
                  </a:tblPr>
                  <a:tblGrid>
                    <a:gridCol w="1924812"/>
                    <a:gridCol w="2365915"/>
                    <a:gridCol w="2406016"/>
                  </a:tblGrid>
                  <a:tr h="36004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pPr algn="ctr" fontAlgn="b"/>
                          <a:r>
                            <a:rPr lang="el-GR" sz="3200" u="none" strike="noStrike" dirty="0" smtClean="0">
                              <a:effectLst/>
                            </a:rPr>
                            <a:t> </a:t>
                          </a:r>
                          <a14:m>
                            <m:oMath xmlns:m="http://schemas.openxmlformats.org/officeDocument/2006/math">
                              <m:r>
                                <a:rPr lang="en-US" sz="3200" b="0" i="1" u="none" strike="noStrike" smtClean="0">
                                  <a:effectLst/>
                                  <a:latin typeface="Cambria Math"/>
                                </a:rPr>
                                <m:t>𝑋</m:t>
                              </m:r>
                            </m:oMath>
                          </a14:m>
                          <a:r>
                            <a:rPr lang="el-GR" sz="3200" b="0" i="0" u="none" strike="noStrike" dirty="0" smtClean="0">
                              <a:solidFill>
                                <a:srgbClr val="000000"/>
                              </a:solidFill>
                              <a:effectLst/>
                              <a:latin typeface="Calibri"/>
                            </a:rPr>
                            <a:t>-</a:t>
                          </a:r>
                          <a14:m>
                            <m:oMath xmlns:m="http://schemas.openxmlformats.org/officeDocument/2006/math">
                              <m:acc>
                                <m:accPr>
                                  <m:chr m:val="̅"/>
                                  <m:ctrlPr>
                                    <a:rPr lang="el-GR" sz="3200" i="1" u="none" strike="noStrike" smtClean="0">
                                      <a:effectLst/>
                                      <a:latin typeface="Cambria Math"/>
                                    </a:rPr>
                                  </m:ctrlPr>
                                </m:accPr>
                                <m:e>
                                  <m:r>
                                    <a:rPr lang="en-US" sz="3200" b="0" i="1" u="none" strike="noStrike" smtClean="0">
                                      <a:effectLst/>
                                      <a:latin typeface="Cambria Math"/>
                                    </a:rPr>
                                    <m:t>𝑋</m:t>
                                  </m:r>
                                </m:e>
                              </m:acc>
                            </m:oMath>
                          </a14:m>
                          <a:r>
                            <a:rPr lang="el-GR" sz="3200" b="0" i="0" u="none" strike="noStrike" dirty="0" smtClean="0">
                              <a:solidFill>
                                <a:srgbClr val="000000"/>
                              </a:solidFill>
                              <a:effectLst/>
                              <a:latin typeface="Calibri"/>
                            </a:rPr>
                            <a:t> </a:t>
                          </a:r>
                          <a:endParaRPr lang="el-GR" sz="3200" b="0" i="0" u="none" strike="noStrike" dirty="0">
                            <a:solidFill>
                              <a:srgbClr val="000000"/>
                            </a:solidFill>
                            <a:effectLst/>
                            <a:latin typeface="Calibri"/>
                          </a:endParaRPr>
                        </a:p>
                      </a:txBody>
                      <a:tcPr marL="6350" marR="6350" marT="635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14:m>
                            <m:oMath xmlns:m="http://schemas.openxmlformats.org/officeDocument/2006/math">
                              <m:sSup>
                                <m:sSupPr>
                                  <m:ctrlPr>
                                    <a:rPr lang="en-US" sz="3200" b="0" i="1" u="none" strike="noStrike" smtClean="0">
                                      <a:effectLst/>
                                      <a:latin typeface="Cambria Math"/>
                                    </a:rPr>
                                  </m:ctrlPr>
                                </m:sSupPr>
                                <m:e>
                                  <m:r>
                                    <a:rPr lang="en-US" sz="3200" b="0" i="1" u="none" strike="noStrike" smtClean="0">
                                      <a:effectLst/>
                                      <a:latin typeface="Cambria Math"/>
                                    </a:rPr>
                                    <m:t>(</m:t>
                                  </m:r>
                                  <m:r>
                                    <m:rPr>
                                      <m:nor/>
                                    </m:rPr>
                                    <a:rPr lang="el-GR" sz="3200" u="none" strike="noStrike" dirty="0" smtClean="0">
                                      <a:effectLst/>
                                    </a:rPr>
                                    <m:t> </m:t>
                                  </m:r>
                                  <m:r>
                                    <a:rPr lang="en-US" sz="3200" b="0" i="1" u="none" strike="noStrike" smtClean="0">
                                      <a:effectLst/>
                                      <a:latin typeface="Cambria Math"/>
                                    </a:rPr>
                                    <m:t>𝑋</m:t>
                                  </m:r>
                                  <m:r>
                                    <m:rPr>
                                      <m:nor/>
                                    </m:rPr>
                                    <a:rPr lang="el-GR" sz="3200" b="0" i="0" u="none" strike="noStrike" dirty="0" smtClean="0">
                                      <a:solidFill>
                                        <a:srgbClr val="000000"/>
                                      </a:solidFill>
                                      <a:effectLst/>
                                      <a:latin typeface="Calibri"/>
                                    </a:rPr>
                                    <m:t>−</m:t>
                                  </m:r>
                                  <m:acc>
                                    <m:accPr>
                                      <m:chr m:val="̅"/>
                                      <m:ctrlPr>
                                        <a:rPr lang="el-GR" sz="3200" i="1" u="none" strike="noStrike" smtClean="0">
                                          <a:effectLst/>
                                          <a:latin typeface="Cambria Math"/>
                                        </a:rPr>
                                      </m:ctrlPr>
                                    </m:accPr>
                                    <m:e>
                                      <m:r>
                                        <a:rPr lang="en-US" sz="3200" b="0" i="1" u="none" strike="noStrike" smtClean="0">
                                          <a:effectLst/>
                                          <a:latin typeface="Cambria Math"/>
                                        </a:rPr>
                                        <m:t>𝑋</m:t>
                                      </m:r>
                                    </m:e>
                                  </m:acc>
                                  <m:r>
                                    <a:rPr lang="en-US" sz="3200" b="0" i="1" u="none" strike="noStrike" smtClean="0">
                                      <a:effectLst/>
                                      <a:latin typeface="Cambria Math"/>
                                    </a:rPr>
                                    <m:t>)</m:t>
                                  </m:r>
                                </m:e>
                                <m:sup>
                                  <m:r>
                                    <a:rPr lang="en-US" sz="3200" b="0" i="1" u="none" strike="noStrike" smtClean="0">
                                      <a:effectLst/>
                                      <a:latin typeface="Cambria Math"/>
                                    </a:rPr>
                                    <m:t>2</m:t>
                                  </m:r>
                                </m:sup>
                              </m:sSup>
                            </m:oMath>
                          </a14:m>
                          <a:r>
                            <a:rPr lang="el-GR" sz="3200" u="none" strike="noStrike" dirty="0">
                              <a:effectLst/>
                            </a:rPr>
                            <a:t> </a:t>
                          </a:r>
                          <a:endParaRPr lang="el-GR" sz="3200" b="0" i="0" u="none" strike="noStrike" dirty="0">
                            <a:solidFill>
                              <a:srgbClr val="000000"/>
                            </a:solidFill>
                            <a:effectLst/>
                            <a:latin typeface="Calibri"/>
                          </a:endParaRPr>
                        </a:p>
                      </a:txBody>
                      <a:tcPr marL="6350" marR="6350" marT="6350" marB="0" anchor="b"/>
                    </a:tc>
                  </a:tr>
                  <a:tr h="36004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tr>
                  <a:tr h="36004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r>
                  <a:tr h="360040">
                    <a:tc>
                      <a:txBody>
                        <a:bodyPr/>
                        <a:lstStyle/>
                        <a:p>
                          <a:pPr algn="ctr" fontAlgn="b"/>
                          <a:r>
                            <a:rPr lang="en-US"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r>
                  <a:tr h="360040">
                    <a:tc>
                      <a:txBody>
                        <a:bodyPr/>
                        <a:lstStyle/>
                        <a:p>
                          <a:pPr algn="ctr" fontAlgn="b"/>
                          <a:r>
                            <a:rPr lang="en-US" sz="2800" b="0" i="0" u="none" strike="noStrike" dirty="0" smtClean="0">
                              <a:solidFill>
                                <a:srgbClr val="FF0000"/>
                              </a:solidFill>
                              <a:effectLst/>
                              <a:latin typeface="Calibri"/>
                            </a:rPr>
                            <a:t>12</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i="0" u="none" strike="noStrike" dirty="0">
                              <a:solidFill>
                                <a:srgbClr val="FF0000"/>
                              </a:solidFill>
                              <a:effectLst/>
                              <a:latin typeface="Calibri"/>
                            </a:rPr>
                            <a:t>6</a:t>
                          </a:r>
                        </a:p>
                      </a:txBody>
                      <a:tcPr marL="6350" marR="6350" marT="6350" marB="0" anchor="b"/>
                    </a:tc>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2367261128"/>
                  </p:ext>
                </p:extLst>
              </p:nvPr>
            </p:nvGraphicFramePr>
            <p:xfrm>
              <a:off x="0" y="908720"/>
              <a:ext cx="6696743" cy="2226310"/>
            </p:xfrm>
            <a:graphic>
              <a:graphicData uri="http://schemas.openxmlformats.org/drawingml/2006/table">
                <a:tbl>
                  <a:tblPr>
                    <a:tableStyleId>{5C22544A-7EE6-4342-B048-85BDC9FD1C3A}</a:tableStyleId>
                  </a:tblPr>
                  <a:tblGrid>
                    <a:gridCol w="1924812"/>
                    <a:gridCol w="2365915"/>
                    <a:gridCol w="2406016"/>
                  </a:tblGrid>
                  <a:tr h="494030">
                    <a:tc>
                      <a:txBody>
                        <a:bodyPr/>
                        <a:lstStyle/>
                        <a:p>
                          <a:pPr algn="ctr" fontAlgn="b"/>
                          <a:r>
                            <a:rPr lang="el-GR" sz="3200" u="none" strike="noStrike" dirty="0">
                              <a:effectLst/>
                            </a:rPr>
                            <a:t> </a:t>
                          </a:r>
                          <a:r>
                            <a:rPr lang="en-US" sz="3200" u="none" strike="noStrike" dirty="0" smtClean="0">
                              <a:effectLst/>
                            </a:rPr>
                            <a:t>X</a:t>
                          </a:r>
                          <a:endParaRPr lang="el-GR" sz="3200" b="0" i="0" u="none" strike="noStrike" dirty="0">
                            <a:solidFill>
                              <a:srgbClr val="000000"/>
                            </a:solidFill>
                            <a:effectLst/>
                            <a:latin typeface="Calibri"/>
                          </a:endParaRPr>
                        </a:p>
                      </a:txBody>
                      <a:tcPr marL="6350" marR="6350" marT="6350" marB="0" anchor="b"/>
                    </a:tc>
                    <a:tc>
                      <a:txBody>
                        <a:bodyPr/>
                        <a:lstStyle/>
                        <a:p>
                          <a:endParaRPr lang="el-GR"/>
                        </a:p>
                      </a:txBody>
                      <a:tcPr marL="6350" marR="6350" marT="6350" marB="0" anchor="b">
                        <a:blipFill rotWithShape="1">
                          <a:blip r:embed="rId4"/>
                          <a:stretch>
                            <a:fillRect l="-81443" t="-23457" r="-101804" b="-395062"/>
                          </a:stretch>
                        </a:blipFill>
                      </a:tcPr>
                    </a:tc>
                    <a:tc>
                      <a:txBody>
                        <a:bodyPr/>
                        <a:lstStyle/>
                        <a:p>
                          <a:endParaRPr lang="el-GR"/>
                        </a:p>
                      </a:txBody>
                      <a:tcPr marL="6350" marR="6350" marT="6350" marB="0" anchor="b">
                        <a:blipFill rotWithShape="1">
                          <a:blip r:embed="rId4"/>
                          <a:stretch>
                            <a:fillRect l="-178228" t="-23457" b="-395062"/>
                          </a:stretch>
                        </a:blipFill>
                      </a:tcPr>
                    </a:tc>
                  </a:tr>
                  <a:tr h="433070">
                    <a:tc>
                      <a:txBody>
                        <a:bodyPr/>
                        <a:lstStyle/>
                        <a:p>
                          <a:pPr algn="ctr" fontAlgn="b"/>
                          <a:r>
                            <a:rPr lang="el-GR" sz="2800" b="0" i="0" u="none" strike="noStrike" dirty="0" smtClean="0">
                              <a:solidFill>
                                <a:srgbClr val="000000"/>
                              </a:solidFill>
                              <a:effectLst/>
                              <a:latin typeface="Calibri"/>
                            </a:rPr>
                            <a:t>2</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-2</a:t>
                          </a:r>
                        </a:p>
                      </a:txBody>
                      <a:tcPr marL="6350" marR="6350" marT="6350" marB="0" anchor="b"/>
                    </a:tc>
                    <a:tc>
                      <a:txBody>
                        <a:bodyPr/>
                        <a:lstStyle/>
                        <a:p>
                          <a:pPr algn="ctr" fontAlgn="b"/>
                          <a:r>
                            <a:rPr lang="el-GR" sz="2800" b="0" i="0" u="none" strike="noStrike">
                              <a:solidFill>
                                <a:srgbClr val="000000"/>
                              </a:solidFill>
                              <a:effectLst/>
                              <a:latin typeface="Calibri"/>
                            </a:rPr>
                            <a:t>4</a:t>
                          </a:r>
                        </a:p>
                      </a:txBody>
                      <a:tcPr marL="6350" marR="6350" marT="6350" marB="0" anchor="b"/>
                    </a:tc>
                  </a:tr>
                  <a:tr h="433070">
                    <a:tc>
                      <a:txBody>
                        <a:bodyPr/>
                        <a:lstStyle/>
                        <a:p>
                          <a:pPr algn="ctr" fontAlgn="b"/>
                          <a:r>
                            <a:rPr lang="el-GR"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r>
                  <a:tr h="433070">
                    <a:tc>
                      <a:txBody>
                        <a:bodyPr/>
                        <a:lstStyle/>
                        <a:p>
                          <a:pPr algn="ctr" fontAlgn="b"/>
                          <a:r>
                            <a:rPr lang="en-US" sz="2800" b="0" i="0" u="none" strike="noStrike" dirty="0" smtClean="0">
                              <a:solidFill>
                                <a:srgbClr val="000000"/>
                              </a:solidFill>
                              <a:effectLst/>
                              <a:latin typeface="Calibri"/>
                            </a:rPr>
                            <a:t>5</a:t>
                          </a:r>
                          <a:endParaRPr lang="el-GR" sz="2800" b="0" i="0" u="none" strike="noStrike" dirty="0">
                            <a:solidFill>
                              <a:srgbClr val="000000"/>
                            </a:solidFill>
                            <a:effectLst/>
                            <a:latin typeface="Calibri"/>
                          </a:endParaRPr>
                        </a:p>
                      </a:txBody>
                      <a:tcPr marL="6350" marR="6350" marT="6350" marB="0" anchor="b"/>
                    </a:tc>
                    <a:tc>
                      <a:txBody>
                        <a:bodyPr/>
                        <a:lstStyle/>
                        <a:p>
                          <a:pPr algn="ctr" fontAlgn="b"/>
                          <a:r>
                            <a:rPr lang="el-GR" sz="2800" b="0" i="0" u="none" strike="noStrike">
                              <a:solidFill>
                                <a:srgbClr val="000000"/>
                              </a:solidFill>
                              <a:effectLst/>
                              <a:latin typeface="Calibri"/>
                            </a:rPr>
                            <a:t>1</a:t>
                          </a:r>
                        </a:p>
                      </a:txBody>
                      <a:tcPr marL="6350" marR="6350" marT="6350" marB="0" anchor="b"/>
                    </a:tc>
                    <a:tc>
                      <a:txBody>
                        <a:bodyPr/>
                        <a:lstStyle/>
                        <a:p>
                          <a:pPr algn="ctr" fontAlgn="b"/>
                          <a:r>
                            <a:rPr lang="el-GR" sz="2800" b="0" i="0" u="none" strike="noStrike" dirty="0">
                              <a:solidFill>
                                <a:srgbClr val="000000"/>
                              </a:solidFill>
                              <a:effectLst/>
                              <a:latin typeface="Calibri"/>
                            </a:rPr>
                            <a:t>1</a:t>
                          </a:r>
                        </a:p>
                      </a:txBody>
                      <a:tcPr marL="6350" marR="6350" marT="6350" marB="0" anchor="b"/>
                    </a:tc>
                  </a:tr>
                  <a:tr h="433070">
                    <a:tc>
                      <a:txBody>
                        <a:bodyPr/>
                        <a:lstStyle/>
                        <a:p>
                          <a:pPr algn="ctr" fontAlgn="b"/>
                          <a:r>
                            <a:rPr lang="en-US" sz="2800" b="0" i="0" u="none" strike="noStrike" dirty="0" smtClean="0">
                              <a:solidFill>
                                <a:srgbClr val="FF0000"/>
                              </a:solidFill>
                              <a:effectLst/>
                              <a:latin typeface="Calibri"/>
                            </a:rPr>
                            <a:t>12</a:t>
                          </a:r>
                          <a:endParaRPr lang="el-GR" sz="2800" b="0" i="0" u="none" strike="noStrike" dirty="0">
                            <a:solidFill>
                              <a:srgbClr val="FF0000"/>
                            </a:solidFill>
                            <a:effectLst/>
                            <a:latin typeface="Calibri"/>
                          </a:endParaRPr>
                        </a:p>
                      </a:txBody>
                      <a:tcPr marL="6350" marR="6350" marT="6350" marB="0" anchor="b"/>
                    </a:tc>
                    <a:tc>
                      <a:txBody>
                        <a:bodyPr/>
                        <a:lstStyle/>
                        <a:p>
                          <a:pPr algn="ctr" fontAlgn="b"/>
                          <a:endParaRPr lang="el-GR" sz="2800" b="0" i="0" u="none" strike="noStrike">
                            <a:solidFill>
                              <a:srgbClr val="000000"/>
                            </a:solidFill>
                            <a:effectLst/>
                            <a:latin typeface="Calibri"/>
                          </a:endParaRPr>
                        </a:p>
                      </a:txBody>
                      <a:tcPr marL="6350" marR="6350" marT="6350" marB="0" anchor="b"/>
                    </a:tc>
                    <a:tc>
                      <a:txBody>
                        <a:bodyPr/>
                        <a:lstStyle/>
                        <a:p>
                          <a:pPr algn="ctr" fontAlgn="b"/>
                          <a:r>
                            <a:rPr lang="el-GR" sz="2800" b="1" i="0" u="none" strike="noStrike" dirty="0">
                              <a:solidFill>
                                <a:srgbClr val="FF0000"/>
                              </a:solidFill>
                              <a:effectLst/>
                              <a:latin typeface="Calibri"/>
                            </a:rPr>
                            <a:t>6</a:t>
                          </a:r>
                        </a:p>
                      </a:txBody>
                      <a:tcPr marL="6350" marR="6350" marT="6350" marB="0" anchor="b"/>
                    </a:tc>
                  </a:tr>
                </a:tbl>
              </a:graphicData>
            </a:graphic>
          </p:graphicFrame>
        </mc:Fallback>
      </mc:AlternateContent>
      <p:graphicFrame>
        <p:nvGraphicFramePr>
          <p:cNvPr id="2" name="Αντικείμενο 1"/>
          <p:cNvGraphicFramePr>
            <a:graphicFrameLocks noChangeAspect="1"/>
          </p:cNvGraphicFramePr>
          <p:nvPr>
            <p:extLst>
              <p:ext uri="{D42A27DB-BD31-4B8C-83A1-F6EECF244321}">
                <p14:modId xmlns:p14="http://schemas.microsoft.com/office/powerpoint/2010/main" val="803306166"/>
              </p:ext>
            </p:extLst>
          </p:nvPr>
        </p:nvGraphicFramePr>
        <p:xfrm>
          <a:off x="-14090" y="3140968"/>
          <a:ext cx="4406900" cy="915988"/>
        </p:xfrm>
        <a:graphic>
          <a:graphicData uri="http://schemas.openxmlformats.org/presentationml/2006/ole">
            <mc:AlternateContent xmlns:mc="http://schemas.openxmlformats.org/markup-compatibility/2006">
              <mc:Choice xmlns:v="urn:schemas-microsoft-com:vml" Requires="v">
                <p:oleObj spid="_x0000_s35864" name="Εξίσωση" r:id="rId5" imgW="1790640" imgH="457200" progId="Equation.3">
                  <p:embed/>
                </p:oleObj>
              </mc:Choice>
              <mc:Fallback>
                <p:oleObj name="Εξίσωση" r:id="rId5" imgW="1790640" imgH="457200" progId="Equation.3">
                  <p:embed/>
                  <p:pic>
                    <p:nvPicPr>
                      <p:cNvPr id="0" name=""/>
                      <p:cNvPicPr>
                        <a:picLocks noChangeAspect="1" noChangeArrowheads="1"/>
                      </p:cNvPicPr>
                      <p:nvPr/>
                    </p:nvPicPr>
                    <p:blipFill>
                      <a:blip r:embed="rId6"/>
                      <a:srcRect/>
                      <a:stretch>
                        <a:fillRect/>
                      </a:stretch>
                    </p:blipFill>
                    <p:spPr bwMode="auto">
                      <a:xfrm>
                        <a:off x="-14090" y="3140968"/>
                        <a:ext cx="4406900" cy="9159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0" y="4004325"/>
                <a:ext cx="5006883" cy="824328"/>
              </a:xfrm>
              <a:prstGeom prst="rect">
                <a:avLst/>
              </a:prstGeom>
              <a:noFill/>
            </p:spPr>
            <p:txBody>
              <a:bodyPr wrap="none" rtlCol="0">
                <a:spAutoFit/>
              </a:bodyPr>
              <a:lstStyle/>
              <a:p>
                <a14:m>
                  <m:oMath xmlns:m="http://schemas.openxmlformats.org/officeDocument/2006/math">
                    <m:sSup>
                      <m:sSupPr>
                        <m:ctrlPr>
                          <a:rPr lang="en-US" sz="3200" b="0" i="1" smtClean="0">
                            <a:latin typeface="Cambria Math"/>
                          </a:rPr>
                        </m:ctrlPr>
                      </m:sSupPr>
                      <m:e>
                        <m:r>
                          <a:rPr lang="en-US" sz="3200" b="0" i="1" smtClean="0">
                            <a:latin typeface="Cambria Math"/>
                          </a:rPr>
                          <m:t>𝑆</m:t>
                        </m:r>
                      </m:e>
                      <m:sup>
                        <m:r>
                          <a:rPr lang="en-US" sz="3200" b="0" i="1" smtClean="0">
                            <a:latin typeface="Cambria Math"/>
                          </a:rPr>
                          <m:t>2</m:t>
                        </m:r>
                      </m:sup>
                    </m:sSup>
                  </m:oMath>
                </a14:m>
                <a:r>
                  <a:rPr lang="en-US" sz="3200" dirty="0" smtClean="0"/>
                  <a:t>=</a:t>
                </a:r>
                <a14:m>
                  <m:oMath xmlns:m="http://schemas.openxmlformats.org/officeDocument/2006/math">
                    <m:f>
                      <m:fPr>
                        <m:ctrlPr>
                          <a:rPr lang="en-US" sz="3200" i="1" dirty="0" smtClean="0">
                            <a:latin typeface="Cambria Math"/>
                          </a:rPr>
                        </m:ctrlPr>
                      </m:fPr>
                      <m:num>
                        <m:d>
                          <m:dPr>
                            <m:ctrlPr>
                              <a:rPr lang="en-US" sz="3200" b="0" i="1" dirty="0" smtClean="0">
                                <a:latin typeface="Cambria Math"/>
                              </a:rPr>
                            </m:ctrlPr>
                          </m:dPr>
                          <m:e>
                            <m:r>
                              <a:rPr lang="en-US" sz="3200" b="0" i="1" dirty="0" smtClean="0">
                                <a:latin typeface="Cambria Math"/>
                              </a:rPr>
                              <m:t>4−1</m:t>
                            </m:r>
                          </m:e>
                        </m:d>
                        <m:r>
                          <a:rPr lang="en-US" sz="3200" b="0" i="1" dirty="0" smtClean="0">
                            <a:latin typeface="Cambria Math"/>
                          </a:rPr>
                          <m:t>∗11,3+</m:t>
                        </m:r>
                        <m:d>
                          <m:dPr>
                            <m:ctrlPr>
                              <a:rPr lang="en-US" sz="3200" b="0" i="1" dirty="0" smtClean="0">
                                <a:latin typeface="Cambria Math"/>
                              </a:rPr>
                            </m:ctrlPr>
                          </m:dPr>
                          <m:e>
                            <m:r>
                              <a:rPr lang="en-US" sz="3200" b="0" i="1" dirty="0" smtClean="0">
                                <a:latin typeface="Cambria Math"/>
                              </a:rPr>
                              <m:t>3−1</m:t>
                            </m:r>
                          </m:e>
                        </m:d>
                        <m:r>
                          <a:rPr lang="en-US" sz="3200" b="0" i="1" dirty="0" smtClean="0">
                            <a:latin typeface="Cambria Math"/>
                          </a:rPr>
                          <m:t>∗3</m:t>
                        </m:r>
                      </m:num>
                      <m:den>
                        <m:r>
                          <a:rPr lang="en-US" sz="3200" b="0" i="1" dirty="0" smtClean="0">
                            <a:latin typeface="Cambria Math"/>
                          </a:rPr>
                          <m:t>7−2</m:t>
                        </m:r>
                      </m:den>
                    </m:f>
                    <m:r>
                      <a:rPr lang="en-US" sz="3200" b="0" i="1" dirty="0" smtClean="0">
                        <a:latin typeface="Cambria Math"/>
                      </a:rPr>
                      <m:t>=7,98</m:t>
                    </m:r>
                  </m:oMath>
                </a14:m>
                <a:endParaRPr lang="el-GR"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0" y="4004325"/>
                <a:ext cx="5006883" cy="824328"/>
              </a:xfrm>
              <a:prstGeom prst="rect">
                <a:avLst/>
              </a:prstGeom>
              <a:blipFill rotWithShape="1">
                <a:blip r:embed="rId7"/>
                <a:stretch>
                  <a:fillRect b="-1185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128" y="5085184"/>
                <a:ext cx="8600368" cy="1131015"/>
              </a:xfrm>
              <a:prstGeom prst="rect">
                <a:avLst/>
              </a:prstGeom>
              <a:noFill/>
            </p:spPr>
            <p:txBody>
              <a:bodyPr wrap="none" rtlCol="0">
                <a:spAutoFit/>
              </a:bodyPr>
              <a:lstStyle/>
              <a:p>
                <a14:m>
                  <m:oMath xmlns:m="http://schemas.openxmlformats.org/officeDocument/2006/math">
                    <m:sSub>
                      <m:sSubPr>
                        <m:ctrlPr>
                          <a:rPr lang="en-US" sz="3200" b="0" i="1" smtClean="0">
                            <a:latin typeface="Cambria Math"/>
                          </a:rPr>
                        </m:ctrlPr>
                      </m:sSubPr>
                      <m:e>
                        <m:r>
                          <a:rPr lang="en-US" sz="3200" b="0" i="1" smtClean="0">
                            <a:latin typeface="Cambria Math"/>
                          </a:rPr>
                          <m:t>𝑆</m:t>
                        </m:r>
                      </m:e>
                      <m:sub>
                        <m:acc>
                          <m:accPr>
                            <m:chr m:val="̅"/>
                            <m:ctrlPr>
                              <a:rPr lang="en-US" sz="3200" b="0" i="1" smtClean="0">
                                <a:latin typeface="Cambria Math"/>
                              </a:rPr>
                            </m:ctrlPr>
                          </m:accPr>
                          <m:e>
                            <m:r>
                              <a:rPr lang="en-US" sz="3200" b="0" i="1" smtClean="0">
                                <a:latin typeface="Cambria Math"/>
                              </a:rPr>
                              <m:t>𝑥</m:t>
                            </m:r>
                          </m:e>
                        </m:acc>
                        <m:r>
                          <a:rPr lang="en-US" sz="3200" b="0" i="1" smtClean="0">
                            <a:latin typeface="Cambria Math"/>
                          </a:rPr>
                          <m:t>1−</m:t>
                        </m:r>
                        <m:acc>
                          <m:accPr>
                            <m:chr m:val="̅"/>
                            <m:ctrlPr>
                              <a:rPr lang="en-US" sz="3200" i="1">
                                <a:latin typeface="Cambria Math"/>
                              </a:rPr>
                            </m:ctrlPr>
                          </m:accPr>
                          <m:e>
                            <m:r>
                              <a:rPr lang="en-US" sz="3200" i="1">
                                <a:latin typeface="Cambria Math"/>
                              </a:rPr>
                              <m:t>𝑥</m:t>
                            </m:r>
                          </m:e>
                        </m:acc>
                        <m:r>
                          <a:rPr lang="en-US" sz="3200" b="0" i="1" smtClean="0">
                            <a:latin typeface="Cambria Math"/>
                          </a:rPr>
                          <m:t>2</m:t>
                        </m:r>
                      </m:sub>
                    </m:sSub>
                    <m:r>
                      <a:rPr lang="en-US" sz="3200" i="1" smtClean="0">
                        <a:latin typeface="Cambria Math"/>
                      </a:rPr>
                      <m:t>=</m:t>
                    </m:r>
                    <m:rad>
                      <m:radPr>
                        <m:degHide m:val="on"/>
                        <m:ctrlPr>
                          <a:rPr lang="en-US" sz="3200" i="1" smtClean="0">
                            <a:latin typeface="Cambria Math"/>
                          </a:rPr>
                        </m:ctrlPr>
                      </m:radPr>
                      <m:deg/>
                      <m:e>
                        <m:sSup>
                          <m:sSupPr>
                            <m:ctrlPr>
                              <a:rPr lang="en-US" sz="3200" i="1" smtClean="0">
                                <a:latin typeface="Cambria Math"/>
                              </a:rPr>
                            </m:ctrlPr>
                          </m:sSupPr>
                          <m:e>
                            <m:r>
                              <a:rPr lang="en-US" sz="3200" b="0" i="1" smtClean="0">
                                <a:latin typeface="Cambria Math"/>
                              </a:rPr>
                              <m:t>𝑠</m:t>
                            </m:r>
                          </m:e>
                          <m:sup>
                            <m:r>
                              <a:rPr lang="en-US" sz="3200" b="0" i="1" smtClean="0">
                                <a:latin typeface="Cambria Math"/>
                              </a:rPr>
                              <m:t>2</m:t>
                            </m:r>
                          </m:sup>
                        </m:sSup>
                        <m:r>
                          <a:rPr lang="en-US" sz="3200" b="0" i="1" smtClean="0">
                            <a:latin typeface="Cambria Math"/>
                          </a:rPr>
                          <m:t>(</m:t>
                        </m:r>
                        <m:f>
                          <m:fPr>
                            <m:ctrlPr>
                              <a:rPr lang="en-US" sz="3200" i="1" smtClean="0">
                                <a:latin typeface="Cambria Math"/>
                              </a:rPr>
                            </m:ctrlPr>
                          </m:fPr>
                          <m:num>
                            <m:r>
                              <a:rPr lang="en-US" sz="3200" b="0" i="1" smtClean="0">
                                <a:latin typeface="Cambria Math"/>
                              </a:rPr>
                              <m:t>1</m:t>
                            </m:r>
                          </m:num>
                          <m:den>
                            <m:sSub>
                              <m:sSubPr>
                                <m:ctrlPr>
                                  <a:rPr lang="en-US" sz="3200" i="1" smtClean="0">
                                    <a:latin typeface="Cambria Math"/>
                                  </a:rPr>
                                </m:ctrlPr>
                              </m:sSubPr>
                              <m:e>
                                <m:r>
                                  <a:rPr lang="en-US" sz="3200" b="0" i="1" smtClean="0">
                                    <a:latin typeface="Cambria Math"/>
                                  </a:rPr>
                                  <m:t>𝑛</m:t>
                                </m:r>
                              </m:e>
                              <m:sub>
                                <m:r>
                                  <a:rPr lang="en-US" sz="3200" b="0" i="1" smtClean="0">
                                    <a:latin typeface="Cambria Math"/>
                                  </a:rPr>
                                  <m:t>1</m:t>
                                </m:r>
                              </m:sub>
                            </m:sSub>
                          </m:den>
                        </m:f>
                        <m:r>
                          <a:rPr lang="en-US" sz="3200" b="0" i="1" smtClean="0">
                            <a:latin typeface="Cambria Math"/>
                          </a:rPr>
                          <m:t>+</m:t>
                        </m:r>
                        <m:f>
                          <m:fPr>
                            <m:ctrlPr>
                              <a:rPr lang="en-US" sz="3200" b="0" i="1" smtClean="0">
                                <a:latin typeface="Cambria Math"/>
                              </a:rPr>
                            </m:ctrlPr>
                          </m:fPr>
                          <m:num>
                            <m:r>
                              <a:rPr lang="en-US" sz="3200" b="0" i="1" smtClean="0">
                                <a:latin typeface="Cambria Math"/>
                              </a:rPr>
                              <m:t>1</m:t>
                            </m:r>
                          </m:num>
                          <m:den>
                            <m:sSub>
                              <m:sSubPr>
                                <m:ctrlPr>
                                  <a:rPr lang="en-US" sz="3200" i="1">
                                    <a:latin typeface="Cambria Math"/>
                                  </a:rPr>
                                </m:ctrlPr>
                              </m:sSubPr>
                              <m:e>
                                <m:r>
                                  <a:rPr lang="en-US" sz="3200" i="1">
                                    <a:latin typeface="Cambria Math"/>
                                  </a:rPr>
                                  <m:t>𝑛</m:t>
                                </m:r>
                              </m:e>
                              <m:sub>
                                <m:r>
                                  <a:rPr lang="en-US" sz="3200" b="0" i="1" smtClean="0">
                                    <a:latin typeface="Cambria Math"/>
                                  </a:rPr>
                                  <m:t>2</m:t>
                                </m:r>
                              </m:sub>
                            </m:sSub>
                          </m:den>
                        </m:f>
                        <m:r>
                          <a:rPr lang="en-US" sz="3200" b="0" i="1" smtClean="0">
                            <a:latin typeface="Cambria Math"/>
                          </a:rPr>
                          <m:t>)</m:t>
                        </m:r>
                      </m:e>
                    </m:rad>
                    <m:r>
                      <a:rPr lang="en-US" sz="3200" b="0" i="1" smtClean="0">
                        <a:latin typeface="Cambria Math"/>
                      </a:rPr>
                      <m:t>=</m:t>
                    </m:r>
                    <m:rad>
                      <m:radPr>
                        <m:degHide m:val="on"/>
                        <m:ctrlPr>
                          <a:rPr lang="en-US" sz="3200" b="0" i="1" smtClean="0">
                            <a:latin typeface="Cambria Math"/>
                          </a:rPr>
                        </m:ctrlPr>
                      </m:radPr>
                      <m:deg/>
                      <m:e>
                        <m:r>
                          <a:rPr lang="en-US" sz="3200" b="0" i="1" smtClean="0">
                            <a:latin typeface="Cambria Math"/>
                          </a:rPr>
                          <m:t>7,98∗</m:t>
                        </m:r>
                        <m:d>
                          <m:dPr>
                            <m:ctrlPr>
                              <a:rPr lang="en-US" sz="3200" b="0" i="1" smtClean="0">
                                <a:latin typeface="Cambria Math"/>
                              </a:rPr>
                            </m:ctrlPr>
                          </m:dPr>
                          <m:e>
                            <m:f>
                              <m:fPr>
                                <m:ctrlPr>
                                  <a:rPr lang="en-US" sz="3200" b="0" i="1" smtClean="0">
                                    <a:latin typeface="Cambria Math"/>
                                  </a:rPr>
                                </m:ctrlPr>
                              </m:fPr>
                              <m:num>
                                <m:r>
                                  <a:rPr lang="en-US" sz="3200" b="0" i="1" smtClean="0">
                                    <a:latin typeface="Cambria Math"/>
                                  </a:rPr>
                                  <m:t>1</m:t>
                                </m:r>
                              </m:num>
                              <m:den>
                                <m:r>
                                  <a:rPr lang="en-US" sz="3200" b="0" i="1" smtClean="0">
                                    <a:latin typeface="Cambria Math"/>
                                  </a:rPr>
                                  <m:t>4</m:t>
                                </m:r>
                              </m:den>
                            </m:f>
                            <m:r>
                              <a:rPr lang="en-US" sz="3200" b="0" i="1" smtClean="0">
                                <a:latin typeface="Cambria Math"/>
                              </a:rPr>
                              <m:t>+</m:t>
                            </m:r>
                            <m:f>
                              <m:fPr>
                                <m:ctrlPr>
                                  <a:rPr lang="en-US" sz="3200" b="0" i="1" smtClean="0">
                                    <a:latin typeface="Cambria Math"/>
                                  </a:rPr>
                                </m:ctrlPr>
                              </m:fPr>
                              <m:num>
                                <m:r>
                                  <a:rPr lang="en-US" sz="3200" b="0" i="1" smtClean="0">
                                    <a:latin typeface="Cambria Math"/>
                                  </a:rPr>
                                  <m:t>1</m:t>
                                </m:r>
                              </m:num>
                              <m:den>
                                <m:r>
                                  <a:rPr lang="en-US" sz="3200" b="0" i="1" smtClean="0">
                                    <a:latin typeface="Cambria Math"/>
                                  </a:rPr>
                                  <m:t>3</m:t>
                                </m:r>
                              </m:den>
                            </m:f>
                          </m:e>
                        </m:d>
                      </m:e>
                    </m:rad>
                    <m:r>
                      <a:rPr lang="en-US" sz="3200" b="0" i="1" smtClean="0">
                        <a:latin typeface="Cambria Math"/>
                      </a:rPr>
                      <m:t>=2,</m:t>
                    </m:r>
                  </m:oMath>
                </a14:m>
                <a:r>
                  <a:rPr lang="en-US" sz="3200" dirty="0" smtClean="0"/>
                  <a:t>16</a:t>
                </a:r>
                <a:endParaRPr lang="el-GR"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4128" y="5085184"/>
                <a:ext cx="8600368" cy="1131015"/>
              </a:xfrm>
              <a:prstGeom prst="rect">
                <a:avLst/>
              </a:prstGeom>
              <a:blipFill rotWithShape="1">
                <a:blip r:embed="rId8"/>
                <a:stretch>
                  <a:fillRect r="-850"/>
                </a:stretch>
              </a:blipFill>
            </p:spPr>
            <p:txBody>
              <a:bodyPr/>
              <a:lstStyle/>
              <a:p>
                <a:r>
                  <a:rPr lang="el-GR">
                    <a:noFill/>
                  </a:rPr>
                  <a:t> </a:t>
                </a:r>
              </a:p>
            </p:txBody>
          </p:sp>
        </mc:Fallback>
      </mc:AlternateContent>
    </p:spTree>
    <p:extLst>
      <p:ext uri="{BB962C8B-B14F-4D97-AF65-F5344CB8AC3E}">
        <p14:creationId xmlns:p14="http://schemas.microsoft.com/office/powerpoint/2010/main" val="2940454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0" y="0"/>
            <a:ext cx="9144000" cy="6858000"/>
          </a:xfrm>
        </p:spPr>
        <p:txBody>
          <a:bodyPr/>
          <a:lstStyle/>
          <a:p>
            <a:pPr algn="just">
              <a:lnSpc>
                <a:spcPct val="90000"/>
              </a:lnSpc>
              <a:spcBef>
                <a:spcPct val="15000"/>
              </a:spcBef>
            </a:pPr>
            <a:r>
              <a:rPr lang="en-US">
                <a:solidFill>
                  <a:srgbClr val="000000"/>
                </a:solidFill>
                <a:cs typeface="Times New Roman" pitchFamily="18" charset="0"/>
              </a:rPr>
              <a:t>3. </a:t>
            </a:r>
            <a:r>
              <a:rPr lang="el-GR">
                <a:solidFill>
                  <a:srgbClr val="000000"/>
                </a:solidFill>
                <a:cs typeface="Times New Roman" pitchFamily="18" charset="0"/>
              </a:rPr>
              <a:t>Η διακύμανση της κατανομής δειγματοληψίας της διαφοράς των μέσων των δύο δειγμάτων υπολογίζονται ως εξής:</a:t>
            </a:r>
            <a:endParaRPr lang="en-US">
              <a:solidFill>
                <a:srgbClr val="000000"/>
              </a:solidFill>
            </a:endParaRPr>
          </a:p>
          <a:p>
            <a:pPr algn="just">
              <a:lnSpc>
                <a:spcPct val="90000"/>
              </a:lnSpc>
              <a:spcBef>
                <a:spcPct val="15000"/>
              </a:spcBef>
            </a:pPr>
            <a:r>
              <a:rPr lang="el-GR">
                <a:solidFill>
                  <a:srgbClr val="000000"/>
                </a:solidFill>
                <a:cs typeface="Times New Roman" pitchFamily="18" charset="0"/>
              </a:rPr>
              <a:t>α) Αν οι διακυμάνσεις σ</a:t>
            </a:r>
            <a:r>
              <a:rPr lang="en-US" baseline="-25000">
                <a:solidFill>
                  <a:srgbClr val="000000"/>
                </a:solidFill>
                <a:cs typeface="Times New Roman" pitchFamily="18" charset="0"/>
              </a:rPr>
              <a:t>1</a:t>
            </a:r>
            <a:r>
              <a:rPr lang="en-US" baseline="30000">
                <a:solidFill>
                  <a:srgbClr val="000000"/>
                </a:solidFill>
                <a:cs typeface="Times New Roman" pitchFamily="18" charset="0"/>
              </a:rPr>
              <a:t>2</a:t>
            </a:r>
            <a:r>
              <a:rPr lang="el-GR">
                <a:solidFill>
                  <a:srgbClr val="000000"/>
                </a:solidFill>
                <a:cs typeface="Times New Roman" pitchFamily="18" charset="0"/>
              </a:rPr>
              <a:t> και σ</a:t>
            </a:r>
            <a:r>
              <a:rPr lang="el-GR" baseline="-30000">
                <a:solidFill>
                  <a:srgbClr val="000000"/>
                </a:solidFill>
                <a:cs typeface="Times New Roman" pitchFamily="18" charset="0"/>
              </a:rPr>
              <a:t>2</a:t>
            </a:r>
            <a:r>
              <a:rPr lang="en-US" baseline="30000">
                <a:solidFill>
                  <a:srgbClr val="000000"/>
                </a:solidFill>
                <a:cs typeface="Times New Roman" pitchFamily="18" charset="0"/>
              </a:rPr>
              <a:t>2</a:t>
            </a:r>
            <a:r>
              <a:rPr lang="el-GR">
                <a:solidFill>
                  <a:srgbClr val="000000"/>
                </a:solidFill>
                <a:cs typeface="Times New Roman" pitchFamily="18" charset="0"/>
              </a:rPr>
              <a:t> των πληθυσμών είναι γνωστές, τότε η διακύμανση είναι:</a:t>
            </a:r>
            <a:endParaRPr lang="en-US">
              <a:solidFill>
                <a:srgbClr val="000000"/>
              </a:solidFill>
            </a:endParaRPr>
          </a:p>
          <a:p>
            <a:pPr lvl="1" algn="just"/>
            <a:endParaRPr lang="en-US">
              <a:solidFill>
                <a:srgbClr val="000000"/>
              </a:solidFill>
            </a:endParaRPr>
          </a:p>
          <a:p>
            <a:pPr lvl="1" algn="just"/>
            <a:endParaRPr lang="en-US">
              <a:solidFill>
                <a:srgbClr val="000000"/>
              </a:solidFill>
            </a:endParaRPr>
          </a:p>
          <a:p>
            <a:pPr algn="just"/>
            <a:endParaRPr lang="en-US">
              <a:solidFill>
                <a:srgbClr val="000000"/>
              </a:solidFill>
              <a:cs typeface="Times New Roman" pitchFamily="18" charset="0"/>
            </a:endParaRPr>
          </a:p>
          <a:p>
            <a:pPr algn="just"/>
            <a:r>
              <a:rPr lang="el-GR">
                <a:solidFill>
                  <a:srgbClr val="000000"/>
                </a:solidFill>
                <a:cs typeface="Times New Roman" pitchFamily="18" charset="0"/>
              </a:rPr>
              <a:t>β) Αν οι διακυμάνσεις σ</a:t>
            </a:r>
            <a:r>
              <a:rPr lang="en-US" baseline="-25000">
                <a:solidFill>
                  <a:srgbClr val="000000"/>
                </a:solidFill>
                <a:cs typeface="Times New Roman" pitchFamily="18" charset="0"/>
              </a:rPr>
              <a:t>1</a:t>
            </a:r>
            <a:r>
              <a:rPr lang="en-US" baseline="30000">
                <a:solidFill>
                  <a:srgbClr val="000000"/>
                </a:solidFill>
                <a:cs typeface="Times New Roman" pitchFamily="18" charset="0"/>
              </a:rPr>
              <a:t>2</a:t>
            </a:r>
            <a:r>
              <a:rPr lang="el-GR">
                <a:solidFill>
                  <a:srgbClr val="000000"/>
                </a:solidFill>
                <a:cs typeface="Times New Roman" pitchFamily="18" charset="0"/>
              </a:rPr>
              <a:t> και σ</a:t>
            </a:r>
            <a:r>
              <a:rPr lang="el-GR" baseline="-30000">
                <a:solidFill>
                  <a:srgbClr val="000000"/>
                </a:solidFill>
                <a:cs typeface="Times New Roman" pitchFamily="18" charset="0"/>
              </a:rPr>
              <a:t>2</a:t>
            </a:r>
            <a:r>
              <a:rPr lang="en-US" baseline="30000">
                <a:solidFill>
                  <a:srgbClr val="000000"/>
                </a:solidFill>
                <a:cs typeface="Times New Roman" pitchFamily="18" charset="0"/>
              </a:rPr>
              <a:t>2</a:t>
            </a:r>
            <a:r>
              <a:rPr lang="el-GR">
                <a:solidFill>
                  <a:srgbClr val="000000"/>
                </a:solidFill>
                <a:cs typeface="Times New Roman" pitchFamily="18" charset="0"/>
              </a:rPr>
              <a:t> των  πληθυσμών είναι άγνωστες, τότε τις αντικαθιστούμε	με τις</a:t>
            </a:r>
            <a:r>
              <a:rPr lang="en-US">
                <a:solidFill>
                  <a:srgbClr val="000000"/>
                </a:solidFill>
                <a:cs typeface="Times New Roman" pitchFamily="18" charset="0"/>
              </a:rPr>
              <a:t> </a:t>
            </a:r>
            <a:r>
              <a:rPr lang="el-GR">
                <a:solidFill>
                  <a:srgbClr val="000000"/>
                </a:solidFill>
                <a:cs typeface="Times New Roman" pitchFamily="18" charset="0"/>
              </a:rPr>
              <a:t>αμερόληπτες εκτιμήσεις </a:t>
            </a:r>
            <a:r>
              <a:rPr lang="en-US">
                <a:solidFill>
                  <a:srgbClr val="000000"/>
                </a:solidFill>
                <a:cs typeface="Times New Roman" pitchFamily="18" charset="0"/>
              </a:rPr>
              <a:t>S</a:t>
            </a:r>
            <a:r>
              <a:rPr lang="en-US" baseline="-25000">
                <a:solidFill>
                  <a:srgbClr val="000000"/>
                </a:solidFill>
                <a:cs typeface="Times New Roman" pitchFamily="18" charset="0"/>
              </a:rPr>
              <a:t>1</a:t>
            </a:r>
            <a:r>
              <a:rPr lang="en-US" baseline="30000">
                <a:solidFill>
                  <a:srgbClr val="000000"/>
                </a:solidFill>
                <a:cs typeface="Times New Roman" pitchFamily="18" charset="0"/>
              </a:rPr>
              <a:t>2</a:t>
            </a:r>
            <a:r>
              <a:rPr lang="el-GR">
                <a:solidFill>
                  <a:srgbClr val="000000"/>
                </a:solidFill>
                <a:cs typeface="Times New Roman" pitchFamily="18" charset="0"/>
              </a:rPr>
              <a:t> και </a:t>
            </a:r>
            <a:r>
              <a:rPr lang="en-US">
                <a:solidFill>
                  <a:srgbClr val="000000"/>
                </a:solidFill>
                <a:cs typeface="Times New Roman" pitchFamily="18" charset="0"/>
              </a:rPr>
              <a:t>S</a:t>
            </a:r>
            <a:r>
              <a:rPr lang="el-GR" baseline="-30000">
                <a:solidFill>
                  <a:srgbClr val="000000"/>
                </a:solidFill>
                <a:cs typeface="Times New Roman" pitchFamily="18" charset="0"/>
              </a:rPr>
              <a:t>2</a:t>
            </a:r>
            <a:r>
              <a:rPr lang="en-US" baseline="30000">
                <a:solidFill>
                  <a:srgbClr val="000000"/>
                </a:solidFill>
                <a:cs typeface="Times New Roman" pitchFamily="18" charset="0"/>
              </a:rPr>
              <a:t>2</a:t>
            </a:r>
            <a:r>
              <a:rPr lang="el-GR">
                <a:solidFill>
                  <a:srgbClr val="000000"/>
                </a:solidFill>
                <a:cs typeface="Times New Roman" pitchFamily="18" charset="0"/>
              </a:rPr>
              <a:t> των δειγμάτων, οπότε :</a:t>
            </a:r>
            <a:endParaRPr lang="el-GR">
              <a:solidFill>
                <a:srgbClr val="000000"/>
              </a:solidFill>
              <a:latin typeface="Courier New" pitchFamily="49" charset="0"/>
              <a:cs typeface="Courier New" pitchFamily="49" charset="0"/>
            </a:endParaRPr>
          </a:p>
          <a:p>
            <a:pPr lvl="1" algn="just"/>
            <a:endParaRPr lang="el-GR">
              <a:solidFill>
                <a:srgbClr val="000000"/>
              </a:solidFill>
            </a:endParaRPr>
          </a:p>
        </p:txBody>
      </p:sp>
      <p:sp>
        <p:nvSpPr>
          <p:cNvPr id="113668" name="AutoShape 4"/>
          <p:cNvSpPr>
            <a:spLocks noChangeArrowheads="1"/>
          </p:cNvSpPr>
          <p:nvPr/>
        </p:nvSpPr>
        <p:spPr bwMode="auto">
          <a:xfrm>
            <a:off x="8153400" y="6400800"/>
            <a:ext cx="976313" cy="485775"/>
          </a:xfrm>
          <a:prstGeom prst="rightArrow">
            <a:avLst>
              <a:gd name="adj1" fmla="val 50000"/>
              <a:gd name="adj2" fmla="val 50245"/>
            </a:avLst>
          </a:prstGeom>
          <a:solidFill>
            <a:schemeClr val="accent1"/>
          </a:solidFill>
          <a:ln w="9525">
            <a:solidFill>
              <a:schemeClr val="tx1"/>
            </a:solidFill>
            <a:miter lim="800000"/>
            <a:headEnd/>
            <a:tailEnd/>
          </a:ln>
          <a:effectLst/>
        </p:spPr>
        <p:txBody>
          <a:bodyPr wrap="none" anchor="ctr"/>
          <a:lstStyle/>
          <a:p>
            <a:endParaRPr lang="el-GR"/>
          </a:p>
        </p:txBody>
      </p:sp>
      <p:graphicFrame>
        <p:nvGraphicFramePr>
          <p:cNvPr id="113671" name="Object 7"/>
          <p:cNvGraphicFramePr>
            <a:graphicFrameLocks noChangeAspect="1"/>
          </p:cNvGraphicFramePr>
          <p:nvPr/>
        </p:nvGraphicFramePr>
        <p:xfrm>
          <a:off x="2819400" y="2514600"/>
          <a:ext cx="2984500" cy="1249363"/>
        </p:xfrm>
        <a:graphic>
          <a:graphicData uri="http://schemas.openxmlformats.org/presentationml/2006/ole">
            <mc:AlternateContent xmlns:mc="http://schemas.openxmlformats.org/markup-compatibility/2006">
              <mc:Choice xmlns:v="urn:schemas-microsoft-com:vml" Requires="v">
                <p:oleObj spid="_x0000_s25692" name="Εξίσωση" r:id="rId3" imgW="1091880" imgH="457200" progId="Equation.3">
                  <p:embed/>
                </p:oleObj>
              </mc:Choice>
              <mc:Fallback>
                <p:oleObj name="Εξίσωση" r:id="rId3" imgW="109188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514600"/>
                        <a:ext cx="2984500" cy="1249363"/>
                      </a:xfrm>
                      <a:prstGeom prst="rect">
                        <a:avLst/>
                      </a:prstGeom>
                      <a:solidFill>
                        <a:srgbClr val="FFFF99"/>
                      </a:solidFill>
                    </p:spPr>
                  </p:pic>
                </p:oleObj>
              </mc:Fallback>
            </mc:AlternateContent>
          </a:graphicData>
        </a:graphic>
      </p:graphicFrame>
      <p:graphicFrame>
        <p:nvGraphicFramePr>
          <p:cNvPr id="113672" name="Object 8"/>
          <p:cNvGraphicFramePr>
            <a:graphicFrameLocks noChangeAspect="1"/>
          </p:cNvGraphicFramePr>
          <p:nvPr/>
        </p:nvGraphicFramePr>
        <p:xfrm>
          <a:off x="2643188" y="5608638"/>
          <a:ext cx="2879725" cy="1249362"/>
        </p:xfrm>
        <a:graphic>
          <a:graphicData uri="http://schemas.openxmlformats.org/presentationml/2006/ole">
            <mc:AlternateContent xmlns:mc="http://schemas.openxmlformats.org/markup-compatibility/2006">
              <mc:Choice xmlns:v="urn:schemas-microsoft-com:vml" Requires="v">
                <p:oleObj spid="_x0000_s25693" name="Εξίσωση" r:id="rId5" imgW="1054080" imgH="457200" progId="Equation.3">
                  <p:embed/>
                </p:oleObj>
              </mc:Choice>
              <mc:Fallback>
                <p:oleObj name="Εξίσωση" r:id="rId5" imgW="105408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3188" y="5608638"/>
                        <a:ext cx="2879725" cy="1249362"/>
                      </a:xfrm>
                      <a:prstGeom prst="rect">
                        <a:avLst/>
                      </a:prstGeom>
                      <a:solidFill>
                        <a:srgbClr val="FFFF99"/>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40" name="Object 7"/>
          <p:cNvGraphicFramePr>
            <a:graphicFrameLocks noChangeAspect="1"/>
          </p:cNvGraphicFramePr>
          <p:nvPr>
            <p:extLst>
              <p:ext uri="{D42A27DB-BD31-4B8C-83A1-F6EECF244321}">
                <p14:modId xmlns:p14="http://schemas.microsoft.com/office/powerpoint/2010/main" val="3515200577"/>
              </p:ext>
            </p:extLst>
          </p:nvPr>
        </p:nvGraphicFramePr>
        <p:xfrm>
          <a:off x="12310" y="4202872"/>
          <a:ext cx="8534400" cy="1011238"/>
        </p:xfrm>
        <a:graphic>
          <a:graphicData uri="http://schemas.openxmlformats.org/presentationml/2006/ole">
            <mc:AlternateContent xmlns:mc="http://schemas.openxmlformats.org/markup-compatibility/2006">
              <mc:Choice xmlns:v="urn:schemas-microsoft-com:vml" Requires="v">
                <p:oleObj spid="_x0000_s36908" name="Εξίσωση" r:id="rId4" imgW="3213000" imgH="368280" progId="Equation.3">
                  <p:embed/>
                </p:oleObj>
              </mc:Choice>
              <mc:Fallback>
                <p:oleObj name="Εξίσωση" r:id="rId4" imgW="321300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0" y="4202872"/>
                        <a:ext cx="8534400" cy="1011238"/>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42" name="Object 10"/>
          <p:cNvGraphicFramePr>
            <a:graphicFrameLocks noChangeAspect="1"/>
          </p:cNvGraphicFramePr>
          <p:nvPr>
            <p:extLst>
              <p:ext uri="{D42A27DB-BD31-4B8C-83A1-F6EECF244321}">
                <p14:modId xmlns:p14="http://schemas.microsoft.com/office/powerpoint/2010/main" val="4179376254"/>
              </p:ext>
            </p:extLst>
          </p:nvPr>
        </p:nvGraphicFramePr>
        <p:xfrm>
          <a:off x="541338" y="5589588"/>
          <a:ext cx="6937375" cy="457200"/>
        </p:xfrm>
        <a:graphic>
          <a:graphicData uri="http://schemas.openxmlformats.org/presentationml/2006/ole">
            <mc:AlternateContent xmlns:mc="http://schemas.openxmlformats.org/markup-compatibility/2006">
              <mc:Choice xmlns:v="urn:schemas-microsoft-com:vml" Requires="v">
                <p:oleObj spid="_x0000_s36909" name="Εξίσωση" r:id="rId6" imgW="3073320" imgH="215640" progId="Equation.3">
                  <p:embed/>
                </p:oleObj>
              </mc:Choice>
              <mc:Fallback>
                <p:oleObj name="Εξίσωση" r:id="rId6" imgW="3073320" imgH="215640" progId="Equation.3">
                  <p:embed/>
                  <p:pic>
                    <p:nvPicPr>
                      <p:cNvPr id="0" name=""/>
                      <p:cNvPicPr>
                        <a:picLocks noChangeAspect="1" noChangeArrowheads="1"/>
                      </p:cNvPicPr>
                      <p:nvPr/>
                    </p:nvPicPr>
                    <p:blipFill>
                      <a:blip r:embed="rId7"/>
                      <a:srcRect/>
                      <a:stretch>
                        <a:fillRect/>
                      </a:stretch>
                    </p:blipFill>
                    <p:spPr bwMode="auto">
                      <a:xfrm>
                        <a:off x="541338" y="5589588"/>
                        <a:ext cx="6937375" cy="457200"/>
                      </a:xfrm>
                      <a:prstGeom prst="rect">
                        <a:avLst/>
                      </a:prstGeom>
                      <a:solidFill>
                        <a:srgbClr val="FFFAE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10" name="TextBox 9"/>
              <p:cNvSpPr txBox="1"/>
              <p:nvPr/>
            </p:nvSpPr>
            <p:spPr>
              <a:xfrm>
                <a:off x="0" y="0"/>
                <a:ext cx="272965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a:rPr>
                          </m:ctrlPr>
                        </m:sSubPr>
                        <m:e>
                          <m:r>
                            <a:rPr lang="en-US" sz="3200" b="0" i="1" smtClean="0">
                              <a:latin typeface="Cambria Math"/>
                            </a:rPr>
                            <m:t>𝑆</m:t>
                          </m:r>
                        </m:e>
                        <m:sub>
                          <m:acc>
                            <m:accPr>
                              <m:chr m:val="̅"/>
                              <m:ctrlPr>
                                <a:rPr lang="en-US" sz="3200" b="0" i="1" smtClean="0">
                                  <a:latin typeface="Cambria Math"/>
                                </a:rPr>
                              </m:ctrlPr>
                            </m:accPr>
                            <m:e>
                              <m:r>
                                <a:rPr lang="en-US" sz="3200" b="0" i="1" smtClean="0">
                                  <a:latin typeface="Cambria Math"/>
                                </a:rPr>
                                <m:t>𝑥</m:t>
                              </m:r>
                            </m:e>
                          </m:acc>
                          <m:r>
                            <a:rPr lang="en-US" sz="3200" b="0" i="1" smtClean="0">
                              <a:latin typeface="Cambria Math"/>
                            </a:rPr>
                            <m:t>1−</m:t>
                          </m:r>
                          <m:acc>
                            <m:accPr>
                              <m:chr m:val="̅"/>
                              <m:ctrlPr>
                                <a:rPr lang="en-US" sz="3200" i="1">
                                  <a:latin typeface="Cambria Math"/>
                                </a:rPr>
                              </m:ctrlPr>
                            </m:accPr>
                            <m:e>
                              <m:r>
                                <a:rPr lang="en-US" sz="3200" i="1">
                                  <a:latin typeface="Cambria Math"/>
                                </a:rPr>
                                <m:t>𝑥</m:t>
                              </m:r>
                            </m:e>
                          </m:acc>
                          <m:r>
                            <a:rPr lang="en-US" sz="3200" b="0" i="1" smtClean="0">
                              <a:latin typeface="Cambria Math"/>
                            </a:rPr>
                            <m:t>2</m:t>
                          </m:r>
                        </m:sub>
                      </m:sSub>
                      <m:r>
                        <a:rPr lang="en-US" sz="3200" i="1" smtClean="0">
                          <a:latin typeface="Cambria Math"/>
                        </a:rPr>
                        <m:t>=</m:t>
                      </m:r>
                      <m:r>
                        <a:rPr lang="en-US" sz="3200" b="0" i="1" smtClean="0">
                          <a:latin typeface="Cambria Math"/>
                        </a:rPr>
                        <m:t>2,16</m:t>
                      </m:r>
                    </m:oMath>
                  </m:oMathPara>
                </a14:m>
                <a:endParaRPr lang="el-GR"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0" y="0"/>
                <a:ext cx="2729658" cy="584775"/>
              </a:xfrm>
              <a:prstGeom prst="rect">
                <a:avLst/>
              </a:prstGeom>
              <a:blipFill rotWithShape="1">
                <a:blip r:embed="rId8"/>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Ορθογώνιο 2"/>
              <p:cNvSpPr/>
              <p:nvPr/>
            </p:nvSpPr>
            <p:spPr>
              <a:xfrm>
                <a:off x="2987824" y="110121"/>
                <a:ext cx="6624736" cy="584775"/>
              </a:xfrm>
              <a:prstGeom prst="rect">
                <a:avLst/>
              </a:prstGeom>
            </p:spPr>
            <p:txBody>
              <a:bodyPr wrap="square">
                <a:spAutoFit/>
              </a:bodyPr>
              <a:lstStyle/>
              <a:p>
                <a14:m>
                  <m:oMath xmlns:m="http://schemas.openxmlformats.org/officeDocument/2006/math">
                    <m:sSub>
                      <m:sSubPr>
                        <m:ctrlPr>
                          <a:rPr lang="el-GR" sz="3200" i="1">
                            <a:solidFill>
                              <a:srgbClr val="000000"/>
                            </a:solidFill>
                            <a:latin typeface="Cambria Math"/>
                          </a:rPr>
                        </m:ctrlPr>
                      </m:sSubPr>
                      <m:e>
                        <m:acc>
                          <m:accPr>
                            <m:chr m:val="̅"/>
                            <m:ctrlPr>
                              <a:rPr lang="el-GR" sz="3200" i="1">
                                <a:solidFill>
                                  <a:srgbClr val="000000"/>
                                </a:solidFill>
                                <a:latin typeface="Cambria Math"/>
                              </a:rPr>
                            </m:ctrlPr>
                          </m:accPr>
                          <m:e>
                            <m:r>
                              <a:rPr lang="en-US" sz="3200" i="1">
                                <a:solidFill>
                                  <a:srgbClr val="000000"/>
                                </a:solidFill>
                                <a:latin typeface="Cambria Math"/>
                              </a:rPr>
                              <m:t>𝑋</m:t>
                            </m:r>
                          </m:e>
                        </m:acc>
                      </m:e>
                      <m:sub>
                        <m:r>
                          <a:rPr lang="en-US" sz="3200" i="1">
                            <a:solidFill>
                              <a:srgbClr val="000000"/>
                            </a:solidFill>
                            <a:latin typeface="Cambria Math"/>
                          </a:rPr>
                          <m:t>1</m:t>
                        </m:r>
                      </m:sub>
                    </m:sSub>
                    <m:r>
                      <a:rPr lang="el-GR" sz="3200" i="1">
                        <a:solidFill>
                          <a:srgbClr val="000000"/>
                        </a:solidFill>
                        <a:latin typeface="Cambria Math"/>
                      </a:rPr>
                      <m:t>=</m:t>
                    </m:r>
                  </m:oMath>
                </a14:m>
                <a:r>
                  <a:rPr lang="el-GR" sz="3200" dirty="0" smtClean="0"/>
                  <a:t>1</a:t>
                </a:r>
                <a:endParaRPr lang="en-US" sz="3200" dirty="0"/>
              </a:p>
            </p:txBody>
          </p:sp>
        </mc:Choice>
        <mc:Fallback xmlns="">
          <p:sp>
            <p:nvSpPr>
              <p:cNvPr id="3" name="Ορθογώνιο 2"/>
              <p:cNvSpPr>
                <a:spLocks noRot="1" noChangeAspect="1" noMove="1" noResize="1" noEditPoints="1" noAdjustHandles="1" noChangeArrowheads="1" noChangeShapeType="1" noTextEdit="1"/>
              </p:cNvSpPr>
              <p:nvPr/>
            </p:nvSpPr>
            <p:spPr>
              <a:xfrm>
                <a:off x="2987824" y="110121"/>
                <a:ext cx="6624736" cy="584775"/>
              </a:xfrm>
              <a:prstGeom prst="rect">
                <a:avLst/>
              </a:prstGeom>
              <a:blipFill rotWithShape="1">
                <a:blip r:embed="rId9"/>
                <a:stretch>
                  <a:fillRect t="-12500" b="-3437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Ορθογώνιο 3"/>
              <p:cNvSpPr/>
              <p:nvPr/>
            </p:nvSpPr>
            <p:spPr>
              <a:xfrm>
                <a:off x="4427984" y="110121"/>
                <a:ext cx="147290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sz="3200" i="1" smtClean="0">
                              <a:solidFill>
                                <a:srgbClr val="000000"/>
                              </a:solidFill>
                              <a:latin typeface="Cambria Math"/>
                            </a:rPr>
                          </m:ctrlPr>
                        </m:sSubPr>
                        <m:e>
                          <m:acc>
                            <m:accPr>
                              <m:chr m:val="̅"/>
                              <m:ctrlPr>
                                <a:rPr lang="el-GR" sz="3200" i="1">
                                  <a:solidFill>
                                    <a:srgbClr val="000000"/>
                                  </a:solidFill>
                                  <a:latin typeface="Cambria Math"/>
                                </a:rPr>
                              </m:ctrlPr>
                            </m:accPr>
                            <m:e>
                              <m:r>
                                <a:rPr lang="en-US" sz="3200" i="1">
                                  <a:solidFill>
                                    <a:srgbClr val="000000"/>
                                  </a:solidFill>
                                  <a:latin typeface="Cambria Math"/>
                                </a:rPr>
                                <m:t>𝑋</m:t>
                              </m:r>
                            </m:e>
                          </m:acc>
                        </m:e>
                        <m:sub>
                          <m:r>
                            <a:rPr lang="en-US" sz="3200" i="1">
                              <a:solidFill>
                                <a:srgbClr val="000000"/>
                              </a:solidFill>
                              <a:latin typeface="Cambria Math"/>
                            </a:rPr>
                            <m:t>2</m:t>
                          </m:r>
                        </m:sub>
                      </m:sSub>
                      <m:r>
                        <a:rPr lang="en-US" sz="3200" i="1">
                          <a:solidFill>
                            <a:srgbClr val="000000"/>
                          </a:solidFill>
                          <a:latin typeface="Cambria Math"/>
                        </a:rPr>
                        <m:t>=</m:t>
                      </m:r>
                      <m:r>
                        <a:rPr lang="en-US" sz="3200" b="0" i="1" smtClean="0">
                          <a:solidFill>
                            <a:srgbClr val="000000"/>
                          </a:solidFill>
                          <a:latin typeface="Cambria Math"/>
                        </a:rPr>
                        <m:t>5</m:t>
                      </m:r>
                    </m:oMath>
                  </m:oMathPara>
                </a14:m>
                <a:endParaRPr lang="el-GR" sz="3200" i="1" dirty="0">
                  <a:solidFill>
                    <a:srgbClr val="000000"/>
                  </a:solidFill>
                  <a:latin typeface="Cambria Math"/>
                </a:endParaRPr>
              </a:p>
            </p:txBody>
          </p:sp>
        </mc:Choice>
        <mc:Fallback xmlns="">
          <p:sp>
            <p:nvSpPr>
              <p:cNvPr id="4" name="Ορθογώνιο 3"/>
              <p:cNvSpPr>
                <a:spLocks noRot="1" noChangeAspect="1" noMove="1" noResize="1" noEditPoints="1" noAdjustHandles="1" noChangeArrowheads="1" noChangeShapeType="1" noTextEdit="1"/>
              </p:cNvSpPr>
              <p:nvPr/>
            </p:nvSpPr>
            <p:spPr>
              <a:xfrm>
                <a:off x="4427984" y="110121"/>
                <a:ext cx="1472904" cy="584775"/>
              </a:xfrm>
              <a:prstGeom prst="rect">
                <a:avLst/>
              </a:prstGeom>
              <a:blipFill rotWithShape="1">
                <a:blip r:embed="rId10"/>
                <a:stretch>
                  <a:fillRect/>
                </a:stretch>
              </a:blipFill>
            </p:spPr>
            <p:txBody>
              <a:bodyPr/>
              <a:lstStyle/>
              <a:p>
                <a:r>
                  <a:rPr lang="el-GR">
                    <a:noFill/>
                  </a:rPr>
                  <a:t> </a:t>
                </a:r>
              </a:p>
            </p:txBody>
          </p:sp>
        </mc:Fallback>
      </mc:AlternateContent>
      <p:graphicFrame>
        <p:nvGraphicFramePr>
          <p:cNvPr id="12" name="Πίνακας 11"/>
          <p:cNvGraphicFramePr>
            <a:graphicFrameLocks noGrp="1"/>
          </p:cNvGraphicFramePr>
          <p:nvPr>
            <p:extLst>
              <p:ext uri="{D42A27DB-BD31-4B8C-83A1-F6EECF244321}">
                <p14:modId xmlns:p14="http://schemas.microsoft.com/office/powerpoint/2010/main" val="1731014700"/>
              </p:ext>
            </p:extLst>
          </p:nvPr>
        </p:nvGraphicFramePr>
        <p:xfrm>
          <a:off x="-2" y="1196752"/>
          <a:ext cx="9144002" cy="2094012"/>
        </p:xfrm>
        <a:graphic>
          <a:graphicData uri="http://schemas.openxmlformats.org/drawingml/2006/table">
            <a:tbl>
              <a:tblPr>
                <a:tableStyleId>{5C22544A-7EE6-4342-B048-85BDC9FD1C3A}</a:tableStyleId>
              </a:tblPr>
              <a:tblGrid>
                <a:gridCol w="1306286"/>
                <a:gridCol w="1306286"/>
                <a:gridCol w="1306286"/>
                <a:gridCol w="1306286"/>
                <a:gridCol w="1306286"/>
                <a:gridCol w="1306286"/>
                <a:gridCol w="1306286"/>
              </a:tblGrid>
              <a:tr h="538262">
                <a:tc gridSpan="2">
                  <a:txBody>
                    <a:bodyPr/>
                    <a:lstStyle/>
                    <a:p>
                      <a:pPr algn="ctr" fontAlgn="ctr"/>
                      <a:r>
                        <a:rPr lang="el-GR" sz="2000" u="none" strike="noStrike" dirty="0">
                          <a:effectLst/>
                        </a:rPr>
                        <a:t>Επίπεδο εμπιστοσύνης</a:t>
                      </a:r>
                      <a:endParaRPr lang="el-GR" sz="2000" b="1" i="0" u="none" strike="noStrike" dirty="0">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n-US" sz="2000" u="none" strike="noStrike" dirty="0">
                          <a:effectLst/>
                        </a:rPr>
                        <a:t>0,800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0,900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b="0" u="none" strike="noStrike" dirty="0">
                          <a:effectLst/>
                        </a:rPr>
                        <a:t>0,950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a:effectLst/>
                        </a:rPr>
                        <a:t>0,980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0,990</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r>
              <a:tr h="278411">
                <a:tc gridSpan="2">
                  <a:txBody>
                    <a:bodyPr/>
                    <a:lstStyle/>
                    <a:p>
                      <a:pPr algn="ctr" fontAlgn="ctr"/>
                      <a:r>
                        <a:rPr lang="el-GR" sz="2000" u="none" strike="noStrike" dirty="0">
                          <a:effectLst/>
                        </a:rPr>
                        <a:t>Μονόπλευρος </a:t>
                      </a:r>
                      <a:endParaRPr lang="el-GR" sz="2000" b="1" i="0" u="none" strike="noStrike" dirty="0">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n-US"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0,0500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b="0" u="none" strike="noStrike" dirty="0">
                          <a:effectLst/>
                        </a:rPr>
                        <a:t>0,0250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a:effectLst/>
                        </a:rPr>
                        <a:t>0,0100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n-US" sz="2000" u="none" strike="noStrike" dirty="0">
                          <a:effectLst/>
                        </a:rPr>
                        <a:t>0,0050</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r>
              <a:tr h="278411">
                <a:tc gridSpan="2">
                  <a:txBody>
                    <a:bodyPr/>
                    <a:lstStyle/>
                    <a:p>
                      <a:pPr algn="ctr" fontAlgn="ctr"/>
                      <a:r>
                        <a:rPr lang="el-GR" sz="2000" u="none" strike="noStrike">
                          <a:effectLst/>
                        </a:rPr>
                        <a:t>Δίπλευρος </a:t>
                      </a:r>
                      <a:endParaRPr lang="el-GR" sz="2000" b="1" i="0" u="none" strike="noStrike">
                        <a:solidFill>
                          <a:srgbClr val="000000"/>
                        </a:solidFill>
                        <a:effectLst/>
                        <a:latin typeface="Calibri"/>
                      </a:endParaRPr>
                    </a:p>
                  </a:txBody>
                  <a:tcPr marL="6350" marR="6350" marT="6350" marB="0" anchor="ctr">
                    <a:solidFill>
                      <a:schemeClr val="bg2"/>
                    </a:solidFill>
                  </a:tcPr>
                </a:tc>
                <a:tc hMerge="1">
                  <a:txBody>
                    <a:bodyPr/>
                    <a:lstStyle/>
                    <a:p>
                      <a:endParaRPr lang="el-GR"/>
                    </a:p>
                  </a:txBody>
                  <a:tcPr/>
                </a:tc>
                <a:tc>
                  <a:txBody>
                    <a:bodyPr/>
                    <a:lstStyle/>
                    <a:p>
                      <a:pPr algn="ctr" fontAlgn="ctr"/>
                      <a:r>
                        <a:rPr lang="el-GR" sz="2000" u="none" strike="noStrike" dirty="0">
                          <a:effectLst/>
                        </a:rPr>
                        <a:t>0,2000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0,1000</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b="0" u="none" strike="noStrike" dirty="0">
                          <a:effectLst/>
                        </a:rPr>
                        <a:t>0,0500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a:effectLst/>
                        </a:rPr>
                        <a:t>0,0200</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0,0100</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r>
              <a:tr h="269131">
                <a:tc rowSpan="3">
                  <a:txBody>
                    <a:bodyPr/>
                    <a:lstStyle/>
                    <a:p>
                      <a:pPr algn="ctr" fontAlgn="ctr"/>
                      <a:r>
                        <a:rPr lang="el-GR" sz="2000" u="none" strike="noStrike">
                          <a:effectLst/>
                        </a:rPr>
                        <a:t> </a:t>
                      </a:r>
                      <a:endParaRPr lang="el-GR" sz="2000" b="1" i="0" u="none" strike="noStrike">
                        <a:solidFill>
                          <a:srgbClr val="000000"/>
                        </a:solidFill>
                        <a:effectLst/>
                        <a:latin typeface="Calibri"/>
                      </a:endParaRPr>
                    </a:p>
                  </a:txBody>
                  <a:tcPr marL="6350" marR="6350" marT="6350" marB="0" vert="vert270" anchor="ctr">
                    <a:solidFill>
                      <a:schemeClr val="bg2"/>
                    </a:solidFill>
                  </a:tcPr>
                </a:tc>
                <a:tc>
                  <a:txBody>
                    <a:bodyPr/>
                    <a:lstStyle/>
                    <a:p>
                      <a:pPr algn="ctr" fontAlgn="ctr"/>
                      <a:r>
                        <a:rPr lang="el-GR" sz="2000" u="none" strike="noStrike" dirty="0">
                          <a:effectLst/>
                        </a:rPr>
                        <a:t>4</a:t>
                      </a:r>
                      <a:endParaRPr lang="el-GR" sz="2000" b="1"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1,533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2,132</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b="0" u="none" strike="noStrike" dirty="0">
                          <a:effectLst/>
                        </a:rPr>
                        <a:t>2,776</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3,747</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4,604</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r>
              <a:tr h="269131">
                <a:tc vMerge="1">
                  <a:txBody>
                    <a:bodyPr/>
                    <a:lstStyle/>
                    <a:p>
                      <a:endParaRPr lang="el-GR"/>
                    </a:p>
                  </a:txBody>
                  <a:tcPr/>
                </a:tc>
                <a:tc>
                  <a:txBody>
                    <a:bodyPr/>
                    <a:lstStyle/>
                    <a:p>
                      <a:pPr algn="ctr" fontAlgn="ctr"/>
                      <a:r>
                        <a:rPr lang="el-GR" sz="2000" u="none" strike="noStrike" dirty="0">
                          <a:effectLst/>
                        </a:rPr>
                        <a:t>5</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u="none" strike="noStrike" dirty="0">
                          <a:effectLst/>
                        </a:rPr>
                        <a:t>1,476</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b="0" u="none" strike="noStrike" dirty="0">
                          <a:effectLst/>
                        </a:rPr>
                        <a:t>2,015</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b="0" u="none" strike="noStrike" dirty="0">
                          <a:effectLst/>
                        </a:rPr>
                        <a:t>2,571</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u="none" strike="noStrike" dirty="0">
                          <a:effectLst/>
                        </a:rPr>
                        <a:t>3,365</a:t>
                      </a:r>
                      <a:endParaRPr lang="el-GR" sz="2000" b="0"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c>
                  <a:txBody>
                    <a:bodyPr/>
                    <a:lstStyle/>
                    <a:p>
                      <a:pPr algn="ctr" fontAlgn="ctr"/>
                      <a:r>
                        <a:rPr lang="el-GR" sz="2000" b="1" u="none" strike="noStrike" dirty="0">
                          <a:effectLst/>
                        </a:rPr>
                        <a:t>4,032</a:t>
                      </a:r>
                      <a:endParaRPr lang="el-GR" sz="2000" b="1" i="0" u="none" strike="noStrike" dirty="0">
                        <a:solidFill>
                          <a:srgbClr val="000000"/>
                        </a:solidFill>
                        <a:effectLst/>
                        <a:latin typeface="Calibri"/>
                      </a:endParaRPr>
                    </a:p>
                  </a:txBody>
                  <a:tcPr marL="6350" marR="6350" marT="6350" marB="0" anchor="ctr">
                    <a:solidFill>
                      <a:schemeClr val="accent6">
                        <a:lumMod val="40000"/>
                        <a:lumOff val="60000"/>
                      </a:schemeClr>
                    </a:solidFill>
                  </a:tcPr>
                </a:tc>
              </a:tr>
              <a:tr h="269131">
                <a:tc vMerge="1">
                  <a:txBody>
                    <a:bodyPr/>
                    <a:lstStyle/>
                    <a:p>
                      <a:endParaRPr lang="el-GR"/>
                    </a:p>
                  </a:txBody>
                  <a:tcPr/>
                </a:tc>
                <a:tc>
                  <a:txBody>
                    <a:bodyPr/>
                    <a:lstStyle/>
                    <a:p>
                      <a:pPr algn="ctr" fontAlgn="ctr"/>
                      <a:r>
                        <a:rPr lang="el-GR" sz="2000" u="none" strike="noStrike">
                          <a:effectLst/>
                        </a:rPr>
                        <a:t>6</a:t>
                      </a:r>
                      <a:endParaRPr lang="el-GR" sz="2000" b="1" i="0" u="none" strike="noStrike">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1,440</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1,943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b="0" u="none" strike="noStrike" dirty="0">
                          <a:effectLst/>
                        </a:rPr>
                        <a:t>2,447</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3,143</a:t>
                      </a:r>
                      <a:endParaRPr lang="el-GR" sz="2000" b="0" i="0" u="none" strike="noStrike" dirty="0">
                        <a:solidFill>
                          <a:srgbClr val="000000"/>
                        </a:solidFill>
                        <a:effectLst/>
                        <a:latin typeface="Calibri"/>
                      </a:endParaRPr>
                    </a:p>
                  </a:txBody>
                  <a:tcPr marL="6350" marR="6350" marT="6350" marB="0" anchor="ctr">
                    <a:solidFill>
                      <a:schemeClr val="bg2"/>
                    </a:solidFill>
                  </a:tcPr>
                </a:tc>
                <a:tc>
                  <a:txBody>
                    <a:bodyPr/>
                    <a:lstStyle/>
                    <a:p>
                      <a:pPr algn="ctr" fontAlgn="ctr"/>
                      <a:r>
                        <a:rPr lang="el-GR" sz="2000" u="none" strike="noStrike" dirty="0">
                          <a:effectLst/>
                        </a:rPr>
                        <a:t>3,707</a:t>
                      </a:r>
                      <a:endParaRPr lang="el-GR" sz="2000" b="0" i="0" u="none" strike="noStrike" dirty="0">
                        <a:solidFill>
                          <a:srgbClr val="000000"/>
                        </a:solidFill>
                        <a:effectLst/>
                        <a:latin typeface="Calibri"/>
                      </a:endParaRPr>
                    </a:p>
                  </a:txBody>
                  <a:tcPr marL="6350" marR="6350" marT="6350" marB="0" anchor="ctr">
                    <a:solidFill>
                      <a:schemeClr val="bg2"/>
                    </a:solidFill>
                  </a:tcPr>
                </a:tc>
              </a:tr>
            </a:tbl>
          </a:graphicData>
        </a:graphic>
      </p:graphicFrame>
      <p:sp>
        <p:nvSpPr>
          <p:cNvPr id="5" name="Ορθογώνιο 4"/>
          <p:cNvSpPr/>
          <p:nvPr/>
        </p:nvSpPr>
        <p:spPr>
          <a:xfrm>
            <a:off x="0" y="3613666"/>
            <a:ext cx="6731907" cy="584775"/>
          </a:xfrm>
          <a:prstGeom prst="rect">
            <a:avLst/>
          </a:prstGeom>
        </p:spPr>
        <p:txBody>
          <a:bodyPr wrap="none">
            <a:spAutoFit/>
          </a:bodyPr>
          <a:lstStyle/>
          <a:p>
            <a:r>
              <a:rPr lang="el-GR" sz="3200" b="1" dirty="0">
                <a:solidFill>
                  <a:srgbClr val="0000FF"/>
                </a:solidFill>
                <a:cs typeface="Times New Roman" pitchFamily="18" charset="0"/>
              </a:rPr>
              <a:t>Βαθμοί Ελευθερίας = </a:t>
            </a:r>
            <a:r>
              <a:rPr lang="en-US" sz="3200" b="1" dirty="0" smtClean="0">
                <a:solidFill>
                  <a:srgbClr val="0000FF"/>
                </a:solidFill>
                <a:cs typeface="Times New Roman" pitchFamily="18" charset="0"/>
              </a:rPr>
              <a:t>n</a:t>
            </a:r>
            <a:r>
              <a:rPr lang="en-US" sz="3200" b="1" baseline="-25000" dirty="0" smtClean="0">
                <a:solidFill>
                  <a:srgbClr val="0000FF"/>
                </a:solidFill>
                <a:cs typeface="Times New Roman" pitchFamily="18" charset="0"/>
              </a:rPr>
              <a:t>1</a:t>
            </a:r>
            <a:r>
              <a:rPr lang="en-US" sz="3200" b="1" dirty="0" smtClean="0">
                <a:solidFill>
                  <a:srgbClr val="0000FF"/>
                </a:solidFill>
                <a:cs typeface="Times New Roman" pitchFamily="18" charset="0"/>
              </a:rPr>
              <a:t>+n</a:t>
            </a:r>
            <a:r>
              <a:rPr lang="en-US" sz="3200" b="1" baseline="-25000" dirty="0" smtClean="0">
                <a:solidFill>
                  <a:srgbClr val="0000FF"/>
                </a:solidFill>
                <a:cs typeface="Times New Roman" pitchFamily="18" charset="0"/>
              </a:rPr>
              <a:t>2</a:t>
            </a:r>
            <a:r>
              <a:rPr lang="en-US" sz="3200" b="1" dirty="0" smtClean="0">
                <a:solidFill>
                  <a:srgbClr val="0000FF"/>
                </a:solidFill>
                <a:cs typeface="Times New Roman" pitchFamily="18" charset="0"/>
              </a:rPr>
              <a:t>-2=</a:t>
            </a:r>
            <a:r>
              <a:rPr lang="el-GR" sz="3200" b="1" dirty="0" smtClean="0">
                <a:solidFill>
                  <a:srgbClr val="0000FF"/>
                </a:solidFill>
                <a:cs typeface="Times New Roman" pitchFamily="18" charset="0"/>
              </a:rPr>
              <a:t>4</a:t>
            </a:r>
            <a:r>
              <a:rPr lang="en-US" sz="3200" b="1" dirty="0" smtClean="0">
                <a:solidFill>
                  <a:srgbClr val="0000FF"/>
                </a:solidFill>
                <a:cs typeface="Times New Roman" pitchFamily="18" charset="0"/>
              </a:rPr>
              <a:t>+3-2=5</a:t>
            </a:r>
            <a:endParaRPr lang="el-GR" sz="3200" dirty="0"/>
          </a:p>
        </p:txBody>
      </p:sp>
    </p:spTree>
    <p:extLst>
      <p:ext uri="{BB962C8B-B14F-4D97-AF65-F5344CB8AC3E}">
        <p14:creationId xmlns:p14="http://schemas.microsoft.com/office/powerpoint/2010/main" val="1803424539"/>
      </p:ext>
    </p:extLst>
  </p:cSld>
  <p:clrMapOvr>
    <a:masterClrMapping/>
  </p:clrMapOvr>
  <p:transition spd="med">
    <p:random/>
    <p:sndAc>
      <p:stSnd>
        <p:snd r:embed="rId3" name="camera.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2564904"/>
          </a:xfrm>
          <a:solidFill>
            <a:srgbClr val="FFFF99"/>
          </a:solidFill>
          <a:ln w="76200" cmpd="tri">
            <a:solidFill>
              <a:schemeClr val="tx1"/>
            </a:solidFill>
          </a:ln>
        </p:spPr>
        <p:txBody>
          <a:bodyPr>
            <a:normAutofit fontScale="90000"/>
          </a:bodyPr>
          <a:lstStyle/>
          <a:p>
            <a:pPr algn="l"/>
            <a:r>
              <a:rPr lang="el-GR" sz="2800" b="1" dirty="0" smtClean="0">
                <a:solidFill>
                  <a:srgbClr val="000000"/>
                </a:solidFill>
                <a:cs typeface="Times New Roman" pitchFamily="18" charset="0"/>
              </a:rPr>
              <a:t>Διάστημα εμπιστοσύνης διαφοράς δύο μέσων αριθμητικών</a:t>
            </a:r>
            <a:r>
              <a:rPr lang="el-GR" sz="2800" b="1" dirty="0" smtClean="0">
                <a:solidFill>
                  <a:srgbClr val="000000"/>
                </a:solidFill>
                <a:cs typeface="Courier New" pitchFamily="49" charset="0"/>
              </a:rPr>
              <a:t> </a:t>
            </a:r>
            <a:r>
              <a:rPr lang="el-GR" sz="2800" b="1" dirty="0" smtClean="0">
                <a:solidFill>
                  <a:srgbClr val="000000"/>
                </a:solidFill>
              </a:rPr>
              <a:t>όταν τα δείγματα είναι </a:t>
            </a:r>
            <a:r>
              <a:rPr lang="el-GR" sz="2800" b="1" dirty="0" smtClean="0">
                <a:solidFill>
                  <a:srgbClr val="000000"/>
                </a:solidFill>
              </a:rPr>
              <a:t>μικρά </a:t>
            </a:r>
            <a:r>
              <a:rPr lang="el-GR" sz="2800" b="1" dirty="0" smtClean="0">
                <a:solidFill>
                  <a:srgbClr val="000000"/>
                </a:solidFill>
              </a:rPr>
              <a:t>και </a:t>
            </a:r>
            <a:r>
              <a:rPr lang="el-GR" sz="2800" b="1" dirty="0" smtClean="0">
                <a:solidFill>
                  <a:srgbClr val="000000"/>
                </a:solidFill>
              </a:rPr>
              <a:t>οι διακυμάνσεις είναι </a:t>
            </a:r>
            <a:r>
              <a:rPr lang="el-GR" sz="2800" b="1" dirty="0" smtClean="0">
                <a:solidFill>
                  <a:srgbClr val="000000"/>
                </a:solidFill>
              </a:rPr>
              <a:t>άγνωστες και άνισες.</a:t>
            </a:r>
            <a:br>
              <a:rPr lang="el-GR" sz="2800" b="1" dirty="0" smtClean="0">
                <a:solidFill>
                  <a:srgbClr val="000000"/>
                </a:solidFill>
              </a:rPr>
            </a:br>
            <a:r>
              <a:rPr lang="el-GR" sz="2800" b="1" dirty="0" smtClean="0">
                <a:solidFill>
                  <a:srgbClr val="000000"/>
                </a:solidFill>
              </a:rPr>
              <a:t> </a:t>
            </a:r>
            <a:r>
              <a:rPr lang="el-GR" sz="2800" b="1" dirty="0">
                <a:solidFill>
                  <a:srgbClr val="000000"/>
                </a:solidFill>
              </a:rPr>
              <a:t>Σ</a:t>
            </a:r>
            <a:r>
              <a:rPr lang="el-GR" sz="2800" b="1" dirty="0" smtClean="0">
                <a:solidFill>
                  <a:srgbClr val="000000"/>
                </a:solidFill>
              </a:rPr>
              <a:t>τα μικρά δείγματα</a:t>
            </a:r>
            <a:r>
              <a:rPr lang="el-GR" sz="2800" b="1" dirty="0" smtClean="0">
                <a:solidFill>
                  <a:srgbClr val="000000"/>
                </a:solidFill>
              </a:rPr>
              <a:t> </a:t>
            </a:r>
            <a:r>
              <a:rPr lang="el-GR" sz="2800" b="1" dirty="0">
                <a:solidFill>
                  <a:srgbClr val="000000"/>
                </a:solidFill>
              </a:rPr>
              <a:t>ο</a:t>
            </a:r>
            <a:r>
              <a:rPr lang="el-GR" sz="2800" b="1" dirty="0" smtClean="0">
                <a:solidFill>
                  <a:srgbClr val="000000"/>
                </a:solidFill>
              </a:rPr>
              <a:t>ι πληθυσμοί από τους οποίους προέρχονται τα δείγματα πρέπει να είναι κανονικοί, διαφορετικά δεν είναι δυνατή η εκτίμηση του διαστήματος εμπιστοσύνης.   </a:t>
            </a:r>
            <a:endParaRPr lang="el-GR" sz="2800" b="1" dirty="0" smtClean="0">
              <a:latin typeface="Courier New" pitchFamily="49" charset="0"/>
            </a:endParaRPr>
          </a:p>
        </p:txBody>
      </p:sp>
      <p:graphicFrame>
        <p:nvGraphicFramePr>
          <p:cNvPr id="5" name="Θέση περιεχομένου 4"/>
          <p:cNvGraphicFramePr>
            <a:graphicFrameLocks noGrp="1" noChangeAspect="1"/>
          </p:cNvGraphicFramePr>
          <p:nvPr>
            <p:ph idx="1"/>
            <p:extLst>
              <p:ext uri="{D42A27DB-BD31-4B8C-83A1-F6EECF244321}">
                <p14:modId xmlns:p14="http://schemas.microsoft.com/office/powerpoint/2010/main" val="2658046866"/>
              </p:ext>
            </p:extLst>
          </p:nvPr>
        </p:nvGraphicFramePr>
        <p:xfrm>
          <a:off x="899592" y="4869160"/>
          <a:ext cx="7571534" cy="861076"/>
        </p:xfrm>
        <a:graphic>
          <a:graphicData uri="http://schemas.openxmlformats.org/presentationml/2006/ole">
            <mc:AlternateContent xmlns:mc="http://schemas.openxmlformats.org/markup-compatibility/2006">
              <mc:Choice xmlns:v="urn:schemas-microsoft-com:vml" Requires="v">
                <p:oleObj spid="_x0000_s40967" name="Εξίσωση" r:id="rId3" imgW="3238200" imgH="368280" progId="Equation.3">
                  <p:embed/>
                </p:oleObj>
              </mc:Choice>
              <mc:Fallback>
                <p:oleObj name="Εξίσωση" r:id="rId3" imgW="3238200" imgH="368280" progId="Equation.3">
                  <p:embed/>
                  <p:pic>
                    <p:nvPicPr>
                      <p:cNvPr id="0" name="Αντικείμενο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869160"/>
                        <a:ext cx="7571534" cy="861076"/>
                      </a:xfrm>
                      <a:prstGeom prst="rect">
                        <a:avLst/>
                      </a:prstGeom>
                      <a:solidFill>
                        <a:srgbClr val="FFFF00"/>
                      </a:solidFill>
                      <a:ln>
                        <a:noFill/>
                      </a:ln>
                    </p:spPr>
                  </p:pic>
                </p:oleObj>
              </mc:Fallback>
            </mc:AlternateContent>
          </a:graphicData>
        </a:graphic>
      </p:graphicFrame>
      <mc:AlternateContent xmlns:mc="http://schemas.openxmlformats.org/markup-compatibility/2006">
        <mc:Choice xmlns:a14="http://schemas.microsoft.com/office/drawing/2010/main" Requires="a14">
          <p:sp>
            <p:nvSpPr>
              <p:cNvPr id="6" name="Ορθογώνιο 5"/>
              <p:cNvSpPr/>
              <p:nvPr/>
            </p:nvSpPr>
            <p:spPr>
              <a:xfrm>
                <a:off x="1763688" y="2973651"/>
                <a:ext cx="3834971" cy="1183529"/>
              </a:xfrm>
              <a:prstGeom prst="rect">
                <a:avLst/>
              </a:prstGeom>
              <a:solidFill>
                <a:schemeClr val="accent3">
                  <a:lumMod val="40000"/>
                  <a:lumOff val="60000"/>
                </a:schemeClr>
              </a:solid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l-GR" sz="2400" i="1"/>
                          </m:ctrlPr>
                        </m:sSubPr>
                        <m:e>
                          <m:r>
                            <a:rPr lang="en-US" sz="2400" i="1"/>
                            <m:t>𝑠</m:t>
                          </m:r>
                        </m:e>
                        <m:sub>
                          <m:sSub>
                            <m:sSubPr>
                              <m:ctrlPr>
                                <a:rPr lang="el-GR" sz="2400" i="1"/>
                              </m:ctrlPr>
                            </m:sSubPr>
                            <m:e>
                              <m:acc>
                                <m:accPr>
                                  <m:chr m:val="̅"/>
                                  <m:ctrlPr>
                                    <a:rPr lang="el-GR" sz="2400" i="1"/>
                                  </m:ctrlPr>
                                </m:accPr>
                                <m:e>
                                  <m:r>
                                    <a:rPr lang="en-US" sz="2400" i="1"/>
                                    <m:t>𝑥</m:t>
                                  </m:r>
                                </m:e>
                              </m:acc>
                            </m:e>
                            <m:sub>
                              <m:r>
                                <a:rPr lang="el-GR" sz="2400" i="1"/>
                                <m:t>1</m:t>
                              </m:r>
                            </m:sub>
                          </m:sSub>
                          <m:r>
                            <a:rPr lang="el-GR" sz="2400" i="1"/>
                            <m:t>−</m:t>
                          </m:r>
                          <m:sSub>
                            <m:sSubPr>
                              <m:ctrlPr>
                                <a:rPr lang="el-GR" sz="2400" i="1"/>
                              </m:ctrlPr>
                            </m:sSubPr>
                            <m:e>
                              <m:acc>
                                <m:accPr>
                                  <m:chr m:val="̅"/>
                                  <m:ctrlPr>
                                    <a:rPr lang="el-GR" sz="2400" i="1"/>
                                  </m:ctrlPr>
                                </m:accPr>
                                <m:e>
                                  <m:r>
                                    <a:rPr lang="el-GR" sz="2400" i="1"/>
                                    <m:t>𝑥</m:t>
                                  </m:r>
                                </m:e>
                              </m:acc>
                            </m:e>
                            <m:sub>
                              <m:r>
                                <a:rPr lang="el-GR" sz="2400" i="1"/>
                                <m:t>2</m:t>
                              </m:r>
                            </m:sub>
                          </m:sSub>
                        </m:sub>
                      </m:sSub>
                      <m:r>
                        <a:rPr lang="el-GR" sz="2400" i="1"/>
                        <m:t>=</m:t>
                      </m:r>
                      <m:rad>
                        <m:radPr>
                          <m:degHide m:val="on"/>
                          <m:ctrlPr>
                            <a:rPr lang="el-GR" sz="2400" i="1"/>
                          </m:ctrlPr>
                        </m:radPr>
                        <m:deg/>
                        <m:e>
                          <m:f>
                            <m:fPr>
                              <m:ctrlPr>
                                <a:rPr lang="el-GR" sz="2400" i="1"/>
                              </m:ctrlPr>
                            </m:fPr>
                            <m:num>
                              <m:sSubSup>
                                <m:sSubSupPr>
                                  <m:ctrlPr>
                                    <a:rPr lang="el-GR" sz="2400" i="1"/>
                                  </m:ctrlPr>
                                </m:sSubSupPr>
                                <m:e>
                                  <m:r>
                                    <a:rPr lang="en-US" sz="2400" i="1"/>
                                    <m:t>𝑆</m:t>
                                  </m:r>
                                </m:e>
                                <m:sub>
                                  <m:r>
                                    <a:rPr lang="el-GR" sz="2400" i="1"/>
                                    <m:t>1</m:t>
                                  </m:r>
                                </m:sub>
                                <m:sup>
                                  <m:r>
                                    <a:rPr lang="el-GR" sz="2400" i="1"/>
                                    <m:t>2</m:t>
                                  </m:r>
                                </m:sup>
                              </m:sSubSup>
                            </m:num>
                            <m:den>
                              <m:sSub>
                                <m:sSubPr>
                                  <m:ctrlPr>
                                    <a:rPr lang="el-GR" sz="2400" i="1"/>
                                  </m:ctrlPr>
                                </m:sSubPr>
                                <m:e>
                                  <m:r>
                                    <a:rPr lang="el-GR" sz="2400" i="1"/>
                                    <m:t>𝑛</m:t>
                                  </m:r>
                                </m:e>
                                <m:sub>
                                  <m:r>
                                    <a:rPr lang="el-GR" sz="2400" i="1"/>
                                    <m:t>1</m:t>
                                  </m:r>
                                </m:sub>
                              </m:sSub>
                            </m:den>
                          </m:f>
                          <m:r>
                            <a:rPr lang="el-GR" sz="2400" i="1"/>
                            <m:t>+</m:t>
                          </m:r>
                          <m:f>
                            <m:fPr>
                              <m:ctrlPr>
                                <a:rPr lang="el-GR" sz="2400" i="1"/>
                              </m:ctrlPr>
                            </m:fPr>
                            <m:num>
                              <m:sSubSup>
                                <m:sSubSupPr>
                                  <m:ctrlPr>
                                    <a:rPr lang="el-GR" sz="2400" i="1"/>
                                  </m:ctrlPr>
                                </m:sSubSupPr>
                                <m:e>
                                  <m:r>
                                    <a:rPr lang="el-GR" sz="2400" i="1"/>
                                    <m:t>𝑆</m:t>
                                  </m:r>
                                </m:e>
                                <m:sub>
                                  <m:r>
                                    <a:rPr lang="el-GR" sz="2400" i="1"/>
                                    <m:t>2</m:t>
                                  </m:r>
                                </m:sub>
                                <m:sup>
                                  <m:r>
                                    <a:rPr lang="el-GR" sz="2400" i="1"/>
                                    <m:t>2</m:t>
                                  </m:r>
                                </m:sup>
                              </m:sSubSup>
                            </m:num>
                            <m:den>
                              <m:sSub>
                                <m:sSubPr>
                                  <m:ctrlPr>
                                    <a:rPr lang="el-GR" sz="2400" i="1"/>
                                  </m:ctrlPr>
                                </m:sSubPr>
                                <m:e>
                                  <m:r>
                                    <a:rPr lang="el-GR" sz="2400" i="1"/>
                                    <m:t>𝑛</m:t>
                                  </m:r>
                                </m:e>
                                <m:sub>
                                  <m:r>
                                    <a:rPr lang="el-GR" sz="2400" i="1"/>
                                    <m:t>2</m:t>
                                  </m:r>
                                </m:sub>
                              </m:sSub>
                            </m:den>
                          </m:f>
                        </m:e>
                      </m:rad>
                    </m:oMath>
                  </m:oMathPara>
                </a14:m>
                <a:endParaRPr lang="el-GR" sz="2400" dirty="0"/>
              </a:p>
            </p:txBody>
          </p:sp>
        </mc:Choice>
        <mc:Fallback>
          <p:sp>
            <p:nvSpPr>
              <p:cNvPr id="6" name="Ορθογώνιο 5"/>
              <p:cNvSpPr>
                <a:spLocks noRot="1" noChangeAspect="1" noMove="1" noResize="1" noEditPoints="1" noAdjustHandles="1" noChangeArrowheads="1" noChangeShapeType="1" noTextEdit="1"/>
              </p:cNvSpPr>
              <p:nvPr/>
            </p:nvSpPr>
            <p:spPr>
              <a:xfrm>
                <a:off x="1763688" y="2973651"/>
                <a:ext cx="3834971" cy="1183529"/>
              </a:xfrm>
              <a:prstGeom prst="rect">
                <a:avLst/>
              </a:prstGeom>
              <a:blipFill rotWithShape="1">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16823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p:nvPr>
        </p:nvSpPr>
        <p:spPr>
          <a:xfrm>
            <a:off x="0" y="0"/>
            <a:ext cx="9144000" cy="6858000"/>
          </a:xfrm>
        </p:spPr>
        <p:txBody>
          <a:bodyPr>
            <a:normAutofit lnSpcReduction="10000"/>
          </a:bodyPr>
          <a:lstStyle/>
          <a:p>
            <a:r>
              <a:rPr lang="el-GR" sz="3000" dirty="0" smtClean="0"/>
              <a:t>Όταν</a:t>
            </a:r>
            <a:endParaRPr lang="el-GR" sz="3000" b="1" dirty="0">
              <a:solidFill>
                <a:srgbClr val="FF0000"/>
              </a:solidFill>
            </a:endParaRPr>
          </a:p>
          <a:p>
            <a:pPr lvl="1" algn="just"/>
            <a:r>
              <a:rPr lang="el-GR" dirty="0" smtClean="0"/>
              <a:t>Τα </a:t>
            </a:r>
            <a:r>
              <a:rPr lang="el-GR" dirty="0"/>
              <a:t>δείγματα </a:t>
            </a:r>
            <a:r>
              <a:rPr lang="el-GR" dirty="0" smtClean="0"/>
              <a:t>προέρχονται </a:t>
            </a:r>
            <a:r>
              <a:rPr lang="el-GR" dirty="0"/>
              <a:t>από πληθυσμούς μικρούς όμως κανονικούς και με άνισες  διακυμάνσεις. Στην περίπτωση αυτή πάλι χρησιμοποιείται το στατιστικό μέτρο </a:t>
            </a:r>
            <a:r>
              <a:rPr lang="en-US" dirty="0"/>
              <a:t>t</a:t>
            </a:r>
            <a:r>
              <a:rPr lang="el-GR" dirty="0"/>
              <a:t> όμως με βαθμούς ελευθερίας </a:t>
            </a:r>
          </a:p>
          <a:p>
            <a:pPr lvl="1" algn="just"/>
            <a:endParaRPr lang="el-GR" dirty="0"/>
          </a:p>
          <a:p>
            <a:pPr lvl="1" algn="just"/>
            <a:endParaRPr lang="el-GR" dirty="0"/>
          </a:p>
          <a:p>
            <a:pPr lvl="1" algn="just"/>
            <a:endParaRPr lang="el-GR" dirty="0"/>
          </a:p>
          <a:p>
            <a:pPr lvl="1" algn="just">
              <a:lnSpc>
                <a:spcPct val="90000"/>
              </a:lnSpc>
              <a:spcBef>
                <a:spcPct val="0"/>
              </a:spcBef>
            </a:pPr>
            <a:endParaRPr lang="el-GR" dirty="0"/>
          </a:p>
          <a:p>
            <a:pPr lvl="1" algn="just">
              <a:lnSpc>
                <a:spcPct val="90000"/>
              </a:lnSpc>
              <a:spcBef>
                <a:spcPct val="0"/>
              </a:spcBef>
            </a:pPr>
            <a:endParaRPr lang="el-GR" dirty="0"/>
          </a:p>
          <a:p>
            <a:pPr lvl="1" algn="just">
              <a:lnSpc>
                <a:spcPct val="90000"/>
              </a:lnSpc>
              <a:spcBef>
                <a:spcPct val="0"/>
              </a:spcBef>
            </a:pPr>
            <a:endParaRPr lang="el-GR" dirty="0" smtClean="0"/>
          </a:p>
          <a:p>
            <a:pPr lvl="1" algn="just">
              <a:lnSpc>
                <a:spcPct val="90000"/>
              </a:lnSpc>
              <a:spcBef>
                <a:spcPct val="0"/>
              </a:spcBef>
            </a:pPr>
            <a:endParaRPr lang="el-GR" dirty="0"/>
          </a:p>
          <a:p>
            <a:pPr lvl="1" algn="just">
              <a:lnSpc>
                <a:spcPct val="90000"/>
              </a:lnSpc>
              <a:spcBef>
                <a:spcPct val="0"/>
              </a:spcBef>
            </a:pPr>
            <a:r>
              <a:rPr lang="el-GR" dirty="0" smtClean="0"/>
              <a:t>Αν </a:t>
            </a:r>
            <a:r>
              <a:rPr lang="el-GR" dirty="0"/>
              <a:t>τα δείγματα είναι μικρά και δεν γνωρίζουμε την κατανομή τότε ο έλεγχος μπορεί να γίνει με μη παραμετρικές μεθόδους  </a:t>
            </a:r>
            <a:r>
              <a:rPr lang="el-GR" sz="2400" dirty="0"/>
              <a:t>(</a:t>
            </a:r>
            <a:r>
              <a:rPr lang="en-US" sz="2400" dirty="0"/>
              <a:t>Anderson: Statistics for business and economics) </a:t>
            </a:r>
            <a:endParaRPr lang="el-GR" sz="2400" dirty="0"/>
          </a:p>
        </p:txBody>
      </p:sp>
      <p:graphicFrame>
        <p:nvGraphicFramePr>
          <p:cNvPr id="143363" name="Object 3"/>
          <p:cNvGraphicFramePr>
            <a:graphicFrameLocks noChangeAspect="1"/>
          </p:cNvGraphicFramePr>
          <p:nvPr>
            <p:extLst>
              <p:ext uri="{D42A27DB-BD31-4B8C-83A1-F6EECF244321}">
                <p14:modId xmlns:p14="http://schemas.microsoft.com/office/powerpoint/2010/main" val="796984285"/>
              </p:ext>
            </p:extLst>
          </p:nvPr>
        </p:nvGraphicFramePr>
        <p:xfrm>
          <a:off x="2267744" y="2276872"/>
          <a:ext cx="4240213" cy="2319338"/>
        </p:xfrm>
        <a:graphic>
          <a:graphicData uri="http://schemas.openxmlformats.org/presentationml/2006/ole">
            <mc:AlternateContent xmlns:mc="http://schemas.openxmlformats.org/markup-compatibility/2006">
              <mc:Choice xmlns:v="urn:schemas-microsoft-com:vml" Requires="v">
                <p:oleObj spid="_x0000_s39943" name="Εξίσωση" r:id="rId4" imgW="1473200" imgH="1079500" progId="Equation.3">
                  <p:embed/>
                </p:oleObj>
              </mc:Choice>
              <mc:Fallback>
                <p:oleObj name="Εξίσωση" r:id="rId4" imgW="1473200" imgH="1079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276872"/>
                        <a:ext cx="4240213" cy="2319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78219471"/>
      </p:ext>
    </p:extLst>
  </p:cSld>
  <p:clrMapOvr>
    <a:masterClrMapping/>
  </p:clrMapOvr>
  <p:transition spd="med">
    <p:random/>
    <p:sndAc>
      <p:stSnd>
        <p:snd r:embed="rId3"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p:nvPr>
        </p:nvSpPr>
        <p:spPr>
          <a:xfrm>
            <a:off x="0" y="0"/>
            <a:ext cx="9144000" cy="6858000"/>
          </a:xfrm>
        </p:spPr>
        <p:txBody>
          <a:bodyPr/>
          <a:lstStyle/>
          <a:p>
            <a:pPr algn="just"/>
            <a:r>
              <a:rPr lang="el-GR" dirty="0"/>
              <a:t>γ. Αν τα δείγματα προέρχονται από τον ίδιο πληθυσμό ή από όμοιους πληθυσμούς τότε έχουν την ίδια </a:t>
            </a:r>
            <a:r>
              <a:rPr lang="el-GR" b="1" dirty="0"/>
              <a:t>διακύμανση </a:t>
            </a:r>
          </a:p>
          <a:p>
            <a:pPr lvl="1" algn="just"/>
            <a:r>
              <a:rPr lang="el-GR" sz="3200" b="1" dirty="0"/>
              <a:t>Αν δεν την έχουμε διαθέσιμη την εκτιμούμε με τον τύπο</a:t>
            </a:r>
          </a:p>
          <a:p>
            <a:pPr lvl="1" algn="just"/>
            <a:endParaRPr lang="el-GR" sz="3200" b="1" dirty="0"/>
          </a:p>
          <a:p>
            <a:pPr lvl="1" algn="just"/>
            <a:endParaRPr lang="el-GR" sz="3200" b="1" dirty="0"/>
          </a:p>
          <a:p>
            <a:pPr algn="just"/>
            <a:r>
              <a:rPr lang="el-GR" sz="3600" b="1" dirty="0"/>
              <a:t>Η διακύμανση της κατανομής δειγματοληψίας των μέσων των δειγμάτων θα είναι  </a:t>
            </a:r>
            <a:endParaRPr lang="el-GR" dirty="0"/>
          </a:p>
        </p:txBody>
      </p:sp>
      <p:graphicFrame>
        <p:nvGraphicFramePr>
          <p:cNvPr id="114691" name="Object 3"/>
          <p:cNvGraphicFramePr>
            <a:graphicFrameLocks noChangeAspect="1"/>
          </p:cNvGraphicFramePr>
          <p:nvPr/>
        </p:nvGraphicFramePr>
        <p:xfrm>
          <a:off x="2214546" y="2428868"/>
          <a:ext cx="4989512" cy="1360488"/>
        </p:xfrm>
        <a:graphic>
          <a:graphicData uri="http://schemas.openxmlformats.org/presentationml/2006/ole">
            <mc:AlternateContent xmlns:mc="http://schemas.openxmlformats.org/markup-compatibility/2006">
              <mc:Choice xmlns:v="urn:schemas-microsoft-com:vml" Requires="v">
                <p:oleObj spid="_x0000_s26716" name="Εξίσωση" r:id="rId4" imgW="1676160" imgH="457200" progId="Equation.3">
                  <p:embed/>
                </p:oleObj>
              </mc:Choice>
              <mc:Fallback>
                <p:oleObj name="Εξίσωση" r:id="rId4" imgW="167616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4546" y="2428868"/>
                        <a:ext cx="4989512" cy="1360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692" name="Object 4"/>
          <p:cNvGraphicFramePr>
            <a:graphicFrameLocks noChangeAspect="1"/>
          </p:cNvGraphicFramePr>
          <p:nvPr/>
        </p:nvGraphicFramePr>
        <p:xfrm>
          <a:off x="2643188" y="5591175"/>
          <a:ext cx="2879725" cy="1284288"/>
        </p:xfrm>
        <a:graphic>
          <a:graphicData uri="http://schemas.openxmlformats.org/presentationml/2006/ole">
            <mc:AlternateContent xmlns:mc="http://schemas.openxmlformats.org/markup-compatibility/2006">
              <mc:Choice xmlns:v="urn:schemas-microsoft-com:vml" Requires="v">
                <p:oleObj spid="_x0000_s26717" name="Εξίσωση" r:id="rId6" imgW="1054080" imgH="469800" progId="Equation.3">
                  <p:embed/>
                </p:oleObj>
              </mc:Choice>
              <mc:Fallback>
                <p:oleObj name="Εξίσωση" r:id="rId6" imgW="1054080" imgH="469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3188" y="5591175"/>
                        <a:ext cx="2879725" cy="1284288"/>
                      </a:xfrm>
                      <a:prstGeom prst="rect">
                        <a:avLst/>
                      </a:prstGeom>
                      <a:solidFill>
                        <a:srgbClr val="FFFF99"/>
                      </a:solidFill>
                    </p:spPr>
                  </p:pic>
                </p:oleObj>
              </mc:Fallback>
            </mc:AlternateContent>
          </a:graphicData>
        </a:graphic>
      </p:graphicFrame>
    </p:spTree>
  </p:cSld>
  <p:clrMapOvr>
    <a:masterClrMapping/>
  </p:clrMapOvr>
  <p:transition spd="med">
    <p:random/>
    <p:sndAc>
      <p:stSnd>
        <p:snd r:embed="rId3"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0" y="0"/>
            <a:ext cx="9144000" cy="1752600"/>
          </a:xfrm>
          <a:solidFill>
            <a:srgbClr val="FFFF99"/>
          </a:solidFill>
          <a:ln w="76200" cmpd="tri">
            <a:solidFill>
              <a:schemeClr val="tx1"/>
            </a:solidFill>
          </a:ln>
        </p:spPr>
        <p:txBody>
          <a:bodyPr/>
          <a:lstStyle/>
          <a:p>
            <a:pPr eaLnBrk="1" hangingPunct="1"/>
            <a:r>
              <a:rPr lang="el-GR" sz="3600" b="1" dirty="0" smtClean="0">
                <a:solidFill>
                  <a:srgbClr val="000000"/>
                </a:solidFill>
                <a:cs typeface="Times New Roman" pitchFamily="18" charset="0"/>
              </a:rPr>
              <a:t>Διάστημα εμπιστοσύνης διαφοράς δύο μέσων αριθμητικών</a:t>
            </a:r>
            <a:r>
              <a:rPr lang="el-GR" sz="3600" b="1" dirty="0" smtClean="0">
                <a:solidFill>
                  <a:srgbClr val="000000"/>
                </a:solidFill>
                <a:cs typeface="Courier New" pitchFamily="49" charset="0"/>
              </a:rPr>
              <a:t> </a:t>
            </a:r>
            <a:r>
              <a:rPr lang="el-GR" sz="3600" b="1" dirty="0" smtClean="0">
                <a:solidFill>
                  <a:srgbClr val="000000"/>
                </a:solidFill>
              </a:rPr>
              <a:t>όταν τα δείγματα είναι μεγάλα           </a:t>
            </a:r>
            <a:r>
              <a:rPr lang="en-US" sz="3600" b="1" dirty="0" smtClean="0">
                <a:solidFill>
                  <a:srgbClr val="000000"/>
                </a:solidFill>
              </a:rPr>
              <a:t>n</a:t>
            </a:r>
            <a:r>
              <a:rPr lang="en-US" sz="3600" b="1" baseline="-25000" dirty="0" smtClean="0">
                <a:solidFill>
                  <a:srgbClr val="000000"/>
                </a:solidFill>
              </a:rPr>
              <a:t>1</a:t>
            </a:r>
            <a:r>
              <a:rPr lang="en-US" sz="3600" b="1" dirty="0" smtClean="0">
                <a:solidFill>
                  <a:srgbClr val="000000"/>
                </a:solidFill>
              </a:rPr>
              <a:t>, n</a:t>
            </a:r>
            <a:r>
              <a:rPr lang="en-US" sz="3600" b="1" baseline="-25000" dirty="0" smtClean="0">
                <a:solidFill>
                  <a:srgbClr val="000000"/>
                </a:solidFill>
              </a:rPr>
              <a:t>2</a:t>
            </a:r>
            <a:r>
              <a:rPr lang="el-GR" sz="3600" b="1" dirty="0" smtClean="0">
                <a:solidFill>
                  <a:srgbClr val="000000"/>
                </a:solidFill>
              </a:rPr>
              <a:t> &gt;30</a:t>
            </a:r>
            <a:r>
              <a:rPr lang="en-US" sz="3600" b="1" dirty="0" smtClean="0">
                <a:solidFill>
                  <a:srgbClr val="000000"/>
                </a:solidFill>
              </a:rPr>
              <a:t> </a:t>
            </a:r>
            <a:r>
              <a:rPr lang="el-GR" sz="3600" b="1" dirty="0" smtClean="0">
                <a:solidFill>
                  <a:srgbClr val="000000"/>
                </a:solidFill>
              </a:rPr>
              <a:t>και οι διακυμάνσεις είναι γνωστές</a:t>
            </a:r>
            <a:endParaRPr lang="el-GR" sz="3600" b="1" dirty="0" smtClean="0">
              <a:latin typeface="Courier New" pitchFamily="49" charset="0"/>
            </a:endParaRPr>
          </a:p>
        </p:txBody>
      </p:sp>
      <p:sp>
        <p:nvSpPr>
          <p:cNvPr id="32773" name="Rectangle 3"/>
          <p:cNvSpPr>
            <a:spLocks noGrp="1" noChangeArrowheads="1"/>
          </p:cNvSpPr>
          <p:nvPr>
            <p:ph idx="1"/>
          </p:nvPr>
        </p:nvSpPr>
        <p:spPr>
          <a:xfrm>
            <a:off x="0" y="1752600"/>
            <a:ext cx="9144000" cy="5105400"/>
          </a:xfrm>
        </p:spPr>
        <p:txBody>
          <a:bodyPr/>
          <a:lstStyle/>
          <a:p>
            <a:pPr algn="just" eaLnBrk="1" hangingPunct="1"/>
            <a:r>
              <a:rPr lang="el-GR" dirty="0" smtClean="0">
                <a:solidFill>
                  <a:srgbClr val="000000"/>
                </a:solidFill>
                <a:cs typeface="Times New Roman" pitchFamily="18" charset="0"/>
              </a:rPr>
              <a:t>Το διάστημα εμπιστοσύνης εντός του οποίου αναμένεται ότι θα βρίσκεται η διαφορά μ</a:t>
            </a:r>
            <a:r>
              <a:rPr lang="el-GR" baseline="-25000" dirty="0" smtClean="0">
                <a:solidFill>
                  <a:srgbClr val="000000"/>
                </a:solidFill>
              </a:rPr>
              <a:t>1</a:t>
            </a:r>
            <a:r>
              <a:rPr lang="el-GR" dirty="0" smtClean="0">
                <a:solidFill>
                  <a:srgbClr val="000000"/>
                </a:solidFill>
                <a:cs typeface="Times New Roman" pitchFamily="18" charset="0"/>
              </a:rPr>
              <a:t> – μ</a:t>
            </a:r>
            <a:r>
              <a:rPr lang="el-GR" baseline="-25000" dirty="0" smtClean="0">
                <a:solidFill>
                  <a:srgbClr val="000000"/>
                </a:solidFill>
              </a:rPr>
              <a:t>2</a:t>
            </a:r>
            <a:r>
              <a:rPr lang="el-GR" dirty="0" smtClean="0">
                <a:solidFill>
                  <a:srgbClr val="000000"/>
                </a:solidFill>
                <a:cs typeface="Times New Roman" pitchFamily="18" charset="0"/>
              </a:rPr>
              <a:t> με πιθανότητα ή επίπεδο εμπιστοσύνης 1 - α </a:t>
            </a:r>
            <a:r>
              <a:rPr lang="el-GR" dirty="0" smtClean="0">
                <a:solidFill>
                  <a:srgbClr val="000000"/>
                </a:solidFill>
              </a:rPr>
              <a:t>είναι</a:t>
            </a:r>
            <a:r>
              <a:rPr lang="el-GR" dirty="0" smtClean="0">
                <a:solidFill>
                  <a:srgbClr val="000000"/>
                </a:solidFill>
                <a:cs typeface="Times New Roman" pitchFamily="18" charset="0"/>
              </a:rPr>
              <a:t>:</a:t>
            </a:r>
          </a:p>
        </p:txBody>
      </p:sp>
      <p:graphicFrame>
        <p:nvGraphicFramePr>
          <p:cNvPr id="32770" name="Object 5"/>
          <p:cNvGraphicFramePr>
            <a:graphicFrameLocks noChangeAspect="1"/>
          </p:cNvGraphicFramePr>
          <p:nvPr/>
        </p:nvGraphicFramePr>
        <p:xfrm>
          <a:off x="228600" y="3581400"/>
          <a:ext cx="8610600" cy="1011238"/>
        </p:xfrm>
        <a:graphic>
          <a:graphicData uri="http://schemas.openxmlformats.org/presentationml/2006/ole">
            <mc:AlternateContent xmlns:mc="http://schemas.openxmlformats.org/markup-compatibility/2006">
              <mc:Choice xmlns:v="urn:schemas-microsoft-com:vml" Requires="v">
                <p:oleObj spid="_x0000_s23644" name="Εξίσωση" r:id="rId3" imgW="3377880" imgH="368280" progId="Equation.3">
                  <p:embed/>
                </p:oleObj>
              </mc:Choice>
              <mc:Fallback>
                <p:oleObj name="Εξίσωση" r:id="rId3" imgW="3377880" imgH="3682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86106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6"/>
          <p:cNvGraphicFramePr>
            <a:graphicFrameLocks noChangeAspect="1"/>
          </p:cNvGraphicFramePr>
          <p:nvPr/>
        </p:nvGraphicFramePr>
        <p:xfrm>
          <a:off x="2667000" y="5608638"/>
          <a:ext cx="2984500" cy="1249362"/>
        </p:xfrm>
        <a:graphic>
          <a:graphicData uri="http://schemas.openxmlformats.org/presentationml/2006/ole">
            <mc:AlternateContent xmlns:mc="http://schemas.openxmlformats.org/markup-compatibility/2006">
              <mc:Choice xmlns:v="urn:schemas-microsoft-com:vml" Requires="v">
                <p:oleObj spid="_x0000_s23645" name="Εξίσωση" r:id="rId5" imgW="1091880" imgH="457200" progId="Equation.3">
                  <p:embed/>
                </p:oleObj>
              </mc:Choice>
              <mc:Fallback>
                <p:oleObj name="Εξίσωση" r:id="rId5" imgW="1091880" imgH="457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608638"/>
                        <a:ext cx="2984500" cy="1249362"/>
                      </a:xfrm>
                      <a:prstGeom prst="rect">
                        <a:avLst/>
                      </a:prstGeom>
                      <a:solidFill>
                        <a:srgbClr val="FFFF99"/>
                      </a:solidFill>
                    </p:spPr>
                  </p:pic>
                </p:oleObj>
              </mc:Fallback>
            </mc:AlternateContent>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3"/>
          <p:cNvSpPr>
            <a:spLocks noGrp="1" noChangeArrowheads="1"/>
          </p:cNvSpPr>
          <p:nvPr>
            <p:ph idx="1"/>
          </p:nvPr>
        </p:nvSpPr>
        <p:spPr>
          <a:xfrm>
            <a:off x="0" y="0"/>
            <a:ext cx="9144000" cy="6858000"/>
          </a:xfrm>
        </p:spPr>
        <p:txBody>
          <a:bodyPr/>
          <a:lstStyle/>
          <a:p>
            <a:pPr algn="just" eaLnBrk="1" hangingPunct="1">
              <a:lnSpc>
                <a:spcPct val="90000"/>
              </a:lnSpc>
              <a:spcBef>
                <a:spcPct val="10000"/>
              </a:spcBef>
            </a:pPr>
            <a:r>
              <a:rPr lang="el-GR" sz="3000" dirty="0" smtClean="0">
                <a:solidFill>
                  <a:srgbClr val="000000"/>
                </a:solidFill>
                <a:latin typeface="Bookman Old Style" pitchFamily="18" charset="0"/>
              </a:rPr>
              <a:t>Έστω δείγμα </a:t>
            </a:r>
            <a:r>
              <a:rPr lang="en-US" sz="3000" dirty="0" smtClean="0">
                <a:solidFill>
                  <a:srgbClr val="000000"/>
                </a:solidFill>
                <a:latin typeface="Bookman Old Style" pitchFamily="18" charset="0"/>
              </a:rPr>
              <a:t>n</a:t>
            </a:r>
            <a:r>
              <a:rPr lang="en-US" sz="3000" baseline="-25000" dirty="0" smtClean="0">
                <a:solidFill>
                  <a:srgbClr val="000000"/>
                </a:solidFill>
                <a:latin typeface="Bookman Old Style" pitchFamily="18" charset="0"/>
              </a:rPr>
              <a:t>1</a:t>
            </a:r>
            <a:r>
              <a:rPr lang="en-US" sz="3000" dirty="0" smtClean="0">
                <a:solidFill>
                  <a:srgbClr val="000000"/>
                </a:solidFill>
                <a:latin typeface="Bookman Old Style" pitchFamily="18" charset="0"/>
              </a:rPr>
              <a:t>=</a:t>
            </a:r>
            <a:r>
              <a:rPr lang="el-GR" sz="3000" dirty="0" smtClean="0">
                <a:solidFill>
                  <a:srgbClr val="000000"/>
                </a:solidFill>
                <a:latin typeface="Bookman Old Style" pitchFamily="18" charset="0"/>
              </a:rPr>
              <a:t>150</a:t>
            </a:r>
            <a:r>
              <a:rPr lang="en-US" sz="3000" dirty="0" smtClean="0">
                <a:solidFill>
                  <a:srgbClr val="000000"/>
                </a:solidFill>
                <a:latin typeface="Bookman Old Style" pitchFamily="18" charset="0"/>
              </a:rPr>
              <a:t> </a:t>
            </a:r>
            <a:r>
              <a:rPr lang="el-GR" sz="3000" dirty="0" smtClean="0">
                <a:solidFill>
                  <a:srgbClr val="000000"/>
                </a:solidFill>
                <a:latin typeface="Bookman Old Style" pitchFamily="18" charset="0"/>
              </a:rPr>
              <a:t>με μέση τιμή         και</a:t>
            </a:r>
            <a:r>
              <a:rPr lang="el-GR" sz="3000" dirty="0" smtClean="0">
                <a:solidFill>
                  <a:srgbClr val="000000"/>
                </a:solidFill>
                <a:latin typeface="Bookman Old Style" pitchFamily="18" charset="0"/>
                <a:cs typeface="Times New Roman" pitchFamily="18" charset="0"/>
              </a:rPr>
              <a:t> </a:t>
            </a:r>
            <a:r>
              <a:rPr lang="el-GR" sz="3000" dirty="0" smtClean="0">
                <a:solidFill>
                  <a:srgbClr val="000000"/>
                </a:solidFill>
                <a:latin typeface="Bookman Old Style" pitchFamily="18" charset="0"/>
              </a:rPr>
              <a:t>δείγμα </a:t>
            </a:r>
            <a:r>
              <a:rPr lang="en-US" sz="3000" dirty="0" smtClean="0">
                <a:solidFill>
                  <a:srgbClr val="000000"/>
                </a:solidFill>
                <a:latin typeface="Bookman Old Style" pitchFamily="18" charset="0"/>
              </a:rPr>
              <a:t>n</a:t>
            </a:r>
            <a:r>
              <a:rPr lang="el-GR" sz="3000" baseline="-25000" dirty="0" smtClean="0">
                <a:solidFill>
                  <a:srgbClr val="000000"/>
                </a:solidFill>
                <a:latin typeface="Bookman Old Style" pitchFamily="18" charset="0"/>
              </a:rPr>
              <a:t>2</a:t>
            </a:r>
            <a:r>
              <a:rPr lang="en-US" sz="3000" dirty="0" smtClean="0">
                <a:solidFill>
                  <a:srgbClr val="000000"/>
                </a:solidFill>
                <a:latin typeface="Bookman Old Style" pitchFamily="18" charset="0"/>
              </a:rPr>
              <a:t>=</a:t>
            </a:r>
            <a:r>
              <a:rPr lang="el-GR" sz="3000" dirty="0" smtClean="0">
                <a:solidFill>
                  <a:srgbClr val="000000"/>
                </a:solidFill>
                <a:latin typeface="Bookman Old Style" pitchFamily="18" charset="0"/>
              </a:rPr>
              <a:t>200</a:t>
            </a:r>
            <a:r>
              <a:rPr lang="en-US" sz="3000" dirty="0" smtClean="0">
                <a:solidFill>
                  <a:srgbClr val="000000"/>
                </a:solidFill>
                <a:latin typeface="Bookman Old Style" pitchFamily="18" charset="0"/>
              </a:rPr>
              <a:t> </a:t>
            </a:r>
            <a:r>
              <a:rPr lang="el-GR" sz="3000" dirty="0" smtClean="0">
                <a:solidFill>
                  <a:srgbClr val="000000"/>
                </a:solidFill>
                <a:latin typeface="Bookman Old Style" pitchFamily="18" charset="0"/>
              </a:rPr>
              <a:t>με μέση τιμή         . Αν οι τυπικές αποκλίσεις του πληθυσμού είναι γνωστές και ίσες με </a:t>
            </a:r>
            <a:r>
              <a:rPr lang="el-GR" sz="3000" dirty="0" smtClean="0">
                <a:solidFill>
                  <a:srgbClr val="000000"/>
                </a:solidFill>
                <a:latin typeface="Bookman Old Style" pitchFamily="18" charset="0"/>
                <a:cs typeface="Times New Roman" pitchFamily="18" charset="0"/>
              </a:rPr>
              <a:t> </a:t>
            </a:r>
            <a:r>
              <a:rPr lang="el-GR" sz="3000" dirty="0" smtClean="0">
                <a:solidFill>
                  <a:srgbClr val="000000"/>
                </a:solidFill>
                <a:latin typeface="Bookman Old Style" pitchFamily="18" charset="0"/>
              </a:rPr>
              <a:t>σ</a:t>
            </a:r>
            <a:r>
              <a:rPr lang="el-GR" sz="3000" baseline="-25000" dirty="0" smtClean="0">
                <a:solidFill>
                  <a:srgbClr val="000000"/>
                </a:solidFill>
                <a:latin typeface="Bookman Old Style" pitchFamily="18" charset="0"/>
              </a:rPr>
              <a:t>1</a:t>
            </a:r>
            <a:r>
              <a:rPr lang="el-GR" sz="3000" dirty="0" smtClean="0">
                <a:solidFill>
                  <a:srgbClr val="000000"/>
                </a:solidFill>
                <a:latin typeface="Bookman Old Style" pitchFamily="18" charset="0"/>
              </a:rPr>
              <a:t>=120 και σ</a:t>
            </a:r>
            <a:r>
              <a:rPr lang="el-GR" sz="3000" baseline="-25000" dirty="0" smtClean="0">
                <a:solidFill>
                  <a:srgbClr val="000000"/>
                </a:solidFill>
                <a:latin typeface="Bookman Old Style" pitchFamily="18" charset="0"/>
              </a:rPr>
              <a:t>2</a:t>
            </a:r>
            <a:r>
              <a:rPr lang="el-GR" sz="3000" dirty="0" smtClean="0">
                <a:solidFill>
                  <a:srgbClr val="000000"/>
                </a:solidFill>
                <a:latin typeface="Bookman Old Style" pitchFamily="18" charset="0"/>
              </a:rPr>
              <a:t>=80 να </a:t>
            </a:r>
            <a:r>
              <a:rPr lang="el-GR" sz="3000" dirty="0" smtClean="0">
                <a:solidFill>
                  <a:srgbClr val="000000"/>
                </a:solidFill>
                <a:latin typeface="Bookman Old Style" pitchFamily="18" charset="0"/>
                <a:cs typeface="Times New Roman" pitchFamily="18" charset="0"/>
              </a:rPr>
              <a:t> </a:t>
            </a:r>
            <a:r>
              <a:rPr lang="el-GR" sz="3000" dirty="0" smtClean="0">
                <a:solidFill>
                  <a:srgbClr val="000000"/>
                </a:solidFill>
                <a:latin typeface="Bookman Old Style" pitchFamily="18" charset="0"/>
              </a:rPr>
              <a:t>βρεθεί ένα διάστημα εμπιστοσύνης 95 % για την διαφορά των μέσων των αντίστοιχων  πληθυσμών.</a:t>
            </a:r>
            <a:r>
              <a:rPr lang="el-GR" dirty="0" smtClean="0">
                <a:solidFill>
                  <a:srgbClr val="000000"/>
                </a:solidFill>
                <a:cs typeface="Times New Roman" pitchFamily="18" charset="0"/>
              </a:rPr>
              <a:t> </a:t>
            </a:r>
            <a:r>
              <a:rPr lang="el-GR" dirty="0" smtClean="0"/>
              <a:t>α</a:t>
            </a:r>
            <a:r>
              <a:rPr lang="en-US" dirty="0" smtClean="0"/>
              <a:t>=</a:t>
            </a:r>
            <a:r>
              <a:rPr lang="el-GR" dirty="0" smtClean="0"/>
              <a:t>0,05  α/2=0,025 </a:t>
            </a:r>
            <a:r>
              <a:rPr lang="el-GR" dirty="0" smtClean="0">
                <a:sym typeface="Wingdings" pitchFamily="2" charset="2"/>
              </a:rPr>
              <a:t>=&gt;</a:t>
            </a:r>
            <a:r>
              <a:rPr lang="el-GR" dirty="0" smtClean="0"/>
              <a:t> 1-0,025=0,975     Ζ</a:t>
            </a:r>
            <a:r>
              <a:rPr lang="el-GR" baseline="-25000" dirty="0" smtClean="0"/>
              <a:t>α/2</a:t>
            </a:r>
            <a:r>
              <a:rPr lang="el-GR" dirty="0" smtClean="0"/>
              <a:t>=1,96</a:t>
            </a:r>
          </a:p>
        </p:txBody>
      </p:sp>
      <p:graphicFrame>
        <p:nvGraphicFramePr>
          <p:cNvPr id="33794" name="Object 4"/>
          <p:cNvGraphicFramePr>
            <a:graphicFrameLocks noChangeAspect="1"/>
          </p:cNvGraphicFramePr>
          <p:nvPr/>
        </p:nvGraphicFramePr>
        <p:xfrm>
          <a:off x="0" y="5562600"/>
          <a:ext cx="9144000" cy="533400"/>
        </p:xfrm>
        <a:graphic>
          <a:graphicData uri="http://schemas.openxmlformats.org/presentationml/2006/ole">
            <mc:AlternateContent xmlns:mc="http://schemas.openxmlformats.org/markup-compatibility/2006">
              <mc:Choice xmlns:v="urn:schemas-microsoft-com:vml" Requires="v">
                <p:oleObj spid="_x0000_s2332" name="Εξίσωση" r:id="rId3" imgW="3949560" imgH="215640" progId="Equation.3">
                  <p:embed/>
                </p:oleObj>
              </mc:Choice>
              <mc:Fallback>
                <p:oleObj name="Εξίσωση" r:id="rId3" imgW="394956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562600"/>
                        <a:ext cx="914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5" name="Object 5"/>
          <p:cNvGraphicFramePr>
            <a:graphicFrameLocks noChangeAspect="1"/>
          </p:cNvGraphicFramePr>
          <p:nvPr>
            <p:extLst>
              <p:ext uri="{D42A27DB-BD31-4B8C-83A1-F6EECF244321}">
                <p14:modId xmlns:p14="http://schemas.microsoft.com/office/powerpoint/2010/main" val="505126187"/>
              </p:ext>
            </p:extLst>
          </p:nvPr>
        </p:nvGraphicFramePr>
        <p:xfrm>
          <a:off x="3969" y="3356992"/>
          <a:ext cx="9158288" cy="1143000"/>
        </p:xfrm>
        <a:graphic>
          <a:graphicData uri="http://schemas.openxmlformats.org/presentationml/2006/ole">
            <mc:AlternateContent xmlns:mc="http://schemas.openxmlformats.org/markup-compatibility/2006">
              <mc:Choice xmlns:v="urn:schemas-microsoft-com:vml" Requires="v">
                <p:oleObj spid="_x0000_s2333" name="Εξίσωση" r:id="rId5" imgW="3898800" imgH="520560" progId="Equation.3">
                  <p:embed/>
                </p:oleObj>
              </mc:Choice>
              <mc:Fallback>
                <p:oleObj name="Εξίσωση" r:id="rId5" imgW="3898800" imgH="52056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 y="3356992"/>
                        <a:ext cx="9158288" cy="1143000"/>
                      </a:xfrm>
                      <a:prstGeom prst="rect">
                        <a:avLst/>
                      </a:prstGeom>
                      <a:solidFill>
                        <a:srgbClr val="CCECFF"/>
                      </a:solidFill>
                    </p:spPr>
                  </p:pic>
                </p:oleObj>
              </mc:Fallback>
            </mc:AlternateContent>
          </a:graphicData>
        </a:graphic>
      </p:graphicFrame>
      <p:graphicFrame>
        <p:nvGraphicFramePr>
          <p:cNvPr id="33796" name="Object 7"/>
          <p:cNvGraphicFramePr>
            <a:graphicFrameLocks noChangeAspect="1"/>
          </p:cNvGraphicFramePr>
          <p:nvPr/>
        </p:nvGraphicFramePr>
        <p:xfrm>
          <a:off x="7086600" y="0"/>
          <a:ext cx="1295400" cy="457200"/>
        </p:xfrm>
        <a:graphic>
          <a:graphicData uri="http://schemas.openxmlformats.org/presentationml/2006/ole">
            <mc:AlternateContent xmlns:mc="http://schemas.openxmlformats.org/markup-compatibility/2006">
              <mc:Choice xmlns:v="urn:schemas-microsoft-com:vml" Requires="v">
                <p:oleObj spid="_x0000_s2334" name="Εξίσωση" r:id="rId7" imgW="622080" imgH="215640" progId="Equation.3">
                  <p:embed/>
                </p:oleObj>
              </mc:Choice>
              <mc:Fallback>
                <p:oleObj name="Εξίσωση" r:id="rId7" imgW="622080" imgH="21564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6600" y="0"/>
                        <a:ext cx="12954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7" name="Object 8"/>
          <p:cNvGraphicFramePr>
            <a:graphicFrameLocks noChangeAspect="1"/>
          </p:cNvGraphicFramePr>
          <p:nvPr/>
        </p:nvGraphicFramePr>
        <p:xfrm>
          <a:off x="6357950" y="428604"/>
          <a:ext cx="1322388" cy="457200"/>
        </p:xfrm>
        <a:graphic>
          <a:graphicData uri="http://schemas.openxmlformats.org/presentationml/2006/ole">
            <mc:AlternateContent xmlns:mc="http://schemas.openxmlformats.org/markup-compatibility/2006">
              <mc:Choice xmlns:v="urn:schemas-microsoft-com:vml" Requires="v">
                <p:oleObj spid="_x0000_s2335" name="Εξίσωση" r:id="rId9" imgW="634680" imgH="215640" progId="Equation.3">
                  <p:embed/>
                </p:oleObj>
              </mc:Choice>
              <mc:Fallback>
                <p:oleObj name="Εξίσωση" r:id="rId9" imgW="634680" imgH="21564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57950" y="428604"/>
                        <a:ext cx="13223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8" name="Object 9"/>
          <p:cNvGraphicFramePr>
            <a:graphicFrameLocks noChangeAspect="1"/>
          </p:cNvGraphicFramePr>
          <p:nvPr/>
        </p:nvGraphicFramePr>
        <p:xfrm>
          <a:off x="0" y="6269038"/>
          <a:ext cx="4495800" cy="588962"/>
        </p:xfrm>
        <a:graphic>
          <a:graphicData uri="http://schemas.openxmlformats.org/presentationml/2006/ole">
            <mc:AlternateContent xmlns:mc="http://schemas.openxmlformats.org/markup-compatibility/2006">
              <mc:Choice xmlns:v="urn:schemas-microsoft-com:vml" Requires="v">
                <p:oleObj spid="_x0000_s2336" name="Εξίσωση" r:id="rId11" imgW="1574640" imgH="215640" progId="Equation.3">
                  <p:embed/>
                </p:oleObj>
              </mc:Choice>
              <mc:Fallback>
                <p:oleObj name="Εξίσωση" r:id="rId11" imgW="1574640" imgH="21564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6269038"/>
                        <a:ext cx="4495800" cy="58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10"/>
          <p:cNvGraphicFramePr>
            <a:graphicFrameLocks noChangeAspect="1"/>
          </p:cNvGraphicFramePr>
          <p:nvPr/>
        </p:nvGraphicFramePr>
        <p:xfrm>
          <a:off x="228600" y="4495800"/>
          <a:ext cx="8610600" cy="1011238"/>
        </p:xfrm>
        <a:graphic>
          <a:graphicData uri="http://schemas.openxmlformats.org/presentationml/2006/ole">
            <mc:AlternateContent xmlns:mc="http://schemas.openxmlformats.org/markup-compatibility/2006">
              <mc:Choice xmlns:v="urn:schemas-microsoft-com:vml" Requires="v">
                <p:oleObj spid="_x0000_s2337" name="Εξίσωση" r:id="rId13" imgW="3377880" imgH="368280" progId="Equation.3">
                  <p:embed/>
                </p:oleObj>
              </mc:Choice>
              <mc:Fallback>
                <p:oleObj name="Εξίσωση" r:id="rId13" imgW="3377880" imgH="368280" progId="Equation.3">
                  <p:embed/>
                  <p:pic>
                    <p:nvPicPr>
                      <p:cNvPr id="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4495800"/>
                        <a:ext cx="8610600"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1" name="Text Box 11"/>
          <p:cNvSpPr txBox="1">
            <a:spLocks noChangeArrowheads="1"/>
          </p:cNvSpPr>
          <p:nvPr/>
        </p:nvSpPr>
        <p:spPr bwMode="auto">
          <a:xfrm>
            <a:off x="5370513" y="6035675"/>
            <a:ext cx="3791744" cy="830997"/>
          </a:xfrm>
          <a:prstGeom prst="rect">
            <a:avLst/>
          </a:prstGeom>
          <a:solidFill>
            <a:srgbClr val="FFFF99"/>
          </a:solidFill>
          <a:ln w="9525">
            <a:noFill/>
            <a:miter lim="800000"/>
            <a:headEnd/>
            <a:tailEnd/>
          </a:ln>
        </p:spPr>
        <p:txBody>
          <a:bodyPr wrap="none">
            <a:spAutoFit/>
          </a:bodyPr>
          <a:lstStyle/>
          <a:p>
            <a:r>
              <a:rPr lang="el-GR" sz="2400" dirty="0"/>
              <a:t>Ο μέσος μ</a:t>
            </a:r>
            <a:r>
              <a:rPr lang="el-GR" sz="2400" baseline="-25000" dirty="0"/>
              <a:t>1</a:t>
            </a:r>
            <a:r>
              <a:rPr lang="el-GR" sz="2400" dirty="0"/>
              <a:t> υπερέχει του μ</a:t>
            </a:r>
            <a:r>
              <a:rPr lang="el-GR" sz="2400" baseline="-25000" dirty="0"/>
              <a:t>2</a:t>
            </a:r>
            <a:endParaRPr lang="el-GR" sz="2400" dirty="0"/>
          </a:p>
          <a:p>
            <a:r>
              <a:rPr lang="el-GR" sz="2400" dirty="0"/>
              <a:t>τουλάχιστον 177,83 μονάδες</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1545519732"/>
              </p:ext>
            </p:extLst>
          </p:nvPr>
        </p:nvGraphicFramePr>
        <p:xfrm>
          <a:off x="2" y="-1"/>
          <a:ext cx="9143996" cy="6907189"/>
        </p:xfrm>
        <a:graphic>
          <a:graphicData uri="http://schemas.openxmlformats.org/drawingml/2006/table">
            <a:tbl>
              <a:tblPr>
                <a:tableStyleId>{5C22544A-7EE6-4342-B048-85BDC9FD1C3A}</a:tableStyleId>
              </a:tblPr>
              <a:tblGrid>
                <a:gridCol w="589936"/>
                <a:gridCol w="855406"/>
                <a:gridCol w="855406"/>
                <a:gridCol w="855406"/>
                <a:gridCol w="855406"/>
                <a:gridCol w="855406"/>
                <a:gridCol w="855406"/>
                <a:gridCol w="855406"/>
                <a:gridCol w="855406"/>
                <a:gridCol w="855406"/>
                <a:gridCol w="855406"/>
              </a:tblGrid>
              <a:tr h="620689">
                <a:tc>
                  <a:txBody>
                    <a:bodyPr/>
                    <a:lstStyle/>
                    <a:p>
                      <a:pPr algn="ctr" fontAlgn="ctr"/>
                      <a:r>
                        <a:rPr lang="el-GR" sz="2000" u="none" strike="noStrike" dirty="0">
                          <a:effectLst/>
                        </a:rPr>
                        <a:t>Ζ</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0,00</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0,01</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0,02</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0,03</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0,04</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0,05</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0,06</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0,07</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0,08</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c>
                  <a:txBody>
                    <a:bodyPr/>
                    <a:lstStyle/>
                    <a:p>
                      <a:pPr algn="ctr" fontAlgn="ctr"/>
                      <a:r>
                        <a:rPr lang="el-GR" sz="2000" u="none" strike="noStrike" dirty="0">
                          <a:effectLst/>
                        </a:rPr>
                        <a:t>0,09</a:t>
                      </a:r>
                      <a:endParaRPr lang="el-GR" sz="2000" b="0" i="0" u="none" strike="noStrike" dirty="0">
                        <a:solidFill>
                          <a:srgbClr val="000000"/>
                        </a:solidFill>
                        <a:effectLst/>
                        <a:latin typeface="Calibri"/>
                      </a:endParaRPr>
                    </a:p>
                  </a:txBody>
                  <a:tcPr marL="6350" marR="6350" marT="6350" marB="0" anchor="ctr">
                    <a:solidFill>
                      <a:schemeClr val="accent6">
                        <a:lumMod val="20000"/>
                        <a:lumOff val="80000"/>
                      </a:schemeClr>
                    </a:solidFill>
                  </a:tcPr>
                </a:tc>
              </a:tr>
              <a:tr h="571500">
                <a:tc>
                  <a:txBody>
                    <a:bodyPr/>
                    <a:lstStyle/>
                    <a:p>
                      <a:pPr algn="ctr" fontAlgn="ctr"/>
                      <a:r>
                        <a:rPr lang="el-GR" sz="2000" u="none" strike="noStrike" dirty="0">
                          <a:effectLst/>
                        </a:rPr>
                        <a:t>0,0</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0,5000</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0,5040</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0,5080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0,5120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0,5160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0,5199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0,5239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0,5279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0,5319</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0,5359</a:t>
                      </a:r>
                      <a:endParaRPr lang="el-GR" sz="2000" b="0" i="0" u="none" strike="noStrike" dirty="0">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0,1</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0,5398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0,5438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0,5478</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0,5517</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0,5557</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0,5596</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0,5636</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0,5675</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0,5714</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0,5753</a:t>
                      </a:r>
                      <a:endParaRPr lang="el-GR" sz="2000" b="0" i="0" u="none" strike="noStrike">
                        <a:solidFill>
                          <a:srgbClr val="000000"/>
                        </a:solidFill>
                        <a:effectLst/>
                        <a:latin typeface="Calibri"/>
                      </a:endParaRPr>
                    </a:p>
                  </a:txBody>
                  <a:tcPr marL="6350" marR="6350" marT="9525" marB="0" anchor="ctr"/>
                </a:tc>
              </a:tr>
              <a:tr h="571500">
                <a:tc>
                  <a:txBody>
                    <a:bodyPr/>
                    <a:lstStyle/>
                    <a:p>
                      <a:pPr algn="ctr" fontAlgn="ctr"/>
                      <a:r>
                        <a:rPr lang="el-GR" sz="2000" u="none" strike="noStrike" dirty="0">
                          <a:effectLst/>
                        </a:rPr>
                        <a:t>0,2</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0,5793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0,5832</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0,5871</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0,5910</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0,5948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0,5987</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0,6026</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0,6064</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0,6103</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0,6141</a:t>
                      </a:r>
                      <a:endParaRPr lang="el-GR" sz="2000" b="0" i="0" u="none" strike="noStrike">
                        <a:solidFill>
                          <a:srgbClr val="000000"/>
                        </a:solidFill>
                        <a:effectLst/>
                        <a:latin typeface="Calibri"/>
                      </a:endParaRPr>
                    </a:p>
                  </a:txBody>
                  <a:tcPr marL="6350" marR="6350" marT="9525" marB="0" anchor="ctr"/>
                </a:tc>
              </a:tr>
              <a:tr h="571500">
                <a:tc>
                  <a:txBody>
                    <a:bodyPr/>
                    <a:lstStyle/>
                    <a:p>
                      <a:pPr algn="ctr" fontAlgn="ctr"/>
                      <a:r>
                        <a:rPr lang="el-GR" sz="2000" u="none" strike="noStrike" dirty="0">
                          <a:effectLst/>
                        </a:rPr>
                        <a:t>0,3</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0,6179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0,6217</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0,6255</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0,6293</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0,6331</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0,6368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0,6406</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0,6443</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0,6480</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0,6517</a:t>
                      </a:r>
                      <a:endParaRPr lang="el-GR" sz="2000" b="0" i="0" u="none" strike="noStrike">
                        <a:solidFill>
                          <a:srgbClr val="000000"/>
                        </a:solidFill>
                        <a:effectLst/>
                        <a:latin typeface="Calibri"/>
                      </a:endParaRPr>
                    </a:p>
                  </a:txBody>
                  <a:tcPr marL="6350" marR="6350" marT="9525" marB="0" anchor="ctr"/>
                </a:tc>
              </a:tr>
              <a:tr h="571500">
                <a:tc>
                  <a:txBody>
                    <a:bodyPr/>
                    <a:lstStyle/>
                    <a:p>
                      <a:pPr algn="ctr" fontAlgn="ctr"/>
                      <a:r>
                        <a:rPr lang="el-GR" sz="2000" u="none" strike="noStrike" dirty="0">
                          <a:effectLst/>
                        </a:rPr>
                        <a:t>0,4</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0,6554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0,6591</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0,6628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0,6664</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dirty="0">
                          <a:effectLst/>
                        </a:rPr>
                        <a:t>0,6700</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dirty="0">
                          <a:effectLst/>
                        </a:rPr>
                        <a:t>0,6736</a:t>
                      </a:r>
                      <a:endParaRPr lang="el-GR" sz="2000" b="0" i="0" u="none" strike="noStrike" dirty="0">
                        <a:solidFill>
                          <a:srgbClr val="000000"/>
                        </a:solidFill>
                        <a:effectLst/>
                        <a:latin typeface="Calibri"/>
                      </a:endParaRPr>
                    </a:p>
                  </a:txBody>
                  <a:tcPr marL="6350" marR="6350" marT="9525" marB="0" anchor="ctr"/>
                </a:tc>
                <a:tc>
                  <a:txBody>
                    <a:bodyPr/>
                    <a:lstStyle/>
                    <a:p>
                      <a:pPr algn="r" fontAlgn="ctr"/>
                      <a:r>
                        <a:rPr lang="el-GR" sz="2000" u="none" strike="noStrike">
                          <a:effectLst/>
                        </a:rPr>
                        <a:t>0,6772</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0,6808</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0,6844</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0,6879</a:t>
                      </a:r>
                      <a:endParaRPr lang="el-GR" sz="2000" b="0" i="0" u="none" strike="noStrike">
                        <a:solidFill>
                          <a:srgbClr val="000000"/>
                        </a:solidFill>
                        <a:effectLst/>
                        <a:latin typeface="Calibri"/>
                      </a:endParaRPr>
                    </a:p>
                  </a:txBody>
                  <a:tcPr marL="6350" marR="6350" marT="9525" marB="0" anchor="ctr"/>
                </a:tc>
              </a:tr>
              <a:tr h="571500">
                <a:tc>
                  <a:txBody>
                    <a:bodyPr/>
                    <a:lstStyle/>
                    <a:p>
                      <a:pPr algn="ctr" fontAlgn="ctr"/>
                      <a:r>
                        <a:rPr lang="el-GR" sz="2000" u="none" strike="noStrike" dirty="0">
                          <a:effectLst/>
                        </a:rPr>
                        <a:t>0,5</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0,6915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0,6950</a:t>
                      </a:r>
                      <a:endParaRPr lang="el-GR" sz="2000" b="0" i="0" u="none" strike="noStrike">
                        <a:solidFill>
                          <a:srgbClr val="000000"/>
                        </a:solidFill>
                        <a:effectLst/>
                        <a:latin typeface="Calibri"/>
                      </a:endParaRPr>
                    </a:p>
                  </a:txBody>
                  <a:tcPr marL="6350" marR="6350" marT="9525" marB="0" anchor="ctr"/>
                </a:tc>
                <a:tc>
                  <a:txBody>
                    <a:bodyPr/>
                    <a:lstStyle/>
                    <a:p>
                      <a:pPr algn="r" fontAlgn="ctr"/>
                      <a:r>
                        <a:rPr lang="el-GR" sz="2000" u="none" strike="noStrike">
                          <a:effectLst/>
                        </a:rPr>
                        <a:t>0,6985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0,7019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0,7054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0,7088</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0,7123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0,7157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0,7190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0,7224</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0,6</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0,7257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0,7291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0,7324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0,7357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0,7389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0,7422</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0,7454</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0,7486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0,7517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0,7549</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0,7</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0,7580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0,7611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0,7642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0,7673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0,7704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0,7734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0,7764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0,7794</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0,7823</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0,7852</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0,8</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0,7881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0,7910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0,7939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0,7967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0,7995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0,8023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0,8051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0,8078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0,8106</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0,8133</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0,9</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0,8159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0,8186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0,8212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0,8238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0,8264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0,8289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0,8315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0,8340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0,8365</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0,8389</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1,0</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0,8413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0,8438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0,8461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0,8485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0,8508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0,8531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0,8554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0,8577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0,8599</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0,8621</a:t>
                      </a:r>
                      <a:endParaRPr lang="el-GR" sz="2000" b="0" i="0" u="none" strike="noStrike" dirty="0">
                        <a:solidFill>
                          <a:srgbClr val="000000"/>
                        </a:solidFill>
                        <a:effectLst/>
                        <a:latin typeface="Calibri"/>
                      </a:endParaRPr>
                    </a:p>
                  </a:txBody>
                  <a:tcPr marL="6350" marR="6350" marT="6350" marB="0" anchor="ctr"/>
                </a:tc>
              </a:tr>
            </a:tbl>
          </a:graphicData>
        </a:graphic>
      </p:graphicFrame>
    </p:spTree>
    <p:extLst>
      <p:ext uri="{BB962C8B-B14F-4D97-AF65-F5344CB8AC3E}">
        <p14:creationId xmlns:p14="http://schemas.microsoft.com/office/powerpoint/2010/main" val="1306223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691142299"/>
              </p:ext>
            </p:extLst>
          </p:nvPr>
        </p:nvGraphicFramePr>
        <p:xfrm>
          <a:off x="2" y="-1"/>
          <a:ext cx="9143996" cy="6858000"/>
        </p:xfrm>
        <a:graphic>
          <a:graphicData uri="http://schemas.openxmlformats.org/drawingml/2006/table">
            <a:tbl>
              <a:tblPr>
                <a:tableStyleId>{5C22544A-7EE6-4342-B048-85BDC9FD1C3A}</a:tableStyleId>
              </a:tblPr>
              <a:tblGrid>
                <a:gridCol w="589936"/>
                <a:gridCol w="855406"/>
                <a:gridCol w="855406"/>
                <a:gridCol w="855406"/>
                <a:gridCol w="855406"/>
                <a:gridCol w="855406"/>
                <a:gridCol w="855406"/>
                <a:gridCol w="855406"/>
                <a:gridCol w="855406"/>
                <a:gridCol w="855406"/>
                <a:gridCol w="855406"/>
              </a:tblGrid>
              <a:tr h="571500">
                <a:tc>
                  <a:txBody>
                    <a:bodyPr/>
                    <a:lstStyle/>
                    <a:p>
                      <a:pPr algn="r" fontAlgn="ctr"/>
                      <a:r>
                        <a:rPr lang="el-GR" sz="2000" u="none" strike="noStrike" dirty="0">
                          <a:effectLst/>
                        </a:rPr>
                        <a:t>Ζ</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0,00</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0,01</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0,02</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0,03</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0,05</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0,06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0,07</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0,08</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0,09</a:t>
                      </a:r>
                      <a:endParaRPr lang="el-GR" sz="2000" b="0"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r>
              <a:tr h="571500">
                <a:tc>
                  <a:txBody>
                    <a:bodyPr/>
                    <a:lstStyle/>
                    <a:p>
                      <a:pPr algn="ctr" fontAlgn="ctr"/>
                      <a:r>
                        <a:rPr lang="el-GR" sz="2000" u="none" strike="noStrike" dirty="0">
                          <a:effectLst/>
                        </a:rPr>
                        <a:t>1,1</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dirty="0">
                          <a:effectLst/>
                        </a:rPr>
                        <a:t>0,8643</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0,8665</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0,8686</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0,8708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0,8729</a:t>
                      </a:r>
                      <a:endParaRPr lang="el-GR" sz="2000" b="0" i="0" u="none" strike="noStrike">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0,8749</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0,8770</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0,8790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0,8810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0,8830</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1,2</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0,8849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0,8869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0,8888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0,8907</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0,8925</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0,8944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0,8962</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0,8980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0,8997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0,9015</a:t>
                      </a:r>
                      <a:endParaRPr lang="el-GR" sz="2000" b="0" i="0" u="none" strike="noStrike" dirty="0">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1,3</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0,9032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0,9049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0,9066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0,9082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0,9099</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0,9115</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0,9131</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0,9147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0,9162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0,9177</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1,4</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0,9192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0,9207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0,9222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0,9236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0,9251</a:t>
                      </a:r>
                      <a:endParaRPr lang="el-GR" sz="2000" b="0" i="0" u="none" strike="noStrike">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0,9265</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0,9279</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0,9292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0,9306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0,9319</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1,5</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0,9332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0,9345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0,9357</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0,9370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0,9382</a:t>
                      </a:r>
                      <a:endParaRPr lang="el-GR" sz="2000" b="0" i="0" u="none" strike="noStrike">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0,9394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0,9406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0,9418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0,9429</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0,9441</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1,6</a:t>
                      </a:r>
                      <a:endParaRPr lang="el-GR" sz="2000" b="1"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0,9452</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0,9463</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0,9474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0,9484</a:t>
                      </a:r>
                      <a:endParaRPr lang="el-GR" sz="2000" b="0"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b="1" u="none" strike="noStrike" dirty="0">
                          <a:effectLst/>
                        </a:rPr>
                        <a:t>0,9495</a:t>
                      </a:r>
                      <a:endParaRPr lang="el-GR" sz="2000" b="1"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b="1" u="none" strike="noStrike" dirty="0">
                          <a:effectLst/>
                        </a:rPr>
                        <a:t>0,9505</a:t>
                      </a:r>
                      <a:endParaRPr lang="el-GR" sz="2000" b="1" i="0" u="none" strike="noStrike" dirty="0">
                        <a:solidFill>
                          <a:srgbClr val="000000"/>
                        </a:solidFill>
                        <a:effectLst/>
                        <a:latin typeface="Calibri"/>
                      </a:endParaRPr>
                    </a:p>
                  </a:txBody>
                  <a:tcPr marL="6350" marR="6350" marT="6350" marB="0" anchor="ctr">
                    <a:solidFill>
                      <a:srgbClr val="00B0F0"/>
                    </a:solidFill>
                  </a:tcPr>
                </a:tc>
                <a:tc>
                  <a:txBody>
                    <a:bodyPr/>
                    <a:lstStyle/>
                    <a:p>
                      <a:pPr algn="r" fontAlgn="ctr"/>
                      <a:r>
                        <a:rPr lang="el-GR" sz="2000" u="none" strike="noStrike" dirty="0">
                          <a:effectLst/>
                        </a:rPr>
                        <a:t>0,9515</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0,9525</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0,9535</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0,9545</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1,7</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0,9554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0,9564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0,9573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0,9582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0,9591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0,9599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0,9608</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a:effectLst/>
                        </a:rPr>
                        <a:t>0,9616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0,9625</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0,9633</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1,8</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0,9641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0,9649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0,9656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0,9664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0,9671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0,9678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0,9686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0,9693</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0,9699</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0,9706</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1,9</a:t>
                      </a:r>
                      <a:endParaRPr lang="el-GR" sz="2000" b="1"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0,9713</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0,9719</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0,9726</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0,9732</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0,9738</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0,9744</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0,9750</a:t>
                      </a:r>
                      <a:endParaRPr lang="el-GR" sz="2000" b="0" i="0" u="none" strike="noStrike" dirty="0">
                        <a:solidFill>
                          <a:srgbClr val="000000"/>
                        </a:solidFill>
                        <a:effectLst/>
                        <a:latin typeface="Calibri"/>
                      </a:endParaRPr>
                    </a:p>
                  </a:txBody>
                  <a:tcPr marL="6350" marR="6350" marT="6350" marB="0" anchor="ctr">
                    <a:solidFill>
                      <a:srgbClr val="FFFF00"/>
                    </a:solidFill>
                  </a:tcPr>
                </a:tc>
                <a:tc>
                  <a:txBody>
                    <a:bodyPr/>
                    <a:lstStyle/>
                    <a:p>
                      <a:pPr algn="r" fontAlgn="ctr"/>
                      <a:r>
                        <a:rPr lang="el-GR" sz="2000" u="none" strike="noStrike" dirty="0">
                          <a:effectLst/>
                        </a:rPr>
                        <a:t>0,9756</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a:effectLst/>
                        </a:rPr>
                        <a:t>0,9761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0,9767</a:t>
                      </a:r>
                      <a:endParaRPr lang="el-GR" sz="2000" b="0" i="0" u="none" strike="noStrike">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2,0</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0,9772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0,9778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0,9783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0,9788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0,9793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0,9798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0,9803</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0,9808</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0,9812</a:t>
                      </a:r>
                      <a:endParaRPr lang="el-GR" sz="2000" b="0" i="0" u="none" strike="noStrike" dirty="0">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0,9817</a:t>
                      </a:r>
                      <a:endParaRPr lang="el-GR" sz="2000" b="0" i="0" u="none" strike="noStrike" dirty="0">
                        <a:solidFill>
                          <a:srgbClr val="000000"/>
                        </a:solidFill>
                        <a:effectLst/>
                        <a:latin typeface="Calibri"/>
                      </a:endParaRPr>
                    </a:p>
                  </a:txBody>
                  <a:tcPr marL="6350" marR="6350" marT="6350" marB="0" anchor="ctr"/>
                </a:tc>
              </a:tr>
              <a:tr h="571500">
                <a:tc>
                  <a:txBody>
                    <a:bodyPr/>
                    <a:lstStyle/>
                    <a:p>
                      <a:pPr algn="ctr" fontAlgn="ctr"/>
                      <a:r>
                        <a:rPr lang="el-GR" sz="2000" u="none" strike="noStrike" dirty="0">
                          <a:effectLst/>
                        </a:rPr>
                        <a:t>2,1</a:t>
                      </a:r>
                      <a:endParaRPr lang="el-GR" sz="2000" b="1" i="0" u="none" strike="noStrike" dirty="0">
                        <a:solidFill>
                          <a:srgbClr val="000000"/>
                        </a:solidFill>
                        <a:effectLst/>
                        <a:latin typeface="Calibri"/>
                      </a:endParaRPr>
                    </a:p>
                  </a:txBody>
                  <a:tcPr marL="6350" marR="6350" marT="6350" marB="0" anchor="ctr">
                    <a:solidFill>
                      <a:schemeClr val="accent3">
                        <a:lumMod val="20000"/>
                        <a:lumOff val="80000"/>
                      </a:schemeClr>
                    </a:solidFill>
                  </a:tcPr>
                </a:tc>
                <a:tc>
                  <a:txBody>
                    <a:bodyPr/>
                    <a:lstStyle/>
                    <a:p>
                      <a:pPr algn="r" fontAlgn="ctr"/>
                      <a:r>
                        <a:rPr lang="el-GR" sz="2000" u="none" strike="noStrike">
                          <a:effectLst/>
                        </a:rPr>
                        <a:t>0,9821</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0,9826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0,9830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0,9834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0,9838</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0,9842</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0,9846</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0,9850</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a:effectLst/>
                        </a:rPr>
                        <a:t>0,9854</a:t>
                      </a:r>
                      <a:endParaRPr lang="el-GR" sz="2000" b="0" i="0" u="none" strike="noStrike">
                        <a:solidFill>
                          <a:srgbClr val="000000"/>
                        </a:solidFill>
                        <a:effectLst/>
                        <a:latin typeface="Calibri"/>
                      </a:endParaRPr>
                    </a:p>
                  </a:txBody>
                  <a:tcPr marL="6350" marR="6350" marT="6350" marB="0" anchor="ctr"/>
                </a:tc>
                <a:tc>
                  <a:txBody>
                    <a:bodyPr/>
                    <a:lstStyle/>
                    <a:p>
                      <a:pPr algn="r" fontAlgn="ctr"/>
                      <a:r>
                        <a:rPr lang="el-GR" sz="2000" u="none" strike="noStrike" dirty="0">
                          <a:effectLst/>
                        </a:rPr>
                        <a:t>0,9857</a:t>
                      </a:r>
                      <a:endParaRPr lang="el-GR" sz="2000" b="0" i="0" u="none" strike="noStrike" dirty="0">
                        <a:solidFill>
                          <a:srgbClr val="000000"/>
                        </a:solidFill>
                        <a:effectLst/>
                        <a:latin typeface="Calibri"/>
                      </a:endParaRPr>
                    </a:p>
                  </a:txBody>
                  <a:tcPr marL="6350" marR="6350" marT="6350" marB="0" anchor="ctr"/>
                </a:tc>
              </a:tr>
            </a:tbl>
          </a:graphicData>
        </a:graphic>
      </p:graphicFrame>
    </p:spTree>
    <p:extLst>
      <p:ext uri="{BB962C8B-B14F-4D97-AF65-F5344CB8AC3E}">
        <p14:creationId xmlns:p14="http://schemas.microsoft.com/office/powerpoint/2010/main" val="691070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0"/>
            <a:ext cx="9144000" cy="2564904"/>
          </a:xfrm>
          <a:solidFill>
            <a:srgbClr val="FFFF99"/>
          </a:solidFill>
          <a:ln w="76200" cmpd="tri">
            <a:solidFill>
              <a:schemeClr val="tx1"/>
            </a:solidFill>
          </a:ln>
        </p:spPr>
        <p:txBody>
          <a:bodyPr/>
          <a:lstStyle/>
          <a:p>
            <a:pPr algn="just" eaLnBrk="1" hangingPunct="1"/>
            <a:r>
              <a:rPr lang="el-GR" sz="3600" b="1" dirty="0" smtClean="0">
                <a:solidFill>
                  <a:srgbClr val="000000"/>
                </a:solidFill>
                <a:cs typeface="Times New Roman" pitchFamily="18" charset="0"/>
              </a:rPr>
              <a:t>Διάστημα εμπιστοσύνης διαφοράς δύο μέσων αριθμητικών</a:t>
            </a:r>
            <a:r>
              <a:rPr lang="el-GR" sz="3600" b="1" dirty="0" smtClean="0">
                <a:solidFill>
                  <a:srgbClr val="000000"/>
                </a:solidFill>
                <a:cs typeface="Courier New" pitchFamily="49" charset="0"/>
              </a:rPr>
              <a:t> </a:t>
            </a:r>
            <a:r>
              <a:rPr lang="el-GR" sz="3600" b="1" dirty="0" smtClean="0">
                <a:solidFill>
                  <a:srgbClr val="000000"/>
                </a:solidFill>
              </a:rPr>
              <a:t>όταν τα δείγματα είναι μεγάλα           </a:t>
            </a:r>
            <a:r>
              <a:rPr lang="en-US" sz="3600" b="1" dirty="0" smtClean="0">
                <a:solidFill>
                  <a:srgbClr val="000000"/>
                </a:solidFill>
              </a:rPr>
              <a:t>n</a:t>
            </a:r>
            <a:r>
              <a:rPr lang="en-US" sz="3600" b="1" baseline="-25000" dirty="0" smtClean="0">
                <a:solidFill>
                  <a:srgbClr val="000000"/>
                </a:solidFill>
              </a:rPr>
              <a:t>1</a:t>
            </a:r>
            <a:r>
              <a:rPr lang="en-US" sz="3600" b="1" dirty="0" smtClean="0">
                <a:solidFill>
                  <a:srgbClr val="000000"/>
                </a:solidFill>
              </a:rPr>
              <a:t>, n</a:t>
            </a:r>
            <a:r>
              <a:rPr lang="en-US" sz="3600" b="1" baseline="-25000" dirty="0" smtClean="0">
                <a:solidFill>
                  <a:srgbClr val="000000"/>
                </a:solidFill>
              </a:rPr>
              <a:t>2</a:t>
            </a:r>
            <a:r>
              <a:rPr lang="el-GR" sz="3600" b="1" dirty="0" smtClean="0">
                <a:solidFill>
                  <a:srgbClr val="000000"/>
                </a:solidFill>
              </a:rPr>
              <a:t> &gt;30</a:t>
            </a:r>
            <a:r>
              <a:rPr lang="en-US" sz="3600" b="1" dirty="0" smtClean="0">
                <a:solidFill>
                  <a:srgbClr val="000000"/>
                </a:solidFill>
              </a:rPr>
              <a:t> </a:t>
            </a:r>
            <a:r>
              <a:rPr lang="el-GR" sz="3600" b="1" dirty="0" smtClean="0">
                <a:solidFill>
                  <a:srgbClr val="000000"/>
                </a:solidFill>
              </a:rPr>
              <a:t>και οι διακυμάνσεις είναι </a:t>
            </a:r>
            <a:r>
              <a:rPr lang="el-GR" sz="3600" b="1" dirty="0" smtClean="0">
                <a:solidFill>
                  <a:srgbClr val="000000"/>
                </a:solidFill>
              </a:rPr>
              <a:t>άγνωστες άλλα άνισες </a:t>
            </a:r>
            <a:endParaRPr lang="el-GR" sz="3600" b="1" dirty="0" smtClean="0">
              <a:latin typeface="Courier New" pitchFamily="49" charset="0"/>
            </a:endParaRPr>
          </a:p>
        </p:txBody>
      </p:sp>
      <p:graphicFrame>
        <p:nvGraphicFramePr>
          <p:cNvPr id="5" name="Θέση περιεχομένου 4"/>
          <p:cNvGraphicFramePr>
            <a:graphicFrameLocks noGrp="1" noChangeAspect="1"/>
          </p:cNvGraphicFramePr>
          <p:nvPr>
            <p:ph idx="1"/>
            <p:extLst>
              <p:ext uri="{D42A27DB-BD31-4B8C-83A1-F6EECF244321}">
                <p14:modId xmlns:p14="http://schemas.microsoft.com/office/powerpoint/2010/main" val="3917633407"/>
              </p:ext>
            </p:extLst>
          </p:nvPr>
        </p:nvGraphicFramePr>
        <p:xfrm>
          <a:off x="899592" y="4653136"/>
          <a:ext cx="7078860" cy="777602"/>
        </p:xfrm>
        <a:graphic>
          <a:graphicData uri="http://schemas.openxmlformats.org/presentationml/2006/ole">
            <mc:AlternateContent xmlns:mc="http://schemas.openxmlformats.org/markup-compatibility/2006">
              <mc:Choice xmlns:v="urn:schemas-microsoft-com:vml" Requires="v">
                <p:oleObj spid="_x0000_s37901" name="Εξίσωση" r:id="rId3" imgW="3352800" imgH="368300" progId="Equation.3">
                  <p:embed/>
                </p:oleObj>
              </mc:Choice>
              <mc:Fallback>
                <p:oleObj name="Εξίσωση" r:id="rId3" imgW="3352800" imgH="368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4653136"/>
                        <a:ext cx="7078860" cy="777602"/>
                      </a:xfrm>
                      <a:prstGeom prst="rect">
                        <a:avLst/>
                      </a:prstGeom>
                      <a:solidFill>
                        <a:srgbClr val="FFFF00"/>
                      </a:solidFill>
                      <a:ln>
                        <a:noFill/>
                      </a:ln>
                    </p:spPr>
                  </p:pic>
                </p:oleObj>
              </mc:Fallback>
            </mc:AlternateContent>
          </a:graphicData>
        </a:graphic>
      </p:graphicFrame>
      <mc:AlternateContent xmlns:mc="http://schemas.openxmlformats.org/markup-compatibility/2006">
        <mc:Choice xmlns:a14="http://schemas.microsoft.com/office/drawing/2010/main" Requires="a14">
          <p:sp>
            <p:nvSpPr>
              <p:cNvPr id="7" name="Ορθογώνιο 6"/>
              <p:cNvSpPr/>
              <p:nvPr/>
            </p:nvSpPr>
            <p:spPr>
              <a:xfrm>
                <a:off x="1763688" y="2973651"/>
                <a:ext cx="3834971" cy="1183529"/>
              </a:xfrm>
              <a:prstGeom prst="rect">
                <a:avLst/>
              </a:prstGeom>
              <a:solidFill>
                <a:schemeClr val="accent3">
                  <a:lumMod val="40000"/>
                  <a:lumOff val="60000"/>
                </a:schemeClr>
              </a:solidFill>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l-GR" sz="2400" i="1"/>
                          </m:ctrlPr>
                        </m:sSubPr>
                        <m:e>
                          <m:r>
                            <a:rPr lang="en-US" sz="2400" i="1"/>
                            <m:t>𝑠</m:t>
                          </m:r>
                        </m:e>
                        <m:sub>
                          <m:sSub>
                            <m:sSubPr>
                              <m:ctrlPr>
                                <a:rPr lang="el-GR" sz="2400" i="1"/>
                              </m:ctrlPr>
                            </m:sSubPr>
                            <m:e>
                              <m:acc>
                                <m:accPr>
                                  <m:chr m:val="̅"/>
                                  <m:ctrlPr>
                                    <a:rPr lang="el-GR" sz="2400" i="1"/>
                                  </m:ctrlPr>
                                </m:accPr>
                                <m:e>
                                  <m:r>
                                    <a:rPr lang="en-US" sz="2400" i="1"/>
                                    <m:t>𝑥</m:t>
                                  </m:r>
                                </m:e>
                              </m:acc>
                            </m:e>
                            <m:sub>
                              <m:r>
                                <a:rPr lang="el-GR" sz="2400" i="1"/>
                                <m:t>1</m:t>
                              </m:r>
                            </m:sub>
                          </m:sSub>
                          <m:r>
                            <a:rPr lang="el-GR" sz="2400" i="1"/>
                            <m:t>−</m:t>
                          </m:r>
                          <m:sSub>
                            <m:sSubPr>
                              <m:ctrlPr>
                                <a:rPr lang="el-GR" sz="2400" i="1"/>
                              </m:ctrlPr>
                            </m:sSubPr>
                            <m:e>
                              <m:acc>
                                <m:accPr>
                                  <m:chr m:val="̅"/>
                                  <m:ctrlPr>
                                    <a:rPr lang="el-GR" sz="2400" i="1"/>
                                  </m:ctrlPr>
                                </m:accPr>
                                <m:e>
                                  <m:r>
                                    <a:rPr lang="el-GR" sz="2400" i="1"/>
                                    <m:t>𝑥</m:t>
                                  </m:r>
                                </m:e>
                              </m:acc>
                            </m:e>
                            <m:sub>
                              <m:r>
                                <a:rPr lang="el-GR" sz="2400" i="1"/>
                                <m:t>2</m:t>
                              </m:r>
                            </m:sub>
                          </m:sSub>
                        </m:sub>
                      </m:sSub>
                      <m:r>
                        <a:rPr lang="el-GR" sz="2400" i="1"/>
                        <m:t>=</m:t>
                      </m:r>
                      <m:rad>
                        <m:radPr>
                          <m:degHide m:val="on"/>
                          <m:ctrlPr>
                            <a:rPr lang="el-GR" sz="2400" i="1"/>
                          </m:ctrlPr>
                        </m:radPr>
                        <m:deg/>
                        <m:e>
                          <m:f>
                            <m:fPr>
                              <m:ctrlPr>
                                <a:rPr lang="el-GR" sz="2400" i="1"/>
                              </m:ctrlPr>
                            </m:fPr>
                            <m:num>
                              <m:sSubSup>
                                <m:sSubSupPr>
                                  <m:ctrlPr>
                                    <a:rPr lang="el-GR" sz="2400" i="1"/>
                                  </m:ctrlPr>
                                </m:sSubSupPr>
                                <m:e>
                                  <m:r>
                                    <a:rPr lang="en-US" sz="2400" i="1"/>
                                    <m:t>𝑆</m:t>
                                  </m:r>
                                </m:e>
                                <m:sub>
                                  <m:r>
                                    <a:rPr lang="el-GR" sz="2400" i="1"/>
                                    <m:t>1</m:t>
                                  </m:r>
                                </m:sub>
                                <m:sup>
                                  <m:r>
                                    <a:rPr lang="el-GR" sz="2400" i="1"/>
                                    <m:t>2</m:t>
                                  </m:r>
                                </m:sup>
                              </m:sSubSup>
                            </m:num>
                            <m:den>
                              <m:sSub>
                                <m:sSubPr>
                                  <m:ctrlPr>
                                    <a:rPr lang="el-GR" sz="2400" i="1"/>
                                  </m:ctrlPr>
                                </m:sSubPr>
                                <m:e>
                                  <m:r>
                                    <a:rPr lang="el-GR" sz="2400" i="1"/>
                                    <m:t>𝑛</m:t>
                                  </m:r>
                                </m:e>
                                <m:sub>
                                  <m:r>
                                    <a:rPr lang="el-GR" sz="2400" i="1"/>
                                    <m:t>1</m:t>
                                  </m:r>
                                </m:sub>
                              </m:sSub>
                            </m:den>
                          </m:f>
                          <m:r>
                            <a:rPr lang="el-GR" sz="2400" i="1"/>
                            <m:t>+</m:t>
                          </m:r>
                          <m:f>
                            <m:fPr>
                              <m:ctrlPr>
                                <a:rPr lang="el-GR" sz="2400" i="1"/>
                              </m:ctrlPr>
                            </m:fPr>
                            <m:num>
                              <m:sSubSup>
                                <m:sSubSupPr>
                                  <m:ctrlPr>
                                    <a:rPr lang="el-GR" sz="2400" i="1"/>
                                  </m:ctrlPr>
                                </m:sSubSupPr>
                                <m:e>
                                  <m:r>
                                    <a:rPr lang="el-GR" sz="2400" i="1"/>
                                    <m:t>𝑆</m:t>
                                  </m:r>
                                </m:e>
                                <m:sub>
                                  <m:r>
                                    <a:rPr lang="el-GR" sz="2400" i="1"/>
                                    <m:t>2</m:t>
                                  </m:r>
                                </m:sub>
                                <m:sup>
                                  <m:r>
                                    <a:rPr lang="el-GR" sz="2400" i="1"/>
                                    <m:t>2</m:t>
                                  </m:r>
                                </m:sup>
                              </m:sSubSup>
                            </m:num>
                            <m:den>
                              <m:sSub>
                                <m:sSubPr>
                                  <m:ctrlPr>
                                    <a:rPr lang="el-GR" sz="2400" i="1"/>
                                  </m:ctrlPr>
                                </m:sSubPr>
                                <m:e>
                                  <m:r>
                                    <a:rPr lang="el-GR" sz="2400" i="1"/>
                                    <m:t>𝑛</m:t>
                                  </m:r>
                                </m:e>
                                <m:sub>
                                  <m:r>
                                    <a:rPr lang="el-GR" sz="2400" i="1"/>
                                    <m:t>2</m:t>
                                  </m:r>
                                </m:sub>
                              </m:sSub>
                            </m:den>
                          </m:f>
                        </m:e>
                      </m:rad>
                    </m:oMath>
                  </m:oMathPara>
                </a14:m>
                <a:endParaRPr lang="el-GR" sz="2400" dirty="0"/>
              </a:p>
            </p:txBody>
          </p:sp>
        </mc:Choice>
        <mc:Fallback>
          <p:sp>
            <p:nvSpPr>
              <p:cNvPr id="7" name="Ορθογώνιο 6"/>
              <p:cNvSpPr>
                <a:spLocks noRot="1" noChangeAspect="1" noMove="1" noResize="1" noEditPoints="1" noAdjustHandles="1" noChangeArrowheads="1" noChangeShapeType="1" noTextEdit="1"/>
              </p:cNvSpPr>
              <p:nvPr/>
            </p:nvSpPr>
            <p:spPr>
              <a:xfrm>
                <a:off x="1763688" y="2973651"/>
                <a:ext cx="3834971" cy="1183529"/>
              </a:xfrm>
              <a:prstGeom prst="rect">
                <a:avLst/>
              </a:prstGeom>
              <a:blipFill rotWithShape="1">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90965506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9160</TotalTime>
  <Words>2347</Words>
  <Application>Microsoft Office PowerPoint</Application>
  <PresentationFormat>Προβολή στην οθόνη (4:3)</PresentationFormat>
  <Paragraphs>611</Paragraphs>
  <Slides>32</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32</vt:i4>
      </vt:variant>
    </vt:vector>
  </HeadingPairs>
  <TitlesOfParts>
    <vt:vector size="35" baseType="lpstr">
      <vt:lpstr>Θέμα του Office</vt:lpstr>
      <vt:lpstr>Εξίσωση</vt:lpstr>
      <vt:lpstr>Φύλλο εργασίας</vt:lpstr>
      <vt:lpstr>Κατανομή δειγματοληψίας διαφοράς δύο μέσων δειγμάτων </vt:lpstr>
      <vt:lpstr>Κατανομή δειγματοληψίας διαφοράς δύο μέσων δειγμάτων </vt:lpstr>
      <vt:lpstr>Παρουσίαση του PowerPoint</vt:lpstr>
      <vt:lpstr>Παρουσίαση του PowerPoint</vt:lpstr>
      <vt:lpstr>Διάστημα εμπιστοσύνης διαφοράς δύο μέσων αριθμητικών όταν τα δείγματα είναι μεγάλα           n1, n2 &gt;30 και οι διακυμάνσεις είναι γνωστές</vt:lpstr>
      <vt:lpstr>Παρουσίαση του PowerPoint</vt:lpstr>
      <vt:lpstr>Παρουσίαση του PowerPoint</vt:lpstr>
      <vt:lpstr>Παρουσίαση του PowerPoint</vt:lpstr>
      <vt:lpstr>Διάστημα εμπιστοσύνης διαφοράς δύο μέσων αριθμητικών όταν τα δείγματα είναι μεγάλα           n1, n2 &gt;30 και οι διακυμάνσεις είναι άγνωστες άλλα άνισες </vt:lpstr>
      <vt:lpstr>Παρουσίαση του PowerPoint</vt:lpstr>
      <vt:lpstr>Παρουσίαση του PowerPoint</vt:lpstr>
      <vt:lpstr>Παρουσίαση του PowerPoint</vt:lpstr>
      <vt:lpstr>Διάστημα εμπιστοσύνης διαφοράς δύο μέσων αριθμητικών όταν τα δείγματα είναι μικρά n1, n2 &lt;30 (ή το ένα από τα δυο) και οι διακυμάνσεις είναι άγνωστες και άνισες. Οι πληθυσμοί από τους οποίους προέρχονται τα δείγματα είναι κανονικοί.  </vt:lpstr>
      <vt:lpstr>Παρουσίαση του PowerPoint</vt:lpstr>
      <vt:lpstr>Παρουσίαση του PowerPoint</vt:lpstr>
      <vt:lpstr>Παρουσίαση του PowerPoint</vt:lpstr>
      <vt:lpstr>Διάστημα εμπιστοσύνης διαφοράς δύο μέσων αριθμητικών όταν τα δείγματα είναι οτιδήποτε (μικρά ή μεγάλα) και οι διακυμάνσεις είναι άγνωστες και ίσες.  Στα μικρά δείγματα οι πληθυσμοί από τους οποίους προέρχονται τα δείγματα πρέπει να είναι κανονικοί, διαφορετικά δεν είναι δυνατή η εκτίμηση του διαστήματος εμπιστοσύνης.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Διάστημα εμπιστοσύνης διαφοράς δύο μέσων αριθμητικών όταν τα δείγματα είναι μικρά και οι διακυμάνσεις είναι άγνωστες και άνισες.  Στα μικρά δείγματα οι πληθυσμοί από τους οποίους προέρχονται τα δείγματα πρέπει να είναι κανονικοί, διαφορετικά δεν είναι δυνατή η εκτίμηση του διαστήματος εμπιστοσύνης.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ΝΙΚΟΣ</dc:creator>
  <cp:lastModifiedBy>user</cp:lastModifiedBy>
  <cp:revision>129</cp:revision>
  <dcterms:created xsi:type="dcterms:W3CDTF">2014-03-12T04:03:59Z</dcterms:created>
  <dcterms:modified xsi:type="dcterms:W3CDTF">2021-04-11T09:11:28Z</dcterms:modified>
</cp:coreProperties>
</file>