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64" r:id="rId2"/>
    <p:sldId id="26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77" r:id="rId11"/>
    <p:sldId id="378" r:id="rId12"/>
    <p:sldId id="329" r:id="rId13"/>
    <p:sldId id="330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79" r:id="rId24"/>
    <p:sldId id="362" r:id="rId25"/>
    <p:sldId id="363" r:id="rId26"/>
    <p:sldId id="364" r:id="rId27"/>
    <p:sldId id="366" r:id="rId28"/>
    <p:sldId id="333" r:id="rId29"/>
    <p:sldId id="332" r:id="rId30"/>
    <p:sldId id="334" r:id="rId31"/>
    <p:sldId id="365" r:id="rId32"/>
    <p:sldId id="337" r:id="rId33"/>
    <p:sldId id="338" r:id="rId34"/>
    <p:sldId id="339" r:id="rId35"/>
    <p:sldId id="351" r:id="rId36"/>
    <p:sldId id="342" r:id="rId37"/>
    <p:sldId id="352" r:id="rId38"/>
    <p:sldId id="343" r:id="rId39"/>
    <p:sldId id="368" r:id="rId40"/>
    <p:sldId id="345" r:id="rId41"/>
    <p:sldId id="370" r:id="rId42"/>
    <p:sldId id="346" r:id="rId43"/>
    <p:sldId id="347" r:id="rId44"/>
    <p:sldId id="348" r:id="rId45"/>
    <p:sldId id="349" r:id="rId46"/>
    <p:sldId id="350" r:id="rId47"/>
    <p:sldId id="367" r:id="rId48"/>
    <p:sldId id="371" r:id="rId49"/>
    <p:sldId id="372" r:id="rId50"/>
    <p:sldId id="373" r:id="rId51"/>
    <p:sldId id="374" r:id="rId52"/>
    <p:sldId id="375" r:id="rId53"/>
    <p:sldId id="376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/>
    <p:restoredTop sz="94541"/>
  </p:normalViewPr>
  <p:slideViewPr>
    <p:cSldViewPr snapToGrid="0">
      <p:cViewPr varScale="1">
        <p:scale>
          <a:sx n="94" d="100"/>
          <a:sy n="9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F53D7-1DC7-1249-9E01-DAF9A24AD821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9F31DF-47F5-A447-B90A-D46387304645}">
      <dgm:prSet/>
      <dgm:spPr/>
      <dgm:t>
        <a:bodyPr/>
        <a:lstStyle/>
        <a:p>
          <a:pPr rtl="0"/>
          <a:r>
            <a:rPr lang="en-US" dirty="0"/>
            <a:t>Με </a:t>
          </a:r>
          <a:r>
            <a:rPr lang="en-US" b="1" dirty="0"/>
            <a:t>παραδοσιακά</a:t>
          </a:r>
          <a:r>
            <a:rPr lang="en-US" dirty="0"/>
            <a:t> και </a:t>
          </a:r>
          <a:r>
            <a:rPr lang="en-US" b="1" dirty="0"/>
            <a:t>σύγχρονα</a:t>
          </a:r>
          <a:r>
            <a:rPr lang="en-US" dirty="0"/>
            <a:t> μέσα επικοινωνίας όπως:</a:t>
          </a:r>
        </a:p>
      </dgm:t>
    </dgm:pt>
    <dgm:pt modelId="{CBE35C8F-636C-A945-A3F3-E1B7F3DBA693}" type="parTrans" cxnId="{30F0E3B2-D055-2F45-8CFD-4FF32DD16928}">
      <dgm:prSet/>
      <dgm:spPr/>
      <dgm:t>
        <a:bodyPr/>
        <a:lstStyle/>
        <a:p>
          <a:endParaRPr lang="en-US"/>
        </a:p>
      </dgm:t>
    </dgm:pt>
    <dgm:pt modelId="{3D80169E-25E9-9A40-BFB8-B966949A4441}" type="sibTrans" cxnId="{30F0E3B2-D055-2F45-8CFD-4FF32DD16928}">
      <dgm:prSet/>
      <dgm:spPr/>
      <dgm:t>
        <a:bodyPr/>
        <a:lstStyle/>
        <a:p>
          <a:endParaRPr lang="en-US"/>
        </a:p>
      </dgm:t>
    </dgm:pt>
    <dgm:pt modelId="{41E63FEE-A350-0745-9059-9100ADDBC960}">
      <dgm:prSet custT="1"/>
      <dgm:spPr/>
      <dgm:t>
        <a:bodyPr/>
        <a:lstStyle/>
        <a:p>
          <a:pPr rtl="0"/>
          <a:r>
            <a:rPr lang="el-GR" sz="3200" b="1" dirty="0"/>
            <a:t>Τηλεόραση</a:t>
          </a:r>
        </a:p>
      </dgm:t>
    </dgm:pt>
    <dgm:pt modelId="{29CF93D3-3A9F-A140-A02C-614088004E9C}" type="parTrans" cxnId="{AF38A7D1-EE71-8547-8C5E-0F885FDB3A9B}">
      <dgm:prSet/>
      <dgm:spPr/>
      <dgm:t>
        <a:bodyPr/>
        <a:lstStyle/>
        <a:p>
          <a:endParaRPr lang="en-US"/>
        </a:p>
      </dgm:t>
    </dgm:pt>
    <dgm:pt modelId="{E01EFC28-F359-EE46-86F6-07F1963D7642}" type="sibTrans" cxnId="{AF38A7D1-EE71-8547-8C5E-0F885FDB3A9B}">
      <dgm:prSet/>
      <dgm:spPr/>
      <dgm:t>
        <a:bodyPr/>
        <a:lstStyle/>
        <a:p>
          <a:endParaRPr lang="en-US"/>
        </a:p>
      </dgm:t>
    </dgm:pt>
    <dgm:pt modelId="{346FE72D-5695-2141-B503-2D43AA082B9A}">
      <dgm:prSet custT="1"/>
      <dgm:spPr/>
      <dgm:t>
        <a:bodyPr/>
        <a:lstStyle/>
        <a:p>
          <a:pPr rtl="0"/>
          <a:r>
            <a:rPr lang="el-GR" sz="3200" b="1" dirty="0"/>
            <a:t>Διαδίκτυο</a:t>
          </a:r>
          <a:endParaRPr lang="en-US" sz="3200" b="1" dirty="0"/>
        </a:p>
      </dgm:t>
    </dgm:pt>
    <dgm:pt modelId="{C624BE87-7CFD-6844-8D43-B18907E0E06C}" type="parTrans" cxnId="{4D0F669A-C490-D644-9019-156B07BCD068}">
      <dgm:prSet/>
      <dgm:spPr/>
      <dgm:t>
        <a:bodyPr/>
        <a:lstStyle/>
        <a:p>
          <a:endParaRPr lang="en-US"/>
        </a:p>
      </dgm:t>
    </dgm:pt>
    <dgm:pt modelId="{D873990D-F68C-554F-A2ED-0314DD0DE12D}" type="sibTrans" cxnId="{4D0F669A-C490-D644-9019-156B07BCD068}">
      <dgm:prSet/>
      <dgm:spPr/>
      <dgm:t>
        <a:bodyPr/>
        <a:lstStyle/>
        <a:p>
          <a:endParaRPr lang="en-US"/>
        </a:p>
      </dgm:t>
    </dgm:pt>
    <dgm:pt modelId="{47411717-76CF-7C4E-89B8-F5F4501EB287}">
      <dgm:prSet custT="1"/>
      <dgm:spPr/>
      <dgm:t>
        <a:bodyPr/>
        <a:lstStyle/>
        <a:p>
          <a:pPr rtl="0"/>
          <a:r>
            <a:rPr lang="el-GR" sz="3000" b="1" dirty="0"/>
            <a:t>Κινηματο</a:t>
          </a:r>
          <a:endParaRPr lang="en-US" sz="3000" b="1" dirty="0"/>
        </a:p>
        <a:p>
          <a:pPr rtl="0"/>
          <a:r>
            <a:rPr lang="el-GR" sz="3000" b="1" dirty="0"/>
            <a:t>γράφος</a:t>
          </a:r>
        </a:p>
      </dgm:t>
    </dgm:pt>
    <dgm:pt modelId="{A2771FBA-652E-4246-A1D6-2722A65ED7F2}" type="parTrans" cxnId="{82B3BC2C-11DC-014B-BBDA-5E6F3029523C}">
      <dgm:prSet/>
      <dgm:spPr/>
      <dgm:t>
        <a:bodyPr/>
        <a:lstStyle/>
        <a:p>
          <a:endParaRPr lang="en-US"/>
        </a:p>
      </dgm:t>
    </dgm:pt>
    <dgm:pt modelId="{2F2DC465-86A8-E24F-BDAC-7BE8FCCFCC44}" type="sibTrans" cxnId="{82B3BC2C-11DC-014B-BBDA-5E6F3029523C}">
      <dgm:prSet/>
      <dgm:spPr/>
      <dgm:t>
        <a:bodyPr/>
        <a:lstStyle/>
        <a:p>
          <a:endParaRPr lang="en-US"/>
        </a:p>
      </dgm:t>
    </dgm:pt>
    <dgm:pt modelId="{1510A838-1DF5-3243-A102-1D5DA7D598A9}">
      <dgm:prSet custT="1"/>
      <dgm:spPr/>
      <dgm:t>
        <a:bodyPr/>
        <a:lstStyle/>
        <a:p>
          <a:pPr rtl="0"/>
          <a:r>
            <a:rPr lang="en-US" sz="2800" b="1" dirty="0"/>
            <a:t>Smartphones</a:t>
          </a:r>
        </a:p>
      </dgm:t>
    </dgm:pt>
    <dgm:pt modelId="{055CF22C-8C42-CC4F-BF46-D18475C38387}" type="parTrans" cxnId="{2B755803-E88F-E94D-8A88-2925EF1DAAC6}">
      <dgm:prSet/>
      <dgm:spPr/>
      <dgm:t>
        <a:bodyPr/>
        <a:lstStyle/>
        <a:p>
          <a:endParaRPr lang="en-US"/>
        </a:p>
      </dgm:t>
    </dgm:pt>
    <dgm:pt modelId="{C6855FB9-DB00-1646-B221-3E20A463457B}" type="sibTrans" cxnId="{2B755803-E88F-E94D-8A88-2925EF1DAAC6}">
      <dgm:prSet/>
      <dgm:spPr/>
      <dgm:t>
        <a:bodyPr/>
        <a:lstStyle/>
        <a:p>
          <a:endParaRPr lang="en-US"/>
        </a:p>
      </dgm:t>
    </dgm:pt>
    <dgm:pt modelId="{B53D1110-7AAF-BC4B-B921-55EC1B0C98A2}">
      <dgm:prSet custT="1"/>
      <dgm:spPr/>
      <dgm:t>
        <a:bodyPr/>
        <a:lstStyle/>
        <a:p>
          <a:pPr rtl="0"/>
          <a:r>
            <a:rPr lang="en-US" sz="3200" b="1" dirty="0"/>
            <a:t>Social media</a:t>
          </a:r>
        </a:p>
      </dgm:t>
    </dgm:pt>
    <dgm:pt modelId="{836C561B-F40B-AE49-AD20-6EB3C91EEFF9}" type="parTrans" cxnId="{545B8578-3450-A144-9E28-5284DC54ECEF}">
      <dgm:prSet/>
      <dgm:spPr/>
      <dgm:t>
        <a:bodyPr/>
        <a:lstStyle/>
        <a:p>
          <a:endParaRPr lang="en-US"/>
        </a:p>
      </dgm:t>
    </dgm:pt>
    <dgm:pt modelId="{5A7DA760-C28D-094E-A862-3A5B24E4FE92}" type="sibTrans" cxnId="{545B8578-3450-A144-9E28-5284DC54ECEF}">
      <dgm:prSet/>
      <dgm:spPr/>
      <dgm:t>
        <a:bodyPr/>
        <a:lstStyle/>
        <a:p>
          <a:endParaRPr lang="en-US"/>
        </a:p>
      </dgm:t>
    </dgm:pt>
    <dgm:pt modelId="{57F9CC5C-4E2A-024A-8107-61510F0A1156}" type="pres">
      <dgm:prSet presAssocID="{284F53D7-1DC7-1249-9E01-DAF9A24AD821}" presName="Name0" presStyleCnt="0">
        <dgm:presLayoutVars>
          <dgm:dir/>
          <dgm:resizeHandles val="exact"/>
        </dgm:presLayoutVars>
      </dgm:prSet>
      <dgm:spPr/>
    </dgm:pt>
    <dgm:pt modelId="{F7F163A2-F155-6445-B5E7-44E555217588}" type="pres">
      <dgm:prSet presAssocID="{BF9F31DF-47F5-A447-B90A-D46387304645}" presName="node" presStyleLbl="node1" presStyleIdx="0" presStyleCnt="6">
        <dgm:presLayoutVars>
          <dgm:bulletEnabled val="1"/>
        </dgm:presLayoutVars>
      </dgm:prSet>
      <dgm:spPr/>
    </dgm:pt>
    <dgm:pt modelId="{EBD022EF-5231-834A-A355-7B362A91D123}" type="pres">
      <dgm:prSet presAssocID="{3D80169E-25E9-9A40-BFB8-B966949A4441}" presName="sibTrans" presStyleLbl="sibTrans1D1" presStyleIdx="0" presStyleCnt="5"/>
      <dgm:spPr/>
    </dgm:pt>
    <dgm:pt modelId="{1CF0296D-08DF-9C43-804A-543A4E6A36EE}" type="pres">
      <dgm:prSet presAssocID="{3D80169E-25E9-9A40-BFB8-B966949A4441}" presName="connectorText" presStyleLbl="sibTrans1D1" presStyleIdx="0" presStyleCnt="5"/>
      <dgm:spPr/>
    </dgm:pt>
    <dgm:pt modelId="{E2B3AB6B-10D1-8149-88CD-14E383819186}" type="pres">
      <dgm:prSet presAssocID="{41E63FEE-A350-0745-9059-9100ADDBC960}" presName="node" presStyleLbl="node1" presStyleIdx="1" presStyleCnt="6">
        <dgm:presLayoutVars>
          <dgm:bulletEnabled val="1"/>
        </dgm:presLayoutVars>
      </dgm:prSet>
      <dgm:spPr/>
    </dgm:pt>
    <dgm:pt modelId="{52A58A50-5A69-D44F-892D-78DA6E0CE494}" type="pres">
      <dgm:prSet presAssocID="{E01EFC28-F359-EE46-86F6-07F1963D7642}" presName="sibTrans" presStyleLbl="sibTrans1D1" presStyleIdx="1" presStyleCnt="5"/>
      <dgm:spPr/>
    </dgm:pt>
    <dgm:pt modelId="{EB72EB6A-2620-CB4F-BF80-BC34A019EB46}" type="pres">
      <dgm:prSet presAssocID="{E01EFC28-F359-EE46-86F6-07F1963D7642}" presName="connectorText" presStyleLbl="sibTrans1D1" presStyleIdx="1" presStyleCnt="5"/>
      <dgm:spPr/>
    </dgm:pt>
    <dgm:pt modelId="{877F6724-F1C0-D64F-9E50-95AEFE95D842}" type="pres">
      <dgm:prSet presAssocID="{47411717-76CF-7C4E-89B8-F5F4501EB287}" presName="node" presStyleLbl="node1" presStyleIdx="2" presStyleCnt="6">
        <dgm:presLayoutVars>
          <dgm:bulletEnabled val="1"/>
        </dgm:presLayoutVars>
      </dgm:prSet>
      <dgm:spPr/>
    </dgm:pt>
    <dgm:pt modelId="{04E9A871-E877-DA47-9E9E-274B3E13700A}" type="pres">
      <dgm:prSet presAssocID="{2F2DC465-86A8-E24F-BDAC-7BE8FCCFCC44}" presName="sibTrans" presStyleLbl="sibTrans1D1" presStyleIdx="2" presStyleCnt="5"/>
      <dgm:spPr/>
    </dgm:pt>
    <dgm:pt modelId="{FF9F81E5-8422-C64E-B3EB-BA98E297CEDC}" type="pres">
      <dgm:prSet presAssocID="{2F2DC465-86A8-E24F-BDAC-7BE8FCCFCC44}" presName="connectorText" presStyleLbl="sibTrans1D1" presStyleIdx="2" presStyleCnt="5"/>
      <dgm:spPr/>
    </dgm:pt>
    <dgm:pt modelId="{BC4745F3-0F33-8547-B9FB-2786251A3E45}" type="pres">
      <dgm:prSet presAssocID="{346FE72D-5695-2141-B503-2D43AA082B9A}" presName="node" presStyleLbl="node1" presStyleIdx="3" presStyleCnt="6">
        <dgm:presLayoutVars>
          <dgm:bulletEnabled val="1"/>
        </dgm:presLayoutVars>
      </dgm:prSet>
      <dgm:spPr/>
    </dgm:pt>
    <dgm:pt modelId="{F432860F-DEC8-0145-A7F4-25BC84A49545}" type="pres">
      <dgm:prSet presAssocID="{D873990D-F68C-554F-A2ED-0314DD0DE12D}" presName="sibTrans" presStyleLbl="sibTrans1D1" presStyleIdx="3" presStyleCnt="5"/>
      <dgm:spPr/>
    </dgm:pt>
    <dgm:pt modelId="{F9064DC8-9CBD-E049-93F9-7853823DA2C7}" type="pres">
      <dgm:prSet presAssocID="{D873990D-F68C-554F-A2ED-0314DD0DE12D}" presName="connectorText" presStyleLbl="sibTrans1D1" presStyleIdx="3" presStyleCnt="5"/>
      <dgm:spPr/>
    </dgm:pt>
    <dgm:pt modelId="{9E6046AA-3D91-F74B-9707-8A1F8DD036E8}" type="pres">
      <dgm:prSet presAssocID="{1510A838-1DF5-3243-A102-1D5DA7D598A9}" presName="node" presStyleLbl="node1" presStyleIdx="4" presStyleCnt="6">
        <dgm:presLayoutVars>
          <dgm:bulletEnabled val="1"/>
        </dgm:presLayoutVars>
      </dgm:prSet>
      <dgm:spPr/>
    </dgm:pt>
    <dgm:pt modelId="{025C387D-8CB3-3D4F-A6E1-E313EA012BF3}" type="pres">
      <dgm:prSet presAssocID="{C6855FB9-DB00-1646-B221-3E20A463457B}" presName="sibTrans" presStyleLbl="sibTrans1D1" presStyleIdx="4" presStyleCnt="5"/>
      <dgm:spPr/>
    </dgm:pt>
    <dgm:pt modelId="{35B93D5A-3268-7A4A-B939-EA5EDE797C38}" type="pres">
      <dgm:prSet presAssocID="{C6855FB9-DB00-1646-B221-3E20A463457B}" presName="connectorText" presStyleLbl="sibTrans1D1" presStyleIdx="4" presStyleCnt="5"/>
      <dgm:spPr/>
    </dgm:pt>
    <dgm:pt modelId="{B7272BDF-12C7-2F42-961D-07E2EFB1970B}" type="pres">
      <dgm:prSet presAssocID="{B53D1110-7AAF-BC4B-B921-55EC1B0C98A2}" presName="node" presStyleLbl="node1" presStyleIdx="5" presStyleCnt="6">
        <dgm:presLayoutVars>
          <dgm:bulletEnabled val="1"/>
        </dgm:presLayoutVars>
      </dgm:prSet>
      <dgm:spPr/>
    </dgm:pt>
  </dgm:ptLst>
  <dgm:cxnLst>
    <dgm:cxn modelId="{2B755803-E88F-E94D-8A88-2925EF1DAAC6}" srcId="{284F53D7-1DC7-1249-9E01-DAF9A24AD821}" destId="{1510A838-1DF5-3243-A102-1D5DA7D598A9}" srcOrd="4" destOrd="0" parTransId="{055CF22C-8C42-CC4F-BF46-D18475C38387}" sibTransId="{C6855FB9-DB00-1646-B221-3E20A463457B}"/>
    <dgm:cxn modelId="{8FCD3209-3F5B-054F-AAD3-78D044EC6B78}" type="presOf" srcId="{346FE72D-5695-2141-B503-2D43AA082B9A}" destId="{BC4745F3-0F33-8547-B9FB-2786251A3E45}" srcOrd="0" destOrd="0" presId="urn:microsoft.com/office/officeart/2005/8/layout/bProcess3"/>
    <dgm:cxn modelId="{764C3224-32AA-CD46-8700-6C5DFB52C365}" type="presOf" srcId="{B53D1110-7AAF-BC4B-B921-55EC1B0C98A2}" destId="{B7272BDF-12C7-2F42-961D-07E2EFB1970B}" srcOrd="0" destOrd="0" presId="urn:microsoft.com/office/officeart/2005/8/layout/bProcess3"/>
    <dgm:cxn modelId="{82B3BC2C-11DC-014B-BBDA-5E6F3029523C}" srcId="{284F53D7-1DC7-1249-9E01-DAF9A24AD821}" destId="{47411717-76CF-7C4E-89B8-F5F4501EB287}" srcOrd="2" destOrd="0" parTransId="{A2771FBA-652E-4246-A1D6-2722A65ED7F2}" sibTransId="{2F2DC465-86A8-E24F-BDAC-7BE8FCCFCC44}"/>
    <dgm:cxn modelId="{4352532E-34D6-B34E-8166-B0681EE93E8D}" type="presOf" srcId="{284F53D7-1DC7-1249-9E01-DAF9A24AD821}" destId="{57F9CC5C-4E2A-024A-8107-61510F0A1156}" srcOrd="0" destOrd="0" presId="urn:microsoft.com/office/officeart/2005/8/layout/bProcess3"/>
    <dgm:cxn modelId="{6A576C39-4E6D-C241-9803-EB8BEBB763C2}" type="presOf" srcId="{C6855FB9-DB00-1646-B221-3E20A463457B}" destId="{35B93D5A-3268-7A4A-B939-EA5EDE797C38}" srcOrd="1" destOrd="0" presId="urn:microsoft.com/office/officeart/2005/8/layout/bProcess3"/>
    <dgm:cxn modelId="{E0EE5B5D-450E-7042-A912-FA196FA15AC7}" type="presOf" srcId="{3D80169E-25E9-9A40-BFB8-B966949A4441}" destId="{1CF0296D-08DF-9C43-804A-543A4E6A36EE}" srcOrd="1" destOrd="0" presId="urn:microsoft.com/office/officeart/2005/8/layout/bProcess3"/>
    <dgm:cxn modelId="{BB036D4B-C3BB-DC4D-9045-4D1FE3537948}" type="presOf" srcId="{3D80169E-25E9-9A40-BFB8-B966949A4441}" destId="{EBD022EF-5231-834A-A355-7B362A91D123}" srcOrd="0" destOrd="0" presId="urn:microsoft.com/office/officeart/2005/8/layout/bProcess3"/>
    <dgm:cxn modelId="{C8E64E71-35E7-6F4C-A9F2-ED76850CE3CA}" type="presOf" srcId="{47411717-76CF-7C4E-89B8-F5F4501EB287}" destId="{877F6724-F1C0-D64F-9E50-95AEFE95D842}" srcOrd="0" destOrd="0" presId="urn:microsoft.com/office/officeart/2005/8/layout/bProcess3"/>
    <dgm:cxn modelId="{3A910D75-179C-8449-B7BB-6DA908E43777}" type="presOf" srcId="{D873990D-F68C-554F-A2ED-0314DD0DE12D}" destId="{F432860F-DEC8-0145-A7F4-25BC84A49545}" srcOrd="0" destOrd="0" presId="urn:microsoft.com/office/officeart/2005/8/layout/bProcess3"/>
    <dgm:cxn modelId="{EECB8055-6B26-3C4F-8738-525BCF051DDA}" type="presOf" srcId="{E01EFC28-F359-EE46-86F6-07F1963D7642}" destId="{52A58A50-5A69-D44F-892D-78DA6E0CE494}" srcOrd="0" destOrd="0" presId="urn:microsoft.com/office/officeart/2005/8/layout/bProcess3"/>
    <dgm:cxn modelId="{545B8578-3450-A144-9E28-5284DC54ECEF}" srcId="{284F53D7-1DC7-1249-9E01-DAF9A24AD821}" destId="{B53D1110-7AAF-BC4B-B921-55EC1B0C98A2}" srcOrd="5" destOrd="0" parTransId="{836C561B-F40B-AE49-AD20-6EB3C91EEFF9}" sibTransId="{5A7DA760-C28D-094E-A862-3A5B24E4FE92}"/>
    <dgm:cxn modelId="{BD3A3082-723E-154D-A91C-27290370F92B}" type="presOf" srcId="{1510A838-1DF5-3243-A102-1D5DA7D598A9}" destId="{9E6046AA-3D91-F74B-9707-8A1F8DD036E8}" srcOrd="0" destOrd="0" presId="urn:microsoft.com/office/officeart/2005/8/layout/bProcess3"/>
    <dgm:cxn modelId="{F5825F82-C8B0-FC45-973C-0A9D2513559E}" type="presOf" srcId="{2F2DC465-86A8-E24F-BDAC-7BE8FCCFCC44}" destId="{04E9A871-E877-DA47-9E9E-274B3E13700A}" srcOrd="0" destOrd="0" presId="urn:microsoft.com/office/officeart/2005/8/layout/bProcess3"/>
    <dgm:cxn modelId="{7AA7BA96-5A50-D743-ACD4-980A383643BF}" type="presOf" srcId="{C6855FB9-DB00-1646-B221-3E20A463457B}" destId="{025C387D-8CB3-3D4F-A6E1-E313EA012BF3}" srcOrd="0" destOrd="0" presId="urn:microsoft.com/office/officeart/2005/8/layout/bProcess3"/>
    <dgm:cxn modelId="{FCC1179A-1201-A64F-80D3-1A5560590B0F}" type="presOf" srcId="{D873990D-F68C-554F-A2ED-0314DD0DE12D}" destId="{F9064DC8-9CBD-E049-93F9-7853823DA2C7}" srcOrd="1" destOrd="0" presId="urn:microsoft.com/office/officeart/2005/8/layout/bProcess3"/>
    <dgm:cxn modelId="{4D0F669A-C490-D644-9019-156B07BCD068}" srcId="{284F53D7-1DC7-1249-9E01-DAF9A24AD821}" destId="{346FE72D-5695-2141-B503-2D43AA082B9A}" srcOrd="3" destOrd="0" parTransId="{C624BE87-7CFD-6844-8D43-B18907E0E06C}" sibTransId="{D873990D-F68C-554F-A2ED-0314DD0DE12D}"/>
    <dgm:cxn modelId="{B581C59F-45C2-294A-ADBC-615E6D940E01}" type="presOf" srcId="{E01EFC28-F359-EE46-86F6-07F1963D7642}" destId="{EB72EB6A-2620-CB4F-BF80-BC34A019EB46}" srcOrd="1" destOrd="0" presId="urn:microsoft.com/office/officeart/2005/8/layout/bProcess3"/>
    <dgm:cxn modelId="{30F0E3B2-D055-2F45-8CFD-4FF32DD16928}" srcId="{284F53D7-1DC7-1249-9E01-DAF9A24AD821}" destId="{BF9F31DF-47F5-A447-B90A-D46387304645}" srcOrd="0" destOrd="0" parTransId="{CBE35C8F-636C-A945-A3F3-E1B7F3DBA693}" sibTransId="{3D80169E-25E9-9A40-BFB8-B966949A4441}"/>
    <dgm:cxn modelId="{92E0C9C0-749E-A74F-84D6-72C8558A5091}" type="presOf" srcId="{BF9F31DF-47F5-A447-B90A-D46387304645}" destId="{F7F163A2-F155-6445-B5E7-44E555217588}" srcOrd="0" destOrd="0" presId="urn:microsoft.com/office/officeart/2005/8/layout/bProcess3"/>
    <dgm:cxn modelId="{920837CC-5C4C-EF47-88BE-9D9CF89FF1FD}" type="presOf" srcId="{2F2DC465-86A8-E24F-BDAC-7BE8FCCFCC44}" destId="{FF9F81E5-8422-C64E-B3EB-BA98E297CEDC}" srcOrd="1" destOrd="0" presId="urn:microsoft.com/office/officeart/2005/8/layout/bProcess3"/>
    <dgm:cxn modelId="{AF38A7D1-EE71-8547-8C5E-0F885FDB3A9B}" srcId="{284F53D7-1DC7-1249-9E01-DAF9A24AD821}" destId="{41E63FEE-A350-0745-9059-9100ADDBC960}" srcOrd="1" destOrd="0" parTransId="{29CF93D3-3A9F-A140-A02C-614088004E9C}" sibTransId="{E01EFC28-F359-EE46-86F6-07F1963D7642}"/>
    <dgm:cxn modelId="{CA55C4E3-5C1E-F546-8D19-061C9C2F68EE}" type="presOf" srcId="{41E63FEE-A350-0745-9059-9100ADDBC960}" destId="{E2B3AB6B-10D1-8149-88CD-14E383819186}" srcOrd="0" destOrd="0" presId="urn:microsoft.com/office/officeart/2005/8/layout/bProcess3"/>
    <dgm:cxn modelId="{C5E7DFEB-4134-304B-BAFE-5578A511E773}" type="presParOf" srcId="{57F9CC5C-4E2A-024A-8107-61510F0A1156}" destId="{F7F163A2-F155-6445-B5E7-44E555217588}" srcOrd="0" destOrd="0" presId="urn:microsoft.com/office/officeart/2005/8/layout/bProcess3"/>
    <dgm:cxn modelId="{A79DDA92-CE4A-AC45-BEC5-5ADCF13D6460}" type="presParOf" srcId="{57F9CC5C-4E2A-024A-8107-61510F0A1156}" destId="{EBD022EF-5231-834A-A355-7B362A91D123}" srcOrd="1" destOrd="0" presId="urn:microsoft.com/office/officeart/2005/8/layout/bProcess3"/>
    <dgm:cxn modelId="{1EB03826-E3BD-A04A-851E-79478940B400}" type="presParOf" srcId="{EBD022EF-5231-834A-A355-7B362A91D123}" destId="{1CF0296D-08DF-9C43-804A-543A4E6A36EE}" srcOrd="0" destOrd="0" presId="urn:microsoft.com/office/officeart/2005/8/layout/bProcess3"/>
    <dgm:cxn modelId="{AEAAF376-7A63-C948-A80D-F921E8B89741}" type="presParOf" srcId="{57F9CC5C-4E2A-024A-8107-61510F0A1156}" destId="{E2B3AB6B-10D1-8149-88CD-14E383819186}" srcOrd="2" destOrd="0" presId="urn:microsoft.com/office/officeart/2005/8/layout/bProcess3"/>
    <dgm:cxn modelId="{AA4D84C4-4FA8-FF40-93E8-C2882129C7C5}" type="presParOf" srcId="{57F9CC5C-4E2A-024A-8107-61510F0A1156}" destId="{52A58A50-5A69-D44F-892D-78DA6E0CE494}" srcOrd="3" destOrd="0" presId="urn:microsoft.com/office/officeart/2005/8/layout/bProcess3"/>
    <dgm:cxn modelId="{928641C6-1F0F-694A-A2B2-73E08A5EEF7C}" type="presParOf" srcId="{52A58A50-5A69-D44F-892D-78DA6E0CE494}" destId="{EB72EB6A-2620-CB4F-BF80-BC34A019EB46}" srcOrd="0" destOrd="0" presId="urn:microsoft.com/office/officeart/2005/8/layout/bProcess3"/>
    <dgm:cxn modelId="{F7A9C5BF-0E9F-5A49-A32D-64D4C097D025}" type="presParOf" srcId="{57F9CC5C-4E2A-024A-8107-61510F0A1156}" destId="{877F6724-F1C0-D64F-9E50-95AEFE95D842}" srcOrd="4" destOrd="0" presId="urn:microsoft.com/office/officeart/2005/8/layout/bProcess3"/>
    <dgm:cxn modelId="{7AA297A0-7981-7D43-83CB-294C2D156203}" type="presParOf" srcId="{57F9CC5C-4E2A-024A-8107-61510F0A1156}" destId="{04E9A871-E877-DA47-9E9E-274B3E13700A}" srcOrd="5" destOrd="0" presId="urn:microsoft.com/office/officeart/2005/8/layout/bProcess3"/>
    <dgm:cxn modelId="{F97E68AB-9C11-1940-B88C-C8524B9B9685}" type="presParOf" srcId="{04E9A871-E877-DA47-9E9E-274B3E13700A}" destId="{FF9F81E5-8422-C64E-B3EB-BA98E297CEDC}" srcOrd="0" destOrd="0" presId="urn:microsoft.com/office/officeart/2005/8/layout/bProcess3"/>
    <dgm:cxn modelId="{5927E9D9-BA2E-244E-963D-56B34CF2C206}" type="presParOf" srcId="{57F9CC5C-4E2A-024A-8107-61510F0A1156}" destId="{BC4745F3-0F33-8547-B9FB-2786251A3E45}" srcOrd="6" destOrd="0" presId="urn:microsoft.com/office/officeart/2005/8/layout/bProcess3"/>
    <dgm:cxn modelId="{B056195D-FAB9-B74A-83DA-84B62A61E3BD}" type="presParOf" srcId="{57F9CC5C-4E2A-024A-8107-61510F0A1156}" destId="{F432860F-DEC8-0145-A7F4-25BC84A49545}" srcOrd="7" destOrd="0" presId="urn:microsoft.com/office/officeart/2005/8/layout/bProcess3"/>
    <dgm:cxn modelId="{C169355F-7AEF-1E43-8CC4-9F1372EC9E81}" type="presParOf" srcId="{F432860F-DEC8-0145-A7F4-25BC84A49545}" destId="{F9064DC8-9CBD-E049-93F9-7853823DA2C7}" srcOrd="0" destOrd="0" presId="urn:microsoft.com/office/officeart/2005/8/layout/bProcess3"/>
    <dgm:cxn modelId="{25A0ECC7-D091-064D-B863-61FB31AC3EA9}" type="presParOf" srcId="{57F9CC5C-4E2A-024A-8107-61510F0A1156}" destId="{9E6046AA-3D91-F74B-9707-8A1F8DD036E8}" srcOrd="8" destOrd="0" presId="urn:microsoft.com/office/officeart/2005/8/layout/bProcess3"/>
    <dgm:cxn modelId="{C33CD8E6-674A-E14E-BD78-6B3ABE0524CA}" type="presParOf" srcId="{57F9CC5C-4E2A-024A-8107-61510F0A1156}" destId="{025C387D-8CB3-3D4F-A6E1-E313EA012BF3}" srcOrd="9" destOrd="0" presId="urn:microsoft.com/office/officeart/2005/8/layout/bProcess3"/>
    <dgm:cxn modelId="{511F0A6A-0CCC-3241-A4BF-91F2E7815260}" type="presParOf" srcId="{025C387D-8CB3-3D4F-A6E1-E313EA012BF3}" destId="{35B93D5A-3268-7A4A-B939-EA5EDE797C38}" srcOrd="0" destOrd="0" presId="urn:microsoft.com/office/officeart/2005/8/layout/bProcess3"/>
    <dgm:cxn modelId="{831BF2D5-1BBD-2D41-8E18-B809259D1D53}" type="presParOf" srcId="{57F9CC5C-4E2A-024A-8107-61510F0A1156}" destId="{B7272BDF-12C7-2F42-961D-07E2EFB1970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4BF05-5E21-C848-A13E-4A3AF52B59FD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B1B63-95CF-C747-860D-CE307C822474}">
      <dgm:prSet custT="1"/>
      <dgm:spPr/>
      <dgm:t>
        <a:bodyPr/>
        <a:lstStyle/>
        <a:p>
          <a:pPr rtl="0"/>
          <a:r>
            <a:rPr lang="en-US" sz="3200" b="1" dirty="0"/>
            <a:t>Ασυνεχή</a:t>
          </a:r>
        </a:p>
      </dgm:t>
    </dgm:pt>
    <dgm:pt modelId="{A9F4169F-14F3-0D4A-B257-A6FEBCD9FBD5}" type="parTrans" cxnId="{BA4959DD-6349-954C-8461-18BAA159D135}">
      <dgm:prSet/>
      <dgm:spPr/>
      <dgm:t>
        <a:bodyPr/>
        <a:lstStyle/>
        <a:p>
          <a:endParaRPr lang="en-US"/>
        </a:p>
      </dgm:t>
    </dgm:pt>
    <dgm:pt modelId="{FD084758-431F-CB49-81EA-992CDB6E1C07}" type="sibTrans" cxnId="{BA4959DD-6349-954C-8461-18BAA159D135}">
      <dgm:prSet/>
      <dgm:spPr/>
      <dgm:t>
        <a:bodyPr/>
        <a:lstStyle/>
        <a:p>
          <a:endParaRPr lang="en-US"/>
        </a:p>
      </dgm:t>
    </dgm:pt>
    <dgm:pt modelId="{6DF68B80-B3FE-BB4F-8583-B524FE9E5D75}">
      <dgm:prSet custT="1"/>
      <dgm:spPr/>
      <dgm:t>
        <a:bodyPr/>
        <a:lstStyle/>
        <a:p>
          <a:pPr rtl="0"/>
          <a:r>
            <a:rPr lang="en-US" sz="3000" b="1" dirty="0"/>
            <a:t>Ασύμμετρη</a:t>
          </a:r>
        </a:p>
      </dgm:t>
    </dgm:pt>
    <dgm:pt modelId="{45645A93-30A8-204C-ACF5-5225CBB55116}" type="parTrans" cxnId="{64AD64C9-00ED-3041-9A6B-87B77876B8F2}">
      <dgm:prSet/>
      <dgm:spPr/>
      <dgm:t>
        <a:bodyPr/>
        <a:lstStyle/>
        <a:p>
          <a:endParaRPr lang="en-US"/>
        </a:p>
      </dgm:t>
    </dgm:pt>
    <dgm:pt modelId="{98D6BA8D-D4E6-974D-8654-D0D70DB184A4}" type="sibTrans" cxnId="{64AD64C9-00ED-3041-9A6B-87B77876B8F2}">
      <dgm:prSet/>
      <dgm:spPr/>
      <dgm:t>
        <a:bodyPr/>
        <a:lstStyle/>
        <a:p>
          <a:endParaRPr lang="en-US"/>
        </a:p>
      </dgm:t>
    </dgm:pt>
    <dgm:pt modelId="{15A70324-4D9E-AC49-91A5-D5F3883429B2}">
      <dgm:prSet custT="1"/>
      <dgm:spPr/>
      <dgm:t>
        <a:bodyPr/>
        <a:lstStyle/>
        <a:p>
          <a:pPr rtl="0"/>
          <a:r>
            <a:rPr lang="en-US" sz="3200" b="1" dirty="0"/>
            <a:t>Κυκλική</a:t>
          </a:r>
        </a:p>
      </dgm:t>
    </dgm:pt>
    <dgm:pt modelId="{C88E6535-D1C4-3349-AE0B-B1FEDF6FC072}" type="parTrans" cxnId="{0F738F7E-A277-E04E-A2A2-599A3C70569B}">
      <dgm:prSet/>
      <dgm:spPr/>
      <dgm:t>
        <a:bodyPr/>
        <a:lstStyle/>
        <a:p>
          <a:endParaRPr lang="en-US"/>
        </a:p>
      </dgm:t>
    </dgm:pt>
    <dgm:pt modelId="{0DAADF8C-C0FB-5A41-A94B-B97E9E6F073D}" type="sibTrans" cxnId="{0F738F7E-A277-E04E-A2A2-599A3C70569B}">
      <dgm:prSet/>
      <dgm:spPr/>
      <dgm:t>
        <a:bodyPr/>
        <a:lstStyle/>
        <a:p>
          <a:endParaRPr lang="en-US"/>
        </a:p>
      </dgm:t>
    </dgm:pt>
    <dgm:pt modelId="{3812574E-5AD3-0E40-A53A-52ACAEE6E309}">
      <dgm:prSet custT="1"/>
      <dgm:spPr/>
      <dgm:t>
        <a:bodyPr/>
        <a:lstStyle/>
        <a:p>
          <a:pPr rtl="0"/>
          <a:r>
            <a:rPr lang="en-US" sz="2600" b="1" dirty="0"/>
            <a:t>Επαναλαμβανόμενη</a:t>
          </a:r>
        </a:p>
      </dgm:t>
    </dgm:pt>
    <dgm:pt modelId="{ABCF1327-F888-1A4D-BD49-15A69BEA3AD7}" type="parTrans" cxnId="{7257E0C8-4AD7-5D45-9D13-E4FCF49B433C}">
      <dgm:prSet/>
      <dgm:spPr/>
      <dgm:t>
        <a:bodyPr/>
        <a:lstStyle/>
        <a:p>
          <a:endParaRPr lang="en-US"/>
        </a:p>
      </dgm:t>
    </dgm:pt>
    <dgm:pt modelId="{66468D6C-106A-804F-9AD7-5AC5B2129034}" type="sibTrans" cxnId="{7257E0C8-4AD7-5D45-9D13-E4FCF49B433C}">
      <dgm:prSet/>
      <dgm:spPr/>
      <dgm:t>
        <a:bodyPr/>
        <a:lstStyle/>
        <a:p>
          <a:endParaRPr lang="en-US"/>
        </a:p>
      </dgm:t>
    </dgm:pt>
    <dgm:pt modelId="{D03BB819-90BF-3B4F-A994-2F296765928D}">
      <dgm:prSet/>
      <dgm:spPr/>
      <dgm:t>
        <a:bodyPr/>
        <a:lstStyle/>
        <a:p>
          <a:pPr rtl="0"/>
          <a:r>
            <a:rPr lang="el-GR" b="1" dirty="0"/>
            <a:t>Διαδραστική μορφή επικοινωνίας</a:t>
          </a:r>
          <a:endParaRPr lang="en-US" b="1" dirty="0"/>
        </a:p>
      </dgm:t>
    </dgm:pt>
    <dgm:pt modelId="{A8CE7A49-1D91-8645-B86E-F43DB3C89BDF}" type="parTrans" cxnId="{9070C2A0-1D5C-CB48-BD73-E07DB4DA33AB}">
      <dgm:prSet/>
      <dgm:spPr/>
      <dgm:t>
        <a:bodyPr/>
        <a:lstStyle/>
        <a:p>
          <a:endParaRPr lang="en-US"/>
        </a:p>
      </dgm:t>
    </dgm:pt>
    <dgm:pt modelId="{C04C4649-2FD4-FD4C-98B1-9A502A6B191F}" type="sibTrans" cxnId="{9070C2A0-1D5C-CB48-BD73-E07DB4DA33AB}">
      <dgm:prSet/>
      <dgm:spPr/>
      <dgm:t>
        <a:bodyPr/>
        <a:lstStyle/>
        <a:p>
          <a:endParaRPr lang="en-US"/>
        </a:p>
      </dgm:t>
    </dgm:pt>
    <dgm:pt modelId="{2D302AA1-1485-5144-BC6E-9365513B01D6}" type="pres">
      <dgm:prSet presAssocID="{3AC4BF05-5E21-C848-A13E-4A3AF52B59FD}" presName="Name0" presStyleCnt="0">
        <dgm:presLayoutVars>
          <dgm:dir/>
          <dgm:resizeHandles val="exact"/>
        </dgm:presLayoutVars>
      </dgm:prSet>
      <dgm:spPr/>
    </dgm:pt>
    <dgm:pt modelId="{FC3ECA51-9F6A-BD4F-B28D-90DD6496A003}" type="pres">
      <dgm:prSet presAssocID="{B20B1B63-95CF-C747-860D-CE307C822474}" presName="node" presStyleLbl="node1" presStyleIdx="0" presStyleCnt="5">
        <dgm:presLayoutVars>
          <dgm:bulletEnabled val="1"/>
        </dgm:presLayoutVars>
      </dgm:prSet>
      <dgm:spPr/>
    </dgm:pt>
    <dgm:pt modelId="{B12919CC-9DDA-BA47-A2A2-1A8F4E9DF1EE}" type="pres">
      <dgm:prSet presAssocID="{FD084758-431F-CB49-81EA-992CDB6E1C07}" presName="sibTrans" presStyleLbl="sibTrans1D1" presStyleIdx="0" presStyleCnt="4"/>
      <dgm:spPr/>
    </dgm:pt>
    <dgm:pt modelId="{B0D1EF22-F196-0049-9860-43EC23471ABE}" type="pres">
      <dgm:prSet presAssocID="{FD084758-431F-CB49-81EA-992CDB6E1C07}" presName="connectorText" presStyleLbl="sibTrans1D1" presStyleIdx="0" presStyleCnt="4"/>
      <dgm:spPr/>
    </dgm:pt>
    <dgm:pt modelId="{84FF144D-0A0F-4841-B18A-768EB314CD26}" type="pres">
      <dgm:prSet presAssocID="{6DF68B80-B3FE-BB4F-8583-B524FE9E5D75}" presName="node" presStyleLbl="node1" presStyleIdx="1" presStyleCnt="5">
        <dgm:presLayoutVars>
          <dgm:bulletEnabled val="1"/>
        </dgm:presLayoutVars>
      </dgm:prSet>
      <dgm:spPr/>
    </dgm:pt>
    <dgm:pt modelId="{F907BB99-73C3-1949-A525-92710A4A09B1}" type="pres">
      <dgm:prSet presAssocID="{98D6BA8D-D4E6-974D-8654-D0D70DB184A4}" presName="sibTrans" presStyleLbl="sibTrans1D1" presStyleIdx="1" presStyleCnt="4"/>
      <dgm:spPr/>
    </dgm:pt>
    <dgm:pt modelId="{DF3D2F1C-667F-BF4C-BCF3-AE9B7C28EEC2}" type="pres">
      <dgm:prSet presAssocID="{98D6BA8D-D4E6-974D-8654-D0D70DB184A4}" presName="connectorText" presStyleLbl="sibTrans1D1" presStyleIdx="1" presStyleCnt="4"/>
      <dgm:spPr/>
    </dgm:pt>
    <dgm:pt modelId="{14693F3F-E115-6141-AC57-3F413B482093}" type="pres">
      <dgm:prSet presAssocID="{15A70324-4D9E-AC49-91A5-D5F3883429B2}" presName="node" presStyleLbl="node1" presStyleIdx="2" presStyleCnt="5">
        <dgm:presLayoutVars>
          <dgm:bulletEnabled val="1"/>
        </dgm:presLayoutVars>
      </dgm:prSet>
      <dgm:spPr/>
    </dgm:pt>
    <dgm:pt modelId="{A69DEAD4-6500-444F-9E11-09B744B61195}" type="pres">
      <dgm:prSet presAssocID="{0DAADF8C-C0FB-5A41-A94B-B97E9E6F073D}" presName="sibTrans" presStyleLbl="sibTrans1D1" presStyleIdx="2" presStyleCnt="4"/>
      <dgm:spPr/>
    </dgm:pt>
    <dgm:pt modelId="{9CC4B163-FAAF-3B41-9A67-A42C7A38F40B}" type="pres">
      <dgm:prSet presAssocID="{0DAADF8C-C0FB-5A41-A94B-B97E9E6F073D}" presName="connectorText" presStyleLbl="sibTrans1D1" presStyleIdx="2" presStyleCnt="4"/>
      <dgm:spPr/>
    </dgm:pt>
    <dgm:pt modelId="{BCE0F94F-83D9-994A-9093-E84573414AC2}" type="pres">
      <dgm:prSet presAssocID="{3812574E-5AD3-0E40-A53A-52ACAEE6E309}" presName="node" presStyleLbl="node1" presStyleIdx="3" presStyleCnt="5" custScaleX="137518">
        <dgm:presLayoutVars>
          <dgm:bulletEnabled val="1"/>
        </dgm:presLayoutVars>
      </dgm:prSet>
      <dgm:spPr/>
    </dgm:pt>
    <dgm:pt modelId="{D1660655-0CBC-A84B-8510-E7F439614D89}" type="pres">
      <dgm:prSet presAssocID="{66468D6C-106A-804F-9AD7-5AC5B2129034}" presName="sibTrans" presStyleLbl="sibTrans1D1" presStyleIdx="3" presStyleCnt="4"/>
      <dgm:spPr/>
    </dgm:pt>
    <dgm:pt modelId="{B6D15887-CF8F-EA4E-835E-3B8C5E12F00F}" type="pres">
      <dgm:prSet presAssocID="{66468D6C-106A-804F-9AD7-5AC5B2129034}" presName="connectorText" presStyleLbl="sibTrans1D1" presStyleIdx="3" presStyleCnt="4"/>
      <dgm:spPr/>
    </dgm:pt>
    <dgm:pt modelId="{E628CF15-6AC8-2A43-82D6-0F3E471F5D44}" type="pres">
      <dgm:prSet presAssocID="{D03BB819-90BF-3B4F-A994-2F296765928D}" presName="node" presStyleLbl="node1" presStyleIdx="4" presStyleCnt="5" custScaleX="138002">
        <dgm:presLayoutVars>
          <dgm:bulletEnabled val="1"/>
        </dgm:presLayoutVars>
      </dgm:prSet>
      <dgm:spPr/>
    </dgm:pt>
  </dgm:ptLst>
  <dgm:cxnLst>
    <dgm:cxn modelId="{7D713014-C2C6-6640-9D1D-B8C0407F7056}" type="presOf" srcId="{98D6BA8D-D4E6-974D-8654-D0D70DB184A4}" destId="{DF3D2F1C-667F-BF4C-BCF3-AE9B7C28EEC2}" srcOrd="1" destOrd="0" presId="urn:microsoft.com/office/officeart/2005/8/layout/bProcess3"/>
    <dgm:cxn modelId="{8E27CE1A-4D36-5545-9594-D1B8E67F62B4}" type="presOf" srcId="{3AC4BF05-5E21-C848-A13E-4A3AF52B59FD}" destId="{2D302AA1-1485-5144-BC6E-9365513B01D6}" srcOrd="0" destOrd="0" presId="urn:microsoft.com/office/officeart/2005/8/layout/bProcess3"/>
    <dgm:cxn modelId="{687FE82A-28F7-E24A-BE9F-5AE86E2F54B2}" type="presOf" srcId="{FD084758-431F-CB49-81EA-992CDB6E1C07}" destId="{B0D1EF22-F196-0049-9860-43EC23471ABE}" srcOrd="1" destOrd="0" presId="urn:microsoft.com/office/officeart/2005/8/layout/bProcess3"/>
    <dgm:cxn modelId="{32A5FC2A-862C-CF48-9AC0-AC5645F21257}" type="presOf" srcId="{15A70324-4D9E-AC49-91A5-D5F3883429B2}" destId="{14693F3F-E115-6141-AC57-3F413B482093}" srcOrd="0" destOrd="0" presId="urn:microsoft.com/office/officeart/2005/8/layout/bProcess3"/>
    <dgm:cxn modelId="{7A34C72D-01D3-4C4B-B4C5-BD72BB29DC12}" type="presOf" srcId="{D03BB819-90BF-3B4F-A994-2F296765928D}" destId="{E628CF15-6AC8-2A43-82D6-0F3E471F5D44}" srcOrd="0" destOrd="0" presId="urn:microsoft.com/office/officeart/2005/8/layout/bProcess3"/>
    <dgm:cxn modelId="{6006B843-33AF-AF4F-8B23-EDA09379B356}" type="presOf" srcId="{66468D6C-106A-804F-9AD7-5AC5B2129034}" destId="{D1660655-0CBC-A84B-8510-E7F439614D89}" srcOrd="0" destOrd="0" presId="urn:microsoft.com/office/officeart/2005/8/layout/bProcess3"/>
    <dgm:cxn modelId="{D1D03C4D-7416-F047-9701-2B39D6643407}" type="presOf" srcId="{0DAADF8C-C0FB-5A41-A94B-B97E9E6F073D}" destId="{A69DEAD4-6500-444F-9E11-09B744B61195}" srcOrd="0" destOrd="0" presId="urn:microsoft.com/office/officeart/2005/8/layout/bProcess3"/>
    <dgm:cxn modelId="{BEF1D36F-4760-024E-8488-267388A983FB}" type="presOf" srcId="{6DF68B80-B3FE-BB4F-8583-B524FE9E5D75}" destId="{84FF144D-0A0F-4841-B18A-768EB314CD26}" srcOrd="0" destOrd="0" presId="urn:microsoft.com/office/officeart/2005/8/layout/bProcess3"/>
    <dgm:cxn modelId="{DA107B7E-EFEC-304A-AE0D-306C4E72A3B4}" type="presOf" srcId="{B20B1B63-95CF-C747-860D-CE307C822474}" destId="{FC3ECA51-9F6A-BD4F-B28D-90DD6496A003}" srcOrd="0" destOrd="0" presId="urn:microsoft.com/office/officeart/2005/8/layout/bProcess3"/>
    <dgm:cxn modelId="{0F738F7E-A277-E04E-A2A2-599A3C70569B}" srcId="{3AC4BF05-5E21-C848-A13E-4A3AF52B59FD}" destId="{15A70324-4D9E-AC49-91A5-D5F3883429B2}" srcOrd="2" destOrd="0" parTransId="{C88E6535-D1C4-3349-AE0B-B1FEDF6FC072}" sibTransId="{0DAADF8C-C0FB-5A41-A94B-B97E9E6F073D}"/>
    <dgm:cxn modelId="{A7917784-827C-F74F-B7ED-7CB75DC90CBD}" type="presOf" srcId="{0DAADF8C-C0FB-5A41-A94B-B97E9E6F073D}" destId="{9CC4B163-FAAF-3B41-9A67-A42C7A38F40B}" srcOrd="1" destOrd="0" presId="urn:microsoft.com/office/officeart/2005/8/layout/bProcess3"/>
    <dgm:cxn modelId="{EE1E3C97-9219-4D43-88DE-E61BEC624EC6}" type="presOf" srcId="{66468D6C-106A-804F-9AD7-5AC5B2129034}" destId="{B6D15887-CF8F-EA4E-835E-3B8C5E12F00F}" srcOrd="1" destOrd="0" presId="urn:microsoft.com/office/officeart/2005/8/layout/bProcess3"/>
    <dgm:cxn modelId="{9070C2A0-1D5C-CB48-BD73-E07DB4DA33AB}" srcId="{3AC4BF05-5E21-C848-A13E-4A3AF52B59FD}" destId="{D03BB819-90BF-3B4F-A994-2F296765928D}" srcOrd="4" destOrd="0" parTransId="{A8CE7A49-1D91-8645-B86E-F43DB3C89BDF}" sibTransId="{C04C4649-2FD4-FD4C-98B1-9A502A6B191F}"/>
    <dgm:cxn modelId="{150E83C5-3802-C941-B5D4-AC906A075615}" type="presOf" srcId="{3812574E-5AD3-0E40-A53A-52ACAEE6E309}" destId="{BCE0F94F-83D9-994A-9093-E84573414AC2}" srcOrd="0" destOrd="0" presId="urn:microsoft.com/office/officeart/2005/8/layout/bProcess3"/>
    <dgm:cxn modelId="{7257E0C8-4AD7-5D45-9D13-E4FCF49B433C}" srcId="{3AC4BF05-5E21-C848-A13E-4A3AF52B59FD}" destId="{3812574E-5AD3-0E40-A53A-52ACAEE6E309}" srcOrd="3" destOrd="0" parTransId="{ABCF1327-F888-1A4D-BD49-15A69BEA3AD7}" sibTransId="{66468D6C-106A-804F-9AD7-5AC5B2129034}"/>
    <dgm:cxn modelId="{64AD64C9-00ED-3041-9A6B-87B77876B8F2}" srcId="{3AC4BF05-5E21-C848-A13E-4A3AF52B59FD}" destId="{6DF68B80-B3FE-BB4F-8583-B524FE9E5D75}" srcOrd="1" destOrd="0" parTransId="{45645A93-30A8-204C-ACF5-5225CBB55116}" sibTransId="{98D6BA8D-D4E6-974D-8654-D0D70DB184A4}"/>
    <dgm:cxn modelId="{BA4959DD-6349-954C-8461-18BAA159D135}" srcId="{3AC4BF05-5E21-C848-A13E-4A3AF52B59FD}" destId="{B20B1B63-95CF-C747-860D-CE307C822474}" srcOrd="0" destOrd="0" parTransId="{A9F4169F-14F3-0D4A-B257-A6FEBCD9FBD5}" sibTransId="{FD084758-431F-CB49-81EA-992CDB6E1C07}"/>
    <dgm:cxn modelId="{551CF0E2-8F4B-5641-B37E-245B07AAAD9C}" type="presOf" srcId="{98D6BA8D-D4E6-974D-8654-D0D70DB184A4}" destId="{F907BB99-73C3-1949-A525-92710A4A09B1}" srcOrd="0" destOrd="0" presId="urn:microsoft.com/office/officeart/2005/8/layout/bProcess3"/>
    <dgm:cxn modelId="{37BE29FB-ED19-DA40-B751-82413A3C21D1}" type="presOf" srcId="{FD084758-431F-CB49-81EA-992CDB6E1C07}" destId="{B12919CC-9DDA-BA47-A2A2-1A8F4E9DF1EE}" srcOrd="0" destOrd="0" presId="urn:microsoft.com/office/officeart/2005/8/layout/bProcess3"/>
    <dgm:cxn modelId="{2E3C55E7-362B-D344-B3F9-EAE698A3602F}" type="presParOf" srcId="{2D302AA1-1485-5144-BC6E-9365513B01D6}" destId="{FC3ECA51-9F6A-BD4F-B28D-90DD6496A003}" srcOrd="0" destOrd="0" presId="urn:microsoft.com/office/officeart/2005/8/layout/bProcess3"/>
    <dgm:cxn modelId="{D6210DE2-43E0-424C-9E3B-D8960F7EED90}" type="presParOf" srcId="{2D302AA1-1485-5144-BC6E-9365513B01D6}" destId="{B12919CC-9DDA-BA47-A2A2-1A8F4E9DF1EE}" srcOrd="1" destOrd="0" presId="urn:microsoft.com/office/officeart/2005/8/layout/bProcess3"/>
    <dgm:cxn modelId="{6B29EFB7-3BDB-354B-897E-CEA6C24818D8}" type="presParOf" srcId="{B12919CC-9DDA-BA47-A2A2-1A8F4E9DF1EE}" destId="{B0D1EF22-F196-0049-9860-43EC23471ABE}" srcOrd="0" destOrd="0" presId="urn:microsoft.com/office/officeart/2005/8/layout/bProcess3"/>
    <dgm:cxn modelId="{09155518-E228-A043-8214-1ADD9613F853}" type="presParOf" srcId="{2D302AA1-1485-5144-BC6E-9365513B01D6}" destId="{84FF144D-0A0F-4841-B18A-768EB314CD26}" srcOrd="2" destOrd="0" presId="urn:microsoft.com/office/officeart/2005/8/layout/bProcess3"/>
    <dgm:cxn modelId="{AA0F4FA6-F539-F445-9B6C-99614DC30086}" type="presParOf" srcId="{2D302AA1-1485-5144-BC6E-9365513B01D6}" destId="{F907BB99-73C3-1949-A525-92710A4A09B1}" srcOrd="3" destOrd="0" presId="urn:microsoft.com/office/officeart/2005/8/layout/bProcess3"/>
    <dgm:cxn modelId="{54A555E7-48F2-9441-9B4A-062F83A90D3F}" type="presParOf" srcId="{F907BB99-73C3-1949-A525-92710A4A09B1}" destId="{DF3D2F1C-667F-BF4C-BCF3-AE9B7C28EEC2}" srcOrd="0" destOrd="0" presId="urn:microsoft.com/office/officeart/2005/8/layout/bProcess3"/>
    <dgm:cxn modelId="{4B34E26C-0B3F-D548-8254-1835D1AC549B}" type="presParOf" srcId="{2D302AA1-1485-5144-BC6E-9365513B01D6}" destId="{14693F3F-E115-6141-AC57-3F413B482093}" srcOrd="4" destOrd="0" presId="urn:microsoft.com/office/officeart/2005/8/layout/bProcess3"/>
    <dgm:cxn modelId="{914644BF-8761-7345-9FCF-99A918991AF4}" type="presParOf" srcId="{2D302AA1-1485-5144-BC6E-9365513B01D6}" destId="{A69DEAD4-6500-444F-9E11-09B744B61195}" srcOrd="5" destOrd="0" presId="urn:microsoft.com/office/officeart/2005/8/layout/bProcess3"/>
    <dgm:cxn modelId="{D390BC86-35C3-574B-BBB4-2EF4C040C711}" type="presParOf" srcId="{A69DEAD4-6500-444F-9E11-09B744B61195}" destId="{9CC4B163-FAAF-3B41-9A67-A42C7A38F40B}" srcOrd="0" destOrd="0" presId="urn:microsoft.com/office/officeart/2005/8/layout/bProcess3"/>
    <dgm:cxn modelId="{A08D74E1-E96A-C84F-82BD-74AAEB5A8306}" type="presParOf" srcId="{2D302AA1-1485-5144-BC6E-9365513B01D6}" destId="{BCE0F94F-83D9-994A-9093-E84573414AC2}" srcOrd="6" destOrd="0" presId="urn:microsoft.com/office/officeart/2005/8/layout/bProcess3"/>
    <dgm:cxn modelId="{02CC3303-5F5C-974E-B12B-AEA84C844653}" type="presParOf" srcId="{2D302AA1-1485-5144-BC6E-9365513B01D6}" destId="{D1660655-0CBC-A84B-8510-E7F439614D89}" srcOrd="7" destOrd="0" presId="urn:microsoft.com/office/officeart/2005/8/layout/bProcess3"/>
    <dgm:cxn modelId="{8F8B9139-B893-9C45-AC1B-A8D3F52C3BE6}" type="presParOf" srcId="{D1660655-0CBC-A84B-8510-E7F439614D89}" destId="{B6D15887-CF8F-EA4E-835E-3B8C5E12F00F}" srcOrd="0" destOrd="0" presId="urn:microsoft.com/office/officeart/2005/8/layout/bProcess3"/>
    <dgm:cxn modelId="{47634B3F-0D03-0E45-B25E-8532492B1232}" type="presParOf" srcId="{2D302AA1-1485-5144-BC6E-9365513B01D6}" destId="{E628CF15-6AC8-2A43-82D6-0F3E471F5D4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64B4D-BA3E-3646-8FF6-B99D08E15EAA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CCE75-FB6A-FD4F-A2E7-D9E9477DDAB4}">
      <dgm:prSet custT="1"/>
      <dgm:spPr/>
      <dgm:t>
        <a:bodyPr/>
        <a:lstStyle/>
        <a:p>
          <a:pPr rtl="0"/>
          <a:r>
            <a:rPr lang="en-US" sz="3200" dirty="0"/>
            <a:t>την έννοια του </a:t>
          </a:r>
          <a:r>
            <a:rPr lang="en-US" sz="3200" b="1" dirty="0"/>
            <a:t>επικοινωνιακού χρόνου </a:t>
          </a:r>
          <a:r>
            <a:rPr lang="en-US" sz="3200" dirty="0"/>
            <a:t>και </a:t>
          </a:r>
        </a:p>
      </dgm:t>
    </dgm:pt>
    <dgm:pt modelId="{A49BEF41-64B8-584E-9CB8-C92FF916DF36}" type="parTrans" cxnId="{51C93F3D-3507-5849-986E-887C37827597}">
      <dgm:prSet/>
      <dgm:spPr/>
      <dgm:t>
        <a:bodyPr/>
        <a:lstStyle/>
        <a:p>
          <a:endParaRPr lang="en-US"/>
        </a:p>
      </dgm:t>
    </dgm:pt>
    <dgm:pt modelId="{8013AEC1-1585-F74E-A9DB-3A409BC84C27}" type="sibTrans" cxnId="{51C93F3D-3507-5849-986E-887C37827597}">
      <dgm:prSet/>
      <dgm:spPr/>
      <dgm:t>
        <a:bodyPr/>
        <a:lstStyle/>
        <a:p>
          <a:endParaRPr lang="en-US"/>
        </a:p>
      </dgm:t>
    </dgm:pt>
    <dgm:pt modelId="{DF31E6A0-6617-0A46-A693-D71BD1E22978}">
      <dgm:prSet/>
      <dgm:spPr/>
      <dgm:t>
        <a:bodyPr/>
        <a:lstStyle/>
        <a:p>
          <a:pPr rtl="0"/>
          <a:r>
            <a:rPr lang="el-GR" b="1" dirty="0"/>
            <a:t>επικοινωνιακού χώρου</a:t>
          </a:r>
          <a:endParaRPr lang="en-US" b="1" dirty="0"/>
        </a:p>
      </dgm:t>
    </dgm:pt>
    <dgm:pt modelId="{3E041859-1F9A-B944-B328-8B236E65F433}" type="parTrans" cxnId="{6120752B-9E89-CE4D-B1E7-B13AE8A70128}">
      <dgm:prSet/>
      <dgm:spPr/>
      <dgm:t>
        <a:bodyPr/>
        <a:lstStyle/>
        <a:p>
          <a:endParaRPr lang="en-US"/>
        </a:p>
      </dgm:t>
    </dgm:pt>
    <dgm:pt modelId="{AA08980C-BE02-DE46-A76C-D6DD3D51A797}" type="sibTrans" cxnId="{6120752B-9E89-CE4D-B1E7-B13AE8A70128}">
      <dgm:prSet/>
      <dgm:spPr/>
      <dgm:t>
        <a:bodyPr/>
        <a:lstStyle/>
        <a:p>
          <a:endParaRPr lang="en-US"/>
        </a:p>
      </dgm:t>
    </dgm:pt>
    <dgm:pt modelId="{F26FEFE6-EA70-8040-9E03-186FFE7C8F2D}" type="pres">
      <dgm:prSet presAssocID="{CE464B4D-BA3E-3646-8FF6-B99D08E15EAA}" presName="cycle" presStyleCnt="0">
        <dgm:presLayoutVars>
          <dgm:dir/>
          <dgm:resizeHandles val="exact"/>
        </dgm:presLayoutVars>
      </dgm:prSet>
      <dgm:spPr/>
    </dgm:pt>
    <dgm:pt modelId="{92DDFAD0-CD63-8D41-B956-CFC7C1617950}" type="pres">
      <dgm:prSet presAssocID="{35FCCE75-FB6A-FD4F-A2E7-D9E9477DDAB4}" presName="node" presStyleLbl="node1" presStyleIdx="0" presStyleCnt="2" custScaleX="137487">
        <dgm:presLayoutVars>
          <dgm:bulletEnabled val="1"/>
        </dgm:presLayoutVars>
      </dgm:prSet>
      <dgm:spPr/>
    </dgm:pt>
    <dgm:pt modelId="{B0699010-9C45-7140-A4F0-4ECA9A936B8E}" type="pres">
      <dgm:prSet presAssocID="{8013AEC1-1585-F74E-A9DB-3A409BC84C27}" presName="sibTrans" presStyleLbl="sibTrans2D1" presStyleIdx="0" presStyleCnt="2" custScaleX="91118" custScaleY="118585"/>
      <dgm:spPr/>
    </dgm:pt>
    <dgm:pt modelId="{2F345DEF-9299-A249-81A8-982B33F25E69}" type="pres">
      <dgm:prSet presAssocID="{8013AEC1-1585-F74E-A9DB-3A409BC84C27}" presName="connectorText" presStyleLbl="sibTrans2D1" presStyleIdx="0" presStyleCnt="2"/>
      <dgm:spPr/>
    </dgm:pt>
    <dgm:pt modelId="{881970FD-99FE-CB43-9780-B545A84F7823}" type="pres">
      <dgm:prSet presAssocID="{DF31E6A0-6617-0A46-A693-D71BD1E22978}" presName="node" presStyleLbl="node1" presStyleIdx="1" presStyleCnt="2" custScaleX="135332">
        <dgm:presLayoutVars>
          <dgm:bulletEnabled val="1"/>
        </dgm:presLayoutVars>
      </dgm:prSet>
      <dgm:spPr/>
    </dgm:pt>
    <dgm:pt modelId="{0458FF4D-7210-F741-B7E2-93DDE5768DEB}" type="pres">
      <dgm:prSet presAssocID="{AA08980C-BE02-DE46-A76C-D6DD3D51A797}" presName="sibTrans" presStyleLbl="sibTrans2D1" presStyleIdx="1" presStyleCnt="2"/>
      <dgm:spPr/>
    </dgm:pt>
    <dgm:pt modelId="{64C87B3D-958C-1147-AB9E-3F7B30E419FB}" type="pres">
      <dgm:prSet presAssocID="{AA08980C-BE02-DE46-A76C-D6DD3D51A797}" presName="connectorText" presStyleLbl="sibTrans2D1" presStyleIdx="1" presStyleCnt="2"/>
      <dgm:spPr/>
    </dgm:pt>
  </dgm:ptLst>
  <dgm:cxnLst>
    <dgm:cxn modelId="{2989E50E-AA42-C743-BE65-017BE73965FA}" type="presOf" srcId="{8013AEC1-1585-F74E-A9DB-3A409BC84C27}" destId="{B0699010-9C45-7140-A4F0-4ECA9A936B8E}" srcOrd="0" destOrd="0" presId="urn:microsoft.com/office/officeart/2005/8/layout/cycle2"/>
    <dgm:cxn modelId="{59B1441D-AF44-6742-9DAF-D7C96E6F5FE8}" type="presOf" srcId="{CE464B4D-BA3E-3646-8FF6-B99D08E15EAA}" destId="{F26FEFE6-EA70-8040-9E03-186FFE7C8F2D}" srcOrd="0" destOrd="0" presId="urn:microsoft.com/office/officeart/2005/8/layout/cycle2"/>
    <dgm:cxn modelId="{6120752B-9E89-CE4D-B1E7-B13AE8A70128}" srcId="{CE464B4D-BA3E-3646-8FF6-B99D08E15EAA}" destId="{DF31E6A0-6617-0A46-A693-D71BD1E22978}" srcOrd="1" destOrd="0" parTransId="{3E041859-1F9A-B944-B328-8B236E65F433}" sibTransId="{AA08980C-BE02-DE46-A76C-D6DD3D51A797}"/>
    <dgm:cxn modelId="{51C93F3D-3507-5849-986E-887C37827597}" srcId="{CE464B4D-BA3E-3646-8FF6-B99D08E15EAA}" destId="{35FCCE75-FB6A-FD4F-A2E7-D9E9477DDAB4}" srcOrd="0" destOrd="0" parTransId="{A49BEF41-64B8-584E-9CB8-C92FF916DF36}" sibTransId="{8013AEC1-1585-F74E-A9DB-3A409BC84C27}"/>
    <dgm:cxn modelId="{A815934D-F8B4-1E43-8894-E8C8E45845F4}" type="presOf" srcId="{AA08980C-BE02-DE46-A76C-D6DD3D51A797}" destId="{64C87B3D-958C-1147-AB9E-3F7B30E419FB}" srcOrd="1" destOrd="0" presId="urn:microsoft.com/office/officeart/2005/8/layout/cycle2"/>
    <dgm:cxn modelId="{B317E54F-AC83-7747-B787-87F0477719E6}" type="presOf" srcId="{35FCCE75-FB6A-FD4F-A2E7-D9E9477DDAB4}" destId="{92DDFAD0-CD63-8D41-B956-CFC7C1617950}" srcOrd="0" destOrd="0" presId="urn:microsoft.com/office/officeart/2005/8/layout/cycle2"/>
    <dgm:cxn modelId="{7EF9B3AA-0E7B-7148-9903-53AF935DC2A0}" type="presOf" srcId="{DF31E6A0-6617-0A46-A693-D71BD1E22978}" destId="{881970FD-99FE-CB43-9780-B545A84F7823}" srcOrd="0" destOrd="0" presId="urn:microsoft.com/office/officeart/2005/8/layout/cycle2"/>
    <dgm:cxn modelId="{BDB6FDD6-4600-D24F-A99E-4E3656927849}" type="presOf" srcId="{AA08980C-BE02-DE46-A76C-D6DD3D51A797}" destId="{0458FF4D-7210-F741-B7E2-93DDE5768DEB}" srcOrd="0" destOrd="0" presId="urn:microsoft.com/office/officeart/2005/8/layout/cycle2"/>
    <dgm:cxn modelId="{766298FF-45E7-184F-86B7-FE648B09F473}" type="presOf" srcId="{8013AEC1-1585-F74E-A9DB-3A409BC84C27}" destId="{2F345DEF-9299-A249-81A8-982B33F25E69}" srcOrd="1" destOrd="0" presId="urn:microsoft.com/office/officeart/2005/8/layout/cycle2"/>
    <dgm:cxn modelId="{B425DACC-4B6F-1543-860E-7443A406E490}" type="presParOf" srcId="{F26FEFE6-EA70-8040-9E03-186FFE7C8F2D}" destId="{92DDFAD0-CD63-8D41-B956-CFC7C1617950}" srcOrd="0" destOrd="0" presId="urn:microsoft.com/office/officeart/2005/8/layout/cycle2"/>
    <dgm:cxn modelId="{3FB02A89-F794-0D4C-9621-DF84399A5721}" type="presParOf" srcId="{F26FEFE6-EA70-8040-9E03-186FFE7C8F2D}" destId="{B0699010-9C45-7140-A4F0-4ECA9A936B8E}" srcOrd="1" destOrd="0" presId="urn:microsoft.com/office/officeart/2005/8/layout/cycle2"/>
    <dgm:cxn modelId="{38BED569-35B3-034C-8EFE-BDCCC44B8422}" type="presParOf" srcId="{B0699010-9C45-7140-A4F0-4ECA9A936B8E}" destId="{2F345DEF-9299-A249-81A8-982B33F25E69}" srcOrd="0" destOrd="0" presId="urn:microsoft.com/office/officeart/2005/8/layout/cycle2"/>
    <dgm:cxn modelId="{34D1056E-8F0A-0B44-9E1D-069D9523085E}" type="presParOf" srcId="{F26FEFE6-EA70-8040-9E03-186FFE7C8F2D}" destId="{881970FD-99FE-CB43-9780-B545A84F7823}" srcOrd="2" destOrd="0" presId="urn:microsoft.com/office/officeart/2005/8/layout/cycle2"/>
    <dgm:cxn modelId="{9B217B51-EF9B-F34F-AE63-7E3E00D21057}" type="presParOf" srcId="{F26FEFE6-EA70-8040-9E03-186FFE7C8F2D}" destId="{0458FF4D-7210-F741-B7E2-93DDE5768DEB}" srcOrd="3" destOrd="0" presId="urn:microsoft.com/office/officeart/2005/8/layout/cycle2"/>
    <dgm:cxn modelId="{023FD985-BE01-8B4F-B056-5C8CBF69FB87}" type="presParOf" srcId="{0458FF4D-7210-F741-B7E2-93DDE5768DEB}" destId="{64C87B3D-958C-1147-AB9E-3F7B30E419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22EF-5231-834A-A355-7B362A91D123}">
      <dsp:nvSpPr>
        <dsp:cNvPr id="0" name=""/>
        <dsp:cNvSpPr/>
      </dsp:nvSpPr>
      <dsp:spPr>
        <a:xfrm>
          <a:off x="2977655" y="1225101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6998" y="1267404"/>
        <a:ext cx="34172" cy="6834"/>
      </dsp:txXfrm>
    </dsp:sp>
    <dsp:sp modelId="{F7F163A2-F155-6445-B5E7-44E555217588}">
      <dsp:nvSpPr>
        <dsp:cNvPr id="0" name=""/>
        <dsp:cNvSpPr/>
      </dsp:nvSpPr>
      <dsp:spPr>
        <a:xfrm>
          <a:off x="7893" y="379353"/>
          <a:ext cx="2971561" cy="1782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Με </a:t>
          </a:r>
          <a:r>
            <a:rPr lang="en-US" sz="2500" b="1" kern="1200" dirty="0"/>
            <a:t>παραδοσιακά</a:t>
          </a:r>
          <a:r>
            <a:rPr lang="en-US" sz="2500" kern="1200" dirty="0"/>
            <a:t> και </a:t>
          </a:r>
          <a:r>
            <a:rPr lang="en-US" sz="2500" b="1" kern="1200" dirty="0"/>
            <a:t>σύγχρονα</a:t>
          </a:r>
          <a:r>
            <a:rPr lang="en-US" sz="2500" kern="1200" dirty="0"/>
            <a:t> μέσα επικοινωνίας όπως:</a:t>
          </a:r>
        </a:p>
      </dsp:txBody>
      <dsp:txXfrm>
        <a:off x="7893" y="379353"/>
        <a:ext cx="2971561" cy="1782936"/>
      </dsp:txXfrm>
    </dsp:sp>
    <dsp:sp modelId="{52A58A50-5A69-D44F-892D-78DA6E0CE494}">
      <dsp:nvSpPr>
        <dsp:cNvPr id="0" name=""/>
        <dsp:cNvSpPr/>
      </dsp:nvSpPr>
      <dsp:spPr>
        <a:xfrm>
          <a:off x="6632676" y="1225101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42019" y="1267404"/>
        <a:ext cx="34172" cy="6834"/>
      </dsp:txXfrm>
    </dsp:sp>
    <dsp:sp modelId="{E2B3AB6B-10D1-8149-88CD-14E383819186}">
      <dsp:nvSpPr>
        <dsp:cNvPr id="0" name=""/>
        <dsp:cNvSpPr/>
      </dsp:nvSpPr>
      <dsp:spPr>
        <a:xfrm>
          <a:off x="3662914" y="379353"/>
          <a:ext cx="2971561" cy="17829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Τηλεόραση</a:t>
          </a:r>
        </a:p>
      </dsp:txBody>
      <dsp:txXfrm>
        <a:off x="3662914" y="379353"/>
        <a:ext cx="2971561" cy="1782936"/>
      </dsp:txXfrm>
    </dsp:sp>
    <dsp:sp modelId="{04E9A871-E877-DA47-9E9E-274B3E13700A}">
      <dsp:nvSpPr>
        <dsp:cNvPr id="0" name=""/>
        <dsp:cNvSpPr/>
      </dsp:nvSpPr>
      <dsp:spPr>
        <a:xfrm>
          <a:off x="1493674" y="2160490"/>
          <a:ext cx="7310041" cy="652859"/>
        </a:xfrm>
        <a:custGeom>
          <a:avLst/>
          <a:gdLst/>
          <a:ahLst/>
          <a:cxnLst/>
          <a:rect l="0" t="0" r="0" b="0"/>
          <a:pathLst>
            <a:path>
              <a:moveTo>
                <a:pt x="7310041" y="0"/>
              </a:moveTo>
              <a:lnTo>
                <a:pt x="7310041" y="343529"/>
              </a:lnTo>
              <a:lnTo>
                <a:pt x="0" y="343529"/>
              </a:lnTo>
              <a:lnTo>
                <a:pt x="0" y="65285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5147" y="2483502"/>
        <a:ext cx="367096" cy="6834"/>
      </dsp:txXfrm>
    </dsp:sp>
    <dsp:sp modelId="{877F6724-F1C0-D64F-9E50-95AEFE95D842}">
      <dsp:nvSpPr>
        <dsp:cNvPr id="0" name=""/>
        <dsp:cNvSpPr/>
      </dsp:nvSpPr>
      <dsp:spPr>
        <a:xfrm>
          <a:off x="7317935" y="379353"/>
          <a:ext cx="2971561" cy="17829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/>
            <a:t>Κινηματο</a:t>
          </a:r>
          <a:endParaRPr lang="en-US" sz="3000" b="1" kern="1200" dirty="0"/>
        </a:p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/>
            <a:t>γράφος</a:t>
          </a:r>
        </a:p>
      </dsp:txBody>
      <dsp:txXfrm>
        <a:off x="7317935" y="379353"/>
        <a:ext cx="2971561" cy="1782936"/>
      </dsp:txXfrm>
    </dsp:sp>
    <dsp:sp modelId="{F432860F-DEC8-0145-A7F4-25BC84A49545}">
      <dsp:nvSpPr>
        <dsp:cNvPr id="0" name=""/>
        <dsp:cNvSpPr/>
      </dsp:nvSpPr>
      <dsp:spPr>
        <a:xfrm>
          <a:off x="2977655" y="3691498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6998" y="3733800"/>
        <a:ext cx="34172" cy="6834"/>
      </dsp:txXfrm>
    </dsp:sp>
    <dsp:sp modelId="{BC4745F3-0F33-8547-B9FB-2786251A3E45}">
      <dsp:nvSpPr>
        <dsp:cNvPr id="0" name=""/>
        <dsp:cNvSpPr/>
      </dsp:nvSpPr>
      <dsp:spPr>
        <a:xfrm>
          <a:off x="7893" y="2845749"/>
          <a:ext cx="2971561" cy="17829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Διαδίκτυο</a:t>
          </a:r>
          <a:endParaRPr lang="en-US" sz="3200" b="1" kern="1200" dirty="0"/>
        </a:p>
      </dsp:txBody>
      <dsp:txXfrm>
        <a:off x="7893" y="2845749"/>
        <a:ext cx="2971561" cy="1782936"/>
      </dsp:txXfrm>
    </dsp:sp>
    <dsp:sp modelId="{025C387D-8CB3-3D4F-A6E1-E313EA012BF3}">
      <dsp:nvSpPr>
        <dsp:cNvPr id="0" name=""/>
        <dsp:cNvSpPr/>
      </dsp:nvSpPr>
      <dsp:spPr>
        <a:xfrm>
          <a:off x="6632676" y="3691498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42019" y="3733800"/>
        <a:ext cx="34172" cy="6834"/>
      </dsp:txXfrm>
    </dsp:sp>
    <dsp:sp modelId="{9E6046AA-3D91-F74B-9707-8A1F8DD036E8}">
      <dsp:nvSpPr>
        <dsp:cNvPr id="0" name=""/>
        <dsp:cNvSpPr/>
      </dsp:nvSpPr>
      <dsp:spPr>
        <a:xfrm>
          <a:off x="3662914" y="2845749"/>
          <a:ext cx="2971561" cy="17829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Smartphones</a:t>
          </a:r>
        </a:p>
      </dsp:txBody>
      <dsp:txXfrm>
        <a:off x="3662914" y="2845749"/>
        <a:ext cx="2971561" cy="1782936"/>
      </dsp:txXfrm>
    </dsp:sp>
    <dsp:sp modelId="{B7272BDF-12C7-2F42-961D-07E2EFB1970B}">
      <dsp:nvSpPr>
        <dsp:cNvPr id="0" name=""/>
        <dsp:cNvSpPr/>
      </dsp:nvSpPr>
      <dsp:spPr>
        <a:xfrm>
          <a:off x="7317935" y="2845749"/>
          <a:ext cx="2971561" cy="1782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Social media</a:t>
          </a:r>
        </a:p>
      </dsp:txBody>
      <dsp:txXfrm>
        <a:off x="7317935" y="2845749"/>
        <a:ext cx="2971561" cy="178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19CC-9DDA-BA47-A2A2-1A8F4E9DF1EE}">
      <dsp:nvSpPr>
        <dsp:cNvPr id="0" name=""/>
        <dsp:cNvSpPr/>
      </dsp:nvSpPr>
      <dsp:spPr>
        <a:xfrm>
          <a:off x="2381052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4951" y="1275649"/>
        <a:ext cx="27284" cy="5462"/>
      </dsp:txXfrm>
    </dsp:sp>
    <dsp:sp modelId="{FC3ECA51-9F6A-BD4F-B28D-90DD6496A003}">
      <dsp:nvSpPr>
        <dsp:cNvPr id="0" name=""/>
        <dsp:cNvSpPr/>
      </dsp:nvSpPr>
      <dsp:spPr>
        <a:xfrm>
          <a:off x="10321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Ασυνεχή</a:t>
          </a:r>
        </a:p>
      </dsp:txBody>
      <dsp:txXfrm>
        <a:off x="10321" y="566621"/>
        <a:ext cx="2372531" cy="1423518"/>
      </dsp:txXfrm>
    </dsp:sp>
    <dsp:sp modelId="{F907BB99-73C3-1949-A525-92710A4A09B1}">
      <dsp:nvSpPr>
        <dsp:cNvPr id="0" name=""/>
        <dsp:cNvSpPr/>
      </dsp:nvSpPr>
      <dsp:spPr>
        <a:xfrm>
          <a:off x="5299265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164" y="1275649"/>
        <a:ext cx="27284" cy="5462"/>
      </dsp:txXfrm>
    </dsp:sp>
    <dsp:sp modelId="{84FF144D-0A0F-4841-B18A-768EB314CD26}">
      <dsp:nvSpPr>
        <dsp:cNvPr id="0" name=""/>
        <dsp:cNvSpPr/>
      </dsp:nvSpPr>
      <dsp:spPr>
        <a:xfrm>
          <a:off x="2928534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Ασύμμετρη</a:t>
          </a:r>
        </a:p>
      </dsp:txBody>
      <dsp:txXfrm>
        <a:off x="2928534" y="566621"/>
        <a:ext cx="2372531" cy="1423518"/>
      </dsp:txXfrm>
    </dsp:sp>
    <dsp:sp modelId="{A69DEAD4-6500-444F-9E11-09B744B61195}">
      <dsp:nvSpPr>
        <dsp:cNvPr id="0" name=""/>
        <dsp:cNvSpPr/>
      </dsp:nvSpPr>
      <dsp:spPr>
        <a:xfrm>
          <a:off x="1641649" y="1988340"/>
          <a:ext cx="5391363" cy="515082"/>
        </a:xfrm>
        <a:custGeom>
          <a:avLst/>
          <a:gdLst/>
          <a:ahLst/>
          <a:cxnLst/>
          <a:rect l="0" t="0" r="0" b="0"/>
          <a:pathLst>
            <a:path>
              <a:moveTo>
                <a:pt x="5391363" y="0"/>
              </a:moveTo>
              <a:lnTo>
                <a:pt x="5391363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858" y="2243150"/>
        <a:ext cx="270945" cy="5462"/>
      </dsp:txXfrm>
    </dsp:sp>
    <dsp:sp modelId="{14693F3F-E115-6141-AC57-3F413B482093}">
      <dsp:nvSpPr>
        <dsp:cNvPr id="0" name=""/>
        <dsp:cNvSpPr/>
      </dsp:nvSpPr>
      <dsp:spPr>
        <a:xfrm>
          <a:off x="5846747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Κυκλική</a:t>
          </a:r>
        </a:p>
      </dsp:txBody>
      <dsp:txXfrm>
        <a:off x="5846747" y="566621"/>
        <a:ext cx="2372531" cy="1423518"/>
      </dsp:txXfrm>
    </dsp:sp>
    <dsp:sp modelId="{D1660655-0CBC-A84B-8510-E7F439614D89}">
      <dsp:nvSpPr>
        <dsp:cNvPr id="0" name=""/>
        <dsp:cNvSpPr/>
      </dsp:nvSpPr>
      <dsp:spPr>
        <a:xfrm>
          <a:off x="3271178" y="32018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5077" y="3244850"/>
        <a:ext cx="27284" cy="5462"/>
      </dsp:txXfrm>
    </dsp:sp>
    <dsp:sp modelId="{BCE0F94F-83D9-994A-9093-E84573414AC2}">
      <dsp:nvSpPr>
        <dsp:cNvPr id="0" name=""/>
        <dsp:cNvSpPr/>
      </dsp:nvSpPr>
      <dsp:spPr>
        <a:xfrm>
          <a:off x="10321" y="2535822"/>
          <a:ext cx="3262657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Επαναλαμβανόμενη</a:t>
          </a:r>
        </a:p>
      </dsp:txBody>
      <dsp:txXfrm>
        <a:off x="10321" y="2535822"/>
        <a:ext cx="3262657" cy="1423518"/>
      </dsp:txXfrm>
    </dsp:sp>
    <dsp:sp modelId="{E628CF15-6AC8-2A43-82D6-0F3E471F5D44}">
      <dsp:nvSpPr>
        <dsp:cNvPr id="0" name=""/>
        <dsp:cNvSpPr/>
      </dsp:nvSpPr>
      <dsp:spPr>
        <a:xfrm>
          <a:off x="3818660" y="2535822"/>
          <a:ext cx="3274140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/>
            <a:t>Διαδραστική μορφή επικοινωνίας</a:t>
          </a:r>
          <a:endParaRPr lang="en-US" sz="2500" b="1" kern="1200" dirty="0"/>
        </a:p>
      </dsp:txBody>
      <dsp:txXfrm>
        <a:off x="3818660" y="2535822"/>
        <a:ext cx="3274140" cy="1423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DFAD0-CD63-8D41-B956-CFC7C1617950}">
      <dsp:nvSpPr>
        <dsp:cNvPr id="0" name=""/>
        <dsp:cNvSpPr/>
      </dsp:nvSpPr>
      <dsp:spPr>
        <a:xfrm>
          <a:off x="-596354" y="619472"/>
          <a:ext cx="4519222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την έννοια του </a:t>
          </a:r>
          <a:r>
            <a:rPr lang="en-US" sz="3200" b="1" kern="1200" dirty="0"/>
            <a:t>επικοινωνιακού χρόνου </a:t>
          </a:r>
          <a:r>
            <a:rPr lang="en-US" sz="3200" kern="1200" dirty="0"/>
            <a:t>και </a:t>
          </a:r>
        </a:p>
      </dsp:txBody>
      <dsp:txXfrm>
        <a:off x="65471" y="1100844"/>
        <a:ext cx="3195572" cy="2324273"/>
      </dsp:txXfrm>
    </dsp:sp>
    <dsp:sp modelId="{B0699010-9C45-7140-A4F0-4ECA9A936B8E}">
      <dsp:nvSpPr>
        <dsp:cNvPr id="0" name=""/>
        <dsp:cNvSpPr/>
      </dsp:nvSpPr>
      <dsp:spPr>
        <a:xfrm rot="28661">
          <a:off x="3385237" y="-409955"/>
          <a:ext cx="1435359" cy="131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385244" y="-148491"/>
        <a:ext cx="1040696" cy="789326"/>
      </dsp:txXfrm>
    </dsp:sp>
    <dsp:sp modelId="{881970FD-99FE-CB43-9780-B545A84F7823}">
      <dsp:nvSpPr>
        <dsp:cNvPr id="0" name=""/>
        <dsp:cNvSpPr/>
      </dsp:nvSpPr>
      <dsp:spPr>
        <a:xfrm>
          <a:off x="4377567" y="619472"/>
          <a:ext cx="4448387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επικοινωνιακού χώρου</a:t>
          </a:r>
          <a:endParaRPr lang="en-US" sz="3600" b="1" kern="1200" dirty="0"/>
        </a:p>
      </dsp:txBody>
      <dsp:txXfrm>
        <a:off x="5029018" y="1100844"/>
        <a:ext cx="3145485" cy="2324273"/>
      </dsp:txXfrm>
    </dsp:sp>
    <dsp:sp modelId="{0458FF4D-7210-F741-B7E2-93DDE5768DEB}">
      <dsp:nvSpPr>
        <dsp:cNvPr id="0" name=""/>
        <dsp:cNvSpPr/>
      </dsp:nvSpPr>
      <dsp:spPr>
        <a:xfrm rot="10771339">
          <a:off x="3404443" y="3722718"/>
          <a:ext cx="1575275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10800000">
        <a:off x="3737247" y="3943205"/>
        <a:ext cx="1242465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igital-agenda/en/digital-agenda-scoreboar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erisia.gr/oikonomia/49256_komision-i-ellada-oyragos-tis-ee-stin-psifiaki-oikonomia-para-tin-ikanopoiitik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mal.gr/statistika-stoicheia-christon-social-media-stin-ellada-to-martio-2021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mal.gr/statistika-stoicheia-christon-social-media-stin-ellada-to-martio-2021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kellyquelette.wordpress.com/2016/10/11/why-im-voting-for-donald-trump/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journalism.org/2015/06/01/facebook-top-source-for-political-news-among-millennials/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21EDD-DD3B-B74A-BD2C-1DF0E6B34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57200"/>
            <a:ext cx="5181600" cy="554874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Παράδειγμα 3</a:t>
            </a:r>
            <a:r>
              <a:rPr lang="el-GR" b="1" baseline="30000" dirty="0"/>
              <a:t>ο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008FE1-9761-A640-A488-E8201F27E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9873"/>
            <a:ext cx="5181600" cy="484216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C3F29-128B-F343-91E2-AF8AF8D28807}"/>
              </a:ext>
            </a:extLst>
          </p:cNvPr>
          <p:cNvSpPr txBox="1"/>
          <p:nvPr/>
        </p:nvSpPr>
        <p:spPr>
          <a:xfrm>
            <a:off x="945572" y="6182591"/>
            <a:ext cx="431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Παρέλαση 25 Μαρτίου 2015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65EFD9-D774-4F43-8946-C05653CCB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9" y="1609130"/>
            <a:ext cx="4905216" cy="4396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BF4CBE-534A-BE47-B5FA-A09088B15847}"/>
              </a:ext>
            </a:extLst>
          </p:cNvPr>
          <p:cNvSpPr txBox="1"/>
          <p:nvPr/>
        </p:nvSpPr>
        <p:spPr>
          <a:xfrm>
            <a:off x="6576740" y="685800"/>
            <a:ext cx="490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Παράδειγμα 4ο: ΤΗΕ </a:t>
            </a:r>
            <a:r>
              <a:rPr lang="en-US" b="1" dirty="0"/>
              <a:t>BEST- </a:t>
            </a:r>
            <a:r>
              <a:rPr lang="el-GR" b="1" dirty="0"/>
              <a:t>Η βαθιά υπόκλιση της Μέγκαν Μαρπλ στο φέρετρο της Ελισάβετ- </a:t>
            </a:r>
            <a:r>
              <a:rPr lang="en-US" b="1" dirty="0"/>
              <a:t>15/09/2022, 05:08</a:t>
            </a:r>
          </a:p>
        </p:txBody>
      </p:sp>
    </p:spTree>
    <p:extLst>
      <p:ext uri="{BB962C8B-B14F-4D97-AF65-F5344CB8AC3E}">
        <p14:creationId xmlns:p14="http://schemas.microsoft.com/office/powerpoint/2010/main" val="72217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9B37-0882-434F-BFE9-D512F4C5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0781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r>
              <a:rPr lang="el-GR" sz="3100" b="1" dirty="0"/>
              <a:t>Παράδειγμα</a:t>
            </a:r>
            <a:r>
              <a:rPr lang="en-US" sz="3100" b="1" dirty="0"/>
              <a:t> 5o:</a:t>
            </a:r>
            <a:r>
              <a:rPr lang="el-GR" sz="3100" b="1" dirty="0"/>
              <a:t> </a:t>
            </a:r>
            <a:r>
              <a:rPr lang="en-US" sz="3100" b="1" dirty="0"/>
              <a:t>Huffington Post</a:t>
            </a:r>
            <a:r>
              <a:rPr lang="el-GR" sz="3100" b="1" dirty="0"/>
              <a:t> </a:t>
            </a:r>
            <a:r>
              <a:rPr lang="en-US" sz="3100" b="1" dirty="0"/>
              <a:t>16/12/2022 15:06 EET:</a:t>
            </a:r>
            <a:r>
              <a:rPr lang="el-GR" sz="3100" b="1" dirty="0"/>
              <a:t> </a:t>
            </a:r>
            <a:br>
              <a:rPr lang="el-GR" sz="3100" b="1" dirty="0"/>
            </a:br>
            <a:r>
              <a:rPr lang="el-GR" sz="3100" b="1" dirty="0"/>
              <a:t>«Ο Πάπας Φραγκίσκος επιστρέφει θραύσματα του Παρθενώνα στην Ελλάδα»</a:t>
            </a:r>
            <a:br>
              <a:rPr lang="el-GR" sz="3100" b="1" dirty="0"/>
            </a:br>
            <a:endParaRPr lang="en-US" sz="31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2FD8A9-7D4E-7E44-B2F8-DFAC1EE48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1746250"/>
            <a:ext cx="11305309" cy="4851977"/>
          </a:xfrm>
        </p:spPr>
      </p:pic>
    </p:spTree>
    <p:extLst>
      <p:ext uri="{BB962C8B-B14F-4D97-AF65-F5344CB8AC3E}">
        <p14:creationId xmlns:p14="http://schemas.microsoft.com/office/powerpoint/2010/main" val="269646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4348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Η χρήση της εικόνας μπορεί να γίνει</a:t>
            </a:r>
            <a:r>
              <a:rPr lang="el-GR" sz="3200" b="1" dirty="0"/>
              <a:t>: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42029"/>
              </p:ext>
            </p:extLst>
          </p:nvPr>
        </p:nvGraphicFramePr>
        <p:xfrm>
          <a:off x="976745" y="1118124"/>
          <a:ext cx="10297391" cy="500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20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Επικοινωνία και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00201"/>
            <a:ext cx="5770417" cy="412519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sz="3200" dirty="0"/>
              <a:t>Στη </a:t>
            </a:r>
            <a:r>
              <a:rPr lang="en-US" sz="3200" b="1" dirty="0"/>
              <a:t>μητροπολιτική </a:t>
            </a:r>
            <a:r>
              <a:rPr lang="en-US" sz="3200" dirty="0"/>
              <a:t>παγκοσμιοποιημένη </a:t>
            </a:r>
            <a:r>
              <a:rPr lang="en-US" sz="3200" b="1" dirty="0"/>
              <a:t>νέα πραγματικότητα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l-GR" sz="3200" dirty="0"/>
              <a:t>καθοριστικό</a:t>
            </a:r>
            <a:r>
              <a:rPr lang="en-US" sz="3200" dirty="0"/>
              <a:t> </a:t>
            </a:r>
            <a:r>
              <a:rPr lang="en-US" sz="3200" b="1" dirty="0"/>
              <a:t>ρόλο</a:t>
            </a:r>
            <a:r>
              <a:rPr lang="en-US" sz="3200" dirty="0"/>
              <a:t> στην </a:t>
            </a:r>
            <a:r>
              <a:rPr lang="en-US" sz="3200" b="1" dirty="0"/>
              <a:t>επικοινωνία</a:t>
            </a:r>
            <a:r>
              <a:rPr lang="en-US" sz="3200" dirty="0"/>
              <a:t> </a:t>
            </a:r>
            <a:endParaRPr lang="el-GR" sz="3200" dirty="0"/>
          </a:p>
          <a:p>
            <a:pPr>
              <a:buFont typeface="Wingdings" charset="2"/>
              <a:buChar char="Ø"/>
            </a:pPr>
            <a:r>
              <a:rPr lang="en-US" sz="3200" dirty="0"/>
              <a:t>το </a:t>
            </a:r>
            <a:r>
              <a:rPr lang="el-GR" sz="3200" b="1" dirty="0"/>
              <a:t>διαδίκτυο</a:t>
            </a:r>
            <a:r>
              <a:rPr lang="en-US" sz="3200" dirty="0"/>
              <a:t> (internet</a:t>
            </a:r>
            <a:r>
              <a:rPr lang="en-US" dirty="0"/>
              <a:t>).</a:t>
            </a:r>
            <a:endParaRPr lang="en-US" b="1" dirty="0"/>
          </a:p>
        </p:txBody>
      </p:sp>
      <p:pic>
        <p:nvPicPr>
          <p:cNvPr id="5" name="Picture 4" descr="ΔΙΑΔΙΚΤΥ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7" y="1600199"/>
            <a:ext cx="4582391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3CC9C-AC10-6E45-94CA-6190EF78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χρήση του δικτύου στην Ελλάδα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21E9AA-4320-8649-8B9D-84C85471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1825625"/>
            <a:ext cx="9434946" cy="4351338"/>
          </a:xfrm>
        </p:spPr>
      </p:pic>
    </p:spTree>
    <p:extLst>
      <p:ext uri="{BB962C8B-B14F-4D97-AF65-F5344CB8AC3E}">
        <p14:creationId xmlns:p14="http://schemas.microsoft.com/office/powerpoint/2010/main" val="198585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77E9F-2BAE-0A46-B3EF-AE3F1008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65018"/>
            <a:ext cx="11024754" cy="5511945"/>
          </a:xfrm>
        </p:spPr>
      </p:pic>
    </p:spTree>
    <p:extLst>
      <p:ext uri="{BB962C8B-B14F-4D97-AF65-F5344CB8AC3E}">
        <p14:creationId xmlns:p14="http://schemas.microsoft.com/office/powerpoint/2010/main" val="318814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8516-7952-2C45-B54B-E8451925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l-GR" b="1" dirty="0"/>
              <a:t>Η διαχρονική χρήση του δικτύου στην Ελλάδα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A00B4C-ABD1-FF4C-BA17-122C9FE66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991"/>
            <a:ext cx="10515600" cy="4794972"/>
          </a:xfrm>
        </p:spPr>
      </p:pic>
    </p:spTree>
    <p:extLst>
      <p:ext uri="{BB962C8B-B14F-4D97-AF65-F5344CB8AC3E}">
        <p14:creationId xmlns:p14="http://schemas.microsoft.com/office/powerpoint/2010/main" val="366631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92CC-86BC-6247-AC8B-CF59F4F5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l-GR" b="1" dirty="0"/>
              <a:t>Η χρήση του δικτύου ανάλογα με το φύλο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B97DE-559A-394E-B7FC-940B4ACC3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1350818"/>
            <a:ext cx="10307782" cy="4826145"/>
          </a:xfrm>
        </p:spPr>
      </p:pic>
    </p:spTree>
    <p:extLst>
      <p:ext uri="{BB962C8B-B14F-4D97-AF65-F5344CB8AC3E}">
        <p14:creationId xmlns:p14="http://schemas.microsoft.com/office/powerpoint/2010/main" val="175460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B360-9C81-1542-97E0-939635B6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 μετασχηματισμός της κοινωνικής πραγματικότητας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8B9E92-D441-F645-A32A-2EEFDA202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259291" cy="4440093"/>
          </a:xfrm>
        </p:spPr>
      </p:pic>
    </p:spTree>
    <p:extLst>
      <p:ext uri="{BB962C8B-B14F-4D97-AF65-F5344CB8AC3E}">
        <p14:creationId xmlns:p14="http://schemas.microsoft.com/office/powerpoint/2010/main" val="81620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0B25-76BE-114C-9D42-0AE1B918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52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Η ηλικιακή χρήση του διαδικτύου 2019-2021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7B06B-5A65-AD49-A5B2-39A908BF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9646"/>
            <a:ext cx="10515600" cy="4998027"/>
          </a:xfrm>
        </p:spPr>
      </p:pic>
    </p:spTree>
    <p:extLst>
      <p:ext uri="{BB962C8B-B14F-4D97-AF65-F5344CB8AC3E}">
        <p14:creationId xmlns:p14="http://schemas.microsoft.com/office/powerpoint/2010/main" val="421054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01591-1A85-6645-A451-D5D9669F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394855"/>
            <a:ext cx="10515600" cy="5782108"/>
          </a:xfrm>
        </p:spPr>
      </p:pic>
    </p:spTree>
    <p:extLst>
      <p:ext uri="{BB962C8B-B14F-4D97-AF65-F5344CB8AC3E}">
        <p14:creationId xmlns:p14="http://schemas.microsoft.com/office/powerpoint/2010/main" val="244560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EAF-D85C-2842-8EC9-3ECB47E0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048"/>
          </a:xfrm>
        </p:spPr>
        <p:txBody>
          <a:bodyPr/>
          <a:lstStyle/>
          <a:p>
            <a:pPr algn="ctr"/>
            <a:r>
              <a:rPr lang="el-GR" b="1" dirty="0"/>
              <a:t>Πώς συνδεόμαστε;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189FB-48BD-E94C-A81E-E8EECE43C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74174"/>
            <a:ext cx="10425544" cy="5101935"/>
          </a:xfrm>
        </p:spPr>
      </p:pic>
    </p:spTree>
    <p:extLst>
      <p:ext uri="{BB962C8B-B14F-4D97-AF65-F5344CB8AC3E}">
        <p14:creationId xmlns:p14="http://schemas.microsoft.com/office/powerpoint/2010/main" val="353272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B2C7-F4AC-8E4D-81AA-25223C86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64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 μετασχηματισμός της οικονομικής πραγματικότητας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1A398-3B8F-254E-AE22-982B542D3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9027"/>
            <a:ext cx="10515600" cy="4779817"/>
          </a:xfrm>
        </p:spPr>
      </p:pic>
    </p:spTree>
    <p:extLst>
      <p:ext uri="{BB962C8B-B14F-4D97-AF65-F5344CB8AC3E}">
        <p14:creationId xmlns:p14="http://schemas.microsoft.com/office/powerpoint/2010/main" val="241638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86D80-752E-224D-A348-2F837F4B4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4464"/>
            <a:ext cx="10723417" cy="6089072"/>
          </a:xfrm>
        </p:spPr>
      </p:pic>
    </p:spTree>
    <p:extLst>
      <p:ext uri="{BB962C8B-B14F-4D97-AF65-F5344CB8AC3E}">
        <p14:creationId xmlns:p14="http://schemas.microsoft.com/office/powerpoint/2010/main" val="284985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F435-D4A0-6343-8973-EAD862ED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08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Η...ώριμη χρήση των </a:t>
            </a:r>
            <a:r>
              <a:rPr lang="en-US" b="1" dirty="0"/>
              <a:t>social media </a:t>
            </a:r>
            <a:r>
              <a:rPr lang="el-GR" b="1" dirty="0"/>
              <a:t>στην Ελλάδα στην </a:t>
            </a:r>
            <a:r>
              <a:rPr lang="en-US" b="1" dirty="0"/>
              <a:t>post-covid </a:t>
            </a:r>
            <a:r>
              <a:rPr lang="el-GR" b="1" dirty="0"/>
              <a:t>εποχή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20BF0-6E86-3F43-A0A3-68E042917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7073"/>
            <a:ext cx="10515600" cy="4842163"/>
          </a:xfrm>
        </p:spPr>
      </p:pic>
    </p:spTree>
    <p:extLst>
      <p:ext uri="{BB962C8B-B14F-4D97-AF65-F5344CB8AC3E}">
        <p14:creationId xmlns:p14="http://schemas.microsoft.com/office/powerpoint/2010/main" val="362126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727-E9F1-494A-A448-59DB033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χρονική διάρκεια της… ώριμης χρήσης των </a:t>
            </a:r>
            <a:r>
              <a:rPr lang="en-US" b="1" dirty="0"/>
              <a:t>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B2315-B5B4-154B-9D66-4D8CED14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6682"/>
            <a:ext cx="10515599" cy="4670281"/>
          </a:xfrm>
        </p:spPr>
      </p:pic>
    </p:spTree>
    <p:extLst>
      <p:ext uri="{BB962C8B-B14F-4D97-AF65-F5344CB8AC3E}">
        <p14:creationId xmlns:p14="http://schemas.microsoft.com/office/powerpoint/2010/main" val="63556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C57-021D-3E43-89C3-170BC2AA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pPr algn="ctr"/>
            <a:r>
              <a:rPr lang="en-US" b="1" dirty="0"/>
              <a:t>Social media </a:t>
            </a:r>
            <a:r>
              <a:rPr lang="el-GR" b="1" dirty="0"/>
              <a:t>και… ωριμότητα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FA6C0-0C7F-1643-AAF8-7B74AA79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31888"/>
            <a:ext cx="11035145" cy="5144221"/>
          </a:xfrm>
        </p:spPr>
      </p:pic>
    </p:spTree>
    <p:extLst>
      <p:ext uri="{BB962C8B-B14F-4D97-AF65-F5344CB8AC3E}">
        <p14:creationId xmlns:p14="http://schemas.microsoft.com/office/powerpoint/2010/main" val="38029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6576-97D6-1747-8C68-0E5FB03A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b="1" dirty="0"/>
              <a:t>Έρευνα «</a:t>
            </a:r>
            <a:r>
              <a:rPr lang="en-US" b="1" dirty="0"/>
              <a:t>Focus on Tech Life Tips</a:t>
            </a:r>
            <a:r>
              <a:rPr lang="el-GR" b="1" dirty="0"/>
              <a:t>»</a:t>
            </a:r>
            <a:r>
              <a:rPr lang="en-US" b="1" dirty="0"/>
              <a:t> </a:t>
            </a:r>
            <a:r>
              <a:rPr lang="el-GR" b="1" dirty="0"/>
              <a:t>της εταιρείας </a:t>
            </a:r>
            <a:r>
              <a:rPr lang="en-US" b="1" dirty="0"/>
              <a:t>Focus Bari </a:t>
            </a:r>
            <a:r>
              <a:rPr lang="el-GR" b="1" dirty="0"/>
              <a:t>για το πρώτο εξάμηνο του 2021. 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5C90E-6F7A-7C4D-A09E-5F513CCF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τουλάχιστον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εννέα στα δέκα παιδιά</a:t>
            </a:r>
            <a:r>
              <a:rPr lang="el-GR" dirty="0"/>
              <a:t>(!) </a:t>
            </a:r>
          </a:p>
          <a:p>
            <a:r>
              <a:rPr lang="el-GR" b="1" u="sng" dirty="0"/>
              <a:t>5-12 ετών (!) </a:t>
            </a:r>
            <a:r>
              <a:rPr lang="el-GR" dirty="0"/>
              <a:t>εκτιμάται ότι </a:t>
            </a:r>
          </a:p>
          <a:p>
            <a:r>
              <a:rPr lang="el-GR" dirty="0"/>
              <a:t>είναι πλέον </a:t>
            </a:r>
            <a:r>
              <a:rPr lang="en-US" b="1" dirty="0"/>
              <a:t>online</a:t>
            </a:r>
            <a:r>
              <a:rPr lang="en-US" dirty="0"/>
              <a:t>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έχουν ως </a:t>
            </a:r>
            <a:r>
              <a:rPr lang="el-GR" b="1" dirty="0"/>
              <a:t>πρώτη επιλογή́ </a:t>
            </a:r>
            <a:r>
              <a:rPr lang="el-GR" dirty="0"/>
              <a:t>συσκευής </a:t>
            </a:r>
          </a:p>
          <a:p>
            <a:r>
              <a:rPr lang="el-GR" dirty="0"/>
              <a:t>για τη σύνδεσή τους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tablet </a:t>
            </a:r>
            <a:r>
              <a:rPr lang="en-US" dirty="0"/>
              <a:t>(40%), </a:t>
            </a:r>
            <a:endParaRPr lang="el-GR" dirty="0"/>
          </a:p>
          <a:p>
            <a:r>
              <a:rPr lang="el-GR" dirty="0"/>
              <a:t>ενώ ακολουθούν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smartphone</a:t>
            </a:r>
            <a:r>
              <a:rPr lang="en-US" dirty="0"/>
              <a:t> (36%)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laptop</a:t>
            </a:r>
            <a:r>
              <a:rPr lang="en-US" dirty="0"/>
              <a:t> (34%)…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A4AA6-2C28-9A43-9FDE-20481EE3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3" y="1825625"/>
            <a:ext cx="51435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Σύμφωνα με το δείκτη </a:t>
            </a:r>
            <a:r>
              <a:rPr lang="en-US" b="1" dirty="0"/>
              <a:t>DESI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οποίος συναθροίζει τις ακόλουθες παραμέτρους: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συνδεσιμότητα,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ανθρώπινο κεφάλαιο,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χρήση του διαδικτύου,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ενσωμάτωση της ψηφιακής τεχνολογίας και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ψηφιακές δημόσιες υπηρεσίες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l-GR" sz="3027" dirty="0"/>
              <a:t>Διαθέσιμο εδώ</a:t>
            </a:r>
            <a:r>
              <a:rPr lang="el-GR" dirty="0"/>
              <a:t>: </a:t>
            </a:r>
            <a:r>
              <a:rPr lang="en-US" b="1" u="sng" dirty="0">
                <a:solidFill>
                  <a:srgbClr val="3366FF"/>
                </a:solidFill>
                <a:hlinkClick r:id="rId2"/>
              </a:rPr>
              <a:t>http://ec.europa.eu/digital-agenda/en/digital-agenda-scoreboard </a:t>
            </a:r>
            <a:r>
              <a:rPr lang="el-GR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Στην 26</a:t>
            </a:r>
            <a:r>
              <a:rPr lang="el-GR" sz="3200" b="1" baseline="30000" dirty="0"/>
              <a:t>η</a:t>
            </a:r>
            <a:r>
              <a:rPr lang="el-GR" sz="3200" b="1" dirty="0"/>
              <a:t> θέση των 28 της Ε.Ε. με βάση το Δείκτη Ψηφιακής Οικονομίας και Κοινωνίας (2015)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84607"/>
          </a:xfrm>
        </p:spPr>
        <p:txBody>
          <a:bodyPr/>
          <a:lstStyle/>
          <a:p>
            <a:r>
              <a:rPr lang="en-US" b="1" dirty="0"/>
              <a:t>Media κα</a:t>
            </a:r>
            <a:r>
              <a:rPr lang="en-US" b="1" dirty="0" err="1"/>
              <a:t>ι</a:t>
            </a:r>
            <a:r>
              <a:rPr lang="en-US" b="1" dirty="0"/>
              <a:t> επικοινωνί</a:t>
            </a:r>
            <a:r>
              <a:rPr lang="el-GR" b="1" dirty="0"/>
              <a:t>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3790"/>
            <a:ext cx="8229600" cy="4682374"/>
          </a:xfrm>
        </p:spPr>
        <p:txBody>
          <a:bodyPr/>
          <a:lstStyle/>
          <a:p>
            <a:r>
              <a:rPr lang="el-GR" dirty="0"/>
              <a:t>Στο δεύτερο μισό 20</a:t>
            </a:r>
            <a:r>
              <a:rPr lang="el-GR" baseline="30000" dirty="0"/>
              <a:t>ου</a:t>
            </a:r>
            <a:r>
              <a:rPr lang="el-GR" dirty="0"/>
              <a:t> αιώνα μετάβαση από: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κυριαρχία ενός λογοκεντρικού μοντέλου</a:t>
            </a:r>
            <a:r>
              <a:rPr lang="en-US" b="1" baseline="30000" dirty="0"/>
              <a:t> </a:t>
            </a:r>
            <a:r>
              <a:rPr lang="el-GR" b="1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σε έναν εικονοκεντρικό πολιτισμό (</a:t>
            </a:r>
            <a:r>
              <a:rPr lang="en-US" b="1" dirty="0"/>
              <a:t>Postman, 199</a:t>
            </a:r>
            <a:r>
              <a:rPr lang="el-GR" b="1" dirty="0"/>
              <a:t>9:72)</a:t>
            </a:r>
            <a:endParaRPr lang="el-GR" b="1" baseline="30000" dirty="0"/>
          </a:p>
        </p:txBody>
      </p:sp>
      <p:pic>
        <p:nvPicPr>
          <p:cNvPr id="4" name="Picture 3" descr="ΚΑΜΕΡ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58" y="3668200"/>
            <a:ext cx="762300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34929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b="1" dirty="0"/>
              <a:t>Η Ελλάδα στην 26</a:t>
            </a:r>
            <a:r>
              <a:rPr lang="el-GR" b="1" baseline="30000" dirty="0"/>
              <a:t>η</a:t>
            </a:r>
            <a:r>
              <a:rPr lang="el-GR" b="1" dirty="0"/>
              <a:t> θέση το 2015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139835"/>
            <a:ext cx="8229600" cy="5286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		Συνδεσιμότητα Ελλάδας στο πλαίσιο της  ψηφιακής οικονομίας και κοινωνίας (DESI)</a:t>
            </a:r>
          </a:p>
          <a:p>
            <a:pPr>
              <a:buNone/>
            </a:pPr>
            <a:r>
              <a:rPr lang="en-US" b="1" dirty="0"/>
              <a:t>	</a:t>
            </a:r>
            <a:endParaRPr lang="en-US" dirty="0"/>
          </a:p>
        </p:txBody>
      </p:sp>
      <p:pic>
        <p:nvPicPr>
          <p:cNvPr id="11" name="Picture 10" descr="DESI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9" y="2173289"/>
            <a:ext cx="7273925" cy="4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5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5BE7-0256-9744-8702-64B704D4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DESI:</a:t>
            </a:r>
            <a:r>
              <a:rPr lang="en-US" dirty="0"/>
              <a:t> </a:t>
            </a:r>
            <a:r>
              <a:rPr lang="el-GR" b="1" dirty="0"/>
              <a:t>Η Ελλάδα στην…25</a:t>
            </a:r>
            <a:r>
              <a:rPr lang="el-GR" b="1" baseline="30000" dirty="0"/>
              <a:t>η</a:t>
            </a:r>
            <a:r>
              <a:rPr lang="el-GR" b="1" dirty="0"/>
              <a:t> θέση στους 27 της Ε.Ε.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C3908-9E38-EE41-B7C9-FF2B468A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9"/>
            <a:ext cx="10439400" cy="4076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9DDE2-E93A-0745-884C-CEBD960B49FE}"/>
              </a:ext>
            </a:extLst>
          </p:cNvPr>
          <p:cNvSpPr txBox="1"/>
          <p:nvPr/>
        </p:nvSpPr>
        <p:spPr>
          <a:xfrm>
            <a:off x="1776846" y="5943600"/>
            <a:ext cx="9476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Πηγ</a:t>
            </a:r>
            <a:r>
              <a:rPr lang="en-US" sz="1200" dirty="0"/>
              <a:t>ή</a:t>
            </a:r>
            <a:r>
              <a:rPr lang="el-GR" sz="1200" dirty="0"/>
              <a:t>: </a:t>
            </a:r>
            <a:r>
              <a:rPr lang="en-US" sz="1200" dirty="0">
                <a:hlinkClick r:id="rId3"/>
              </a:rPr>
              <a:t>imerisia.gr</a:t>
            </a:r>
            <a:r>
              <a:rPr lang="el-GR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554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5196"/>
          </a:xfrm>
        </p:spPr>
        <p:txBody>
          <a:bodyPr>
            <a:norm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μετατόπιση της εξουσίας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139835"/>
            <a:ext cx="4038600" cy="498632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Από το </a:t>
            </a:r>
            <a:r>
              <a:rPr lang="el-GR" b="1" dirty="0"/>
              <a:t>ρόλο</a:t>
            </a:r>
            <a:r>
              <a:rPr lang="el-GR" dirty="0"/>
              <a:t> και </a:t>
            </a:r>
            <a:r>
              <a:rPr lang="el-GR" b="1" dirty="0"/>
              <a:t>χώρο</a:t>
            </a:r>
            <a:r>
              <a:rPr lang="el-GR" dirty="0"/>
              <a:t> του </a:t>
            </a:r>
            <a:r>
              <a:rPr lang="el-GR" b="1" dirty="0"/>
              <a:t>πολιτικού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Στον </a:t>
            </a:r>
            <a:r>
              <a:rPr lang="el-GR" b="1" dirty="0"/>
              <a:t>οικονομικό χώρο (Παναγιωτοπούλου, Ρ.:2000)</a:t>
            </a:r>
          </a:p>
          <a:p>
            <a:pPr>
              <a:buNone/>
            </a:pPr>
            <a:r>
              <a:rPr lang="el-GR" dirty="0"/>
              <a:t> 	</a:t>
            </a:r>
            <a:r>
              <a:rPr lang="el-GR" sz="2400" dirty="0"/>
              <a:t>έχει επιπτώσεις </a:t>
            </a:r>
            <a:r>
              <a:rPr lang="el-GR" b="1" dirty="0"/>
              <a:t>στη μορφή της επικοινωνίας</a:t>
            </a:r>
            <a:r>
              <a:rPr lang="el-GR" dirty="0"/>
              <a:t>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ατομική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διαπροσωπική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σε επίπεδο κρατών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Θεσμών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Οργανισμών</a:t>
            </a:r>
            <a:endParaRPr lang="en-US" b="1" dirty="0"/>
          </a:p>
        </p:txBody>
      </p:sp>
      <p:pic>
        <p:nvPicPr>
          <p:cNvPr id="7" name="Picture 6" descr="ΕΞΟΥΣΙΑ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54" y="1157288"/>
            <a:ext cx="435564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981200" y="944434"/>
            <a:ext cx="4038600" cy="518173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b="1" dirty="0"/>
              <a:t>Το χαμηλό κόστος</a:t>
            </a:r>
            <a:r>
              <a:rPr lang="el-GR" sz="3600" b="1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sz="3600" b="1" dirty="0"/>
              <a:t>η ευχέρεια και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η σχεδόν απεριόριστη έκταση της επικοινωνίας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ατόμων και ιδεών </a:t>
            </a:r>
            <a:endParaRPr lang="el-GR" sz="3600" b="1" dirty="0"/>
          </a:p>
          <a:p>
            <a:pPr>
              <a:buNone/>
            </a:pPr>
            <a:r>
              <a:rPr lang="el-GR" sz="3600" dirty="0"/>
              <a:t>	</a:t>
            </a:r>
            <a:r>
              <a:rPr lang="en-US" sz="3600" dirty="0"/>
              <a:t>Έχει συμβάλει </a:t>
            </a:r>
            <a:r>
              <a:rPr lang="el-GR" sz="3600" dirty="0"/>
              <a:t>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204967"/>
            <a:ext cx="4038600" cy="49211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b="1" dirty="0"/>
              <a:t>οικονομική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παραγωγική και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πολιτισμική ανάπτυξη</a:t>
            </a:r>
            <a:r>
              <a:rPr lang="en-US" dirty="0"/>
              <a:t>,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b="1" dirty="0"/>
              <a:t>αλλάζοντας και τα δεδομένα της επικοινωνίας</a:t>
            </a:r>
          </a:p>
          <a:p>
            <a:endParaRPr lang="en-US" dirty="0"/>
          </a:p>
        </p:txBody>
      </p:sp>
      <p:pic>
        <p:nvPicPr>
          <p:cNvPr id="11" name="Picture 10" descr="ΑΛΛΑΓΗ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146824"/>
            <a:ext cx="4038600" cy="1726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2923" y="379945"/>
            <a:ext cx="6650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Αναδομεί την επικοινωνία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0788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Επικοινωνία και Μέσα Κοινωνικής Δικτύωσης (social media)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0590"/>
            <a:ext cx="5181600" cy="4862945"/>
          </a:xfrm>
        </p:spPr>
        <p:txBody>
          <a:bodyPr>
            <a:noAutofit/>
          </a:bodyPr>
          <a:lstStyle/>
          <a:p>
            <a:r>
              <a:rPr lang="el-GR" sz="3200" dirty="0"/>
              <a:t>Παρέχουν τη δυνατότητα: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Άμεσης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Ασύγχρονης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Ασύμμετρης</a:t>
            </a:r>
          </a:p>
          <a:p>
            <a:pPr>
              <a:buFont typeface="Wingdings" charset="2"/>
              <a:buChar char="Ø"/>
            </a:pPr>
            <a:r>
              <a:rPr lang="en-US" sz="3200" b="1" dirty="0"/>
              <a:t>Διαδραστικής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Ατομικής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Επιχειρηματικής</a:t>
            </a:r>
            <a:endParaRPr lang="el-GR" sz="3200" b="1" dirty="0" err="1"/>
          </a:p>
          <a:p>
            <a:pPr>
              <a:buFont typeface="Wingdings" charset="2"/>
              <a:buChar char="Ø"/>
            </a:pPr>
            <a:r>
              <a:rPr lang="en-US" sz="3200" b="1" dirty="0"/>
              <a:t>παγκόσμιας επικοινωνίας </a:t>
            </a:r>
            <a:r>
              <a:rPr lang="en-US" sz="3200" dirty="0"/>
              <a:t>συνδυάζοντας</a:t>
            </a:r>
            <a:r>
              <a:rPr lang="el-GR" sz="3200" dirty="0"/>
              <a:t>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0590"/>
            <a:ext cx="5181600" cy="4862945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εικόνα</a:t>
            </a:r>
            <a:r>
              <a:rPr lang="en-US" dirty="0"/>
              <a:t> (κυρίως), </a:t>
            </a:r>
            <a:endParaRPr lang="el-GR" dirty="0"/>
          </a:p>
          <a:p>
            <a:r>
              <a:rPr lang="el-GR" b="1" dirty="0"/>
              <a:t>κείμενο</a:t>
            </a:r>
          </a:p>
          <a:p>
            <a:r>
              <a:rPr lang="en-US" b="1" dirty="0"/>
              <a:t>άμεση ανταλλαγή</a:t>
            </a:r>
            <a:endParaRPr lang="el-GR" b="1" dirty="0"/>
          </a:p>
          <a:p>
            <a:pPr>
              <a:buNone/>
            </a:pPr>
            <a:r>
              <a:rPr lang="el-GR" b="1" dirty="0"/>
              <a:t>	</a:t>
            </a:r>
            <a:r>
              <a:rPr lang="en-US" b="1" dirty="0"/>
              <a:t>πληροφοριών</a:t>
            </a:r>
            <a:r>
              <a:rPr lang="el-GR" dirty="0"/>
              <a:t> </a:t>
            </a:r>
          </a:p>
          <a:p>
            <a:r>
              <a:rPr lang="en-US" b="1" dirty="0"/>
              <a:t>Προϊόντων</a:t>
            </a:r>
            <a:endParaRPr lang="el-GR" b="1" dirty="0"/>
          </a:p>
          <a:p>
            <a:r>
              <a:rPr lang="en-US" b="1" dirty="0"/>
              <a:t>Υπηρεσιών</a:t>
            </a:r>
            <a:endParaRPr lang="el-GR" b="1" dirty="0"/>
          </a:p>
          <a:p>
            <a:r>
              <a:rPr lang="en-US" b="1" dirty="0"/>
              <a:t>δωρεάν</a:t>
            </a:r>
            <a:r>
              <a:rPr lang="en-US" dirty="0"/>
              <a:t> ή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dirty="0"/>
              <a:t>με κάποια συνδρομή </a:t>
            </a:r>
            <a:endParaRPr lang="el-GR" dirty="0"/>
          </a:p>
          <a:p>
            <a:pPr>
              <a:buNone/>
            </a:pPr>
            <a:r>
              <a:rPr lang="el-GR" dirty="0"/>
              <a:t>	</a:t>
            </a:r>
            <a:r>
              <a:rPr lang="en-US" dirty="0"/>
              <a:t>αναιρώντας τα εμπόδια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του </a:t>
            </a:r>
            <a:r>
              <a:rPr lang="en-US" b="1" dirty="0"/>
              <a:t>χρόνου</a:t>
            </a:r>
            <a:r>
              <a:rPr lang="en-US" dirty="0"/>
              <a:t> και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της </a:t>
            </a:r>
            <a:r>
              <a:rPr lang="en-US" b="1" dirty="0"/>
              <a:t>απόστασης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877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2D70B-01FE-C240-B869-D29CB10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διείσδυση των </a:t>
            </a:r>
            <a:r>
              <a:rPr lang="en-US" b="1" dirty="0"/>
              <a:t>social media </a:t>
            </a:r>
            <a:r>
              <a:rPr lang="el-GR" b="1" dirty="0"/>
              <a:t>στις ΗΠΑ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58CB52-467D-B645-912C-D298AB9A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1947706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Η ελληνική περίπτωση- Μάρτιος 2021</a:t>
            </a:r>
            <a:endParaRPr lang="en-US" sz="4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3B9B54-C842-5441-8A8D-F5CD5F240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75509"/>
            <a:ext cx="9840191" cy="41875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6AC10-078F-5D41-8A64-07E5EA6B1736}"/>
              </a:ext>
            </a:extLst>
          </p:cNvPr>
          <p:cNvSpPr txBox="1"/>
          <p:nvPr/>
        </p:nvSpPr>
        <p:spPr>
          <a:xfrm>
            <a:off x="1672935" y="6057900"/>
            <a:ext cx="81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</a:t>
            </a:r>
            <a:r>
              <a:rPr lang="en-US" dirty="0">
                <a:hlinkClick r:id="rId3"/>
              </a:rPr>
              <a:t>minimal.gr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06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1D11-8B3B-6D4D-8FA1-3B6B508B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 </a:t>
            </a:r>
            <a:r>
              <a:rPr lang="el-GR" b="1" dirty="0"/>
              <a:t>διείσδυση του </a:t>
            </a:r>
            <a:r>
              <a:rPr lang="en-US" b="1" dirty="0"/>
              <a:t> Instagram</a:t>
            </a:r>
            <a:r>
              <a:rPr lang="el-GR" b="1" dirty="0"/>
              <a:t>-Μάρτιος 2021</a:t>
            </a:r>
            <a:r>
              <a:rPr lang="en-US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68B929-46D4-8E40-B4D1-7A405B3FF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5625"/>
            <a:ext cx="941416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F2B5B-D055-C648-B158-06089BACD823}"/>
              </a:ext>
            </a:extLst>
          </p:cNvPr>
          <p:cNvSpPr txBox="1"/>
          <p:nvPr/>
        </p:nvSpPr>
        <p:spPr>
          <a:xfrm>
            <a:off x="2628900" y="6421582"/>
            <a:ext cx="608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</a:t>
            </a:r>
            <a:r>
              <a:rPr lang="en-US" dirty="0">
                <a:hlinkClick r:id="rId3"/>
              </a:rPr>
              <a:t>minimal.gr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4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7605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Κοινωνικά δίκτυα και πολιτική</a:t>
            </a:r>
            <a:r>
              <a:rPr lang="el-GR" sz="3200" b="1" dirty="0"/>
              <a:t>-Το παράδειγμα του </a:t>
            </a:r>
            <a:r>
              <a:rPr lang="en-US" sz="3200" b="1" dirty="0"/>
              <a:t>twitter</a:t>
            </a:r>
            <a:r>
              <a:rPr lang="el-GR" sz="3200" b="1" dirty="0"/>
              <a:t>: </a:t>
            </a:r>
            <a:r>
              <a:rPr lang="en-US" sz="3200" b="1" dirty="0"/>
              <a:t>twitter.com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574057"/>
            <a:ext cx="10048009" cy="49826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καθιέρωσε την επικοινωνία χρησιμοπ</a:t>
            </a:r>
            <a:r>
              <a:rPr lang="en-US" dirty="0" err="1"/>
              <a:t>οιώντ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l-GR" dirty="0"/>
              <a:t>αρχικ</a:t>
            </a:r>
            <a:r>
              <a:rPr lang="en-US" dirty="0" err="1"/>
              <a:t>ά</a:t>
            </a:r>
            <a:r>
              <a:rPr lang="el-GR" dirty="0"/>
              <a:t> </a:t>
            </a:r>
            <a:r>
              <a:rPr lang="en-US" dirty="0"/>
              <a:t>μόνο </a:t>
            </a:r>
            <a:r>
              <a:rPr lang="en-US" b="1" dirty="0"/>
              <a:t>140 χαρακτήρες </a:t>
            </a:r>
            <a:r>
              <a:rPr lang="el-GR" b="1" dirty="0"/>
              <a:t>για να μεταδώσει το μήνυμα: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32" y="2562226"/>
            <a:ext cx="7175170" cy="34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9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B08AC-D218-0C44-9AED-7D561184C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42900"/>
            <a:ext cx="10868891" cy="6109855"/>
          </a:xfrm>
        </p:spPr>
      </p:pic>
    </p:spTree>
    <p:extLst>
      <p:ext uri="{BB962C8B-B14F-4D97-AF65-F5344CB8AC3E}">
        <p14:creationId xmlns:p14="http://schemas.microsoft.com/office/powerpoint/2010/main" val="41172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531923"/>
            <a:ext cx="4038600" cy="55942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l-GR" dirty="0"/>
              <a:t>Η </a:t>
            </a:r>
            <a:r>
              <a:rPr lang="el-GR" b="1" dirty="0"/>
              <a:t>οικονομία</a:t>
            </a:r>
            <a:r>
              <a:rPr lang="el-GR" dirty="0"/>
              <a:t> κυριαρχεί: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Σε όλα τα επίπεδα </a:t>
            </a:r>
            <a:r>
              <a:rPr lang="el-GR" sz="3200" b="1" dirty="0"/>
              <a:t>πολιτιστικής παραγωγής</a:t>
            </a:r>
          </a:p>
          <a:p>
            <a:r>
              <a:rPr lang="el-GR" dirty="0"/>
              <a:t>Διαμορφώνει: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</a:t>
            </a:r>
            <a:r>
              <a:rPr lang="el-GR" b="1" dirty="0"/>
              <a:t>οινωνικά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πολιτικά</a:t>
            </a:r>
            <a:r>
              <a:rPr lang="el-GR" dirty="0"/>
              <a:t> πρότυπα </a:t>
            </a:r>
          </a:p>
          <a:p>
            <a:pPr>
              <a:buFont typeface="Wingdings" charset="2"/>
              <a:buChar char="Ø"/>
            </a:pPr>
            <a:r>
              <a:rPr lang="el-GR" sz="2400" b="1" dirty="0"/>
              <a:t>μέσω της διαφήμισης </a:t>
            </a:r>
            <a:r>
              <a:rPr lang="el-GR" sz="2400" dirty="0"/>
              <a:t>&amp;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των </a:t>
            </a:r>
            <a:r>
              <a:rPr lang="el-GR" b="1" dirty="0"/>
              <a:t>μέσων</a:t>
            </a:r>
            <a:r>
              <a:rPr lang="el-GR" dirty="0"/>
              <a:t> (</a:t>
            </a:r>
            <a:r>
              <a:rPr lang="en-US" dirty="0"/>
              <a:t>media) </a:t>
            </a:r>
            <a:r>
              <a:rPr lang="el-GR" dirty="0"/>
              <a:t>που αυτή ελέγχει </a:t>
            </a:r>
            <a:r>
              <a:rPr lang="en-US" dirty="0"/>
              <a:t>(</a:t>
            </a:r>
            <a:r>
              <a:rPr lang="el-GR" sz="2000" b="1" dirty="0"/>
              <a:t>Σταυρόπουλος Α.Α.,2015:69</a:t>
            </a:r>
            <a:r>
              <a:rPr lang="el-GR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531923"/>
            <a:ext cx="4038600" cy="55942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		</a:t>
            </a:r>
            <a:r>
              <a:rPr lang="el-GR" b="1" u="sng" dirty="0"/>
              <a:t>Διαφήμιση 1η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86" y="1187450"/>
            <a:ext cx="3639214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6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</a:t>
            </a:r>
            <a:r>
              <a:rPr lang="el-GR" b="1" dirty="0"/>
              <a:t>και Κινήματα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700274" cy="4525963"/>
          </a:xfrm>
        </p:spPr>
        <p:txBody>
          <a:bodyPr/>
          <a:lstStyle/>
          <a:p>
            <a:r>
              <a:rPr lang="el-GR" dirty="0"/>
              <a:t>Καθοριστικός ο ρόλος τους στα κινήματα:</a:t>
            </a:r>
          </a:p>
          <a:p>
            <a:pPr>
              <a:buFont typeface="Wingdings" charset="2"/>
              <a:buChar char="Ø"/>
            </a:pPr>
            <a:r>
              <a:rPr lang="en-US" sz="4800" b="1" dirty="0"/>
              <a:t>Occupy</a:t>
            </a:r>
            <a:endParaRPr lang="el-GR" sz="4800" b="1" dirty="0"/>
          </a:p>
          <a:p>
            <a:pPr>
              <a:buFont typeface="Wingdings" charset="2"/>
              <a:buChar char="Ø"/>
            </a:pPr>
            <a:r>
              <a:rPr lang="el-GR" sz="4800" b="1" dirty="0"/>
              <a:t>Αραβικής Άνοιξης</a:t>
            </a:r>
            <a:endParaRPr lang="en-US" sz="4800" b="1" dirty="0"/>
          </a:p>
        </p:txBody>
      </p:sp>
      <p:pic>
        <p:nvPicPr>
          <p:cNvPr id="7" name="Picture 6" descr="OCCUPPY WALL STREE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35" y="1417638"/>
            <a:ext cx="4399066" cy="4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6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367E-0251-4744-A9B9-2CB090B9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Κίνημα κατά της μαντήλας στις γυναίκες στο Ιράν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CDE81-27BD-504D-A761-63FC6FBC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70264"/>
            <a:ext cx="10404764" cy="5330536"/>
          </a:xfrm>
        </p:spPr>
      </p:pic>
    </p:spTree>
    <p:extLst>
      <p:ext uri="{BB962C8B-B14F-4D97-AF65-F5344CB8AC3E}">
        <p14:creationId xmlns:p14="http://schemas.microsoft.com/office/powerpoint/2010/main" val="714433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</a:t>
            </a:r>
            <a:r>
              <a:rPr lang="el-GR" b="1" dirty="0"/>
              <a:t>και Κινήματα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i="1" dirty="0"/>
              <a:t>	«</a:t>
            </a:r>
            <a:r>
              <a:rPr lang="el-GR" b="1" i="1" dirty="0"/>
              <a:t>Τα κοινωνικά μέσα....δεν</a:t>
            </a:r>
            <a:r>
              <a:rPr lang="en-US" b="1" i="1" dirty="0"/>
              <a:t> δημιουργούν ούτε καταλύουν επαναστάσεις</a:t>
            </a:r>
            <a:r>
              <a:rPr lang="el-GR" b="1" i="1" dirty="0"/>
              <a:t>...Οι </a:t>
            </a:r>
            <a:r>
              <a:rPr lang="en-US" b="1" i="1" dirty="0"/>
              <a:t>τεχνολογίες μας δικτυώνουν, αλλά οι προσωπικές μας ιστορίες είναι αυτές που μας ενώνουν. Ή μας διαχωρίζουν</a:t>
            </a:r>
            <a:r>
              <a:rPr lang="el-GR" i="1" dirty="0"/>
              <a:t>» </a:t>
            </a:r>
            <a:r>
              <a:rPr lang="el-GR" dirty="0"/>
              <a:t>[</a:t>
            </a:r>
            <a:r>
              <a:rPr lang="el-GR" b="1" dirty="0"/>
              <a:t>Παπαχαρίση, Ζ., (2014).</a:t>
            </a:r>
            <a:r>
              <a:rPr lang="el-GR" b="1" i="1" dirty="0"/>
              <a:t> Πολιτικοί</a:t>
            </a:r>
            <a:r>
              <a:rPr lang="en-US" b="1" i="1" dirty="0"/>
              <a:t>, social media και επικοινωνία</a:t>
            </a:r>
            <a:r>
              <a:rPr lang="el-GR" i="1" dirty="0"/>
              <a:t>.</a:t>
            </a:r>
            <a:r>
              <a:rPr lang="el-GR" dirty="0"/>
              <a:t>]. </a:t>
            </a:r>
            <a:endParaRPr lang="en-US" dirty="0"/>
          </a:p>
        </p:txBody>
      </p:sp>
      <p:pic>
        <p:nvPicPr>
          <p:cNvPr id="9" name="Picture 8" descr="OCCUPY HONG KO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00200"/>
            <a:ext cx="4191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5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Η αναδόμηση της επικοινωνίας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Ο όγκος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των </a:t>
            </a:r>
            <a:r>
              <a:rPr lang="el-GR" b="1" dirty="0"/>
              <a:t>πληροφοριών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μηνυμάτων</a:t>
            </a:r>
          </a:p>
          <a:p>
            <a:pPr>
              <a:buNone/>
            </a:pPr>
            <a:r>
              <a:rPr lang="el-GR" dirty="0"/>
              <a:t>	επιπτώσεις στη: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Διαχείριση του ελεύθερου χρόνου </a:t>
            </a:r>
            <a:r>
              <a:rPr lang="el-GR" dirty="0"/>
              <a:t>αλλά πολλές φορές και στην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Ψυχική υγεία</a:t>
            </a:r>
            <a:endParaRPr lang="en-US" b="1" dirty="0"/>
          </a:p>
        </p:txBody>
      </p:sp>
      <p:pic>
        <p:nvPicPr>
          <p:cNvPr id="5" name="Picture 4" descr="ΜΕΤΑΣΧΗΜΑΤΙΣΜΟΣ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89" y="1347788"/>
            <a:ext cx="4526545" cy="45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651335"/>
            <a:ext cx="4038600" cy="5474829"/>
          </a:xfrm>
        </p:spPr>
        <p:txBody>
          <a:bodyPr/>
          <a:lstStyle/>
          <a:p>
            <a:pPr>
              <a:buNone/>
            </a:pPr>
            <a:r>
              <a:rPr lang="el-GR" dirty="0"/>
              <a:t>	Η επικράτηση: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</a:t>
            </a:r>
            <a:r>
              <a:rPr lang="el-GR" b="1" dirty="0"/>
              <a:t>απλοαγγλικής</a:t>
            </a:r>
            <a:r>
              <a:rPr lang="el-GR" dirty="0"/>
              <a:t>»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του νεολογικού μορφώματος των «</a:t>
            </a:r>
            <a:r>
              <a:rPr lang="en-US" b="1" dirty="0"/>
              <a:t>greeklish</a:t>
            </a:r>
            <a:r>
              <a:rPr lang="el-GR" dirty="0"/>
              <a:t>»</a:t>
            </a:r>
          </a:p>
          <a:p>
            <a:pPr>
              <a:buNone/>
            </a:pPr>
            <a:r>
              <a:rPr lang="el-GR" dirty="0"/>
              <a:t>	προκαλεί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dirty="0"/>
              <a:t>σημαντικές αλλαγές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στην </a:t>
            </a:r>
            <a:r>
              <a:rPr lang="en-US" b="1" dirty="0"/>
              <a:t>εκφορά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του κλασσικού </a:t>
            </a:r>
            <a:r>
              <a:rPr lang="en-US" b="1" dirty="0"/>
              <a:t>επικοινωνιακού λόγου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51335"/>
            <a:ext cx="4038600" cy="547482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b="1" dirty="0"/>
              <a:t>Μεταλλάσοντας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dirty="0"/>
              <a:t>τους </a:t>
            </a:r>
            <a:r>
              <a:rPr lang="en-US" b="1" dirty="0"/>
              <a:t>γλωσσικούς </a:t>
            </a:r>
            <a:r>
              <a:rPr lang="en-US" dirty="0"/>
              <a:t>και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b="1" dirty="0"/>
              <a:t>συντακτικούς</a:t>
            </a:r>
            <a:r>
              <a:rPr lang="en-US" dirty="0"/>
              <a:t> τύπους της επικοινωνίας</a:t>
            </a:r>
          </a:p>
        </p:txBody>
      </p:sp>
      <p:pic>
        <p:nvPicPr>
          <p:cNvPr id="5" name="Picture 4" descr="ΜΕΤΑΛΛΑΞΗ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470" y="2806701"/>
            <a:ext cx="3780330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4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Ταυτόχρονα μετατρέπει την </a:t>
            </a:r>
            <a:r>
              <a:rPr lang="en-US" b="1" dirty="0"/>
              <a:t>επικοινωνιακή διαδικασία </a:t>
            </a:r>
            <a:r>
              <a:rPr lang="en-US" dirty="0"/>
              <a:t>σε μία</a:t>
            </a:r>
            <a:r>
              <a:rPr lang="el-GR" dirty="0"/>
              <a:t>: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379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αναδομώντας ταυτόχρονα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16806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908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157-110C-444B-88F8-B29A020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Δημιουργ</a:t>
            </a:r>
            <a:r>
              <a:rPr lang="en-US" b="1" dirty="0"/>
              <a:t>ώ</a:t>
            </a:r>
            <a:r>
              <a:rPr lang="el-GR" b="1" dirty="0"/>
              <a:t>ντας έτσι </a:t>
            </a:r>
            <a:br>
              <a:rPr lang="el-GR" b="1" dirty="0"/>
            </a:br>
            <a:r>
              <a:rPr lang="el-GR" b="1" dirty="0"/>
              <a:t>τη Νέα Ψηφιακή Δημόσια Σφαίρα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9653D-68A1-F047-9321-DB55FB9C7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4" y="1825625"/>
            <a:ext cx="9022212" cy="4351338"/>
          </a:xfrm>
        </p:spPr>
      </p:pic>
    </p:spTree>
    <p:extLst>
      <p:ext uri="{BB962C8B-B14F-4D97-AF65-F5344CB8AC3E}">
        <p14:creationId xmlns:p14="http://schemas.microsoft.com/office/powerpoint/2010/main" val="1556522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3AD0-D974-B84A-BDBE-5FBC393F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διαμόρφωση της ψηφιακής δημόσιας σφαίρας.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4D9E-6E9C-F34F-8CEC-257777BB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Στη σύγχρονη πολιτική </a:t>
            </a:r>
            <a:endParaRPr lang="en-US" dirty="0"/>
          </a:p>
          <a:p>
            <a:r>
              <a:rPr lang="el-GR" dirty="0"/>
              <a:t>και οικονομική πραγματικότητα </a:t>
            </a:r>
            <a:endParaRPr lang="en-US" dirty="0"/>
          </a:p>
          <a:p>
            <a:r>
              <a:rPr lang="el-GR" dirty="0"/>
              <a:t>η ταχύτητα διάδοσης </a:t>
            </a:r>
            <a:endParaRPr lang="en-US" dirty="0"/>
          </a:p>
          <a:p>
            <a:r>
              <a:rPr lang="el-GR" dirty="0"/>
              <a:t>και αναπαραγωγής των ειδήσεων </a:t>
            </a:r>
            <a:endParaRPr lang="en-US" dirty="0"/>
          </a:p>
          <a:p>
            <a:r>
              <a:rPr lang="el-GR" dirty="0"/>
              <a:t>έχει λάβει ανεξέλεγκτες</a:t>
            </a:r>
            <a:r>
              <a:rPr lang="en-US" dirty="0"/>
              <a:t> </a:t>
            </a:r>
          </a:p>
          <a:p>
            <a:r>
              <a:rPr lang="el-GR" dirty="0"/>
              <a:t>πολλές φορές διαστάσεις, </a:t>
            </a:r>
            <a:endParaRPr lang="en-US" dirty="0"/>
          </a:p>
          <a:p>
            <a:r>
              <a:rPr lang="el-GR" dirty="0"/>
              <a:t>ιδιαίτερα λόγω </a:t>
            </a:r>
            <a:endParaRPr lang="en-US" dirty="0"/>
          </a:p>
          <a:p>
            <a:r>
              <a:rPr lang="el-GR" dirty="0"/>
              <a:t>της ραγδαίας χρήσης </a:t>
            </a:r>
            <a:endParaRPr lang="en-US" dirty="0"/>
          </a:p>
          <a:p>
            <a:r>
              <a:rPr lang="el-GR" dirty="0"/>
              <a:t>του διαδικτύου, </a:t>
            </a:r>
            <a:endParaRPr lang="en-US" dirty="0"/>
          </a:p>
          <a:p>
            <a:r>
              <a:rPr lang="el-GR" dirty="0"/>
              <a:t>αλλά κυρίως </a:t>
            </a:r>
            <a:endParaRPr lang="en-US" dirty="0"/>
          </a:p>
          <a:p>
            <a:r>
              <a:rPr lang="el-GR" dirty="0"/>
              <a:t>των μέσων κοινωνικής δικτύωσης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A5DFF-1F23-4041-8748-3000F0480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09" y="1825625"/>
            <a:ext cx="4887190" cy="40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4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DDBBF-E45D-8346-8A91-7F61DAD6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84464"/>
            <a:ext cx="5181600" cy="5792499"/>
          </a:xfrm>
        </p:spPr>
        <p:txBody>
          <a:bodyPr>
            <a:normAutofit/>
          </a:bodyPr>
          <a:lstStyle/>
          <a:p>
            <a:r>
              <a:rPr lang="el-GR" sz="3200" dirty="0"/>
              <a:t>στη σύγχρονη </a:t>
            </a:r>
            <a:endParaRPr lang="en-US" sz="3200" dirty="0"/>
          </a:p>
          <a:p>
            <a:r>
              <a:rPr lang="el-GR" sz="3200" dirty="0"/>
              <a:t>ψηφιακή </a:t>
            </a:r>
            <a:endParaRPr lang="en-US" sz="3200" dirty="0"/>
          </a:p>
          <a:p>
            <a:r>
              <a:rPr lang="el-GR" sz="3200" dirty="0"/>
              <a:t>ηλεκτρονική πραγματικότητα, προσαρμόζοντας αντίστοιχα </a:t>
            </a:r>
            <a:endParaRPr lang="en-US" sz="3200" dirty="0"/>
          </a:p>
          <a:p>
            <a:r>
              <a:rPr lang="el-GR" sz="3200" dirty="0"/>
              <a:t>και τη ροή της ενημέρωσης </a:t>
            </a:r>
            <a:endParaRPr lang="en-US" sz="3200" dirty="0"/>
          </a:p>
          <a:p>
            <a:r>
              <a:rPr lang="el-GR" sz="3200" dirty="0"/>
              <a:t>και πληροφόρησης του παγκοσμιοποιημένου, </a:t>
            </a:r>
            <a:endParaRPr lang="en-US" sz="3200" dirty="0"/>
          </a:p>
          <a:p>
            <a:r>
              <a:rPr lang="el-GR" sz="3200" dirty="0"/>
              <a:t>και διαρκώς συνδεδεμένου στο διαδίκτυο,</a:t>
            </a:r>
            <a:endParaRPr lang="en-US" sz="3200" dirty="0"/>
          </a:p>
          <a:p>
            <a:r>
              <a:rPr lang="el-GR" sz="3200" dirty="0"/>
              <a:t> πλέον κοινού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F6746-4B20-7E49-8071-B0E414D80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4464"/>
            <a:ext cx="5181600" cy="5792499"/>
          </a:xfrm>
        </p:spPr>
        <p:txBody>
          <a:bodyPr>
            <a:normAutofit/>
          </a:bodyPr>
          <a:lstStyle/>
          <a:p>
            <a:r>
              <a:rPr lang="el-GR" dirty="0"/>
              <a:t>Χαρακτηριστικό στοιχείο </a:t>
            </a:r>
            <a:endParaRPr lang="en-US" dirty="0"/>
          </a:p>
          <a:p>
            <a:r>
              <a:rPr lang="el-GR" dirty="0"/>
              <a:t>του ραγδαίου μετασχηματισμού των δομών </a:t>
            </a:r>
            <a:endParaRPr lang="en-US" dirty="0"/>
          </a:p>
          <a:p>
            <a:r>
              <a:rPr lang="el-GR" dirty="0"/>
              <a:t>της οικονομικής </a:t>
            </a:r>
            <a:endParaRPr lang="en-US" dirty="0"/>
          </a:p>
          <a:p>
            <a:r>
              <a:rPr lang="el-GR" dirty="0"/>
              <a:t>και πολιτικής παγκόσμιας σφαίρας, </a:t>
            </a:r>
            <a:endParaRPr lang="en-US" dirty="0"/>
          </a:p>
          <a:p>
            <a:r>
              <a:rPr lang="el-GR" dirty="0"/>
              <a:t>καθώς και των λειτουργιών των νέων ψηφιακών επικοινωνιακών δυνατοτήτων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αποτελούσαν οι προβλέψεις για τη χρήση της ψηφιακής πολιτικής διαφήμισης στις ΗΠΑ,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586201"/>
            <a:ext cx="4038600" cy="5539963"/>
          </a:xfrm>
        </p:spPr>
        <p:txBody>
          <a:bodyPr>
            <a:normAutofit/>
          </a:bodyPr>
          <a:lstStyle/>
          <a:p>
            <a:r>
              <a:rPr lang="el-GR" sz="3600" dirty="0"/>
              <a:t>Με την </a:t>
            </a:r>
            <a:r>
              <a:rPr lang="el-GR" sz="3600" b="1" dirty="0"/>
              <a:t>κυριαρχία του νέου μέσου </a:t>
            </a:r>
            <a:r>
              <a:rPr lang="el-GR" sz="3600" dirty="0"/>
              <a:t>(</a:t>
            </a:r>
            <a:r>
              <a:rPr lang="en-US" sz="3600" b="1" dirty="0"/>
              <a:t>T.V.</a:t>
            </a:r>
            <a:r>
              <a:rPr lang="en-US" sz="3600" dirty="0"/>
              <a:t>) </a:t>
            </a:r>
            <a:r>
              <a:rPr lang="el-GR" sz="3600" dirty="0"/>
              <a:t>και την εξέλιξή του:</a:t>
            </a:r>
          </a:p>
          <a:p>
            <a:pPr marL="0" indent="0">
              <a:buNone/>
            </a:pPr>
            <a:endParaRPr lang="el-GR" sz="3600" dirty="0"/>
          </a:p>
          <a:p>
            <a:pPr>
              <a:buFont typeface="Wingdings" charset="2"/>
              <a:buChar char="ü"/>
            </a:pPr>
            <a:r>
              <a:rPr lang="el-GR" sz="4400" b="1" dirty="0"/>
              <a:t>Μετασχηματί-ζονται οι δυνατότητες επικοινωνίας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86201"/>
            <a:ext cx="4038600" cy="5539963"/>
          </a:xfrm>
        </p:spPr>
        <p:txBody>
          <a:bodyPr/>
          <a:lstStyle/>
          <a:p>
            <a:pPr algn="ctr">
              <a:buNone/>
            </a:pPr>
            <a:r>
              <a:rPr lang="el-GR" b="1" u="sng" dirty="0"/>
              <a:t>Διαφήμιση 2</a:t>
            </a:r>
            <a:r>
              <a:rPr lang="el-GR" b="1" u="sng" baseline="30000" dirty="0"/>
              <a:t>η</a:t>
            </a:r>
            <a:endParaRPr lang="el-GR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139834"/>
            <a:ext cx="3916843" cy="47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B3C1-7D3D-1D44-8FB6-5C9A0FD1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073"/>
            <a:ext cx="5181600" cy="5802890"/>
          </a:xfrm>
        </p:spPr>
        <p:txBody>
          <a:bodyPr>
            <a:normAutofit fontScale="92500" lnSpcReduction="10000"/>
          </a:bodyPr>
          <a:lstStyle/>
          <a:p>
            <a:r>
              <a:rPr lang="el-GR" sz="4100" dirty="0"/>
              <a:t>οι οποίες μόνο την περίοδο </a:t>
            </a:r>
            <a:r>
              <a:rPr lang="el-GR" sz="4100" b="1" dirty="0"/>
              <a:t>2008-2020</a:t>
            </a:r>
            <a:r>
              <a:rPr lang="el-GR" sz="4100" dirty="0"/>
              <a:t>, </a:t>
            </a:r>
          </a:p>
          <a:p>
            <a:r>
              <a:rPr lang="el-GR" sz="4100" dirty="0"/>
              <a:t>σύμφωνα με τα στοιχεία </a:t>
            </a:r>
          </a:p>
          <a:p>
            <a:r>
              <a:rPr lang="el-GR" sz="4100" b="1" dirty="0"/>
              <a:t>των </a:t>
            </a:r>
            <a:r>
              <a:rPr lang="en-US" sz="4100" b="1" dirty="0"/>
              <a:t>Borrell</a:t>
            </a:r>
            <a:r>
              <a:rPr lang="el-GR" sz="4100" b="1" dirty="0"/>
              <a:t> &amp; </a:t>
            </a:r>
            <a:r>
              <a:rPr lang="en-US" sz="4100" b="1" dirty="0"/>
              <a:t>Associates</a:t>
            </a:r>
            <a:r>
              <a:rPr lang="el-GR" sz="4100" dirty="0"/>
              <a:t>, εκτιμούσαν μια κατακόρυφη αύξηση </a:t>
            </a:r>
          </a:p>
          <a:p>
            <a:r>
              <a:rPr lang="el-GR" sz="4100" dirty="0"/>
              <a:t>της τάξης του 5000%, </a:t>
            </a:r>
          </a:p>
          <a:p>
            <a:r>
              <a:rPr lang="el-GR" sz="4100" dirty="0"/>
              <a:t>αγγίζοντας τα 3,5 δις $!.</a:t>
            </a:r>
            <a:endParaRPr lang="en-US" sz="4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43555-85DC-AA41-A446-AF64A6963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073"/>
            <a:ext cx="5181600" cy="5802890"/>
          </a:xfrm>
        </p:spPr>
        <p:txBody>
          <a:bodyPr>
            <a:noAutofit/>
          </a:bodyPr>
          <a:lstStyle/>
          <a:p>
            <a:r>
              <a:rPr lang="el-GR" sz="3000" dirty="0"/>
              <a:t>Ενδεικτικό παράδειγμα της ραγδαίας αλλαγής των επικοινωνιακών διαδικασιών που βρίσκονται σε εξέλιξη,</a:t>
            </a:r>
          </a:p>
          <a:p>
            <a:r>
              <a:rPr lang="el-GR" sz="3000" dirty="0"/>
              <a:t> εξαιτίας της «επιθετικής»</a:t>
            </a:r>
            <a:r>
              <a:rPr lang="en-US" sz="3000" dirty="0"/>
              <a:t> </a:t>
            </a:r>
            <a:r>
              <a:rPr lang="el-GR" sz="3000" dirty="0"/>
              <a:t>» (</a:t>
            </a:r>
            <a:r>
              <a:rPr lang="en-US" sz="3000" dirty="0"/>
              <a:t>aggressive</a:t>
            </a:r>
            <a:r>
              <a:rPr lang="el-GR" sz="3000" dirty="0"/>
              <a:t>)</a:t>
            </a:r>
            <a:r>
              <a:rPr lang="en-US" sz="3000" dirty="0"/>
              <a:t> </a:t>
            </a:r>
            <a:r>
              <a:rPr lang="el-GR" sz="3000" dirty="0"/>
              <a:t>εξάπλωσης της χρήσης των νέων μέσων επικοινωνίας, </a:t>
            </a:r>
          </a:p>
          <a:p>
            <a:r>
              <a:rPr lang="el-GR" sz="3000" dirty="0"/>
              <a:t>όπως τα μέσα κοινωνικής δικτύωσης, αποτελούσαν οι Αμερικανικές Προεδρικές </a:t>
            </a:r>
            <a:r>
              <a:rPr lang="el-GR" sz="3000" b="1" dirty="0"/>
              <a:t>Εκλογές του Νοεμβρίου 2016</a:t>
            </a:r>
            <a:r>
              <a:rPr lang="el-GR" sz="3000" dirty="0"/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9091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1F18-7055-B940-B4C4-34779E67D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2282"/>
            <a:ext cx="5181600" cy="5584681"/>
          </a:xfrm>
        </p:spPr>
        <p:txBody>
          <a:bodyPr>
            <a:normAutofit/>
          </a:bodyPr>
          <a:lstStyle/>
          <a:p>
            <a:r>
              <a:rPr lang="el-GR" sz="3600" dirty="0"/>
              <a:t>Σύμφωνα με το </a:t>
            </a:r>
            <a:r>
              <a:rPr lang="en-US" sz="3600" dirty="0"/>
              <a:t>Wired </a:t>
            </a:r>
            <a:r>
              <a:rPr lang="el-GR" sz="3600" dirty="0"/>
              <a:t>στις 7 Νοεμβρίου του 2016,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το άρθρο με τίτλο </a:t>
            </a:r>
            <a:r>
              <a:rPr lang="el-GR" sz="3600" dirty="0">
                <a:hlinkClick r:id="rId2"/>
              </a:rPr>
              <a:t>“</a:t>
            </a:r>
            <a:r>
              <a:rPr lang="en-US" sz="3600" dirty="0">
                <a:hlinkClick r:id="rId2"/>
              </a:rPr>
              <a:t>Why I</a:t>
            </a:r>
            <a:r>
              <a:rPr lang="el-GR" sz="3600" dirty="0">
                <a:hlinkClick r:id="rId2"/>
              </a:rPr>
              <a:t>’</a:t>
            </a:r>
            <a:r>
              <a:rPr lang="en-US" sz="3600" dirty="0">
                <a:hlinkClick r:id="rId2"/>
              </a:rPr>
              <a:t>m Voting For Donald Trump</a:t>
            </a:r>
            <a:r>
              <a:rPr lang="el-GR" sz="3600" dirty="0">
                <a:hlinkClick r:id="rId2"/>
              </a:rPr>
              <a:t>”</a:t>
            </a:r>
            <a:r>
              <a:rPr lang="el-GR" sz="3600" dirty="0"/>
              <a:t>,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δηλαδή «Γιατί ψηφίζω για τον </a:t>
            </a:r>
            <a:r>
              <a:rPr lang="en-US" sz="3600" dirty="0"/>
              <a:t>Donald Trump</a:t>
            </a:r>
            <a:r>
              <a:rPr lang="el-GR" sz="3600" dirty="0"/>
              <a:t>»,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διαμοιράστηκε </a:t>
            </a:r>
            <a:r>
              <a:rPr lang="el-GR" sz="3600" b="1" dirty="0"/>
              <a:t>1,5 εκατομμύρια φορές! 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DAEAA-F8AA-6949-8E8F-0BB1493E0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92282"/>
            <a:ext cx="5181600" cy="5584681"/>
          </a:xfrm>
        </p:spPr>
        <p:txBody>
          <a:bodyPr>
            <a:noAutofit/>
          </a:bodyPr>
          <a:lstStyle/>
          <a:p>
            <a:r>
              <a:rPr lang="el-GR" sz="3200" dirty="0"/>
              <a:t>Αποτελούσε μάλιστα </a:t>
            </a:r>
            <a:endParaRPr lang="en-US" sz="3200" dirty="0"/>
          </a:p>
          <a:p>
            <a:r>
              <a:rPr lang="el-GR" sz="3200" dirty="0"/>
              <a:t>το δεύτερο πιο δημοφιλές θέμα, το κρίσιμο προεκλογικό εξάμηνο στις ΗΠΑ,  </a:t>
            </a:r>
            <a:endParaRPr lang="en-US" sz="3200" dirty="0"/>
          </a:p>
          <a:p>
            <a:r>
              <a:rPr lang="el-GR" sz="3200" dirty="0"/>
              <a:t>δηλαδή από τον Μάιο έως τον Νοέμβριο του 2016, </a:t>
            </a:r>
            <a:endParaRPr lang="en-US" sz="3200" dirty="0"/>
          </a:p>
          <a:p>
            <a:r>
              <a:rPr lang="el-GR" sz="3200" dirty="0"/>
              <a:t>στη μηχανή αναζήτησης </a:t>
            </a:r>
            <a:r>
              <a:rPr lang="en-US" sz="3200" dirty="0"/>
              <a:t>Google</a:t>
            </a:r>
            <a:r>
              <a:rPr lang="el-GR" sz="3200" dirty="0"/>
              <a:t>, με τις λέξεις </a:t>
            </a:r>
            <a:endParaRPr lang="en-US" sz="3200" dirty="0"/>
          </a:p>
          <a:p>
            <a:r>
              <a:rPr lang="el-GR" sz="3200" dirty="0"/>
              <a:t>«</a:t>
            </a:r>
            <a:r>
              <a:rPr lang="en-US" sz="3200" dirty="0"/>
              <a:t>Donald Trump</a:t>
            </a:r>
            <a:r>
              <a:rPr lang="el-GR" sz="3200" dirty="0"/>
              <a:t>».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431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DFAF-856F-E546-B5B5-8D0E2A430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0491"/>
            <a:ext cx="5181600" cy="5366472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Σύμφωνα μάλιστα </a:t>
            </a:r>
            <a:endParaRPr lang="en-US" sz="3200" dirty="0"/>
          </a:p>
          <a:p>
            <a:r>
              <a:rPr lang="el-GR" sz="3200" dirty="0"/>
              <a:t>με το </a:t>
            </a:r>
            <a:r>
              <a:rPr lang="en-US" sz="3200" dirty="0">
                <a:hlinkClick r:id="rId2"/>
              </a:rPr>
              <a:t>Pew Research</a:t>
            </a:r>
            <a:r>
              <a:rPr lang="el-GR" sz="3200" dirty="0"/>
              <a:t>,</a:t>
            </a:r>
            <a:r>
              <a:rPr lang="en-US" sz="3200" dirty="0"/>
              <a:t> </a:t>
            </a:r>
          </a:p>
          <a:p>
            <a:r>
              <a:rPr lang="el-GR" sz="3200" dirty="0"/>
              <a:t>το </a:t>
            </a:r>
            <a:r>
              <a:rPr lang="el-GR" sz="3200" b="1" dirty="0"/>
              <a:t>61% των εκατομμυρίων χρηστών του </a:t>
            </a:r>
            <a:r>
              <a:rPr lang="en-US" sz="3200" b="1" dirty="0"/>
              <a:t>Facebook</a:t>
            </a:r>
            <a:r>
              <a:rPr lang="el-GR" sz="3200" dirty="0"/>
              <a:t>, </a:t>
            </a:r>
            <a:endParaRPr lang="en-US" sz="3200" dirty="0"/>
          </a:p>
          <a:p>
            <a:r>
              <a:rPr lang="el-GR" sz="3200" dirty="0"/>
              <a:t>παρόλο που </a:t>
            </a:r>
            <a:r>
              <a:rPr lang="el-GR" sz="3200" u="sng" dirty="0"/>
              <a:t>η ίδια η εταιρία αρνείται ότι αποτελεί πηγή ειδήσεων</a:t>
            </a:r>
            <a:r>
              <a:rPr lang="el-GR" sz="3200" dirty="0"/>
              <a:t>,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δηλώνουν ότι </a:t>
            </a:r>
            <a:r>
              <a:rPr lang="el-GR" sz="3200" b="1" dirty="0"/>
              <a:t>το χρησιμοποιούν ως πηγή ειδήσεων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1500" dirty="0"/>
              <a:t>(Mitchell, A., Gottfried, J. &amp; Matsa, K.E. (2015). «Facebook Top Source for Political News Among Millennials». </a:t>
            </a:r>
            <a:r>
              <a:rPr lang="el-GR" sz="1500" dirty="0"/>
              <a:t>Στο: </a:t>
            </a:r>
            <a:r>
              <a:rPr lang="el-GR" sz="1500" u="sng" dirty="0">
                <a:hlinkClick r:id="rId2"/>
              </a:rPr>
              <a:t>http://www.journalism.org/2015/06/01/facebook-top-source-for-political-news-among-millennials/</a:t>
            </a:r>
            <a:r>
              <a:rPr lang="el-GR" sz="1500" dirty="0"/>
              <a:t> (προσπελάστηκε στις 17/02/2017).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BE8863-8C6F-1446-9B56-9A010AA42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65018"/>
            <a:ext cx="5181600" cy="5070764"/>
          </a:xfrm>
        </p:spPr>
      </p:pic>
    </p:spTree>
    <p:extLst>
      <p:ext uri="{BB962C8B-B14F-4D97-AF65-F5344CB8AC3E}">
        <p14:creationId xmlns:p14="http://schemas.microsoft.com/office/powerpoint/2010/main" val="2100989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EBDE-314F-054B-A102-0F57AB1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Οι νέες ψηφιακές πλατφόρμες, λοιπόν, καθώς </a:t>
            </a:r>
            <a:endParaRPr lang="en-US" sz="3200" dirty="0"/>
          </a:p>
          <a:p>
            <a:r>
              <a:rPr lang="el-GR" sz="3200" dirty="0"/>
              <a:t>και τα νέα μέσα επικοινωνίας αναδομούν </a:t>
            </a:r>
            <a:endParaRPr lang="en-US" sz="3200" dirty="0"/>
          </a:p>
          <a:p>
            <a:r>
              <a:rPr lang="el-GR" sz="3200" dirty="0"/>
              <a:t>και μετασχηματίζουν διαρκώς τις επικοινωνιακές διεργασίες, </a:t>
            </a:r>
            <a:endParaRPr lang="en-US" sz="3200" dirty="0"/>
          </a:p>
          <a:p>
            <a:r>
              <a:rPr lang="el-GR" sz="3200" dirty="0"/>
              <a:t>καθώς και τις μορφές της επικοινωνίας </a:t>
            </a:r>
            <a:endParaRPr lang="en-US" sz="3200" dirty="0"/>
          </a:p>
          <a:p>
            <a:r>
              <a:rPr lang="el-GR" sz="3200" dirty="0"/>
              <a:t>προσφέροντας διαρκώς </a:t>
            </a:r>
            <a:r>
              <a:rPr lang="el-GR" sz="3200" b="1" dirty="0"/>
              <a:t>νέες</a:t>
            </a:r>
            <a:r>
              <a:rPr lang="el-GR" sz="3200" dirty="0"/>
              <a:t> και </a:t>
            </a:r>
            <a:r>
              <a:rPr lang="el-GR" sz="3200" b="1" dirty="0"/>
              <a:t>πολλές</a:t>
            </a:r>
            <a:r>
              <a:rPr lang="el-GR" sz="3200" dirty="0"/>
              <a:t> φορές </a:t>
            </a:r>
            <a:r>
              <a:rPr lang="el-GR" sz="3200" b="1" dirty="0"/>
              <a:t>πρωτότυπες πρακτικές</a:t>
            </a:r>
            <a:r>
              <a:rPr lang="en-US" sz="3200" dirty="0"/>
              <a:t> (Craig, G. 2016).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1FA325-FCA3-2D4E-9649-88F507AF0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5181600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06DDD-5D34-E243-B5EE-DD3A98C60489}"/>
              </a:ext>
            </a:extLst>
          </p:cNvPr>
          <p:cNvSpPr txBox="1"/>
          <p:nvPr/>
        </p:nvSpPr>
        <p:spPr>
          <a:xfrm>
            <a:off x="6555776" y="5953991"/>
            <a:ext cx="46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1δις χρήστες τον Οκτώβριο του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02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8981" y="411118"/>
            <a:ext cx="4336473" cy="574621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l-GR" sz="3600" dirty="0"/>
              <a:t>Η </a:t>
            </a:r>
            <a:r>
              <a:rPr lang="el-GR" sz="3600" b="1" dirty="0"/>
              <a:t>κλασσική συσκευή τηλεόρασης </a:t>
            </a:r>
          </a:p>
          <a:p>
            <a:pPr>
              <a:buNone/>
            </a:pPr>
            <a:r>
              <a:rPr lang="el-GR" sz="3600" dirty="0"/>
              <a:t>	που </a:t>
            </a:r>
            <a:r>
              <a:rPr lang="en-US" sz="3600" dirty="0"/>
              <a:t>λειτουργεί, και ως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b="1" baseline="30000" dirty="0"/>
              <a:t>κοινωνικοποιητικός μηχανισμός</a:t>
            </a:r>
            <a:r>
              <a:rPr lang="en-US" sz="3600" baseline="30000" dirty="0"/>
              <a:t>, ειδικά στις </a:t>
            </a:r>
            <a:r>
              <a:rPr lang="en-US" sz="3600" b="1" baseline="30000" dirty="0"/>
              <a:t>απομακρυσμένες γεωγραφικά περιοχές, </a:t>
            </a:r>
            <a:endParaRPr lang="el-GR" sz="3600" b="1" baseline="30000" dirty="0"/>
          </a:p>
          <a:p>
            <a:pPr>
              <a:buFont typeface="Wingdings" charset="2"/>
              <a:buChar char="ü"/>
            </a:pPr>
            <a:r>
              <a:rPr lang="en-US" sz="3600" baseline="30000" dirty="0"/>
              <a:t>έχει σταδιακά παραχωρήσει τη θέση της </a:t>
            </a:r>
            <a:r>
              <a:rPr lang="el-GR" sz="3600" baseline="30000" dirty="0"/>
              <a:t>στη: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743637"/>
            <a:ext cx="5275118" cy="435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A8593-239C-4D4A-AAFC-1F319FDBBB6A}"/>
              </a:ext>
            </a:extLst>
          </p:cNvPr>
          <p:cNvSpPr txBox="1"/>
          <p:nvPr/>
        </p:nvSpPr>
        <p:spPr>
          <a:xfrm>
            <a:off x="6019800" y="5496791"/>
            <a:ext cx="5160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Αμερικανική οικογέ</a:t>
            </a:r>
            <a:r>
              <a:rPr lang="en-GB" sz="1050" b="1" dirty="0"/>
              <a:t>νεια </a:t>
            </a:r>
            <a:r>
              <a:rPr lang="el-GR" sz="1050" b="1" dirty="0"/>
              <a:t>παρακολουθεί τηλεοπτικό πρό</a:t>
            </a:r>
            <a:r>
              <a:rPr lang="en-GB" sz="1050" b="1" dirty="0"/>
              <a:t>γραμμα </a:t>
            </a:r>
            <a:r>
              <a:rPr lang="el-GR" sz="1050" b="1" dirty="0"/>
              <a:t>στη δεκαετί</a:t>
            </a:r>
            <a:r>
              <a:rPr lang="en-GB" sz="1050" b="1" dirty="0"/>
              <a:t>α </a:t>
            </a:r>
            <a:r>
              <a:rPr lang="el-GR" sz="1050" b="1" dirty="0"/>
              <a:t>του 1950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600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Από την κλασσική στη σύγχρονη τηλεόραση</a:t>
            </a:r>
            <a:endParaRPr lang="en-US" b="1" dirty="0"/>
          </a:p>
        </p:txBody>
      </p:sp>
      <p:pic>
        <p:nvPicPr>
          <p:cNvPr id="7" name="Content Placeholder 6" descr="T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17" r="-3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8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Εικόνα και επικοινωνία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678564" cy="4525963"/>
          </a:xfrm>
        </p:spPr>
        <p:txBody>
          <a:bodyPr>
            <a:normAutofit fontScale="92500"/>
          </a:bodyPr>
          <a:lstStyle/>
          <a:p>
            <a:r>
              <a:rPr lang="el-GR" dirty="0"/>
              <a:t>Ο  </a:t>
            </a:r>
            <a:r>
              <a:rPr lang="en-US" b="1" dirty="0"/>
              <a:t>Roland Barthes </a:t>
            </a:r>
            <a:r>
              <a:rPr lang="en-US" dirty="0"/>
              <a:t>(1988</a:t>
            </a:r>
            <a:r>
              <a:rPr lang="el-GR" dirty="0"/>
              <a:t>β:27) τονίζει:</a:t>
            </a:r>
          </a:p>
          <a:p>
            <a:r>
              <a:rPr lang="el-GR" dirty="0"/>
              <a:t>Τη δυαδικότητα του φωτογραφικού μηνύματος: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Είναι </a:t>
            </a:r>
            <a:r>
              <a:rPr lang="el-GR" b="1" dirty="0"/>
              <a:t>μήνυμα χωρίς κώδικα </a:t>
            </a:r>
            <a:r>
              <a:rPr lang="el-GR" dirty="0"/>
              <a:t>και ταυτόχρονα</a:t>
            </a:r>
          </a:p>
          <a:p>
            <a:r>
              <a:rPr lang="en-US" dirty="0"/>
              <a:t>περιέχει και ένα «</a:t>
            </a:r>
            <a:r>
              <a:rPr lang="en-US" b="1" dirty="0"/>
              <a:t>συμπληρωτικό μήνυμα</a:t>
            </a:r>
            <a:r>
              <a:rPr lang="en-US" dirty="0"/>
              <a:t>»</a:t>
            </a:r>
            <a:r>
              <a:rPr lang="el-GR" dirty="0"/>
              <a:t> συνδηλωτικού χαρακτήρα.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183257"/>
            <a:ext cx="4038600" cy="494290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u="sng" dirty="0"/>
              <a:t>Παράδειγμα 1</a:t>
            </a:r>
            <a:r>
              <a:rPr lang="el-GR" b="1" u="sng" baseline="30000" dirty="0"/>
              <a:t>ο</a:t>
            </a:r>
            <a:endParaRPr lang="el-GR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65" y="1600201"/>
            <a:ext cx="47110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00062"/>
          </a:xfrm>
        </p:spPr>
        <p:txBody>
          <a:bodyPr/>
          <a:lstStyle/>
          <a:p>
            <a:r>
              <a:rPr lang="en-US" sz="3600" b="1" dirty="0"/>
              <a:t>Sontag </a:t>
            </a:r>
            <a:r>
              <a:rPr lang="en-US" sz="3600" dirty="0"/>
              <a:t>(1993</a:t>
            </a:r>
            <a:r>
              <a:rPr lang="el-GR" sz="3600" dirty="0"/>
              <a:t>:27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074701"/>
            <a:ext cx="4038600" cy="5051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Αναγνωρίζει</a:t>
            </a:r>
            <a:r>
              <a:rPr lang="el-GR" dirty="0"/>
              <a:t> </a:t>
            </a:r>
            <a:r>
              <a:rPr lang="en-US" dirty="0"/>
              <a:t>την </a:t>
            </a:r>
            <a:r>
              <a:rPr lang="en-US" b="1" u="sng" dirty="0"/>
              <a:t>κρισιμότητα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l-GR" b="1" dirty="0"/>
              <a:t>ιστορικού</a:t>
            </a:r>
            <a:r>
              <a:rPr lang="en-US" dirty="0"/>
              <a:t> και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l-GR" b="1" dirty="0"/>
              <a:t>ιδεολογικού</a:t>
            </a:r>
            <a:r>
              <a:rPr lang="en-US" dirty="0"/>
              <a:t> </a:t>
            </a:r>
            <a:r>
              <a:rPr lang="el-GR" dirty="0"/>
              <a:t>πλαισίου</a:t>
            </a:r>
            <a:r>
              <a:rPr lang="en-US" dirty="0"/>
              <a:t> πρόσληψης των εικόνων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για τον </a:t>
            </a:r>
            <a:r>
              <a:rPr lang="en-US" sz="4324" b="1" dirty="0"/>
              <a:t>καθορισμό του νοήματος </a:t>
            </a:r>
            <a:endParaRPr lang="el-GR" sz="4324" b="1" dirty="0"/>
          </a:p>
          <a:p>
            <a:pPr>
              <a:buFont typeface="Wingdings" charset="2"/>
              <a:buChar char="Ø"/>
            </a:pPr>
            <a:r>
              <a:rPr lang="en-US" dirty="0"/>
              <a:t>και της ίδιας της </a:t>
            </a:r>
            <a:r>
              <a:rPr lang="en-US" sz="3459" b="1" dirty="0"/>
              <a:t>εμβέλειας τους </a:t>
            </a:r>
            <a:endParaRPr lang="el-GR" sz="3459" b="1" dirty="0"/>
          </a:p>
          <a:p>
            <a:pPr>
              <a:buFont typeface="Wingdings" charset="2"/>
              <a:buChar char="ü"/>
            </a:pPr>
            <a:r>
              <a:rPr lang="en-US" dirty="0"/>
              <a:t>στην </a:t>
            </a:r>
            <a:r>
              <a:rPr lang="en-US" sz="3027" b="1" dirty="0"/>
              <a:t>επικοινωνιακή διαδικασία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074701"/>
            <a:ext cx="4038600" cy="50514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2595" b="1" u="sng" dirty="0"/>
              <a:t>Παράδειγμα 2</a:t>
            </a:r>
            <a:r>
              <a:rPr lang="el-GR" sz="2595" b="1" u="sng" baseline="30000" dirty="0"/>
              <a:t>ο</a:t>
            </a:r>
            <a:endParaRPr lang="el-GR" sz="2595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86" y="1574057"/>
            <a:ext cx="4120915" cy="45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2571</TotalTime>
  <Words>1305</Words>
  <Application>Microsoft Office PowerPoint</Application>
  <PresentationFormat>Ευρεία οθόνη</PresentationFormat>
  <Paragraphs>225</Paragraphs>
  <Slides>53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Media και επικοινωνία</vt:lpstr>
      <vt:lpstr>Παρουσίαση του PowerPoint</vt:lpstr>
      <vt:lpstr>Παρουσίαση του PowerPoint</vt:lpstr>
      <vt:lpstr>Παρουσίαση του PowerPoint</vt:lpstr>
      <vt:lpstr>Από την κλασσική στη σύγχρονη τηλεόραση</vt:lpstr>
      <vt:lpstr>Εικόνα και επικοινωνία</vt:lpstr>
      <vt:lpstr>Sontag (1993:27)</vt:lpstr>
      <vt:lpstr>Παρουσίαση του PowerPoint</vt:lpstr>
      <vt:lpstr> Παράδειγμα 5o: Huffington Post 16/12/2022 15:06 EET:  «Ο Πάπας Φραγκίσκος επιστρέφει θραύσματα του Παρθενώνα στην Ελλάδα» </vt:lpstr>
      <vt:lpstr>Η χρήση της εικόνας μπορεί να γίνει:</vt:lpstr>
      <vt:lpstr>Επικοινωνία και Διαδίκτυο</vt:lpstr>
      <vt:lpstr>Η χρήση του δικτύου στην Ελλάδα</vt:lpstr>
      <vt:lpstr>Παρουσίαση του PowerPoint</vt:lpstr>
      <vt:lpstr>Η διαχρονική χρήση του δικτύου στην Ελλάδα</vt:lpstr>
      <vt:lpstr>Η χρήση του δικτύου ανάλογα με το φύλο</vt:lpstr>
      <vt:lpstr>Ο μετασχηματισμός της κοινωνικής πραγματικότητας</vt:lpstr>
      <vt:lpstr>Η ηλικιακή χρήση του διαδικτύου 2019-2021</vt:lpstr>
      <vt:lpstr>Παρουσίαση του PowerPoint</vt:lpstr>
      <vt:lpstr>Πώς συνδεόμαστε;</vt:lpstr>
      <vt:lpstr>Ο μετασχηματισμός της οικονομικής πραγματικότητας</vt:lpstr>
      <vt:lpstr>Παρουσίαση του PowerPoint</vt:lpstr>
      <vt:lpstr>Η...ώριμη χρήση των social media στην Ελλάδα στην post-covid εποχή</vt:lpstr>
      <vt:lpstr>Η χρονική διάρκεια της… ώριμης χρήσης των social media</vt:lpstr>
      <vt:lpstr>Social media και… ωριμότητα</vt:lpstr>
      <vt:lpstr> Έρευνα «Focus on Tech Life Tips» της εταιρείας Focus Bari για το πρώτο εξάμηνο του 2021.  </vt:lpstr>
      <vt:lpstr>Σύμφωνα με το δείκτη DESI</vt:lpstr>
      <vt:lpstr>Στην 26η θέση των 28 της Ε.Ε. με βάση το Δείκτη Ψηφιακής Οικονομίας και Κοινωνίας (2015)</vt:lpstr>
      <vt:lpstr> Η Ελλάδα στην 26η θέση το 2015 </vt:lpstr>
      <vt:lpstr>DESI: Η Ελλάδα στην…25η θέση στους 27 της Ε.Ε.</vt:lpstr>
      <vt:lpstr>Η μετατόπιση της εξουσίας</vt:lpstr>
      <vt:lpstr>Παρουσίαση του PowerPoint</vt:lpstr>
      <vt:lpstr>Επικοινωνία και Μέσα Κοινωνικής Δικτύωσης (social media)</vt:lpstr>
      <vt:lpstr>Η διείσδυση των social media στις ΗΠΑ</vt:lpstr>
      <vt:lpstr>Η ελληνική περίπτωση- Μάρτιος 2021</vt:lpstr>
      <vt:lpstr>H διείσδυση του  Instagram-Μάρτιος 2021 </vt:lpstr>
      <vt:lpstr>Κοινωνικά δίκτυα και πολιτική-Το παράδειγμα του twitter: twitter.com </vt:lpstr>
      <vt:lpstr>Παρουσίαση του PowerPoint</vt:lpstr>
      <vt:lpstr>Social Media και Κινήματα</vt:lpstr>
      <vt:lpstr>Κίνημα κατά της μαντήλας στις γυναίκες στο Ιράν</vt:lpstr>
      <vt:lpstr>Social Media και Κινήματα </vt:lpstr>
      <vt:lpstr>Η αναδόμηση της επικοινωνίας</vt:lpstr>
      <vt:lpstr>Παρουσίαση του PowerPoint</vt:lpstr>
      <vt:lpstr>Ταυτόχρονα μετατρέπει την επικοινωνιακή διαδικασία σε μία: </vt:lpstr>
      <vt:lpstr>αναδομώντας ταυτόχρονα </vt:lpstr>
      <vt:lpstr>Δημιουργώντας έτσι  τη Νέα Ψηφιακή Δημόσια Σφαίρα</vt:lpstr>
      <vt:lpstr>Η διαμόρφωση της ψηφιακής δημόσιας σφαίρας.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Anastasios Stavropoulos</cp:lastModifiedBy>
  <cp:revision>447</cp:revision>
  <dcterms:created xsi:type="dcterms:W3CDTF">2022-10-31T13:17:16Z</dcterms:created>
  <dcterms:modified xsi:type="dcterms:W3CDTF">2024-12-16T09:32:44Z</dcterms:modified>
</cp:coreProperties>
</file>