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E8BB77-2483-4C3F-A508-8FA8DE56BE6D}"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D2E30-F1FA-4606-859A-85E99FAF5E23}" type="slidenum">
              <a:rPr lang="en-US" smtClean="0"/>
              <a:t>‹#›</a:t>
            </a:fld>
            <a:endParaRPr lang="en-US"/>
          </a:p>
        </p:txBody>
      </p:sp>
    </p:spTree>
    <p:extLst>
      <p:ext uri="{BB962C8B-B14F-4D97-AF65-F5344CB8AC3E}">
        <p14:creationId xmlns:p14="http://schemas.microsoft.com/office/powerpoint/2010/main" val="68652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1</a:t>
            </a:fld>
            <a:endParaRPr lang="el-GR"/>
          </a:p>
        </p:txBody>
      </p:sp>
    </p:spTree>
    <p:extLst>
      <p:ext uri="{BB962C8B-B14F-4D97-AF65-F5344CB8AC3E}">
        <p14:creationId xmlns:p14="http://schemas.microsoft.com/office/powerpoint/2010/main" val="1744318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13</a:t>
            </a:fld>
            <a:endParaRPr lang="el-GR"/>
          </a:p>
        </p:txBody>
      </p:sp>
    </p:spTree>
    <p:extLst>
      <p:ext uri="{BB962C8B-B14F-4D97-AF65-F5344CB8AC3E}">
        <p14:creationId xmlns:p14="http://schemas.microsoft.com/office/powerpoint/2010/main" val="1423073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14</a:t>
            </a:fld>
            <a:endParaRPr lang="el-GR"/>
          </a:p>
        </p:txBody>
      </p:sp>
    </p:spTree>
    <p:extLst>
      <p:ext uri="{BB962C8B-B14F-4D97-AF65-F5344CB8AC3E}">
        <p14:creationId xmlns:p14="http://schemas.microsoft.com/office/powerpoint/2010/main" val="20868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2</a:t>
            </a:fld>
            <a:endParaRPr lang="el-GR"/>
          </a:p>
        </p:txBody>
      </p:sp>
    </p:spTree>
    <p:extLst>
      <p:ext uri="{BB962C8B-B14F-4D97-AF65-F5344CB8AC3E}">
        <p14:creationId xmlns:p14="http://schemas.microsoft.com/office/powerpoint/2010/main" val="4268095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3</a:t>
            </a:fld>
            <a:endParaRPr lang="el-GR"/>
          </a:p>
        </p:txBody>
      </p:sp>
    </p:spTree>
    <p:extLst>
      <p:ext uri="{BB962C8B-B14F-4D97-AF65-F5344CB8AC3E}">
        <p14:creationId xmlns:p14="http://schemas.microsoft.com/office/powerpoint/2010/main" val="86341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4</a:t>
            </a:fld>
            <a:endParaRPr lang="el-GR"/>
          </a:p>
        </p:txBody>
      </p:sp>
    </p:spTree>
    <p:extLst>
      <p:ext uri="{BB962C8B-B14F-4D97-AF65-F5344CB8AC3E}">
        <p14:creationId xmlns:p14="http://schemas.microsoft.com/office/powerpoint/2010/main" val="293975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6</a:t>
            </a:fld>
            <a:endParaRPr lang="el-GR"/>
          </a:p>
        </p:txBody>
      </p:sp>
    </p:spTree>
    <p:extLst>
      <p:ext uri="{BB962C8B-B14F-4D97-AF65-F5344CB8AC3E}">
        <p14:creationId xmlns:p14="http://schemas.microsoft.com/office/powerpoint/2010/main" val="3351258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7</a:t>
            </a:fld>
            <a:endParaRPr lang="el-GR"/>
          </a:p>
        </p:txBody>
      </p:sp>
    </p:spTree>
    <p:extLst>
      <p:ext uri="{BB962C8B-B14F-4D97-AF65-F5344CB8AC3E}">
        <p14:creationId xmlns:p14="http://schemas.microsoft.com/office/powerpoint/2010/main" val="2725147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9</a:t>
            </a:fld>
            <a:endParaRPr lang="el-GR"/>
          </a:p>
        </p:txBody>
      </p:sp>
    </p:spTree>
    <p:extLst>
      <p:ext uri="{BB962C8B-B14F-4D97-AF65-F5344CB8AC3E}">
        <p14:creationId xmlns:p14="http://schemas.microsoft.com/office/powerpoint/2010/main" val="3788937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10</a:t>
            </a:fld>
            <a:endParaRPr lang="el-GR"/>
          </a:p>
        </p:txBody>
      </p:sp>
    </p:spTree>
    <p:extLst>
      <p:ext uri="{BB962C8B-B14F-4D97-AF65-F5344CB8AC3E}">
        <p14:creationId xmlns:p14="http://schemas.microsoft.com/office/powerpoint/2010/main" val="2567349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A265366-50A3-4C2F-92E9-6A7FA396BC38}" type="slidenum">
              <a:rPr lang="el-GR" smtClean="0"/>
              <a:pPr/>
              <a:t>12</a:t>
            </a:fld>
            <a:endParaRPr lang="el-GR"/>
          </a:p>
        </p:txBody>
      </p:sp>
    </p:spTree>
    <p:extLst>
      <p:ext uri="{BB962C8B-B14F-4D97-AF65-F5344CB8AC3E}">
        <p14:creationId xmlns:p14="http://schemas.microsoft.com/office/powerpoint/2010/main" val="165421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415540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2323916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21764A-6790-4663-B55A-A2380C25AD5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972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2650139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21764A-6790-4663-B55A-A2380C25AD5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2376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315250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4255306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53869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1044124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05DE26-9B13-41C6-B835-195476D84CC8}"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10943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264618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05DE26-9B13-41C6-B835-195476D84CC8}"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276088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05DE26-9B13-41C6-B835-195476D84CC8}"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1435303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DE26-9B13-41C6-B835-195476D84CC8}"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1467048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418178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05DE26-9B13-41C6-B835-195476D84CC8}"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21764A-6790-4663-B55A-A2380C25AD5A}" type="slidenum">
              <a:rPr lang="en-US" smtClean="0"/>
              <a:t>‹#›</a:t>
            </a:fld>
            <a:endParaRPr lang="en-US"/>
          </a:p>
        </p:txBody>
      </p:sp>
    </p:spTree>
    <p:extLst>
      <p:ext uri="{BB962C8B-B14F-4D97-AF65-F5344CB8AC3E}">
        <p14:creationId xmlns:p14="http://schemas.microsoft.com/office/powerpoint/2010/main" val="836600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205DE26-9B13-41C6-B835-195476D84CC8}" type="datetimeFigureOut">
              <a:rPr lang="en-US" smtClean="0"/>
              <a:t>10/29/2024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C21764A-6790-4663-B55A-A2380C25AD5A}" type="slidenum">
              <a:rPr lang="en-US" smtClean="0"/>
              <a:t>‹#›</a:t>
            </a:fld>
            <a:endParaRPr lang="en-US"/>
          </a:p>
        </p:txBody>
      </p:sp>
    </p:spTree>
    <p:extLst>
      <p:ext uri="{BB962C8B-B14F-4D97-AF65-F5344CB8AC3E}">
        <p14:creationId xmlns:p14="http://schemas.microsoft.com/office/powerpoint/2010/main" val="429179766"/>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Διπολική Διαταραχή</a:t>
            </a:r>
            <a:br>
              <a:rPr lang="el-GR" dirty="0"/>
            </a:br>
            <a:endParaRPr lang="el-GR" dirty="0"/>
          </a:p>
        </p:txBody>
      </p:sp>
      <p:sp>
        <p:nvSpPr>
          <p:cNvPr id="3" name="2 - Υπότιτλος"/>
          <p:cNvSpPr>
            <a:spLocks noGrp="1"/>
          </p:cNvSpPr>
          <p:nvPr>
            <p:ph type="subTitle" idx="1"/>
          </p:nvPr>
        </p:nvSpPr>
        <p:spPr/>
        <p:txBody>
          <a:bodyPr>
            <a:normAutofit/>
          </a:bodyPr>
          <a:lstStyle/>
          <a:p>
            <a:pPr algn="r"/>
            <a:endParaRPr lang="en-US" sz="1700" dirty="0"/>
          </a:p>
          <a:p>
            <a:pPr algn="r"/>
            <a:r>
              <a:rPr lang="el-GR" sz="1700" dirty="0"/>
              <a:t>Κατερίνα Φλωρά</a:t>
            </a:r>
            <a:endParaRPr lang="en-US" sz="1700" dirty="0"/>
          </a:p>
          <a:p>
            <a:pPr algn="r"/>
            <a:r>
              <a:rPr lang="el-GR" sz="1700"/>
              <a:t>2024-2025</a:t>
            </a:r>
            <a:endParaRPr lang="el-GR" sz="1700" dirty="0"/>
          </a:p>
        </p:txBody>
      </p:sp>
    </p:spTree>
    <p:extLst>
      <p:ext uri="{BB962C8B-B14F-4D97-AF65-F5344CB8AC3E}">
        <p14:creationId xmlns:p14="http://schemas.microsoft.com/office/powerpoint/2010/main" val="4056417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Φαρμακευτική αγωγή</a:t>
            </a:r>
            <a:br>
              <a:rPr lang="el-GR" dirty="0"/>
            </a:br>
            <a:endParaRPr lang="el-GR" dirty="0"/>
          </a:p>
        </p:txBody>
      </p:sp>
      <p:sp>
        <p:nvSpPr>
          <p:cNvPr id="3" name="2 - Θέση περιεχομένου"/>
          <p:cNvSpPr>
            <a:spLocks noGrp="1"/>
          </p:cNvSpPr>
          <p:nvPr>
            <p:ph idx="1"/>
          </p:nvPr>
        </p:nvSpPr>
        <p:spPr/>
        <p:txBody>
          <a:bodyPr/>
          <a:lstStyle/>
          <a:p>
            <a:endParaRPr lang="el-GR" dirty="0"/>
          </a:p>
          <a:p>
            <a:r>
              <a:rPr lang="el-GR" dirty="0" err="1"/>
              <a:t>αντιψυχωτικά</a:t>
            </a:r>
            <a:r>
              <a:rPr lang="el-GR" dirty="0"/>
              <a:t> </a:t>
            </a:r>
          </a:p>
          <a:p>
            <a:r>
              <a:rPr lang="el-GR" dirty="0" err="1"/>
              <a:t>λίθιο</a:t>
            </a:r>
            <a:r>
              <a:rPr lang="el-GR" dirty="0"/>
              <a:t> (μετριάζει τις μεταβολές της διάθεσης)</a:t>
            </a:r>
          </a:p>
          <a:p>
            <a:r>
              <a:rPr lang="el-GR" dirty="0"/>
              <a:t>αντιεπιληπτικά </a:t>
            </a:r>
          </a:p>
          <a:p>
            <a:pPr marL="0" indent="0">
              <a:buNone/>
            </a:pPr>
            <a:endParaRPr lang="el-GR" dirty="0"/>
          </a:p>
        </p:txBody>
      </p:sp>
    </p:spTree>
    <p:extLst>
      <p:ext uri="{BB962C8B-B14F-4D97-AF65-F5344CB8AC3E}">
        <p14:creationId xmlns:p14="http://schemas.microsoft.com/office/powerpoint/2010/main" val="685802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Γνωσιακές</a:t>
            </a:r>
            <a:r>
              <a:rPr lang="el-GR" dirty="0"/>
              <a:t>-Συμπεριφοριστικές Προσεγγίσεις</a:t>
            </a:r>
            <a:endParaRPr lang="en-US" dirty="0"/>
          </a:p>
        </p:txBody>
      </p:sp>
      <p:sp>
        <p:nvSpPr>
          <p:cNvPr id="3" name="Content Placeholder 2"/>
          <p:cNvSpPr>
            <a:spLocks noGrp="1"/>
          </p:cNvSpPr>
          <p:nvPr>
            <p:ph idx="1"/>
          </p:nvPr>
        </p:nvSpPr>
        <p:spPr/>
        <p:txBody>
          <a:bodyPr/>
          <a:lstStyle/>
          <a:p>
            <a:endParaRPr lang="el-GR" dirty="0"/>
          </a:p>
          <a:p>
            <a:r>
              <a:rPr lang="el-GR" dirty="0"/>
              <a:t>Προετοιμασία για τη </a:t>
            </a:r>
            <a:r>
              <a:rPr lang="el-GR" dirty="0" err="1"/>
              <a:t>γνωσιακή</a:t>
            </a:r>
            <a:r>
              <a:rPr lang="el-GR" dirty="0"/>
              <a:t> προσέγγιση</a:t>
            </a:r>
          </a:p>
          <a:p>
            <a:r>
              <a:rPr lang="el-GR" dirty="0"/>
              <a:t>Διαχείριση συμπτωμάτων (πρότυπα δραστηριοποίησης, διαχείριση χρόνου, αμφισβήτηση σκέψεων)</a:t>
            </a:r>
          </a:p>
          <a:p>
            <a:r>
              <a:rPr lang="el-GR" dirty="0"/>
              <a:t>Τεχνικές πρόληψης υποτροπών </a:t>
            </a:r>
            <a:endParaRPr lang="en-US" dirty="0"/>
          </a:p>
        </p:txBody>
      </p:sp>
    </p:spTree>
    <p:extLst>
      <p:ext uri="{BB962C8B-B14F-4D97-AF65-F5344CB8AC3E}">
        <p14:creationId xmlns:p14="http://schemas.microsoft.com/office/powerpoint/2010/main" val="2341998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Πρόληψη των επεισοδίων</a:t>
            </a:r>
            <a:br>
              <a:rPr lang="el-GR" dirty="0"/>
            </a:br>
            <a:endParaRPr lang="el-GR" dirty="0"/>
          </a:p>
        </p:txBody>
      </p:sp>
      <p:sp>
        <p:nvSpPr>
          <p:cNvPr id="3" name="2 - Θέση περιεχομένου"/>
          <p:cNvSpPr>
            <a:spLocks noGrp="1"/>
          </p:cNvSpPr>
          <p:nvPr>
            <p:ph idx="1"/>
          </p:nvPr>
        </p:nvSpPr>
        <p:spPr/>
        <p:txBody>
          <a:bodyPr/>
          <a:lstStyle/>
          <a:p>
            <a:r>
              <a:rPr lang="el-GR" dirty="0" err="1"/>
              <a:t>Λίθιο</a:t>
            </a:r>
            <a:r>
              <a:rPr lang="el-GR" dirty="0"/>
              <a:t>, το  κύριο φάρμακο για τη μακρόχρονη άμεση θεραπεία της Διπολικής Διαταραχής.</a:t>
            </a:r>
          </a:p>
          <a:p>
            <a:r>
              <a:rPr lang="el-GR" dirty="0"/>
              <a:t>Αντικαταθλιπτικά</a:t>
            </a:r>
          </a:p>
          <a:p>
            <a:r>
              <a:rPr lang="el-GR" dirty="0"/>
              <a:t>Αύξηση αγωγής σε άτομο που ενώ είναι σε θεραπεία συντήρησης, εμφανίζει </a:t>
            </a:r>
            <a:r>
              <a:rPr lang="el-GR" dirty="0" err="1"/>
              <a:t>υπομανιακό</a:t>
            </a:r>
            <a:r>
              <a:rPr lang="el-GR" dirty="0"/>
              <a:t> επεισόδιο</a:t>
            </a:r>
          </a:p>
          <a:p>
            <a:endParaRPr lang="el-GR" dirty="0"/>
          </a:p>
        </p:txBody>
      </p:sp>
    </p:spTree>
    <p:extLst>
      <p:ext uri="{BB962C8B-B14F-4D97-AF65-F5344CB8AC3E}">
        <p14:creationId xmlns:p14="http://schemas.microsoft.com/office/powerpoint/2010/main" val="3893458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Εκπαίδευση και ψυχοκοινωνική προσέγγιση</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Αναγνώριση των σημείων και των συμπτωμάτων της επικείμενης μανίας και κατάθλιψης</a:t>
            </a:r>
          </a:p>
          <a:p>
            <a:r>
              <a:rPr lang="el-GR" dirty="0"/>
              <a:t>Υποστηρικτική (συμπληρωματική της φαρμακοθεραπείας) θεραπεία, για να βοηθήσει τους ασθενείς ν' αντιμετωπίσουν τις καταστροφικές πολλές φορές κοινωνικές και επαγγελματικές συνέπειες της νόσου και να τους βοηθήσει να ακολουθήσουν τη θεραπευτική αγωγή. </a:t>
            </a:r>
          </a:p>
          <a:p>
            <a:endParaRPr lang="el-GR" dirty="0"/>
          </a:p>
        </p:txBody>
      </p:sp>
    </p:spTree>
    <p:extLst>
      <p:ext uri="{BB962C8B-B14F-4D97-AF65-F5344CB8AC3E}">
        <p14:creationId xmlns:p14="http://schemas.microsoft.com/office/powerpoint/2010/main" val="401158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t>Ενδεικτική Βιβλιογραφία</a:t>
            </a:r>
            <a:br>
              <a:rPr lang="el-GR"/>
            </a:br>
            <a:endParaRPr lang="el-GR"/>
          </a:p>
        </p:txBody>
      </p:sp>
      <p:sp>
        <p:nvSpPr>
          <p:cNvPr id="3" name="2 - Θέση περιεχομένου"/>
          <p:cNvSpPr>
            <a:spLocks noGrp="1"/>
          </p:cNvSpPr>
          <p:nvPr>
            <p:ph idx="1"/>
          </p:nvPr>
        </p:nvSpPr>
        <p:spPr/>
        <p:txBody>
          <a:bodyPr>
            <a:normAutofit/>
          </a:bodyPr>
          <a:lstStyle/>
          <a:p>
            <a:pPr lvl="0"/>
            <a:r>
              <a:rPr lang="el-GR" dirty="0"/>
              <a:t>Μάνος, Ν. (1997). </a:t>
            </a:r>
            <a:r>
              <a:rPr lang="el-GR" i="1" dirty="0"/>
              <a:t>Βασικά στοιχεία Κλινικής Ψυχιατρικής</a:t>
            </a:r>
            <a:r>
              <a:rPr lang="el-GR" dirty="0"/>
              <a:t>. </a:t>
            </a:r>
            <a:r>
              <a:rPr lang="en-US" dirty="0"/>
              <a:t>University Studio Press. </a:t>
            </a:r>
          </a:p>
          <a:p>
            <a:pPr lvl="0"/>
            <a:r>
              <a:rPr lang="el-GR" dirty="0"/>
              <a:t>Παπακώστας, Ι. (1994). </a:t>
            </a:r>
            <a:r>
              <a:rPr lang="el-GR" i="1" dirty="0" err="1"/>
              <a:t>Γνωσιακή</a:t>
            </a:r>
            <a:r>
              <a:rPr lang="el-GR" i="1" dirty="0"/>
              <a:t> Ψυχοθεραπεία – Θεωρία και Πράξη.</a:t>
            </a:r>
            <a:r>
              <a:rPr lang="el-GR" dirty="0"/>
              <a:t>  Αθήνα: Ινστιτούτο Έρευνας της Συμπεριφοράς</a:t>
            </a:r>
            <a:endParaRPr lang="en-US" dirty="0"/>
          </a:p>
          <a:p>
            <a:r>
              <a:rPr lang="en-US" dirty="0" err="1"/>
              <a:t>Basco</a:t>
            </a:r>
            <a:r>
              <a:rPr lang="en-US" dirty="0"/>
              <a:t> </a:t>
            </a:r>
            <a:r>
              <a:rPr lang="el-GR" dirty="0"/>
              <a:t>Μ. </a:t>
            </a:r>
            <a:r>
              <a:rPr lang="en-US" dirty="0"/>
              <a:t>R. and  Rush, J. A. (2007) (2</a:t>
            </a:r>
            <a:r>
              <a:rPr lang="en-US" baseline="30000" dirty="0"/>
              <a:t>nd</a:t>
            </a:r>
            <a:r>
              <a:rPr lang="en-US" dirty="0"/>
              <a:t> edition). </a:t>
            </a:r>
            <a:r>
              <a:rPr lang="en-US" i="1" dirty="0"/>
              <a:t>Cognitive-behavioral Therapy for Bipolar Disorder. </a:t>
            </a:r>
            <a:r>
              <a:rPr lang="en-US" dirty="0"/>
              <a:t>Guilford Press</a:t>
            </a:r>
            <a:r>
              <a:rPr lang="en-US" i="1" dirty="0"/>
              <a:t>. </a:t>
            </a:r>
          </a:p>
          <a:p>
            <a:endParaRPr lang="en-US" i="1" dirty="0"/>
          </a:p>
          <a:p>
            <a:endParaRPr lang="en-US" dirty="0"/>
          </a:p>
        </p:txBody>
      </p:sp>
    </p:spTree>
    <p:extLst>
      <p:ext uri="{BB962C8B-B14F-4D97-AF65-F5344CB8AC3E}">
        <p14:creationId xmlns:p14="http://schemas.microsoft.com/office/powerpoint/2010/main" val="243032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Αυτοκτονία</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6059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Εισαγωγή</a:t>
            </a:r>
            <a:endParaRPr lang="en-US" dirty="0"/>
          </a:p>
        </p:txBody>
      </p:sp>
      <p:sp>
        <p:nvSpPr>
          <p:cNvPr id="3" name="Content Placeholder 2"/>
          <p:cNvSpPr>
            <a:spLocks noGrp="1"/>
          </p:cNvSpPr>
          <p:nvPr>
            <p:ph idx="1"/>
          </p:nvPr>
        </p:nvSpPr>
        <p:spPr/>
        <p:txBody>
          <a:bodyPr>
            <a:normAutofit/>
          </a:bodyPr>
          <a:lstStyle/>
          <a:p>
            <a:r>
              <a:rPr lang="el-GR" dirty="0"/>
              <a:t>Δεν ανήκει στις Διαταραχές Διάθεσης ούτε σχετίζεται αποκλειστικά με την κατάθλιψη</a:t>
            </a:r>
          </a:p>
          <a:p>
            <a:r>
              <a:rPr lang="el-GR" dirty="0"/>
              <a:t>Διαφέρουν τα ποσοστά σε διάφορες χώρες και ανά φύλο και ηλικία (συχνή στους νέους), οικογενειακή κατάσταση, κατάσταση διαμονής</a:t>
            </a:r>
          </a:p>
          <a:p>
            <a:r>
              <a:rPr lang="el-GR" dirty="0"/>
              <a:t>½ από όσους κάνουν απόπειρα έχει διαγνωσμένο πρόβλημα ψυχικής υγείας (πιο συχνή συσχέτιση με ήπια παρά με βαριά κατάθλιψη)</a:t>
            </a:r>
          </a:p>
          <a:p>
            <a:r>
              <a:rPr lang="el-GR" dirty="0"/>
              <a:t> Ψυχολογικά χαρακτηριστικά: συναισθήματα απελπισίας, αναξιότητας, ενοχής και απόγνωσης, καταθλιπτικά παραληρητικά συμπτώματα, εσωτερική ανησυχία και αναστάτωση. </a:t>
            </a:r>
          </a:p>
          <a:p>
            <a:r>
              <a:rPr lang="el-GR" dirty="0"/>
              <a:t>Άλλα στοιχεία-προνοσηρά χαρακτηριστικά: παρορμητικότητα, εχθρότητα, επιθετικότητα, χρήση αλκοόλ-ουσιών, μειωμένη νοημοσύνη (στους άνδρες).</a:t>
            </a:r>
            <a:endParaRPr lang="en-US" dirty="0"/>
          </a:p>
        </p:txBody>
      </p:sp>
    </p:spTree>
    <p:extLst>
      <p:ext uri="{BB962C8B-B14F-4D97-AF65-F5344CB8AC3E}">
        <p14:creationId xmlns:p14="http://schemas.microsoft.com/office/powerpoint/2010/main" val="1620107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Αιτιολογικοί παράγοντες</a:t>
            </a:r>
            <a:endParaRPr lang="en-US" dirty="0"/>
          </a:p>
        </p:txBody>
      </p:sp>
      <p:sp>
        <p:nvSpPr>
          <p:cNvPr id="3" name="Content Placeholder 2"/>
          <p:cNvSpPr>
            <a:spLocks noGrp="1"/>
          </p:cNvSpPr>
          <p:nvPr>
            <p:ph idx="1"/>
          </p:nvPr>
        </p:nvSpPr>
        <p:spPr>
          <a:xfrm>
            <a:off x="2525086" y="1702965"/>
            <a:ext cx="8979526" cy="4107589"/>
          </a:xfrm>
        </p:spPr>
        <p:txBody>
          <a:bodyPr/>
          <a:lstStyle/>
          <a:p>
            <a:r>
              <a:rPr lang="el-GR" dirty="0"/>
              <a:t>Κοινωνικοπολιτισμικοί (οικογενειακή κατάσταση, φύλο, διαπροσωπικές σχέσεις, εργασιακά, σεξουαλικός προσανατολισμός, ηλικία, συμφωνίες αυτοκτονίας, μοντέλο </a:t>
            </a:r>
            <a:r>
              <a:rPr lang="en-US" dirty="0"/>
              <a:t>Durkheim</a:t>
            </a:r>
            <a:r>
              <a:rPr lang="el-GR" dirty="0"/>
              <a:t>-</a:t>
            </a:r>
            <a:r>
              <a:rPr lang="el-GR" dirty="0" err="1"/>
              <a:t>ανομική</a:t>
            </a:r>
            <a:r>
              <a:rPr lang="el-GR" dirty="0"/>
              <a:t>, αλτρουιστική και εγωιστική αυτοκτονία)</a:t>
            </a:r>
          </a:p>
          <a:p>
            <a:r>
              <a:rPr lang="el-GR" dirty="0"/>
              <a:t>Ψυχαναλυτική προσέγγιση</a:t>
            </a:r>
            <a:r>
              <a:rPr lang="en-US" dirty="0"/>
              <a:t> (</a:t>
            </a:r>
            <a:r>
              <a:rPr lang="el-GR" dirty="0"/>
              <a:t>καταπιεσμένη επιθυμία, πράξη εκδίκησης)</a:t>
            </a:r>
          </a:p>
          <a:p>
            <a:r>
              <a:rPr lang="el-GR" dirty="0"/>
              <a:t>Γνωσιακή προσέγγιση</a:t>
            </a:r>
          </a:p>
          <a:p>
            <a:pPr marL="0" indent="0">
              <a:buNone/>
            </a:pPr>
            <a:endParaRPr lang="en-US" dirty="0"/>
          </a:p>
        </p:txBody>
      </p:sp>
    </p:spTree>
    <p:extLst>
      <p:ext uri="{BB962C8B-B14F-4D97-AF65-F5344CB8AC3E}">
        <p14:creationId xmlns:p14="http://schemas.microsoft.com/office/powerpoint/2010/main" val="4171979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αντιμετώπισης της απόπειρας αυτοκτονίας</a:t>
            </a:r>
            <a:endParaRPr lang="en-US" dirty="0"/>
          </a:p>
        </p:txBody>
      </p:sp>
      <p:sp>
        <p:nvSpPr>
          <p:cNvPr id="3" name="Content Placeholder 2"/>
          <p:cNvSpPr>
            <a:spLocks noGrp="1"/>
          </p:cNvSpPr>
          <p:nvPr>
            <p:ph idx="1"/>
          </p:nvPr>
        </p:nvSpPr>
        <p:spPr/>
        <p:txBody>
          <a:bodyPr/>
          <a:lstStyle/>
          <a:p>
            <a:r>
              <a:rPr lang="el-GR" dirty="0"/>
              <a:t>Θεραπεία επίλυσης προβλημάτων:</a:t>
            </a:r>
          </a:p>
          <a:p>
            <a:pPr marL="0" indent="0">
              <a:buNone/>
            </a:pPr>
            <a:r>
              <a:rPr lang="el-GR" dirty="0"/>
              <a:t>-καλή κατανόηση της φύσης των προβλημάτων</a:t>
            </a:r>
          </a:p>
          <a:p>
            <a:pPr marL="0" indent="0">
              <a:buNone/>
            </a:pPr>
            <a:r>
              <a:rPr lang="el-GR" dirty="0"/>
              <a:t>-προσδιορισμός τρόπων με τους οποίους μπορεί να βελτιωθεί η κατάσταση. Ο επιθυμητός στόχος.</a:t>
            </a:r>
          </a:p>
          <a:p>
            <a:pPr marL="0" indent="0">
              <a:buNone/>
            </a:pPr>
            <a:r>
              <a:rPr lang="el-GR" dirty="0"/>
              <a:t>-προσδιορισμός στρατηγικών για επίτευξη αυτών των στόχων</a:t>
            </a:r>
            <a:endParaRPr lang="en-US" dirty="0"/>
          </a:p>
        </p:txBody>
      </p:sp>
    </p:spTree>
    <p:extLst>
      <p:ext uri="{BB962C8B-B14F-4D97-AF65-F5344CB8AC3E}">
        <p14:creationId xmlns:p14="http://schemas.microsoft.com/office/powerpoint/2010/main" val="807258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Διπολική Διαταραχή</a:t>
            </a:r>
          </a:p>
        </p:txBody>
      </p:sp>
      <p:sp>
        <p:nvSpPr>
          <p:cNvPr id="3" name="2 - Θέση περιεχομένου"/>
          <p:cNvSpPr>
            <a:spLocks noGrp="1"/>
          </p:cNvSpPr>
          <p:nvPr>
            <p:ph idx="1"/>
          </p:nvPr>
        </p:nvSpPr>
        <p:spPr/>
        <p:txBody>
          <a:bodyPr/>
          <a:lstStyle/>
          <a:p>
            <a:r>
              <a:rPr lang="el-GR" dirty="0"/>
              <a:t>Πρόκειται για κατηγορία Διαταραχών που χαρακτηρίζονται από δύο ακραίες διαθέσεις: την έξαρση και την κατάθλιψη. </a:t>
            </a:r>
          </a:p>
          <a:p>
            <a:r>
              <a:rPr lang="el-GR" dirty="0"/>
              <a:t>Είναι ένα φάσμα κλινικών εικόνων ποικίλης έντασης, συχνότητας και μορφής </a:t>
            </a:r>
          </a:p>
          <a:p>
            <a:r>
              <a:rPr lang="el-GR" dirty="0"/>
              <a:t>Το βασικό διακριτικό στοιχείο των διπολικών διαταραχών είναι η έξαρση.</a:t>
            </a:r>
          </a:p>
        </p:txBody>
      </p:sp>
    </p:spTree>
    <p:extLst>
      <p:ext uri="{BB962C8B-B14F-4D97-AF65-F5344CB8AC3E}">
        <p14:creationId xmlns:p14="http://schemas.microsoft.com/office/powerpoint/2010/main" val="153223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Διπολική Διαταραχή</a:t>
            </a:r>
          </a:p>
        </p:txBody>
      </p:sp>
      <p:sp>
        <p:nvSpPr>
          <p:cNvPr id="3" name="2 - Θέση περιεχομένου"/>
          <p:cNvSpPr>
            <a:spLocks noGrp="1"/>
          </p:cNvSpPr>
          <p:nvPr>
            <p:ph idx="1"/>
          </p:nvPr>
        </p:nvSpPr>
        <p:spPr/>
        <p:txBody>
          <a:bodyPr>
            <a:normAutofit/>
          </a:bodyPr>
          <a:lstStyle/>
          <a:p>
            <a:r>
              <a:rPr lang="el-GR" dirty="0"/>
              <a:t>Ο όρος </a:t>
            </a:r>
            <a:r>
              <a:rPr lang="el-GR" i="1" dirty="0"/>
              <a:t>μανία </a:t>
            </a:r>
            <a:r>
              <a:rPr lang="el-GR" dirty="0"/>
              <a:t>υποδηλώνει υπέρμετρη έξαρση </a:t>
            </a:r>
            <a:r>
              <a:rPr lang="el-GR" dirty="0" err="1"/>
              <a:t>υπερκινητικότητα</a:t>
            </a:r>
            <a:r>
              <a:rPr lang="el-GR" dirty="0"/>
              <a:t>, διέγερση και επιταχυμένο ρυθμό ομιλίας συχνά με διαταραγμένη σκέψη. </a:t>
            </a:r>
          </a:p>
          <a:p>
            <a:r>
              <a:rPr lang="el-GR" dirty="0"/>
              <a:t>Ο όρος </a:t>
            </a:r>
            <a:r>
              <a:rPr lang="el-GR" i="1" dirty="0" err="1"/>
              <a:t>υπομανία</a:t>
            </a:r>
            <a:r>
              <a:rPr lang="el-GR" i="1" dirty="0"/>
              <a:t> </a:t>
            </a:r>
            <a:r>
              <a:rPr lang="el-GR" dirty="0"/>
              <a:t>αναφέρεται σε ένα σύνδρομο παρόμοιο αλλά όχι τόσο βαρύ και έντονο όσο η μανία. </a:t>
            </a:r>
          </a:p>
          <a:p>
            <a:endParaRPr lang="el-GR" dirty="0"/>
          </a:p>
        </p:txBody>
      </p:sp>
    </p:spTree>
    <p:extLst>
      <p:ext uri="{BB962C8B-B14F-4D97-AF65-F5344CB8AC3E}">
        <p14:creationId xmlns:p14="http://schemas.microsoft.com/office/powerpoint/2010/main" val="142528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Διπολική Διαταραχή</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err="1"/>
              <a:t>Επιπολασμός</a:t>
            </a:r>
            <a:r>
              <a:rPr lang="el-GR" dirty="0"/>
              <a:t>: 0,4% έως 1,16% του πληθυσμού</a:t>
            </a:r>
          </a:p>
          <a:p>
            <a:r>
              <a:rPr lang="el-GR" dirty="0"/>
              <a:t>Χαρακτηρίζεται από πολλές υποτροπές. </a:t>
            </a:r>
          </a:p>
          <a:p>
            <a:r>
              <a:rPr lang="el-GR" dirty="0"/>
              <a:t>Μέση  ηλικία του πρώτου  μανιακού  επεισοδίου  είναι γύρω  στα 20,  κάποιες περιπτώσεις στην εφηβεία και κάποιες μετά τα 50.</a:t>
            </a:r>
          </a:p>
          <a:p>
            <a:r>
              <a:rPr lang="el-GR" dirty="0"/>
              <a:t>Οι περισσότεροι ασθενείς επιστρέφουν σε φυσιολογική λειτουργικότητα ανάμεσα στα επεισόδια</a:t>
            </a:r>
          </a:p>
        </p:txBody>
      </p:sp>
    </p:spTree>
    <p:extLst>
      <p:ext uri="{BB962C8B-B14F-4D97-AF65-F5344CB8AC3E}">
        <p14:creationId xmlns:p14="http://schemas.microsoft.com/office/powerpoint/2010/main" val="2652494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Διπολικές Διαταραχές-</a:t>
            </a:r>
            <a:r>
              <a:rPr lang="en-US" dirty="0"/>
              <a:t>DSM V</a:t>
            </a:r>
          </a:p>
        </p:txBody>
      </p:sp>
      <p:sp>
        <p:nvSpPr>
          <p:cNvPr id="3" name="Content Placeholder 2"/>
          <p:cNvSpPr>
            <a:spLocks noGrp="1"/>
          </p:cNvSpPr>
          <p:nvPr>
            <p:ph idx="1"/>
          </p:nvPr>
        </p:nvSpPr>
        <p:spPr>
          <a:xfrm>
            <a:off x="889000" y="2133600"/>
            <a:ext cx="10615612" cy="4521200"/>
          </a:xfrm>
        </p:spPr>
        <p:txBody>
          <a:bodyPr>
            <a:normAutofit lnSpcReduction="10000"/>
          </a:bodyPr>
          <a:lstStyle/>
          <a:p>
            <a:r>
              <a:rPr lang="el-GR" dirty="0"/>
              <a:t>Διπολική Διαταραχή Ι</a:t>
            </a:r>
          </a:p>
          <a:p>
            <a:r>
              <a:rPr lang="el-GR" dirty="0"/>
              <a:t>Διπολική Διαταραχή ΙΙ</a:t>
            </a:r>
          </a:p>
          <a:p>
            <a:pPr marL="0" indent="0">
              <a:buNone/>
            </a:pPr>
            <a:r>
              <a:rPr lang="el-GR" dirty="0"/>
              <a:t>(μεικτή εικόνα με επεισόδια μανίας όποτε τα καταθλιπτικά συμπτώματα είναι παρόντα και επεισόδια κατάθλιψης όποτε τα μανιακά επεισόδια είναι παρόντα)</a:t>
            </a:r>
          </a:p>
          <a:p>
            <a:r>
              <a:rPr lang="el-GR" dirty="0"/>
              <a:t>Κυκλοθυμική Διαταραχή</a:t>
            </a:r>
          </a:p>
          <a:p>
            <a:r>
              <a:rPr lang="el-GR" dirty="0"/>
              <a:t>Διπολική Διαταραχή οφειλόμενη σε ουσίες/φάρμακα</a:t>
            </a:r>
          </a:p>
          <a:p>
            <a:r>
              <a:rPr lang="el-GR" dirty="0" err="1"/>
              <a:t>Διπ</a:t>
            </a:r>
            <a:r>
              <a:rPr lang="en-US" dirty="0"/>
              <a:t>o</a:t>
            </a:r>
            <a:r>
              <a:rPr lang="el-GR" dirty="0" err="1"/>
              <a:t>λική</a:t>
            </a:r>
            <a:r>
              <a:rPr lang="el-GR" dirty="0"/>
              <a:t> Διαταραχή οφειλόμενη σε άλλη ιατρική κατάσταση</a:t>
            </a:r>
          </a:p>
          <a:p>
            <a:r>
              <a:rPr lang="el-GR" dirty="0"/>
              <a:t>Αλλιώς προσδιοριζόμενη διπολική διαταραχή</a:t>
            </a:r>
          </a:p>
          <a:p>
            <a:r>
              <a:rPr lang="el-GR" dirty="0"/>
              <a:t>Απροσδιόριστη διπολική διαταραχή</a:t>
            </a:r>
          </a:p>
          <a:p>
            <a:endParaRPr lang="el-GR" dirty="0"/>
          </a:p>
          <a:p>
            <a:r>
              <a:rPr lang="el-GR" dirty="0"/>
              <a:t>Σε Διπολικές και Καταθλιπτικές Διαταραχές μπορεί να μπει ο δείκτης: Με προσδιορισμό την αγχώδη στεναχώρια </a:t>
            </a:r>
          </a:p>
          <a:p>
            <a:endParaRPr lang="el-GR" dirty="0"/>
          </a:p>
          <a:p>
            <a:endParaRPr lang="en-US" dirty="0"/>
          </a:p>
        </p:txBody>
      </p:sp>
    </p:spTree>
    <p:extLst>
      <p:ext uri="{BB962C8B-B14F-4D97-AF65-F5344CB8AC3E}">
        <p14:creationId xmlns:p14="http://schemas.microsoft.com/office/powerpoint/2010/main" val="2314938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Κλινικοί τύποι</a:t>
            </a:r>
            <a:br>
              <a:rPr lang="el-GR" dirty="0"/>
            </a:br>
            <a:endParaRPr lang="el-GR" dirty="0"/>
          </a:p>
        </p:txBody>
      </p:sp>
      <p:sp>
        <p:nvSpPr>
          <p:cNvPr id="3" name="2 - Θέση περιεχομένου"/>
          <p:cNvSpPr>
            <a:spLocks noGrp="1"/>
          </p:cNvSpPr>
          <p:nvPr>
            <p:ph idx="1"/>
          </p:nvPr>
        </p:nvSpPr>
        <p:spPr/>
        <p:txBody>
          <a:bodyPr/>
          <a:lstStyle/>
          <a:p>
            <a:r>
              <a:rPr lang="el-GR" dirty="0"/>
              <a:t>Διπολική Διαταραχή Ι</a:t>
            </a:r>
          </a:p>
          <a:p>
            <a:r>
              <a:rPr lang="el-GR" dirty="0"/>
              <a:t>Διπολική Διαταραχή </a:t>
            </a:r>
            <a:r>
              <a:rPr lang="en-US" dirty="0"/>
              <a:t>II</a:t>
            </a:r>
            <a:endParaRPr lang="el-GR" dirty="0"/>
          </a:p>
          <a:p>
            <a:r>
              <a:rPr lang="el-GR" dirty="0"/>
              <a:t>Κυκλοθυμική Διαταραχή</a:t>
            </a:r>
          </a:p>
          <a:p>
            <a:r>
              <a:rPr lang="el-GR" dirty="0"/>
              <a:t>Διπολική Διαταραχή Μη Προσδιοριζόμενη αλλιώς</a:t>
            </a:r>
          </a:p>
        </p:txBody>
      </p:sp>
    </p:spTree>
    <p:extLst>
      <p:ext uri="{BB962C8B-B14F-4D97-AF65-F5344CB8AC3E}">
        <p14:creationId xmlns:p14="http://schemas.microsoft.com/office/powerpoint/2010/main" val="5472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a:t>Συμπτώματα της μανίας</a:t>
            </a:r>
            <a:br>
              <a:rPr lang="el-GR" dirty="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dirty="0"/>
              <a:t>Διαταραχή της συναισθηματικής διάθεσης</a:t>
            </a:r>
          </a:p>
          <a:p>
            <a:r>
              <a:rPr lang="el-GR" b="1" dirty="0"/>
              <a:t>Διογκωμένη αυτοεκτίμηση</a:t>
            </a:r>
          </a:p>
          <a:p>
            <a:r>
              <a:rPr lang="el-GR" b="1" dirty="0"/>
              <a:t>Ελαττωμένη ανάγκη για ύπνο</a:t>
            </a:r>
            <a:r>
              <a:rPr lang="el-GR" dirty="0"/>
              <a:t> </a:t>
            </a:r>
          </a:p>
          <a:p>
            <a:r>
              <a:rPr lang="el-GR" b="1" dirty="0"/>
              <a:t>Πίεση λόγου</a:t>
            </a:r>
            <a:r>
              <a:rPr lang="el-GR" dirty="0"/>
              <a:t> </a:t>
            </a:r>
          </a:p>
          <a:p>
            <a:r>
              <a:rPr lang="el-GR" b="1" dirty="0"/>
              <a:t>Φυγή ιδεών </a:t>
            </a:r>
          </a:p>
          <a:p>
            <a:r>
              <a:rPr lang="el-GR" b="1" dirty="0"/>
              <a:t>Διάσπαση προσοχής</a:t>
            </a:r>
          </a:p>
          <a:p>
            <a:r>
              <a:rPr lang="el-GR" b="1" dirty="0"/>
              <a:t>Αυξημένη δραστηριότητα/Υπερκινητικότητα </a:t>
            </a:r>
          </a:p>
          <a:p>
            <a:r>
              <a:rPr lang="el-GR" b="1" dirty="0"/>
              <a:t>Υπερβολική εμπλοκή σε δραστηριότητες που μπορεί να έχουν οδυνηρές συνέπειες.</a:t>
            </a:r>
          </a:p>
          <a:p>
            <a:r>
              <a:rPr lang="el-GR" b="1" dirty="0"/>
              <a:t>Συναισθηματική αστάθεια</a:t>
            </a:r>
          </a:p>
          <a:p>
            <a:r>
              <a:rPr lang="el-GR" b="1" dirty="0"/>
              <a:t>Παραληρητικές ιδέες και ψευδαισθήσεις</a:t>
            </a:r>
          </a:p>
          <a:p>
            <a:endParaRPr lang="el-GR" dirty="0"/>
          </a:p>
        </p:txBody>
      </p:sp>
    </p:spTree>
    <p:extLst>
      <p:ext uri="{BB962C8B-B14F-4D97-AF65-F5344CB8AC3E}">
        <p14:creationId xmlns:p14="http://schemas.microsoft.com/office/powerpoint/2010/main" val="3759934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Αιτιολογία</a:t>
            </a:r>
            <a:endParaRPr lang="en-US" dirty="0"/>
          </a:p>
        </p:txBody>
      </p:sp>
      <p:sp>
        <p:nvSpPr>
          <p:cNvPr id="3" name="Content Placeholder 2"/>
          <p:cNvSpPr>
            <a:spLocks noGrp="1"/>
          </p:cNvSpPr>
          <p:nvPr>
            <p:ph idx="1"/>
          </p:nvPr>
        </p:nvSpPr>
        <p:spPr/>
        <p:txBody>
          <a:bodyPr/>
          <a:lstStyle/>
          <a:p>
            <a:r>
              <a:rPr lang="el-GR" dirty="0"/>
              <a:t>Γενετική</a:t>
            </a:r>
          </a:p>
          <a:p>
            <a:r>
              <a:rPr lang="el-GR" dirty="0"/>
              <a:t>Βιολογική (πιθανά τα αυξημένα επίπεδα νορεπινεφρίνης, πιθανές βλάβες στους νευρώνες, στις συναπτικές συνδέσεις)</a:t>
            </a:r>
          </a:p>
          <a:p>
            <a:r>
              <a:rPr lang="el-GR" dirty="0"/>
              <a:t>Ψυχαναλυτική (ακραία άμυνα για την αντιμετώπιση δυσάρεστων καταστάσεων)</a:t>
            </a:r>
          </a:p>
          <a:p>
            <a:r>
              <a:rPr lang="el-GR" dirty="0"/>
              <a:t>Γνωσιακά μοντέλα (πεποιθήσεις για σχέσεις, για επίτευξη)</a:t>
            </a:r>
            <a:endParaRPr lang="en-US" dirty="0"/>
          </a:p>
        </p:txBody>
      </p:sp>
    </p:spTree>
    <p:extLst>
      <p:ext uri="{BB962C8B-B14F-4D97-AF65-F5344CB8AC3E}">
        <p14:creationId xmlns:p14="http://schemas.microsoft.com/office/powerpoint/2010/main" val="318468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Θεραπεία </a:t>
            </a:r>
            <a:endParaRPr lang="el-GR" dirty="0"/>
          </a:p>
        </p:txBody>
      </p:sp>
      <p:sp>
        <p:nvSpPr>
          <p:cNvPr id="3" name="2 - Θέση περιεχομένου"/>
          <p:cNvSpPr>
            <a:spLocks noGrp="1"/>
          </p:cNvSpPr>
          <p:nvPr>
            <p:ph idx="1"/>
          </p:nvPr>
        </p:nvSpPr>
        <p:spPr/>
        <p:txBody>
          <a:bodyPr>
            <a:normAutofit/>
          </a:bodyPr>
          <a:lstStyle/>
          <a:p>
            <a:pPr>
              <a:buNone/>
            </a:pPr>
            <a:r>
              <a:rPr lang="el-GR" i="1" dirty="0"/>
              <a:t>Εκτίμηση:</a:t>
            </a:r>
          </a:p>
          <a:p>
            <a:r>
              <a:rPr lang="el-GR" i="1" dirty="0"/>
              <a:t>-της αυτοκαταστροφικής συμπεριφοράς, </a:t>
            </a:r>
            <a:r>
              <a:rPr lang="el-GR" dirty="0"/>
              <a:t>όπως τάσεις ή απόπειρες αυτοκτονίας, αλλά και πράξεις που είναι συνέπεια κακής κριτικής ικανότητας και δυνητικά επικίνδυνες (π.χ. οδήγηση επικίνδυνη)</a:t>
            </a:r>
          </a:p>
          <a:p>
            <a:r>
              <a:rPr lang="el-GR" i="1" dirty="0"/>
              <a:t>-της τάσης για βίαιες πράξεις, </a:t>
            </a:r>
            <a:r>
              <a:rPr lang="el-GR" dirty="0"/>
              <a:t>καθώς οι μανιακοί ασθενείς μπορεί να γίνουν βίαιοι ακόμα και να σκοτώσουν πιστεύοντας παραληρητικά ότι βρίσκονται σε αυτοάμυνα</a:t>
            </a:r>
          </a:p>
          <a:p>
            <a:r>
              <a:rPr lang="el-GR" i="1" dirty="0"/>
              <a:t>-της αδυναμίας για φροντίδα του εαυτού, </a:t>
            </a:r>
            <a:r>
              <a:rPr lang="el-GR" dirty="0"/>
              <a:t>που μπορεί να εκδηλωθεί με </a:t>
            </a:r>
            <a:r>
              <a:rPr lang="el-GR" b="1" dirty="0"/>
              <a:t>το να γυρνά ο </a:t>
            </a:r>
            <a:r>
              <a:rPr lang="el-GR" dirty="0"/>
              <a:t>ασθενής </a:t>
            </a:r>
            <a:r>
              <a:rPr lang="el-GR" i="1" dirty="0"/>
              <a:t>με μανία </a:t>
            </a:r>
            <a:r>
              <a:rPr lang="el-GR" dirty="0"/>
              <a:t>γυμνός ενώ κάνει παγωνιά, να μοιράζει τα υπάρχοντα του, να </a:t>
            </a:r>
            <a:r>
              <a:rPr lang="el-GR" b="1" dirty="0"/>
              <a:t>μην </a:t>
            </a:r>
            <a:r>
              <a:rPr lang="el-GR" dirty="0"/>
              <a:t>κοιμάται ή να μην τρώει για μέρες.</a:t>
            </a:r>
          </a:p>
          <a:p>
            <a:endParaRPr lang="el-GR" dirty="0"/>
          </a:p>
        </p:txBody>
      </p:sp>
    </p:spTree>
    <p:extLst>
      <p:ext uri="{BB962C8B-B14F-4D97-AF65-F5344CB8AC3E}">
        <p14:creationId xmlns:p14="http://schemas.microsoft.com/office/powerpoint/2010/main" val="3404685198"/>
      </p:ext>
    </p:extLst>
  </p:cSld>
  <p:clrMapOvr>
    <a:masterClrMapping/>
  </p:clrMapOvr>
</p:sld>
</file>

<file path=ppt/theme/theme1.xml><?xml version="1.0" encoding="utf-8"?>
<a:theme xmlns:a="http://schemas.openxmlformats.org/drawingml/2006/main" name="Wisp">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TotalTime>
  <Words>778</Words>
  <Application>Microsoft Office PowerPoint</Application>
  <PresentationFormat>Ευρεία οθόνη</PresentationFormat>
  <Paragraphs>101</Paragraphs>
  <Slides>18</Slides>
  <Notes>11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Century Gothic</vt:lpstr>
      <vt:lpstr>Wingdings 3</vt:lpstr>
      <vt:lpstr>Wisp</vt:lpstr>
      <vt:lpstr>Διπολική Διαταραχή </vt:lpstr>
      <vt:lpstr>Διπολική Διαταραχή</vt:lpstr>
      <vt:lpstr>Διπολική Διαταραχή</vt:lpstr>
      <vt:lpstr>Διπολική Διαταραχή </vt:lpstr>
      <vt:lpstr>Διπολικές Διαταραχές-DSM V</vt:lpstr>
      <vt:lpstr>Κλινικοί τύποι </vt:lpstr>
      <vt:lpstr>Συμπτώματα της μανίας </vt:lpstr>
      <vt:lpstr>Αιτιολογία</vt:lpstr>
      <vt:lpstr>Θεραπεία </vt:lpstr>
      <vt:lpstr>Φαρμακευτική αγωγή </vt:lpstr>
      <vt:lpstr>Γνωσιακές-Συμπεριφοριστικές Προσεγγίσεις</vt:lpstr>
      <vt:lpstr>Πρόληψη των επεισοδίων </vt:lpstr>
      <vt:lpstr>Εκπαίδευση και ψυχοκοινωνική προσέγγιση </vt:lpstr>
      <vt:lpstr>Ενδεικτική Βιβλιογραφία </vt:lpstr>
      <vt:lpstr>Αυτοκτονία</vt:lpstr>
      <vt:lpstr>Εισαγωγή</vt:lpstr>
      <vt:lpstr>Αιτιολογικοί παράγοντες</vt:lpstr>
      <vt:lpstr>Τρόποι αντιμετώπισης της απόπειρας αυτοκτονίας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Διπολική Διαταραχή </dc:title>
  <dc:creator>Flora Katerina</dc:creator>
  <cp:lastModifiedBy>ΦΛΩΡΑ ΑΙΚΑΤΕΡΙΝΗ</cp:lastModifiedBy>
  <cp:revision>4</cp:revision>
  <dcterms:created xsi:type="dcterms:W3CDTF">2017-02-23T12:50:32Z</dcterms:created>
  <dcterms:modified xsi:type="dcterms:W3CDTF">2024-10-29T21:13:40Z</dcterms:modified>
</cp:coreProperties>
</file>