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46" r:id="rId3"/>
    <p:sldId id="347" r:id="rId4"/>
    <p:sldId id="348" r:id="rId5"/>
    <p:sldId id="349" r:id="rId6"/>
    <p:sldId id="350" r:id="rId7"/>
    <p:sldId id="352" r:id="rId8"/>
    <p:sldId id="351" r:id="rId9"/>
    <p:sldId id="353" r:id="rId10"/>
    <p:sldId id="354" r:id="rId11"/>
    <p:sldId id="356" r:id="rId12"/>
    <p:sldId id="355" r:id="rId13"/>
    <p:sldId id="357" r:id="rId14"/>
    <p:sldId id="358" r:id="rId15"/>
    <p:sldId id="359" r:id="rId16"/>
    <p:sldId id="360" r:id="rId17"/>
    <p:sldId id="361" r:id="rId18"/>
    <p:sldId id="362" r:id="rId19"/>
    <p:sldId id="364" r:id="rId20"/>
    <p:sldId id="363" r:id="rId21"/>
    <p:sldId id="365" r:id="rId22"/>
    <p:sldId id="366" r:id="rId23"/>
    <p:sldId id="367" r:id="rId24"/>
    <p:sldId id="369" r:id="rId25"/>
    <p:sldId id="370" r:id="rId2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9" d="100"/>
          <a:sy n="79" d="100"/>
        </p:scale>
        <p:origin x="85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5C4F5C8-0676-83AC-414E-EFB1ED0717EA}"/>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232D3982-5921-17EA-DE0D-7F56794961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C8B99C48-475F-09CE-8274-110CD3F081CB}"/>
              </a:ext>
            </a:extLst>
          </p:cNvPr>
          <p:cNvSpPr>
            <a:spLocks noGrp="1"/>
          </p:cNvSpPr>
          <p:nvPr>
            <p:ph type="dt" sz="half" idx="10"/>
          </p:nvPr>
        </p:nvSpPr>
        <p:spPr/>
        <p:txBody>
          <a:bodyPr/>
          <a:lstStyle/>
          <a:p>
            <a:fld id="{1A8C5FDD-C40F-47AE-B50F-76322C6B1D8F}" type="datetimeFigureOut">
              <a:rPr lang="el-GR" smtClean="0"/>
              <a:t>21/11/2023</a:t>
            </a:fld>
            <a:endParaRPr lang="el-GR"/>
          </a:p>
        </p:txBody>
      </p:sp>
      <p:sp>
        <p:nvSpPr>
          <p:cNvPr id="5" name="Θέση υποσέλιδου 4">
            <a:extLst>
              <a:ext uri="{FF2B5EF4-FFF2-40B4-BE49-F238E27FC236}">
                <a16:creationId xmlns:a16="http://schemas.microsoft.com/office/drawing/2014/main" id="{9BE8E44A-3353-1447-AAD7-422BDDE4A39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298988F-4F1A-AD7F-2320-5AAA4CD2C38F}"/>
              </a:ext>
            </a:extLst>
          </p:cNvPr>
          <p:cNvSpPr>
            <a:spLocks noGrp="1"/>
          </p:cNvSpPr>
          <p:nvPr>
            <p:ph type="sldNum" sz="quarter" idx="12"/>
          </p:nvPr>
        </p:nvSpPr>
        <p:spPr/>
        <p:txBody>
          <a:bodyPr/>
          <a:lstStyle/>
          <a:p>
            <a:fld id="{716347BF-1550-4D9F-8732-7A2427F4DC8E}" type="slidenum">
              <a:rPr lang="el-GR" smtClean="0"/>
              <a:t>‹#›</a:t>
            </a:fld>
            <a:endParaRPr lang="el-GR"/>
          </a:p>
        </p:txBody>
      </p:sp>
    </p:spTree>
    <p:extLst>
      <p:ext uri="{BB962C8B-B14F-4D97-AF65-F5344CB8AC3E}">
        <p14:creationId xmlns:p14="http://schemas.microsoft.com/office/powerpoint/2010/main" val="18888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BE01A0A-E8E9-E08D-7D04-0717F85E4DFD}"/>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CC600628-52CE-BA62-FAB7-F130EC726D96}"/>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64D98267-D48D-7092-57D9-C16C3E9F2ED1}"/>
              </a:ext>
            </a:extLst>
          </p:cNvPr>
          <p:cNvSpPr>
            <a:spLocks noGrp="1"/>
          </p:cNvSpPr>
          <p:nvPr>
            <p:ph type="dt" sz="half" idx="10"/>
          </p:nvPr>
        </p:nvSpPr>
        <p:spPr/>
        <p:txBody>
          <a:bodyPr/>
          <a:lstStyle/>
          <a:p>
            <a:fld id="{1A8C5FDD-C40F-47AE-B50F-76322C6B1D8F}" type="datetimeFigureOut">
              <a:rPr lang="el-GR" smtClean="0"/>
              <a:t>21/11/2023</a:t>
            </a:fld>
            <a:endParaRPr lang="el-GR"/>
          </a:p>
        </p:txBody>
      </p:sp>
      <p:sp>
        <p:nvSpPr>
          <p:cNvPr id="5" name="Θέση υποσέλιδου 4">
            <a:extLst>
              <a:ext uri="{FF2B5EF4-FFF2-40B4-BE49-F238E27FC236}">
                <a16:creationId xmlns:a16="http://schemas.microsoft.com/office/drawing/2014/main" id="{8DCDEC53-4C3D-40DB-0E6C-B3AF436446D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368E94D-796C-A54F-64B4-91ABC69C8FCC}"/>
              </a:ext>
            </a:extLst>
          </p:cNvPr>
          <p:cNvSpPr>
            <a:spLocks noGrp="1"/>
          </p:cNvSpPr>
          <p:nvPr>
            <p:ph type="sldNum" sz="quarter" idx="12"/>
          </p:nvPr>
        </p:nvSpPr>
        <p:spPr/>
        <p:txBody>
          <a:bodyPr/>
          <a:lstStyle/>
          <a:p>
            <a:fld id="{716347BF-1550-4D9F-8732-7A2427F4DC8E}" type="slidenum">
              <a:rPr lang="el-GR" smtClean="0"/>
              <a:t>‹#›</a:t>
            </a:fld>
            <a:endParaRPr lang="el-GR"/>
          </a:p>
        </p:txBody>
      </p:sp>
    </p:spTree>
    <p:extLst>
      <p:ext uri="{BB962C8B-B14F-4D97-AF65-F5344CB8AC3E}">
        <p14:creationId xmlns:p14="http://schemas.microsoft.com/office/powerpoint/2010/main" val="1115704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EF546D6D-9BDE-219F-111E-C93BB8130FB4}"/>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ACB31C6D-831F-4FA9-0F19-32870543F59D}"/>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11E467D5-B139-1DAD-085A-3E44ADB5B8EC}"/>
              </a:ext>
            </a:extLst>
          </p:cNvPr>
          <p:cNvSpPr>
            <a:spLocks noGrp="1"/>
          </p:cNvSpPr>
          <p:nvPr>
            <p:ph type="dt" sz="half" idx="10"/>
          </p:nvPr>
        </p:nvSpPr>
        <p:spPr/>
        <p:txBody>
          <a:bodyPr/>
          <a:lstStyle/>
          <a:p>
            <a:fld id="{1A8C5FDD-C40F-47AE-B50F-76322C6B1D8F}" type="datetimeFigureOut">
              <a:rPr lang="el-GR" smtClean="0"/>
              <a:t>21/11/2023</a:t>
            </a:fld>
            <a:endParaRPr lang="el-GR"/>
          </a:p>
        </p:txBody>
      </p:sp>
      <p:sp>
        <p:nvSpPr>
          <p:cNvPr id="5" name="Θέση υποσέλιδου 4">
            <a:extLst>
              <a:ext uri="{FF2B5EF4-FFF2-40B4-BE49-F238E27FC236}">
                <a16:creationId xmlns:a16="http://schemas.microsoft.com/office/drawing/2014/main" id="{593FC1C9-90C7-F261-4ABB-22851517720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11B63123-BBDA-DAA6-F0A7-A074D3AE5369}"/>
              </a:ext>
            </a:extLst>
          </p:cNvPr>
          <p:cNvSpPr>
            <a:spLocks noGrp="1"/>
          </p:cNvSpPr>
          <p:nvPr>
            <p:ph type="sldNum" sz="quarter" idx="12"/>
          </p:nvPr>
        </p:nvSpPr>
        <p:spPr/>
        <p:txBody>
          <a:bodyPr/>
          <a:lstStyle/>
          <a:p>
            <a:fld id="{716347BF-1550-4D9F-8732-7A2427F4DC8E}" type="slidenum">
              <a:rPr lang="el-GR" smtClean="0"/>
              <a:t>‹#›</a:t>
            </a:fld>
            <a:endParaRPr lang="el-GR"/>
          </a:p>
        </p:txBody>
      </p:sp>
    </p:spTree>
    <p:extLst>
      <p:ext uri="{BB962C8B-B14F-4D97-AF65-F5344CB8AC3E}">
        <p14:creationId xmlns:p14="http://schemas.microsoft.com/office/powerpoint/2010/main" val="3949588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DC36B18-9F93-CE89-A006-DB77B3D595ED}"/>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EB8CCF77-1124-62D2-B887-908BD8C7E869}"/>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59CFA1F5-F734-CC6D-6DD3-5AD7AF0BC983}"/>
              </a:ext>
            </a:extLst>
          </p:cNvPr>
          <p:cNvSpPr>
            <a:spLocks noGrp="1"/>
          </p:cNvSpPr>
          <p:nvPr>
            <p:ph type="dt" sz="half" idx="10"/>
          </p:nvPr>
        </p:nvSpPr>
        <p:spPr/>
        <p:txBody>
          <a:bodyPr/>
          <a:lstStyle/>
          <a:p>
            <a:fld id="{1A8C5FDD-C40F-47AE-B50F-76322C6B1D8F}" type="datetimeFigureOut">
              <a:rPr lang="el-GR" smtClean="0"/>
              <a:t>21/11/2023</a:t>
            </a:fld>
            <a:endParaRPr lang="el-GR"/>
          </a:p>
        </p:txBody>
      </p:sp>
      <p:sp>
        <p:nvSpPr>
          <p:cNvPr id="5" name="Θέση υποσέλιδου 4">
            <a:extLst>
              <a:ext uri="{FF2B5EF4-FFF2-40B4-BE49-F238E27FC236}">
                <a16:creationId xmlns:a16="http://schemas.microsoft.com/office/drawing/2014/main" id="{43750268-0593-B730-3A5E-A840969C5A2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0968F0C-4C49-922E-08AF-F4DBEDA08C6D}"/>
              </a:ext>
            </a:extLst>
          </p:cNvPr>
          <p:cNvSpPr>
            <a:spLocks noGrp="1"/>
          </p:cNvSpPr>
          <p:nvPr>
            <p:ph type="sldNum" sz="quarter" idx="12"/>
          </p:nvPr>
        </p:nvSpPr>
        <p:spPr/>
        <p:txBody>
          <a:bodyPr/>
          <a:lstStyle/>
          <a:p>
            <a:fld id="{716347BF-1550-4D9F-8732-7A2427F4DC8E}" type="slidenum">
              <a:rPr lang="el-GR" smtClean="0"/>
              <a:t>‹#›</a:t>
            </a:fld>
            <a:endParaRPr lang="el-GR"/>
          </a:p>
        </p:txBody>
      </p:sp>
    </p:spTree>
    <p:extLst>
      <p:ext uri="{BB962C8B-B14F-4D97-AF65-F5344CB8AC3E}">
        <p14:creationId xmlns:p14="http://schemas.microsoft.com/office/powerpoint/2010/main" val="3790724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6F2DEDF-0C93-31E5-D480-E8109F8D5632}"/>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919E7B61-56BE-9660-A542-C2AE3B391C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1B958A65-7B81-6A3E-38A5-43C55DCE6501}"/>
              </a:ext>
            </a:extLst>
          </p:cNvPr>
          <p:cNvSpPr>
            <a:spLocks noGrp="1"/>
          </p:cNvSpPr>
          <p:nvPr>
            <p:ph type="dt" sz="half" idx="10"/>
          </p:nvPr>
        </p:nvSpPr>
        <p:spPr/>
        <p:txBody>
          <a:bodyPr/>
          <a:lstStyle/>
          <a:p>
            <a:fld id="{1A8C5FDD-C40F-47AE-B50F-76322C6B1D8F}" type="datetimeFigureOut">
              <a:rPr lang="el-GR" smtClean="0"/>
              <a:t>21/11/2023</a:t>
            </a:fld>
            <a:endParaRPr lang="el-GR"/>
          </a:p>
        </p:txBody>
      </p:sp>
      <p:sp>
        <p:nvSpPr>
          <p:cNvPr id="5" name="Θέση υποσέλιδου 4">
            <a:extLst>
              <a:ext uri="{FF2B5EF4-FFF2-40B4-BE49-F238E27FC236}">
                <a16:creationId xmlns:a16="http://schemas.microsoft.com/office/drawing/2014/main" id="{2F428B41-F02A-7E60-7ADA-D13928A5976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88B5532-FA5B-E240-CBF9-D66E4F353E0C}"/>
              </a:ext>
            </a:extLst>
          </p:cNvPr>
          <p:cNvSpPr>
            <a:spLocks noGrp="1"/>
          </p:cNvSpPr>
          <p:nvPr>
            <p:ph type="sldNum" sz="quarter" idx="12"/>
          </p:nvPr>
        </p:nvSpPr>
        <p:spPr/>
        <p:txBody>
          <a:bodyPr/>
          <a:lstStyle/>
          <a:p>
            <a:fld id="{716347BF-1550-4D9F-8732-7A2427F4DC8E}" type="slidenum">
              <a:rPr lang="el-GR" smtClean="0"/>
              <a:t>‹#›</a:t>
            </a:fld>
            <a:endParaRPr lang="el-GR"/>
          </a:p>
        </p:txBody>
      </p:sp>
    </p:spTree>
    <p:extLst>
      <p:ext uri="{BB962C8B-B14F-4D97-AF65-F5344CB8AC3E}">
        <p14:creationId xmlns:p14="http://schemas.microsoft.com/office/powerpoint/2010/main" val="3910187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E4FC1D-2279-AD0B-B28A-4ADED508B4A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1ECD8409-F198-1F5F-2461-52F4A482A029}"/>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23C47A96-F102-0ED8-096D-ED3E500D4395}"/>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90B52BAC-BC5E-77AE-4671-142D3FC6B90A}"/>
              </a:ext>
            </a:extLst>
          </p:cNvPr>
          <p:cNvSpPr>
            <a:spLocks noGrp="1"/>
          </p:cNvSpPr>
          <p:nvPr>
            <p:ph type="dt" sz="half" idx="10"/>
          </p:nvPr>
        </p:nvSpPr>
        <p:spPr/>
        <p:txBody>
          <a:bodyPr/>
          <a:lstStyle/>
          <a:p>
            <a:fld id="{1A8C5FDD-C40F-47AE-B50F-76322C6B1D8F}" type="datetimeFigureOut">
              <a:rPr lang="el-GR" smtClean="0"/>
              <a:t>21/11/2023</a:t>
            </a:fld>
            <a:endParaRPr lang="el-GR"/>
          </a:p>
        </p:txBody>
      </p:sp>
      <p:sp>
        <p:nvSpPr>
          <p:cNvPr id="6" name="Θέση υποσέλιδου 5">
            <a:extLst>
              <a:ext uri="{FF2B5EF4-FFF2-40B4-BE49-F238E27FC236}">
                <a16:creationId xmlns:a16="http://schemas.microsoft.com/office/drawing/2014/main" id="{CE94BF8D-C750-5849-C74A-F910FD85628B}"/>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47CF0B0E-9168-B765-52AA-44F0964EBB52}"/>
              </a:ext>
            </a:extLst>
          </p:cNvPr>
          <p:cNvSpPr>
            <a:spLocks noGrp="1"/>
          </p:cNvSpPr>
          <p:nvPr>
            <p:ph type="sldNum" sz="quarter" idx="12"/>
          </p:nvPr>
        </p:nvSpPr>
        <p:spPr/>
        <p:txBody>
          <a:bodyPr/>
          <a:lstStyle/>
          <a:p>
            <a:fld id="{716347BF-1550-4D9F-8732-7A2427F4DC8E}" type="slidenum">
              <a:rPr lang="el-GR" smtClean="0"/>
              <a:t>‹#›</a:t>
            </a:fld>
            <a:endParaRPr lang="el-GR"/>
          </a:p>
        </p:txBody>
      </p:sp>
    </p:spTree>
    <p:extLst>
      <p:ext uri="{BB962C8B-B14F-4D97-AF65-F5344CB8AC3E}">
        <p14:creationId xmlns:p14="http://schemas.microsoft.com/office/powerpoint/2010/main" val="2783979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4253288-3FB4-7A28-27C5-74CC502626C6}"/>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7505D206-D2AE-F28C-BD27-1F3CFAF73B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1003AB3E-5340-D6AC-1A55-E1CD64EE4699}"/>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17A31333-D762-046F-9EAA-D03CB2893D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C263B27E-8B8D-DC3E-E693-18995C217050}"/>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B83C8B34-BDC5-960E-3E5F-052D6A69F62F}"/>
              </a:ext>
            </a:extLst>
          </p:cNvPr>
          <p:cNvSpPr>
            <a:spLocks noGrp="1"/>
          </p:cNvSpPr>
          <p:nvPr>
            <p:ph type="dt" sz="half" idx="10"/>
          </p:nvPr>
        </p:nvSpPr>
        <p:spPr/>
        <p:txBody>
          <a:bodyPr/>
          <a:lstStyle/>
          <a:p>
            <a:fld id="{1A8C5FDD-C40F-47AE-B50F-76322C6B1D8F}" type="datetimeFigureOut">
              <a:rPr lang="el-GR" smtClean="0"/>
              <a:t>21/11/2023</a:t>
            </a:fld>
            <a:endParaRPr lang="el-GR"/>
          </a:p>
        </p:txBody>
      </p:sp>
      <p:sp>
        <p:nvSpPr>
          <p:cNvPr id="8" name="Θέση υποσέλιδου 7">
            <a:extLst>
              <a:ext uri="{FF2B5EF4-FFF2-40B4-BE49-F238E27FC236}">
                <a16:creationId xmlns:a16="http://schemas.microsoft.com/office/drawing/2014/main" id="{F4CC2EC8-5327-1D3B-C741-3D1A1DE383AA}"/>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AF9D1E13-DD33-2EE5-53F3-1575A904D9AC}"/>
              </a:ext>
            </a:extLst>
          </p:cNvPr>
          <p:cNvSpPr>
            <a:spLocks noGrp="1"/>
          </p:cNvSpPr>
          <p:nvPr>
            <p:ph type="sldNum" sz="quarter" idx="12"/>
          </p:nvPr>
        </p:nvSpPr>
        <p:spPr/>
        <p:txBody>
          <a:bodyPr/>
          <a:lstStyle/>
          <a:p>
            <a:fld id="{716347BF-1550-4D9F-8732-7A2427F4DC8E}" type="slidenum">
              <a:rPr lang="el-GR" smtClean="0"/>
              <a:t>‹#›</a:t>
            </a:fld>
            <a:endParaRPr lang="el-GR"/>
          </a:p>
        </p:txBody>
      </p:sp>
    </p:spTree>
    <p:extLst>
      <p:ext uri="{BB962C8B-B14F-4D97-AF65-F5344CB8AC3E}">
        <p14:creationId xmlns:p14="http://schemas.microsoft.com/office/powerpoint/2010/main" val="220201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3895B8D-A3A4-4569-D955-D135D14C77BC}"/>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0EF3C6F5-ED41-BC7B-4225-49E730696C50}"/>
              </a:ext>
            </a:extLst>
          </p:cNvPr>
          <p:cNvSpPr>
            <a:spLocks noGrp="1"/>
          </p:cNvSpPr>
          <p:nvPr>
            <p:ph type="dt" sz="half" idx="10"/>
          </p:nvPr>
        </p:nvSpPr>
        <p:spPr/>
        <p:txBody>
          <a:bodyPr/>
          <a:lstStyle/>
          <a:p>
            <a:fld id="{1A8C5FDD-C40F-47AE-B50F-76322C6B1D8F}" type="datetimeFigureOut">
              <a:rPr lang="el-GR" smtClean="0"/>
              <a:t>21/11/2023</a:t>
            </a:fld>
            <a:endParaRPr lang="el-GR"/>
          </a:p>
        </p:txBody>
      </p:sp>
      <p:sp>
        <p:nvSpPr>
          <p:cNvPr id="4" name="Θέση υποσέλιδου 3">
            <a:extLst>
              <a:ext uri="{FF2B5EF4-FFF2-40B4-BE49-F238E27FC236}">
                <a16:creationId xmlns:a16="http://schemas.microsoft.com/office/drawing/2014/main" id="{47B5DB24-EE68-0D62-06A5-CECEBA8D254C}"/>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57BCD268-EFA3-DE05-F942-695E5523426E}"/>
              </a:ext>
            </a:extLst>
          </p:cNvPr>
          <p:cNvSpPr>
            <a:spLocks noGrp="1"/>
          </p:cNvSpPr>
          <p:nvPr>
            <p:ph type="sldNum" sz="quarter" idx="12"/>
          </p:nvPr>
        </p:nvSpPr>
        <p:spPr/>
        <p:txBody>
          <a:bodyPr/>
          <a:lstStyle/>
          <a:p>
            <a:fld id="{716347BF-1550-4D9F-8732-7A2427F4DC8E}" type="slidenum">
              <a:rPr lang="el-GR" smtClean="0"/>
              <a:t>‹#›</a:t>
            </a:fld>
            <a:endParaRPr lang="el-GR"/>
          </a:p>
        </p:txBody>
      </p:sp>
    </p:spTree>
    <p:extLst>
      <p:ext uri="{BB962C8B-B14F-4D97-AF65-F5344CB8AC3E}">
        <p14:creationId xmlns:p14="http://schemas.microsoft.com/office/powerpoint/2010/main" val="54556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E59578F6-74EA-4D9C-BDF5-63412DC86FC3}"/>
              </a:ext>
            </a:extLst>
          </p:cNvPr>
          <p:cNvSpPr>
            <a:spLocks noGrp="1"/>
          </p:cNvSpPr>
          <p:nvPr>
            <p:ph type="dt" sz="half" idx="10"/>
          </p:nvPr>
        </p:nvSpPr>
        <p:spPr/>
        <p:txBody>
          <a:bodyPr/>
          <a:lstStyle/>
          <a:p>
            <a:fld id="{1A8C5FDD-C40F-47AE-B50F-76322C6B1D8F}" type="datetimeFigureOut">
              <a:rPr lang="el-GR" smtClean="0"/>
              <a:t>21/11/2023</a:t>
            </a:fld>
            <a:endParaRPr lang="el-GR"/>
          </a:p>
        </p:txBody>
      </p:sp>
      <p:sp>
        <p:nvSpPr>
          <p:cNvPr id="3" name="Θέση υποσέλιδου 2">
            <a:extLst>
              <a:ext uri="{FF2B5EF4-FFF2-40B4-BE49-F238E27FC236}">
                <a16:creationId xmlns:a16="http://schemas.microsoft.com/office/drawing/2014/main" id="{5F749998-94EF-F604-BF01-8D8B7499F1AA}"/>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259F8F13-B781-3CEA-BE62-AED08991F059}"/>
              </a:ext>
            </a:extLst>
          </p:cNvPr>
          <p:cNvSpPr>
            <a:spLocks noGrp="1"/>
          </p:cNvSpPr>
          <p:nvPr>
            <p:ph type="sldNum" sz="quarter" idx="12"/>
          </p:nvPr>
        </p:nvSpPr>
        <p:spPr/>
        <p:txBody>
          <a:bodyPr/>
          <a:lstStyle/>
          <a:p>
            <a:fld id="{716347BF-1550-4D9F-8732-7A2427F4DC8E}" type="slidenum">
              <a:rPr lang="el-GR" smtClean="0"/>
              <a:t>‹#›</a:t>
            </a:fld>
            <a:endParaRPr lang="el-GR"/>
          </a:p>
        </p:txBody>
      </p:sp>
    </p:spTree>
    <p:extLst>
      <p:ext uri="{BB962C8B-B14F-4D97-AF65-F5344CB8AC3E}">
        <p14:creationId xmlns:p14="http://schemas.microsoft.com/office/powerpoint/2010/main" val="3318930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65C3BC5-24D5-DEE3-EF42-2D080AF33C27}"/>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9644B2BF-D490-0CBC-CC77-8B99E75D6A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DE0ED50C-12A1-194F-7BCA-CEEC523502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88DFA69C-A7DE-FFCA-C653-564ED48DAD7C}"/>
              </a:ext>
            </a:extLst>
          </p:cNvPr>
          <p:cNvSpPr>
            <a:spLocks noGrp="1"/>
          </p:cNvSpPr>
          <p:nvPr>
            <p:ph type="dt" sz="half" idx="10"/>
          </p:nvPr>
        </p:nvSpPr>
        <p:spPr/>
        <p:txBody>
          <a:bodyPr/>
          <a:lstStyle/>
          <a:p>
            <a:fld id="{1A8C5FDD-C40F-47AE-B50F-76322C6B1D8F}" type="datetimeFigureOut">
              <a:rPr lang="el-GR" smtClean="0"/>
              <a:t>21/11/2023</a:t>
            </a:fld>
            <a:endParaRPr lang="el-GR"/>
          </a:p>
        </p:txBody>
      </p:sp>
      <p:sp>
        <p:nvSpPr>
          <p:cNvPr id="6" name="Θέση υποσέλιδου 5">
            <a:extLst>
              <a:ext uri="{FF2B5EF4-FFF2-40B4-BE49-F238E27FC236}">
                <a16:creationId xmlns:a16="http://schemas.microsoft.com/office/drawing/2014/main" id="{3663744C-03C7-CEBB-8B04-6920253DE3F7}"/>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DB002C92-524B-A085-2597-B56025AAD7BA}"/>
              </a:ext>
            </a:extLst>
          </p:cNvPr>
          <p:cNvSpPr>
            <a:spLocks noGrp="1"/>
          </p:cNvSpPr>
          <p:nvPr>
            <p:ph type="sldNum" sz="quarter" idx="12"/>
          </p:nvPr>
        </p:nvSpPr>
        <p:spPr/>
        <p:txBody>
          <a:bodyPr/>
          <a:lstStyle/>
          <a:p>
            <a:fld id="{716347BF-1550-4D9F-8732-7A2427F4DC8E}" type="slidenum">
              <a:rPr lang="el-GR" smtClean="0"/>
              <a:t>‹#›</a:t>
            </a:fld>
            <a:endParaRPr lang="el-GR"/>
          </a:p>
        </p:txBody>
      </p:sp>
    </p:spTree>
    <p:extLst>
      <p:ext uri="{BB962C8B-B14F-4D97-AF65-F5344CB8AC3E}">
        <p14:creationId xmlns:p14="http://schemas.microsoft.com/office/powerpoint/2010/main" val="74210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C5C7A84-8EB7-DACA-B886-C4557420E15C}"/>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FA6BA2B6-C205-2C03-3947-E3440B6FA3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6C085C2A-1580-DB41-267B-B229D419AF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7812FA79-5DF6-7923-9C47-C8AF0A57CD8D}"/>
              </a:ext>
            </a:extLst>
          </p:cNvPr>
          <p:cNvSpPr>
            <a:spLocks noGrp="1"/>
          </p:cNvSpPr>
          <p:nvPr>
            <p:ph type="dt" sz="half" idx="10"/>
          </p:nvPr>
        </p:nvSpPr>
        <p:spPr/>
        <p:txBody>
          <a:bodyPr/>
          <a:lstStyle/>
          <a:p>
            <a:fld id="{1A8C5FDD-C40F-47AE-B50F-76322C6B1D8F}" type="datetimeFigureOut">
              <a:rPr lang="el-GR" smtClean="0"/>
              <a:t>21/11/2023</a:t>
            </a:fld>
            <a:endParaRPr lang="el-GR"/>
          </a:p>
        </p:txBody>
      </p:sp>
      <p:sp>
        <p:nvSpPr>
          <p:cNvPr id="6" name="Θέση υποσέλιδου 5">
            <a:extLst>
              <a:ext uri="{FF2B5EF4-FFF2-40B4-BE49-F238E27FC236}">
                <a16:creationId xmlns:a16="http://schemas.microsoft.com/office/drawing/2014/main" id="{B9A1F44D-AC7F-034D-A2A7-E6EFB76D5604}"/>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78977AEC-9BBB-3B1F-09BB-07A0BDA93BC7}"/>
              </a:ext>
            </a:extLst>
          </p:cNvPr>
          <p:cNvSpPr>
            <a:spLocks noGrp="1"/>
          </p:cNvSpPr>
          <p:nvPr>
            <p:ph type="sldNum" sz="quarter" idx="12"/>
          </p:nvPr>
        </p:nvSpPr>
        <p:spPr/>
        <p:txBody>
          <a:bodyPr/>
          <a:lstStyle/>
          <a:p>
            <a:fld id="{716347BF-1550-4D9F-8732-7A2427F4DC8E}" type="slidenum">
              <a:rPr lang="el-GR" smtClean="0"/>
              <a:t>‹#›</a:t>
            </a:fld>
            <a:endParaRPr lang="el-GR"/>
          </a:p>
        </p:txBody>
      </p:sp>
    </p:spTree>
    <p:extLst>
      <p:ext uri="{BB962C8B-B14F-4D97-AF65-F5344CB8AC3E}">
        <p14:creationId xmlns:p14="http://schemas.microsoft.com/office/powerpoint/2010/main" val="1021442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A438DD1E-C4C4-094D-4F74-4F7FC9612B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A47B7743-4482-943B-BA3C-7107D3D87B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8BD9937A-245F-08D4-95D3-84613EC17B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C5FDD-C40F-47AE-B50F-76322C6B1D8F}" type="datetimeFigureOut">
              <a:rPr lang="el-GR" smtClean="0"/>
              <a:t>21/11/2023</a:t>
            </a:fld>
            <a:endParaRPr lang="el-GR"/>
          </a:p>
        </p:txBody>
      </p:sp>
      <p:sp>
        <p:nvSpPr>
          <p:cNvPr id="5" name="Θέση υποσέλιδου 4">
            <a:extLst>
              <a:ext uri="{FF2B5EF4-FFF2-40B4-BE49-F238E27FC236}">
                <a16:creationId xmlns:a16="http://schemas.microsoft.com/office/drawing/2014/main" id="{6A3B30FA-E6AE-2E26-B859-23CB47D5F3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72471B4D-5075-673B-B84C-B7231B94B3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6347BF-1550-4D9F-8732-7A2427F4DC8E}" type="slidenum">
              <a:rPr lang="el-GR" smtClean="0"/>
              <a:t>‹#›</a:t>
            </a:fld>
            <a:endParaRPr lang="el-GR"/>
          </a:p>
        </p:txBody>
      </p:sp>
    </p:spTree>
    <p:extLst>
      <p:ext uri="{BB962C8B-B14F-4D97-AF65-F5344CB8AC3E}">
        <p14:creationId xmlns:p14="http://schemas.microsoft.com/office/powerpoint/2010/main" val="3026885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youtu.be/fACkb2u1ULY"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greekecologicalfootprint.web.auth.gr/"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youtube.com/watch?v=FElmgcL_XEQ"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farmwell-h2020.eu/" TargetMode="External"/><Relationship Id="rId2" Type="http://schemas.openxmlformats.org/officeDocument/2006/relationships/hyperlink" Target="https://www.youtube.com/watch?v=3zLfMblEALw"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youtube.com/watch?v=hdYjmFSn5q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5830AE-EA7D-F22D-CBE3-A7238B55D2A9}"/>
              </a:ext>
            </a:extLst>
          </p:cNvPr>
          <p:cNvSpPr>
            <a:spLocks noGrp="1"/>
          </p:cNvSpPr>
          <p:nvPr>
            <p:ph type="ctrTitle"/>
          </p:nvPr>
        </p:nvSpPr>
        <p:spPr>
          <a:xfrm>
            <a:off x="1005457" y="642134"/>
            <a:ext cx="9762070" cy="2387600"/>
          </a:xfrm>
        </p:spPr>
        <p:txBody>
          <a:bodyPr>
            <a:normAutofit fontScale="90000"/>
          </a:bodyPr>
          <a:lstStyle/>
          <a:p>
            <a:pPr algn="r"/>
            <a:r>
              <a:rPr lang="el-GR" dirty="0"/>
              <a:t>Εισαγωγικό μάθημα: </a:t>
            </a:r>
            <a:br>
              <a:rPr lang="el-GR" dirty="0"/>
            </a:br>
            <a:r>
              <a:rPr lang="el-GR" u="sng" dirty="0"/>
              <a:t>Ανάπτυξη Κοινωνία &amp; Περιβάλλον</a:t>
            </a:r>
          </a:p>
        </p:txBody>
      </p:sp>
      <p:sp>
        <p:nvSpPr>
          <p:cNvPr id="4" name="Υπότιτλος 2">
            <a:extLst>
              <a:ext uri="{FF2B5EF4-FFF2-40B4-BE49-F238E27FC236}">
                <a16:creationId xmlns:a16="http://schemas.microsoft.com/office/drawing/2014/main" id="{6A89C5CD-CB0C-D63E-55DD-4D55CA1058A1}"/>
              </a:ext>
            </a:extLst>
          </p:cNvPr>
          <p:cNvSpPr>
            <a:spLocks noGrp="1"/>
          </p:cNvSpPr>
          <p:nvPr/>
        </p:nvSpPr>
        <p:spPr>
          <a:xfrm>
            <a:off x="1524000" y="2945759"/>
            <a:ext cx="9144000" cy="2594481"/>
          </a:xfrm>
          <a:prstGeom prst="rect">
            <a:avLst/>
          </a:prstGeom>
          <a:ln>
            <a:solidFill>
              <a:schemeClr val="tx1"/>
            </a:solidFill>
          </a:ln>
        </p:spPr>
        <p:txBody>
          <a:bodyPr vert="horz" lIns="91440" tIns="45720" rIns="91440" bIns="45720" rtlCol="0">
            <a:normAutofit fontScale="92500" lnSpcReduction="20000"/>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l-GR" sz="2900" b="1" dirty="0"/>
              <a:t>ΑΓΡΟΤΙΚΗ ΚΟΙΝΩΝΙΟΛΟΓΙΑ </a:t>
            </a:r>
            <a:r>
              <a:rPr lang="tr-TR" sz="2400" b="1" i="0" dirty="0">
                <a:solidFill>
                  <a:srgbClr val="000000"/>
                </a:solidFill>
                <a:effectLst/>
                <a:latin typeface="Times New Roman" panose="02020603050405020304" pitchFamily="18" charset="0"/>
              </a:rPr>
              <a:t>GEB0308-2</a:t>
            </a:r>
            <a:endParaRPr lang="el-GR" sz="2900" b="1" dirty="0"/>
          </a:p>
          <a:p>
            <a:pPr algn="r">
              <a:spcBef>
                <a:spcPts val="0"/>
              </a:spcBef>
            </a:pPr>
            <a:r>
              <a:rPr lang="el-GR" sz="1800" i="1" dirty="0"/>
              <a:t>μάθημα επιλογής 3</a:t>
            </a:r>
            <a:r>
              <a:rPr lang="el-GR" sz="1800" i="1" baseline="30000" dirty="0"/>
              <a:t>ου</a:t>
            </a:r>
            <a:r>
              <a:rPr lang="el-GR" sz="1800" i="1" dirty="0"/>
              <a:t> εξαμήνου</a:t>
            </a:r>
          </a:p>
          <a:p>
            <a:pPr algn="r">
              <a:spcBef>
                <a:spcPts val="0"/>
              </a:spcBef>
            </a:pPr>
            <a:endParaRPr lang="el-GR" sz="1800" i="1" dirty="0"/>
          </a:p>
          <a:p>
            <a:pPr algn="r"/>
            <a:endParaRPr lang="el-GR" sz="1800" b="1" dirty="0"/>
          </a:p>
          <a:p>
            <a:pPr algn="r"/>
            <a:endParaRPr lang="el-GR" dirty="0"/>
          </a:p>
          <a:p>
            <a:pPr algn="r"/>
            <a:endParaRPr lang="el-GR" dirty="0"/>
          </a:p>
          <a:p>
            <a:pPr algn="r"/>
            <a:endParaRPr lang="el-GR" dirty="0"/>
          </a:p>
          <a:p>
            <a:pPr>
              <a:spcBef>
                <a:spcPts val="0"/>
              </a:spcBef>
            </a:pPr>
            <a:r>
              <a:rPr lang="el-GR" sz="1900" dirty="0"/>
              <a:t>ΠΑΝΕΠΙΣΤΗΜΙΟ ΔΥΤΙΚΗΣ ΜΑΚΕΔΟΝΙΑΣ</a:t>
            </a:r>
          </a:p>
          <a:p>
            <a:pPr>
              <a:spcBef>
                <a:spcPts val="0"/>
              </a:spcBef>
            </a:pPr>
            <a:r>
              <a:rPr lang="el-GR" sz="1900" dirty="0"/>
              <a:t>ΤΜΗΜΑ ΓΕΩΠΟΝΙΑΣ</a:t>
            </a:r>
          </a:p>
          <a:p>
            <a:pPr>
              <a:spcBef>
                <a:spcPts val="0"/>
              </a:spcBef>
            </a:pPr>
            <a:r>
              <a:rPr lang="el-GR" sz="1900" dirty="0"/>
              <a:t>ΦΛΩΡΙΝΑ</a:t>
            </a:r>
          </a:p>
        </p:txBody>
      </p:sp>
    </p:spTree>
    <p:extLst>
      <p:ext uri="{BB962C8B-B14F-4D97-AF65-F5344CB8AC3E}">
        <p14:creationId xmlns:p14="http://schemas.microsoft.com/office/powerpoint/2010/main" val="2222297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E1AB52A-15E1-1D3E-6669-FD78CE71FFE7}"/>
              </a:ext>
            </a:extLst>
          </p:cNvPr>
          <p:cNvSpPr>
            <a:spLocks noGrp="1"/>
          </p:cNvSpPr>
          <p:nvPr>
            <p:ph type="title"/>
          </p:nvPr>
        </p:nvSpPr>
        <p:spPr>
          <a:xfrm>
            <a:off x="838200" y="155643"/>
            <a:ext cx="10515600" cy="792466"/>
          </a:xfrm>
        </p:spPr>
        <p:txBody>
          <a:bodyPr/>
          <a:lstStyle/>
          <a:p>
            <a:r>
              <a:rPr lang="el-GR" b="1" u="sng" dirty="0"/>
              <a:t>2. Περιβάλλον και Ανάπτυξη</a:t>
            </a:r>
          </a:p>
        </p:txBody>
      </p:sp>
      <p:sp>
        <p:nvSpPr>
          <p:cNvPr id="3" name="Θέση περιεχομένου 2">
            <a:extLst>
              <a:ext uri="{FF2B5EF4-FFF2-40B4-BE49-F238E27FC236}">
                <a16:creationId xmlns:a16="http://schemas.microsoft.com/office/drawing/2014/main" id="{88D7A550-6714-D684-0BD8-C12F367BE42A}"/>
              </a:ext>
            </a:extLst>
          </p:cNvPr>
          <p:cNvSpPr>
            <a:spLocks noGrp="1"/>
          </p:cNvSpPr>
          <p:nvPr>
            <p:ph idx="1"/>
          </p:nvPr>
        </p:nvSpPr>
        <p:spPr>
          <a:xfrm>
            <a:off x="838200" y="948109"/>
            <a:ext cx="10515600" cy="3007383"/>
          </a:xfrm>
        </p:spPr>
        <p:txBody>
          <a:bodyPr/>
          <a:lstStyle/>
          <a:p>
            <a:pPr marL="0" indent="0" algn="ctr">
              <a:buNone/>
            </a:pPr>
            <a:r>
              <a:rPr lang="el-GR" dirty="0"/>
              <a:t>Προσεγγίσεις Αειφορικής Ανάπτυξης</a:t>
            </a:r>
          </a:p>
          <a:p>
            <a:pPr marL="0" indent="0" algn="ctr">
              <a:buNone/>
            </a:pPr>
            <a:endParaRPr lang="el-GR" sz="1500" dirty="0"/>
          </a:p>
          <a:p>
            <a:pPr marL="0" indent="0" algn="ctr">
              <a:buNone/>
            </a:pPr>
            <a:r>
              <a:rPr lang="en-US" dirty="0"/>
              <a:t>“</a:t>
            </a:r>
            <a:r>
              <a:rPr lang="en-US" b="1" dirty="0"/>
              <a:t>Our Common Future</a:t>
            </a:r>
            <a:r>
              <a:rPr lang="en-US" dirty="0"/>
              <a:t>”</a:t>
            </a:r>
          </a:p>
          <a:p>
            <a:pPr marL="0" indent="0" algn="ctr">
              <a:buNone/>
            </a:pPr>
            <a:r>
              <a:rPr lang="el-GR" dirty="0"/>
              <a:t>Παγκόσμια Επιτροπή Περιβάλλοντος</a:t>
            </a:r>
          </a:p>
          <a:p>
            <a:pPr marL="0" indent="0" algn="ctr">
              <a:buNone/>
            </a:pPr>
            <a:r>
              <a:rPr lang="el-GR" dirty="0"/>
              <a:t>(</a:t>
            </a:r>
            <a:r>
              <a:rPr lang="en-US" dirty="0"/>
              <a:t>UN, 1987</a:t>
            </a:r>
            <a:r>
              <a:rPr lang="el-GR" dirty="0"/>
              <a:t>)</a:t>
            </a:r>
            <a:endParaRPr lang="en-US" dirty="0"/>
          </a:p>
          <a:p>
            <a:pPr marL="0" indent="0" algn="ctr">
              <a:buNone/>
            </a:pPr>
            <a:r>
              <a:rPr lang="en-US" sz="1900" i="1" dirty="0"/>
              <a:t>21 </a:t>
            </a:r>
            <a:r>
              <a:rPr lang="el-GR" sz="1900" i="1" dirty="0"/>
              <a:t>αντιπρόσωποι φορέων και εθνών από υπό την προεδρία της πρωθυπουργού της Νορβηγίας</a:t>
            </a:r>
          </a:p>
        </p:txBody>
      </p:sp>
      <p:pic>
        <p:nvPicPr>
          <p:cNvPr id="7170" name="Picture 2" descr="Our Common future 1987/Brundtland Report CSS/PMS/UPSC Environmental Science  [Urdu/Hindi] - YouTube">
            <a:extLst>
              <a:ext uri="{FF2B5EF4-FFF2-40B4-BE49-F238E27FC236}">
                <a16:creationId xmlns:a16="http://schemas.microsoft.com/office/drawing/2014/main" id="{AEC75DA5-E942-F355-A9F1-D5569CEC77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4370" y="3745149"/>
            <a:ext cx="5003260" cy="281433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8005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4C1287DB-9514-6A78-EDC8-EECC38D796EF}"/>
              </a:ext>
            </a:extLst>
          </p:cNvPr>
          <p:cNvPicPr>
            <a:picLocks noChangeAspect="1"/>
          </p:cNvPicPr>
          <p:nvPr/>
        </p:nvPicPr>
        <p:blipFill>
          <a:blip r:embed="rId2">
            <a:alphaModFix amt="50000"/>
          </a:blip>
          <a:stretch>
            <a:fillRect/>
          </a:stretch>
        </p:blipFill>
        <p:spPr>
          <a:xfrm>
            <a:off x="6529448" y="1178060"/>
            <a:ext cx="5301818" cy="2489268"/>
          </a:xfrm>
          <a:prstGeom prst="rect">
            <a:avLst/>
          </a:prstGeom>
          <a:ln>
            <a:noFill/>
          </a:ln>
          <a:effectLst>
            <a:softEdge rad="112500"/>
          </a:effectLst>
        </p:spPr>
      </p:pic>
      <p:sp>
        <p:nvSpPr>
          <p:cNvPr id="2" name="Τίτλος 1">
            <a:extLst>
              <a:ext uri="{FF2B5EF4-FFF2-40B4-BE49-F238E27FC236}">
                <a16:creationId xmlns:a16="http://schemas.microsoft.com/office/drawing/2014/main" id="{1E1AB52A-15E1-1D3E-6669-FD78CE71FFE7}"/>
              </a:ext>
            </a:extLst>
          </p:cNvPr>
          <p:cNvSpPr>
            <a:spLocks noGrp="1"/>
          </p:cNvSpPr>
          <p:nvPr>
            <p:ph type="title"/>
          </p:nvPr>
        </p:nvSpPr>
        <p:spPr>
          <a:xfrm>
            <a:off x="838200" y="155643"/>
            <a:ext cx="10515600" cy="792466"/>
          </a:xfrm>
        </p:spPr>
        <p:txBody>
          <a:bodyPr/>
          <a:lstStyle/>
          <a:p>
            <a:r>
              <a:rPr lang="el-GR" b="1" u="sng" dirty="0"/>
              <a:t>2. Περιβάλλον και Ανάπτυξη</a:t>
            </a:r>
          </a:p>
        </p:txBody>
      </p:sp>
      <p:sp>
        <p:nvSpPr>
          <p:cNvPr id="3" name="Θέση περιεχομένου 2">
            <a:extLst>
              <a:ext uri="{FF2B5EF4-FFF2-40B4-BE49-F238E27FC236}">
                <a16:creationId xmlns:a16="http://schemas.microsoft.com/office/drawing/2014/main" id="{88D7A550-6714-D684-0BD8-C12F367BE42A}"/>
              </a:ext>
            </a:extLst>
          </p:cNvPr>
          <p:cNvSpPr>
            <a:spLocks noGrp="1"/>
          </p:cNvSpPr>
          <p:nvPr>
            <p:ph idx="1"/>
          </p:nvPr>
        </p:nvSpPr>
        <p:spPr>
          <a:xfrm>
            <a:off x="595008" y="870287"/>
            <a:ext cx="10834992" cy="5549968"/>
          </a:xfrm>
        </p:spPr>
        <p:txBody>
          <a:bodyPr>
            <a:normAutofit fontScale="25000" lnSpcReduction="20000"/>
          </a:bodyPr>
          <a:lstStyle/>
          <a:p>
            <a:pPr marL="0" indent="0">
              <a:lnSpc>
                <a:spcPct val="150000"/>
              </a:lnSpc>
              <a:buNone/>
            </a:pPr>
            <a:r>
              <a:rPr lang="el-GR" sz="8600" u="sng" dirty="0">
                <a:effectLst>
                  <a:outerShdw blurRad="38100" dist="38100" dir="2700000" algn="tl">
                    <a:srgbClr val="000000">
                      <a:alpha val="43137"/>
                    </a:srgbClr>
                  </a:outerShdw>
                </a:effectLst>
              </a:rPr>
              <a:t>Λέξεις Κλειδιά:</a:t>
            </a:r>
          </a:p>
          <a:p>
            <a:pPr marL="171450" indent="-171450">
              <a:lnSpc>
                <a:spcPct val="150000"/>
              </a:lnSpc>
              <a:buFont typeface="Arial"/>
              <a:buChar char="•"/>
            </a:pPr>
            <a:r>
              <a:rPr lang="el-GR" sz="8000" b="1" dirty="0"/>
              <a:t>Περιβάλλον</a:t>
            </a:r>
            <a:r>
              <a:rPr lang="el-GR" sz="8000" dirty="0"/>
              <a:t>: οτιδήποτε περιβάλλει μια οντότητα. </a:t>
            </a:r>
          </a:p>
          <a:p>
            <a:pPr marL="171450" indent="-171450">
              <a:lnSpc>
                <a:spcPct val="150000"/>
              </a:lnSpc>
              <a:buFont typeface="Arial"/>
              <a:buChar char="•"/>
            </a:pPr>
            <a:r>
              <a:rPr lang="el-GR" sz="8000" b="1" dirty="0"/>
              <a:t>Οικοσύστημα</a:t>
            </a:r>
            <a:r>
              <a:rPr lang="el-GR" sz="8000" dirty="0"/>
              <a:t>: Πολύπλοκο και δυναμικό πλέγμα αλληλεπιδράσεων &amp; αλληλεξαρτήσεων μεταξύ των οντοτήτων. </a:t>
            </a:r>
          </a:p>
          <a:p>
            <a:pPr>
              <a:lnSpc>
                <a:spcPct val="150000"/>
              </a:lnSpc>
              <a:buFont typeface="Arial"/>
              <a:buChar char="•"/>
            </a:pPr>
            <a:r>
              <a:rPr lang="el-GR" sz="8000" b="1" dirty="0"/>
              <a:t>Φυσικό περιβάλλον</a:t>
            </a:r>
            <a:r>
              <a:rPr lang="el-GR" sz="8000" dirty="0"/>
              <a:t>: Το βιοτικό και το αβιοτικό περιβάλλον.</a:t>
            </a:r>
          </a:p>
          <a:p>
            <a:pPr>
              <a:lnSpc>
                <a:spcPct val="150000"/>
              </a:lnSpc>
              <a:buFont typeface="Arial"/>
              <a:buChar char="•"/>
            </a:pPr>
            <a:r>
              <a:rPr lang="el-GR" sz="8000" b="1" dirty="0"/>
              <a:t>Ανθρωπογενές περιβάλλον</a:t>
            </a:r>
            <a:r>
              <a:rPr lang="el-GR" sz="8000" dirty="0"/>
              <a:t>: Το κοινωνικό, πολιτιστικό, οικονομικό και τεχνολογικό περιβάλλον του ανθρώπου.</a:t>
            </a:r>
          </a:p>
          <a:p>
            <a:pPr marL="285750" indent="-285750">
              <a:lnSpc>
                <a:spcPct val="150000"/>
              </a:lnSpc>
              <a:buFont typeface="Arial,Sans-Serif"/>
              <a:buChar char="•"/>
            </a:pPr>
            <a:r>
              <a:rPr lang="el-GR" sz="8000" b="1" dirty="0">
                <a:ea typeface="+mn-lt"/>
                <a:cs typeface="+mn-lt"/>
              </a:rPr>
              <a:t>Βιώσιμη</a:t>
            </a:r>
            <a:r>
              <a:rPr lang="el-GR" sz="8000" b="1" dirty="0"/>
              <a:t> ανάπτυξη: </a:t>
            </a:r>
            <a:r>
              <a:rPr lang="el-GR" sz="8000" dirty="0"/>
              <a:t>Η ανάπτυξη που μπορεί να συνεχίζεται ανεμπόδιστα.</a:t>
            </a:r>
            <a:endParaRPr lang="en-US" sz="8000" dirty="0">
              <a:ea typeface="+mn-lt"/>
              <a:cs typeface="+mn-lt"/>
            </a:endParaRPr>
          </a:p>
          <a:p>
            <a:pPr marL="285750" indent="-285750">
              <a:lnSpc>
                <a:spcPct val="150000"/>
              </a:lnSpc>
              <a:buFont typeface="Arial,Sans-Serif"/>
              <a:buChar char="•"/>
            </a:pPr>
            <a:r>
              <a:rPr lang="el-GR" sz="8000" b="1" dirty="0">
                <a:ea typeface="+mn-lt"/>
                <a:cs typeface="+mn-lt"/>
              </a:rPr>
              <a:t>Οικολογία: </a:t>
            </a:r>
            <a:r>
              <a:rPr lang="el-GR" sz="8000" dirty="0">
                <a:ea typeface="+mn-lt"/>
                <a:cs typeface="+mn-lt"/>
              </a:rPr>
              <a:t>«Μελέτη του φυσικού οίκου».</a:t>
            </a:r>
            <a:endParaRPr lang="en-US" sz="8000" dirty="0">
              <a:ea typeface="+mn-lt"/>
              <a:cs typeface="+mn-lt"/>
            </a:endParaRPr>
          </a:p>
          <a:p>
            <a:pPr marL="285750" indent="-285750">
              <a:lnSpc>
                <a:spcPct val="150000"/>
              </a:lnSpc>
              <a:buFont typeface="Arial,Sans-Serif"/>
              <a:buChar char="•"/>
            </a:pPr>
            <a:r>
              <a:rPr lang="el-GR" sz="8000" b="1" dirty="0"/>
              <a:t>Περιβαλλοντική εκπαίδευση: </a:t>
            </a:r>
            <a:r>
              <a:rPr lang="el-GR" sz="8000" dirty="0"/>
              <a:t>Εκπαίδευση που διαμορφώνει συνειδητοποιημένους πολίτες σε σχέση με τα ζητήματα του περιβάλλοντος.</a:t>
            </a:r>
            <a:endParaRPr lang="el-GR" sz="8000" dirty="0">
              <a:ea typeface="+mn-lt"/>
              <a:cs typeface="+mn-lt"/>
            </a:endParaRPr>
          </a:p>
          <a:p>
            <a:pPr>
              <a:lnSpc>
                <a:spcPct val="150000"/>
              </a:lnSpc>
              <a:buFont typeface="Arial"/>
              <a:buChar char="•"/>
            </a:pPr>
            <a:endParaRPr lang="el-GR" sz="8600" dirty="0"/>
          </a:p>
        </p:txBody>
      </p:sp>
    </p:spTree>
    <p:extLst>
      <p:ext uri="{BB962C8B-B14F-4D97-AF65-F5344CB8AC3E}">
        <p14:creationId xmlns:p14="http://schemas.microsoft.com/office/powerpoint/2010/main" val="1473378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Αειφόρος Ανάπτυξη: Μια ευκαιρία για να γίνεις ένας επιτυχημένος  επιχειρηματίας">
            <a:extLst>
              <a:ext uri="{FF2B5EF4-FFF2-40B4-BE49-F238E27FC236}">
                <a16:creationId xmlns:a16="http://schemas.microsoft.com/office/drawing/2014/main" id="{F6F684C9-D4E8-E5D1-542E-275DC2A53852}"/>
              </a:ext>
            </a:extLst>
          </p:cNvPr>
          <p:cNvPicPr>
            <a:picLocks noChangeAspect="1" noChangeArrowheads="1"/>
          </p:cNvPicPr>
          <p:nvPr/>
        </p:nvPicPr>
        <p:blipFill>
          <a:blip r:embed="rId2">
            <a:alphaModFix amt="35000"/>
            <a:extLst>
              <a:ext uri="{28A0092B-C50C-407E-A947-70E740481C1C}">
                <a14:useLocalDpi xmlns:a14="http://schemas.microsoft.com/office/drawing/2010/main" val="0"/>
              </a:ext>
            </a:extLst>
          </a:blip>
          <a:srcRect/>
          <a:stretch>
            <a:fillRect/>
          </a:stretch>
        </p:blipFill>
        <p:spPr bwMode="auto">
          <a:xfrm>
            <a:off x="729574" y="948109"/>
            <a:ext cx="10749064" cy="56667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Τίτλος 1">
            <a:extLst>
              <a:ext uri="{FF2B5EF4-FFF2-40B4-BE49-F238E27FC236}">
                <a16:creationId xmlns:a16="http://schemas.microsoft.com/office/drawing/2014/main" id="{1E1AB52A-15E1-1D3E-6669-FD78CE71FFE7}"/>
              </a:ext>
            </a:extLst>
          </p:cNvPr>
          <p:cNvSpPr>
            <a:spLocks noGrp="1"/>
          </p:cNvSpPr>
          <p:nvPr>
            <p:ph type="title"/>
          </p:nvPr>
        </p:nvSpPr>
        <p:spPr>
          <a:xfrm>
            <a:off x="838200" y="155643"/>
            <a:ext cx="10515600" cy="792466"/>
          </a:xfrm>
        </p:spPr>
        <p:txBody>
          <a:bodyPr/>
          <a:lstStyle/>
          <a:p>
            <a:r>
              <a:rPr lang="el-GR" b="1" u="sng" dirty="0"/>
              <a:t>2. Περιβάλλον και Ανάπτυξη</a:t>
            </a:r>
          </a:p>
        </p:txBody>
      </p:sp>
      <p:sp>
        <p:nvSpPr>
          <p:cNvPr id="3" name="Θέση περιεχομένου 2">
            <a:extLst>
              <a:ext uri="{FF2B5EF4-FFF2-40B4-BE49-F238E27FC236}">
                <a16:creationId xmlns:a16="http://schemas.microsoft.com/office/drawing/2014/main" id="{88D7A550-6714-D684-0BD8-C12F367BE42A}"/>
              </a:ext>
            </a:extLst>
          </p:cNvPr>
          <p:cNvSpPr>
            <a:spLocks noGrp="1"/>
          </p:cNvSpPr>
          <p:nvPr>
            <p:ph idx="1"/>
          </p:nvPr>
        </p:nvSpPr>
        <p:spPr>
          <a:xfrm>
            <a:off x="838200" y="948109"/>
            <a:ext cx="10515600" cy="4961782"/>
          </a:xfrm>
        </p:spPr>
        <p:txBody>
          <a:bodyPr>
            <a:normAutofit fontScale="70000" lnSpcReduction="20000"/>
          </a:bodyPr>
          <a:lstStyle/>
          <a:p>
            <a:pPr marL="0" indent="0">
              <a:lnSpc>
                <a:spcPct val="150000"/>
              </a:lnSpc>
              <a:buNone/>
            </a:pPr>
            <a:r>
              <a:rPr lang="el-GR" sz="4300" b="1" dirty="0"/>
              <a:t>Αειφόρος ανάπτυξη</a:t>
            </a:r>
          </a:p>
          <a:p>
            <a:pPr marL="0" indent="0" algn="just">
              <a:lnSpc>
                <a:spcPct val="150000"/>
              </a:lnSpc>
              <a:buNone/>
            </a:pPr>
            <a:r>
              <a:rPr lang="el-GR" sz="3600" b="1" dirty="0"/>
              <a:t> </a:t>
            </a:r>
            <a:r>
              <a:rPr lang="el-GR" sz="3600" dirty="0"/>
              <a:t>Αναφέρεται στην οικονομική ανάπτυξη των ανθρωπίνων κοινωνιών χωρίς να επηρεάζεται η βιωσιμότητα των φυσικών πόρων και αγαθών τόσο στο εγγύς όσο και στο μακρινό μέλλον.</a:t>
            </a:r>
          </a:p>
          <a:p>
            <a:pPr marL="0" indent="0" algn="just">
              <a:lnSpc>
                <a:spcPct val="150000"/>
              </a:lnSpc>
              <a:buNone/>
            </a:pPr>
            <a:endParaRPr lang="el-GR" sz="3600" dirty="0">
              <a:ea typeface="+mn-lt"/>
              <a:cs typeface="+mn-lt"/>
            </a:endParaRPr>
          </a:p>
          <a:p>
            <a:pPr marL="0" indent="0" algn="ctr">
              <a:lnSpc>
                <a:spcPct val="150000"/>
              </a:lnSpc>
              <a:buNone/>
            </a:pPr>
            <a:r>
              <a:rPr lang="el-GR" sz="3600" b="1" i="1" dirty="0">
                <a:solidFill>
                  <a:schemeClr val="tx1">
                    <a:lumMod val="95000"/>
                    <a:lumOff val="5000"/>
                  </a:schemeClr>
                </a:solidFill>
                <a:ea typeface="+mn-lt"/>
                <a:cs typeface="+mn-lt"/>
              </a:rPr>
              <a:t>«η ανάπτυξη που ικανοποιεί τις ανάγκες του παρόντος δίχως να περιορίζει την ικανότητα μελλοντικών γενεών να ικανοποιήσουν τις δικές τους ανάγκες»</a:t>
            </a:r>
          </a:p>
          <a:p>
            <a:pPr marL="0" indent="0" algn="r">
              <a:lnSpc>
                <a:spcPct val="150000"/>
              </a:lnSpc>
              <a:buNone/>
            </a:pPr>
            <a:r>
              <a:rPr lang="el-GR" sz="2700" i="1" dirty="0">
                <a:solidFill>
                  <a:schemeClr val="tx1">
                    <a:lumMod val="95000"/>
                    <a:lumOff val="5000"/>
                  </a:schemeClr>
                </a:solidFill>
                <a:ea typeface="+mn-lt"/>
                <a:cs typeface="+mn-lt"/>
              </a:rPr>
              <a:t>(</a:t>
            </a:r>
            <a:r>
              <a:rPr lang="en-US" sz="2700" i="1" dirty="0">
                <a:solidFill>
                  <a:schemeClr val="tx1">
                    <a:lumMod val="95000"/>
                    <a:lumOff val="5000"/>
                  </a:schemeClr>
                </a:solidFill>
                <a:ea typeface="+mn-lt"/>
                <a:cs typeface="+mn-lt"/>
              </a:rPr>
              <a:t>Brundtland, 1987</a:t>
            </a:r>
            <a:r>
              <a:rPr lang="el-GR" sz="2700" i="1" dirty="0">
                <a:solidFill>
                  <a:schemeClr val="tx1">
                    <a:lumMod val="95000"/>
                    <a:lumOff val="5000"/>
                  </a:schemeClr>
                </a:solidFill>
                <a:ea typeface="+mn-lt"/>
                <a:cs typeface="+mn-lt"/>
              </a:rPr>
              <a:t>)</a:t>
            </a:r>
          </a:p>
        </p:txBody>
      </p:sp>
    </p:spTree>
    <p:extLst>
      <p:ext uri="{BB962C8B-B14F-4D97-AF65-F5344CB8AC3E}">
        <p14:creationId xmlns:p14="http://schemas.microsoft.com/office/powerpoint/2010/main" val="3395648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E1AB52A-15E1-1D3E-6669-FD78CE71FFE7}"/>
              </a:ext>
            </a:extLst>
          </p:cNvPr>
          <p:cNvSpPr>
            <a:spLocks noGrp="1"/>
          </p:cNvSpPr>
          <p:nvPr>
            <p:ph type="title"/>
          </p:nvPr>
        </p:nvSpPr>
        <p:spPr>
          <a:xfrm>
            <a:off x="838200" y="155643"/>
            <a:ext cx="10515600" cy="792466"/>
          </a:xfrm>
        </p:spPr>
        <p:txBody>
          <a:bodyPr/>
          <a:lstStyle/>
          <a:p>
            <a:r>
              <a:rPr lang="el-GR" b="1" u="sng" dirty="0"/>
              <a:t>2. Περιβάλλον και Ανάπτυξη</a:t>
            </a:r>
          </a:p>
        </p:txBody>
      </p:sp>
      <p:sp>
        <p:nvSpPr>
          <p:cNvPr id="3" name="Θέση περιεχομένου 2">
            <a:extLst>
              <a:ext uri="{FF2B5EF4-FFF2-40B4-BE49-F238E27FC236}">
                <a16:creationId xmlns:a16="http://schemas.microsoft.com/office/drawing/2014/main" id="{88D7A550-6714-D684-0BD8-C12F367BE42A}"/>
              </a:ext>
            </a:extLst>
          </p:cNvPr>
          <p:cNvSpPr>
            <a:spLocks noGrp="1"/>
          </p:cNvSpPr>
          <p:nvPr>
            <p:ph idx="1"/>
          </p:nvPr>
        </p:nvSpPr>
        <p:spPr>
          <a:xfrm>
            <a:off x="520429" y="948109"/>
            <a:ext cx="10834992" cy="5549968"/>
          </a:xfrm>
        </p:spPr>
        <p:txBody>
          <a:bodyPr>
            <a:normAutofit fontScale="92500"/>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l-GR" sz="2000" u="sng" dirty="0">
                <a:effectLst>
                  <a:outerShdw blurRad="38100" dist="38100" dir="2700000" algn="tl">
                    <a:srgbClr val="000000">
                      <a:alpha val="43137"/>
                    </a:srgbClr>
                  </a:outerShdw>
                </a:effectLst>
              </a:rPr>
              <a:t>Τι σημαίνει αειφόρος ανάπτυξη</a:t>
            </a:r>
            <a:r>
              <a:rPr lang="el-GR" sz="2000" dirty="0"/>
              <a:t>:</a:t>
            </a:r>
            <a:endParaRPr lang="en-US" sz="2000" dirty="0"/>
          </a:p>
          <a:p>
            <a:pPr marL="0" marR="0" lvl="0" indent="0" algn="just" defTabSz="914400" rtl="0" eaLnBrk="1" fontAlgn="auto" latinLnBrk="0" hangingPunct="1">
              <a:lnSpc>
                <a:spcPct val="150000"/>
              </a:lnSpc>
              <a:spcBef>
                <a:spcPts val="0"/>
              </a:spcBef>
              <a:spcAft>
                <a:spcPts val="0"/>
              </a:spcAft>
              <a:buClrTx/>
              <a:buSzTx/>
              <a:buFontTx/>
              <a:buNone/>
              <a:tabLst/>
              <a:defRPr/>
            </a:pPr>
            <a:r>
              <a:rPr lang="el-GR" sz="2000" b="1" dirty="0"/>
              <a:t>Οι φυσικοί πόροι</a:t>
            </a:r>
            <a:r>
              <a:rPr lang="en-US" sz="2000" b="1" dirty="0"/>
              <a:t> </a:t>
            </a:r>
            <a:r>
              <a:rPr lang="el-GR" sz="2000" dirty="0"/>
              <a:t>που μας δίνονται από το φυσικό περιβάλλον πολλές φορές </a:t>
            </a:r>
            <a:r>
              <a:rPr lang="el-GR" sz="2000" b="1" dirty="0"/>
              <a:t>δεν είναι ανεξάντλητοι </a:t>
            </a:r>
            <a:r>
              <a:rPr lang="el-GR" sz="2000" dirty="0"/>
              <a:t>ούτε υπάρχει η δυνατότητα αναγέννησής τους πάντα με ρυθμούς μεγαλύτερους από αυτούς που καταναλώνονται. Στην περίπτωση αυτή υπάρχει καταστροφή τους και μακροπρόθεσμα ή και βραχυπρόθεσμα μπορεί να υπάρξει έλλειψη. Η εξέλιξη αυτή μπορεί να οδηγήσει σε πολύ σοβαρά προβλήματα:</a:t>
            </a:r>
          </a:p>
          <a:p>
            <a:pPr marL="0" marR="0" lvl="0" indent="0" algn="just" defTabSz="914400" rtl="0" eaLnBrk="1" fontAlgn="auto" latinLnBrk="0" hangingPunct="1">
              <a:lnSpc>
                <a:spcPct val="150000"/>
              </a:lnSpc>
              <a:spcBef>
                <a:spcPts val="0"/>
              </a:spcBef>
              <a:spcAft>
                <a:spcPts val="0"/>
              </a:spcAft>
              <a:buClrTx/>
              <a:buSzTx/>
              <a:buFontTx/>
              <a:buNone/>
              <a:tabLst/>
              <a:defRPr/>
            </a:pPr>
            <a:r>
              <a:rPr lang="el-GR" sz="2000" dirty="0"/>
              <a:t> - η εξάντληση του πετρελαίου μπορεί να οδηγήσει σε </a:t>
            </a:r>
            <a:r>
              <a:rPr lang="el-GR" sz="2000" b="1" dirty="0"/>
              <a:t>πετρελαϊκή κρίση</a:t>
            </a:r>
          </a:p>
          <a:p>
            <a:pPr marL="0" marR="0" lvl="0" indent="0" algn="just" defTabSz="914400" rtl="0" eaLnBrk="1" fontAlgn="auto" latinLnBrk="0" hangingPunct="1">
              <a:lnSpc>
                <a:spcPct val="150000"/>
              </a:lnSpc>
              <a:spcBef>
                <a:spcPts val="0"/>
              </a:spcBef>
              <a:spcAft>
                <a:spcPts val="0"/>
              </a:spcAft>
              <a:buClrTx/>
              <a:buSzTx/>
              <a:buFontTx/>
              <a:buNone/>
              <a:tabLst/>
              <a:defRPr/>
            </a:pPr>
            <a:r>
              <a:rPr lang="el-GR" sz="2000" dirty="0"/>
              <a:t> - αλόγιστη κοπή δέντρων από τα δάση μπορεί να οδηγήσει σε </a:t>
            </a:r>
            <a:r>
              <a:rPr lang="el-GR" sz="2000" b="1" dirty="0"/>
              <a:t>αλλαγή του κλίματος ή σε ερημοποίηση</a:t>
            </a:r>
            <a:r>
              <a:rPr lang="el-GR" sz="2000" dirty="0"/>
              <a:t>.</a:t>
            </a:r>
          </a:p>
          <a:p>
            <a:pPr marL="0" marR="0" lvl="0" indent="0" algn="just" defTabSz="914400" rtl="0" eaLnBrk="1" fontAlgn="auto" latinLnBrk="0" hangingPunct="1">
              <a:lnSpc>
                <a:spcPct val="150000"/>
              </a:lnSpc>
              <a:spcBef>
                <a:spcPts val="0"/>
              </a:spcBef>
              <a:spcAft>
                <a:spcPts val="0"/>
              </a:spcAft>
              <a:buClrTx/>
              <a:buSzTx/>
              <a:buFontTx/>
              <a:buNone/>
              <a:tabLst/>
              <a:defRPr/>
            </a:pPr>
            <a:endParaRPr lang="el-GR" sz="1100" dirty="0"/>
          </a:p>
          <a:p>
            <a:pPr marL="0" marR="0" lvl="0" indent="0" algn="just" defTabSz="914400" rtl="0" eaLnBrk="1" fontAlgn="auto" latinLnBrk="0" hangingPunct="1">
              <a:lnSpc>
                <a:spcPct val="150000"/>
              </a:lnSpc>
              <a:spcBef>
                <a:spcPts val="0"/>
              </a:spcBef>
              <a:spcAft>
                <a:spcPts val="0"/>
              </a:spcAft>
              <a:buClrTx/>
              <a:buSzTx/>
              <a:buFontTx/>
              <a:buNone/>
              <a:tabLst/>
              <a:defRPr/>
            </a:pPr>
            <a:r>
              <a:rPr lang="el-GR" sz="2000" dirty="0"/>
              <a:t> Έχουν γίνει και γίνονται συνεχώς μελέτες έτσι ώστε να εκτιμώνται τα αποθέματα των φυσικών πόρων και παράλληλα να υπολογίζεται η βιωσιμότητα τους. </a:t>
            </a:r>
          </a:p>
          <a:p>
            <a:pPr marL="0" marR="0" lvl="0" indent="0" algn="l" defTabSz="914400" rtl="0" eaLnBrk="1" fontAlgn="auto" latinLnBrk="0" hangingPunct="1">
              <a:lnSpc>
                <a:spcPct val="150000"/>
              </a:lnSpc>
              <a:spcBef>
                <a:spcPts val="0"/>
              </a:spcBef>
              <a:spcAft>
                <a:spcPts val="0"/>
              </a:spcAft>
              <a:buClrTx/>
              <a:buSzTx/>
              <a:buFontTx/>
              <a:buNone/>
              <a:tabLst/>
              <a:defRPr/>
            </a:pPr>
            <a:endParaRPr lang="el-GR" sz="1100" dirty="0"/>
          </a:p>
          <a:p>
            <a:pPr marL="0" marR="0" lvl="0" indent="0" algn="l" defTabSz="914400" rtl="0" eaLnBrk="1" fontAlgn="auto" latinLnBrk="0" hangingPunct="1">
              <a:lnSpc>
                <a:spcPct val="150000"/>
              </a:lnSpc>
              <a:spcBef>
                <a:spcPts val="0"/>
              </a:spcBef>
              <a:spcAft>
                <a:spcPts val="0"/>
              </a:spcAft>
              <a:buClrTx/>
              <a:buSzTx/>
              <a:buFontTx/>
              <a:buNone/>
              <a:tabLst/>
              <a:defRPr/>
            </a:pPr>
            <a:r>
              <a:rPr lang="el-GR" sz="1800" dirty="0">
                <a:solidFill>
                  <a:srgbClr val="FF0000"/>
                </a:solidFill>
              </a:rPr>
              <a:t>Πηγή: </a:t>
            </a:r>
            <a:r>
              <a:rPr lang="en-US" sz="1800" dirty="0">
                <a:solidFill>
                  <a:srgbClr val="FF0000"/>
                </a:solidFill>
              </a:rPr>
              <a:t>Turner et al. (1994): Earth and Planetary Science Letters 121, 333-348.</a:t>
            </a:r>
          </a:p>
        </p:txBody>
      </p:sp>
    </p:spTree>
    <p:extLst>
      <p:ext uri="{BB962C8B-B14F-4D97-AF65-F5344CB8AC3E}">
        <p14:creationId xmlns:p14="http://schemas.microsoft.com/office/powerpoint/2010/main" val="597591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8F854999-BED6-D629-C1CC-951508C8345E}"/>
              </a:ext>
            </a:extLst>
          </p:cNvPr>
          <p:cNvPicPr>
            <a:picLocks noChangeAspect="1"/>
          </p:cNvPicPr>
          <p:nvPr/>
        </p:nvPicPr>
        <p:blipFill>
          <a:blip r:embed="rId2"/>
          <a:stretch>
            <a:fillRect/>
          </a:stretch>
        </p:blipFill>
        <p:spPr>
          <a:xfrm>
            <a:off x="3848100" y="4484452"/>
            <a:ext cx="4495800" cy="1493534"/>
          </a:xfrm>
          <a:prstGeom prst="rect">
            <a:avLst/>
          </a:prstGeom>
        </p:spPr>
      </p:pic>
      <p:sp>
        <p:nvSpPr>
          <p:cNvPr id="2" name="Τίτλος 1">
            <a:extLst>
              <a:ext uri="{FF2B5EF4-FFF2-40B4-BE49-F238E27FC236}">
                <a16:creationId xmlns:a16="http://schemas.microsoft.com/office/drawing/2014/main" id="{1E1AB52A-15E1-1D3E-6669-FD78CE71FFE7}"/>
              </a:ext>
            </a:extLst>
          </p:cNvPr>
          <p:cNvSpPr>
            <a:spLocks noGrp="1"/>
          </p:cNvSpPr>
          <p:nvPr>
            <p:ph type="title"/>
          </p:nvPr>
        </p:nvSpPr>
        <p:spPr>
          <a:xfrm>
            <a:off x="838200" y="155643"/>
            <a:ext cx="10515600" cy="792466"/>
          </a:xfrm>
        </p:spPr>
        <p:txBody>
          <a:bodyPr/>
          <a:lstStyle/>
          <a:p>
            <a:r>
              <a:rPr lang="el-GR" b="1" u="sng" dirty="0"/>
              <a:t>2. Περιβάλλον και Ανάπτυξη</a:t>
            </a:r>
          </a:p>
        </p:txBody>
      </p:sp>
      <p:sp>
        <p:nvSpPr>
          <p:cNvPr id="3" name="Θέση περιεχομένου 2">
            <a:extLst>
              <a:ext uri="{FF2B5EF4-FFF2-40B4-BE49-F238E27FC236}">
                <a16:creationId xmlns:a16="http://schemas.microsoft.com/office/drawing/2014/main" id="{88D7A550-6714-D684-0BD8-C12F367BE42A}"/>
              </a:ext>
            </a:extLst>
          </p:cNvPr>
          <p:cNvSpPr>
            <a:spLocks noGrp="1"/>
          </p:cNvSpPr>
          <p:nvPr>
            <p:ph idx="1"/>
          </p:nvPr>
        </p:nvSpPr>
        <p:spPr>
          <a:xfrm>
            <a:off x="520429" y="948109"/>
            <a:ext cx="10834992" cy="3876810"/>
          </a:xfrm>
        </p:spPr>
        <p:txBody>
          <a:bodyPr>
            <a:normAutofit/>
          </a:bodyPr>
          <a:lstStyle/>
          <a:p>
            <a:pPr marL="0" indent="0" algn="just">
              <a:lnSpc>
                <a:spcPct val="150000"/>
              </a:lnSpc>
              <a:buNone/>
            </a:pPr>
            <a:r>
              <a:rPr lang="el-GR" sz="2000" dirty="0"/>
              <a:t>Η </a:t>
            </a:r>
            <a:r>
              <a:rPr lang="el-GR" sz="2000" b="1" dirty="0"/>
              <a:t>αειφόρος ανάπτυξη ή βιώσιμη ανάπτυξη </a:t>
            </a:r>
            <a:r>
              <a:rPr lang="el-GR" sz="2000" dirty="0"/>
              <a:t>προϋποθέτει ανάπτυξη των παραγωγικών δομών της </a:t>
            </a:r>
            <a:r>
              <a:rPr lang="el-GR" sz="2000" b="1" dirty="0"/>
              <a:t>οικονομίας</a:t>
            </a:r>
            <a:r>
              <a:rPr lang="el-GR" sz="2000" dirty="0"/>
              <a:t> παράλληλα με τη δημιουργία υποδομών για μία ευαίσθητη στάση απέναντι στο φυσικό </a:t>
            </a:r>
            <a:r>
              <a:rPr lang="el-GR" sz="2000" b="1" dirty="0"/>
              <a:t>περιβάλλον</a:t>
            </a:r>
            <a:r>
              <a:rPr lang="el-GR" sz="2000" dirty="0"/>
              <a:t> και στα οικολογικά προβλήματα.</a:t>
            </a:r>
          </a:p>
          <a:p>
            <a:pPr marL="0" indent="0" algn="just">
              <a:lnSpc>
                <a:spcPct val="150000"/>
              </a:lnSpc>
              <a:buNone/>
            </a:pPr>
            <a:r>
              <a:rPr lang="el-GR" sz="2000" dirty="0"/>
              <a:t>Η βιωσιμότητα υπονοεί ότι οι φυσικοί πόροι υφίστανται </a:t>
            </a:r>
            <a:r>
              <a:rPr lang="el-GR" sz="2000" b="1" dirty="0"/>
              <a:t>εκμετάλλευση με ρυθμό μικρότερο από αυτόν με τον οποίον ανανεώνονται</a:t>
            </a:r>
            <a:r>
              <a:rPr lang="el-GR" sz="2000" dirty="0"/>
              <a:t>, διαφορετικά λαμβάνει χώρα περιβαλλοντική υποβάθμιση. Θεωρητικά, το μακροπρόθεσμο αποτέλεσμα της περιβαλλοντικής υποβάθμισης είναι η ανικανότητα του γήινου οικοσυστήματος να υποστηρίξει την ανθρώπινη ζωή (οικολογική κρίση).</a:t>
            </a:r>
          </a:p>
          <a:p>
            <a:pPr marL="0" indent="0" algn="just">
              <a:lnSpc>
                <a:spcPct val="150000"/>
              </a:lnSpc>
              <a:buNone/>
            </a:pPr>
            <a:endParaRPr lang="el-GR" sz="2000" dirty="0"/>
          </a:p>
        </p:txBody>
      </p:sp>
      <p:sp>
        <p:nvSpPr>
          <p:cNvPr id="6" name="TextBox 5">
            <a:extLst>
              <a:ext uri="{FF2B5EF4-FFF2-40B4-BE49-F238E27FC236}">
                <a16:creationId xmlns:a16="http://schemas.microsoft.com/office/drawing/2014/main" id="{3F41CBA0-C232-DA22-4184-4441FBF64289}"/>
              </a:ext>
            </a:extLst>
          </p:cNvPr>
          <p:cNvSpPr txBox="1"/>
          <p:nvPr/>
        </p:nvSpPr>
        <p:spPr>
          <a:xfrm>
            <a:off x="1547103" y="5909891"/>
            <a:ext cx="8781644" cy="646331"/>
          </a:xfrm>
          <a:prstGeom prst="rect">
            <a:avLst/>
          </a:prstGeom>
          <a:noFill/>
        </p:spPr>
        <p:txBody>
          <a:bodyPr wrap="square">
            <a:spAutoFit/>
          </a:bodyPr>
          <a:lstStyle/>
          <a:p>
            <a:pPr algn="ctr"/>
            <a:r>
              <a:rPr lang="el-GR" b="1" dirty="0">
                <a:solidFill>
                  <a:schemeClr val="accent6">
                    <a:lumMod val="75000"/>
                  </a:schemeClr>
                </a:solidFill>
              </a:rPr>
              <a:t>Οικολογικό Αποτύπωμα</a:t>
            </a:r>
            <a:endParaRPr lang="en-US" b="1" dirty="0">
              <a:solidFill>
                <a:schemeClr val="accent6">
                  <a:lumMod val="75000"/>
                </a:schemeClr>
              </a:solidFill>
              <a:hlinkClick r:id="rId3">
                <a:extLst>
                  <a:ext uri="{A12FA001-AC4F-418D-AE19-62706E023703}">
                    <ahyp:hlinkClr xmlns:ahyp="http://schemas.microsoft.com/office/drawing/2018/hyperlinkcolor" val="tx"/>
                  </a:ext>
                </a:extLst>
              </a:hlinkClick>
            </a:endParaRPr>
          </a:p>
          <a:p>
            <a:pPr algn="ctr"/>
            <a:r>
              <a:rPr lang="tr-TR" dirty="0">
                <a:solidFill>
                  <a:srgbClr val="0563C1"/>
                </a:solidFill>
                <a:hlinkClick r:id="rId3">
                  <a:extLst>
                    <a:ext uri="{A12FA001-AC4F-418D-AE19-62706E023703}">
                      <ahyp:hlinkClr xmlns:ahyp="http://schemas.microsoft.com/office/drawing/2018/hyperlinkcolor" val="tx"/>
                    </a:ext>
                  </a:extLst>
                </a:hlinkClick>
              </a:rPr>
              <a:t>https://youtu.be/fACkb2u1ULY</a:t>
            </a:r>
            <a:r>
              <a:rPr lang="en-US" dirty="0"/>
              <a:t> , </a:t>
            </a:r>
            <a:r>
              <a:rPr lang="en-US" dirty="0">
                <a:hlinkClick r:id="rId4"/>
              </a:rPr>
              <a:t>https://greekecologicalfootprint.web.auth.gr/</a:t>
            </a:r>
            <a:r>
              <a:rPr lang="en-US" dirty="0"/>
              <a:t> </a:t>
            </a:r>
            <a:endParaRPr lang="el-GR" dirty="0"/>
          </a:p>
        </p:txBody>
      </p:sp>
    </p:spTree>
    <p:extLst>
      <p:ext uri="{BB962C8B-B14F-4D97-AF65-F5344CB8AC3E}">
        <p14:creationId xmlns:p14="http://schemas.microsoft.com/office/powerpoint/2010/main" val="906809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E1AB52A-15E1-1D3E-6669-FD78CE71FFE7}"/>
              </a:ext>
            </a:extLst>
          </p:cNvPr>
          <p:cNvSpPr>
            <a:spLocks noGrp="1"/>
          </p:cNvSpPr>
          <p:nvPr>
            <p:ph type="title"/>
          </p:nvPr>
        </p:nvSpPr>
        <p:spPr>
          <a:xfrm>
            <a:off x="838200" y="155643"/>
            <a:ext cx="10515600" cy="792466"/>
          </a:xfrm>
        </p:spPr>
        <p:txBody>
          <a:bodyPr/>
          <a:lstStyle/>
          <a:p>
            <a:r>
              <a:rPr lang="el-GR" b="1" u="sng" dirty="0"/>
              <a:t>2. Περιβάλλον και Ανάπτυξη</a:t>
            </a:r>
          </a:p>
        </p:txBody>
      </p:sp>
      <p:sp>
        <p:nvSpPr>
          <p:cNvPr id="3" name="Θέση περιεχομένου 2">
            <a:extLst>
              <a:ext uri="{FF2B5EF4-FFF2-40B4-BE49-F238E27FC236}">
                <a16:creationId xmlns:a16="http://schemas.microsoft.com/office/drawing/2014/main" id="{88D7A550-6714-D684-0BD8-C12F367BE42A}"/>
              </a:ext>
            </a:extLst>
          </p:cNvPr>
          <p:cNvSpPr>
            <a:spLocks noGrp="1"/>
          </p:cNvSpPr>
          <p:nvPr>
            <p:ph idx="1"/>
          </p:nvPr>
        </p:nvSpPr>
        <p:spPr>
          <a:xfrm>
            <a:off x="520429" y="948108"/>
            <a:ext cx="10834992" cy="5433237"/>
          </a:xfrm>
        </p:spPr>
        <p:txBody>
          <a:bodyPr>
            <a:norm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l-GR" sz="2000" u="sng" dirty="0">
                <a:effectLst>
                  <a:outerShdw blurRad="38100" dist="38100" dir="2700000" algn="tl">
                    <a:srgbClr val="000000">
                      <a:alpha val="43137"/>
                    </a:srgbClr>
                  </a:outerShdw>
                </a:effectLst>
              </a:rPr>
              <a:t>Οι πυλώνες της αειφόρου ανάπτυξης</a:t>
            </a:r>
            <a:r>
              <a:rPr lang="el-GR" sz="2000" dirty="0"/>
              <a:t>:</a:t>
            </a:r>
          </a:p>
          <a:p>
            <a:pPr marL="0" marR="0" lvl="0" indent="0" algn="just" defTabSz="914400" rtl="0" eaLnBrk="1" fontAlgn="auto" latinLnBrk="0" hangingPunct="1">
              <a:lnSpc>
                <a:spcPct val="150000"/>
              </a:lnSpc>
              <a:spcBef>
                <a:spcPts val="0"/>
              </a:spcBef>
              <a:spcAft>
                <a:spcPts val="0"/>
              </a:spcAft>
              <a:buClrTx/>
              <a:buSzTx/>
              <a:buFontTx/>
              <a:buNone/>
              <a:tabLst/>
              <a:defRPr/>
            </a:pPr>
            <a:endParaRPr lang="el-GR" sz="2000" dirty="0"/>
          </a:p>
          <a:p>
            <a:pPr marL="0" marR="0" lvl="0" indent="0" algn="just" defTabSz="914400" rtl="0" eaLnBrk="1" fontAlgn="auto" latinLnBrk="0" hangingPunct="1">
              <a:lnSpc>
                <a:spcPct val="150000"/>
              </a:lnSpc>
              <a:spcBef>
                <a:spcPts val="0"/>
              </a:spcBef>
              <a:spcAft>
                <a:spcPts val="0"/>
              </a:spcAft>
              <a:buClrTx/>
              <a:buSzTx/>
              <a:buFontTx/>
              <a:buNone/>
              <a:tabLst/>
              <a:defRPr/>
            </a:pPr>
            <a:endParaRPr lang="el-GR" sz="2000" dirty="0"/>
          </a:p>
          <a:p>
            <a:pPr marL="0" marR="0" lvl="0" indent="0" algn="just" defTabSz="914400" rtl="0" eaLnBrk="1" fontAlgn="auto" latinLnBrk="0" hangingPunct="1">
              <a:lnSpc>
                <a:spcPct val="150000"/>
              </a:lnSpc>
              <a:spcBef>
                <a:spcPts val="0"/>
              </a:spcBef>
              <a:spcAft>
                <a:spcPts val="0"/>
              </a:spcAft>
              <a:buClrTx/>
              <a:buSzTx/>
              <a:buFontTx/>
              <a:buNone/>
              <a:tabLst/>
              <a:defRPr/>
            </a:pPr>
            <a:endParaRPr lang="el-GR" sz="2000" dirty="0"/>
          </a:p>
          <a:p>
            <a:pPr marL="0" marR="0" lvl="0" indent="0" algn="just" defTabSz="914400" rtl="0" eaLnBrk="1" fontAlgn="auto" latinLnBrk="0" hangingPunct="1">
              <a:lnSpc>
                <a:spcPct val="150000"/>
              </a:lnSpc>
              <a:spcBef>
                <a:spcPts val="0"/>
              </a:spcBef>
              <a:spcAft>
                <a:spcPts val="0"/>
              </a:spcAft>
              <a:buClrTx/>
              <a:buSzTx/>
              <a:buFontTx/>
              <a:buNone/>
              <a:tabLst/>
              <a:defRPr/>
            </a:pPr>
            <a:endParaRPr lang="el-GR" sz="2000" dirty="0"/>
          </a:p>
          <a:p>
            <a:pPr marL="0" marR="0" lvl="0" indent="0" algn="just" defTabSz="914400" rtl="0" eaLnBrk="1" fontAlgn="auto" latinLnBrk="0" hangingPunct="1">
              <a:lnSpc>
                <a:spcPct val="150000"/>
              </a:lnSpc>
              <a:spcBef>
                <a:spcPts val="0"/>
              </a:spcBef>
              <a:spcAft>
                <a:spcPts val="0"/>
              </a:spcAft>
              <a:buClrTx/>
              <a:buSzTx/>
              <a:buFontTx/>
              <a:buNone/>
              <a:tabLst/>
              <a:defRPr/>
            </a:pPr>
            <a:endParaRPr lang="el-GR" sz="2000" dirty="0"/>
          </a:p>
          <a:p>
            <a:pPr marL="0" marR="0" lvl="0" indent="0" algn="just" defTabSz="914400" rtl="0" eaLnBrk="1" fontAlgn="auto" latinLnBrk="0" hangingPunct="1">
              <a:lnSpc>
                <a:spcPct val="150000"/>
              </a:lnSpc>
              <a:spcBef>
                <a:spcPts val="0"/>
              </a:spcBef>
              <a:spcAft>
                <a:spcPts val="0"/>
              </a:spcAft>
              <a:buClrTx/>
              <a:buSzTx/>
              <a:buFontTx/>
              <a:buNone/>
              <a:tabLst/>
              <a:defRPr/>
            </a:pPr>
            <a:endParaRPr lang="el-GR" sz="2000" dirty="0"/>
          </a:p>
          <a:p>
            <a:pPr marL="0" marR="0" lvl="0" indent="0" algn="just" defTabSz="914400" rtl="0" eaLnBrk="1" fontAlgn="auto" latinLnBrk="0" hangingPunct="1">
              <a:lnSpc>
                <a:spcPct val="150000"/>
              </a:lnSpc>
              <a:spcBef>
                <a:spcPts val="0"/>
              </a:spcBef>
              <a:spcAft>
                <a:spcPts val="0"/>
              </a:spcAft>
              <a:buClrTx/>
              <a:buSzTx/>
              <a:buFontTx/>
              <a:buNone/>
              <a:tabLst/>
              <a:defRPr/>
            </a:pPr>
            <a:endParaRPr lang="el-GR" sz="2000" dirty="0"/>
          </a:p>
          <a:p>
            <a:pPr marL="0" marR="0" lvl="0" indent="0" algn="just" defTabSz="914400" rtl="0" eaLnBrk="1" fontAlgn="auto" latinLnBrk="0" hangingPunct="1">
              <a:lnSpc>
                <a:spcPct val="150000"/>
              </a:lnSpc>
              <a:spcBef>
                <a:spcPts val="0"/>
              </a:spcBef>
              <a:spcAft>
                <a:spcPts val="0"/>
              </a:spcAft>
              <a:buClrTx/>
              <a:buSzTx/>
              <a:buFontTx/>
              <a:buNone/>
              <a:tabLst/>
              <a:defRPr/>
            </a:pPr>
            <a:endParaRPr lang="el-GR" sz="2000" dirty="0"/>
          </a:p>
          <a:p>
            <a:pPr marL="0" marR="0" lvl="0" indent="0" algn="just" defTabSz="914400" rtl="0" eaLnBrk="1" fontAlgn="auto" latinLnBrk="0" hangingPunct="1">
              <a:lnSpc>
                <a:spcPct val="150000"/>
              </a:lnSpc>
              <a:spcBef>
                <a:spcPts val="0"/>
              </a:spcBef>
              <a:spcAft>
                <a:spcPts val="0"/>
              </a:spcAft>
              <a:buClrTx/>
              <a:buSzTx/>
              <a:buFontTx/>
              <a:buNone/>
              <a:tabLst/>
              <a:defRPr/>
            </a:pPr>
            <a:endParaRPr lang="el-GR" sz="2000" dirty="0"/>
          </a:p>
          <a:p>
            <a:pPr marL="0" marR="0" lvl="0" indent="0" defTabSz="914400" rtl="0" eaLnBrk="1" fontAlgn="auto" latinLnBrk="0" hangingPunct="1">
              <a:lnSpc>
                <a:spcPct val="150000"/>
              </a:lnSpc>
              <a:spcBef>
                <a:spcPts val="0"/>
              </a:spcBef>
              <a:spcAft>
                <a:spcPts val="0"/>
              </a:spcAft>
              <a:buClrTx/>
              <a:buSzTx/>
              <a:buFontTx/>
              <a:buNone/>
              <a:tabLst/>
              <a:defRPr/>
            </a:pPr>
            <a:r>
              <a:rPr lang="el-GR" sz="2000" dirty="0"/>
              <a:t>                                           </a:t>
            </a:r>
            <a:r>
              <a:rPr lang="el-GR" sz="2000" b="1" dirty="0">
                <a:solidFill>
                  <a:srgbClr val="0070C0"/>
                </a:solidFill>
                <a:effectLst>
                  <a:outerShdw blurRad="38100" dist="38100" dir="2700000" algn="tl">
                    <a:srgbClr val="000000">
                      <a:alpha val="43137"/>
                    </a:srgbClr>
                  </a:outerShdw>
                </a:effectLst>
              </a:rPr>
              <a:t>Οικονομία</a:t>
            </a:r>
            <a:r>
              <a:rPr lang="el-GR" sz="2000" dirty="0"/>
              <a:t>                  </a:t>
            </a:r>
            <a:r>
              <a:rPr lang="el-GR" sz="2000" b="1" dirty="0">
                <a:solidFill>
                  <a:schemeClr val="accent6">
                    <a:lumMod val="75000"/>
                  </a:schemeClr>
                </a:solidFill>
                <a:effectLst>
                  <a:outerShdw blurRad="38100" dist="38100" dir="2700000" algn="tl">
                    <a:srgbClr val="000000">
                      <a:alpha val="43137"/>
                    </a:srgbClr>
                  </a:outerShdw>
                </a:effectLst>
              </a:rPr>
              <a:t>Περιβάλλον</a:t>
            </a:r>
            <a:r>
              <a:rPr lang="el-GR" sz="2000" dirty="0"/>
              <a:t>                  </a:t>
            </a:r>
            <a:r>
              <a:rPr lang="el-GR" sz="2000" b="1" dirty="0">
                <a:solidFill>
                  <a:srgbClr val="FFC000"/>
                </a:solidFill>
                <a:effectLst>
                  <a:outerShdw blurRad="38100" dist="38100" dir="2700000" algn="tl">
                    <a:srgbClr val="000000">
                      <a:alpha val="43137"/>
                    </a:srgbClr>
                  </a:outerShdw>
                </a:effectLst>
              </a:rPr>
              <a:t>Κοινωνία</a:t>
            </a:r>
          </a:p>
        </p:txBody>
      </p:sp>
      <p:pic>
        <p:nvPicPr>
          <p:cNvPr id="4" name="Εικόνα 3">
            <a:extLst>
              <a:ext uri="{FF2B5EF4-FFF2-40B4-BE49-F238E27FC236}">
                <a16:creationId xmlns:a16="http://schemas.microsoft.com/office/drawing/2014/main" id="{E90FFFDA-58D8-961C-A2D2-144C0DDEDA49}"/>
              </a:ext>
            </a:extLst>
          </p:cNvPr>
          <p:cNvPicPr>
            <a:picLocks noChangeAspect="1"/>
          </p:cNvPicPr>
          <p:nvPr/>
        </p:nvPicPr>
        <p:blipFill>
          <a:blip r:embed="rId2"/>
          <a:stretch>
            <a:fillRect/>
          </a:stretch>
        </p:blipFill>
        <p:spPr>
          <a:xfrm>
            <a:off x="1785229" y="1627457"/>
            <a:ext cx="8096250" cy="3933825"/>
          </a:xfrm>
          <a:prstGeom prst="rect">
            <a:avLst/>
          </a:prstGeom>
        </p:spPr>
      </p:pic>
    </p:spTree>
    <p:extLst>
      <p:ext uri="{BB962C8B-B14F-4D97-AF65-F5344CB8AC3E}">
        <p14:creationId xmlns:p14="http://schemas.microsoft.com/office/powerpoint/2010/main" val="4284165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E1AB52A-15E1-1D3E-6669-FD78CE71FFE7}"/>
              </a:ext>
            </a:extLst>
          </p:cNvPr>
          <p:cNvSpPr>
            <a:spLocks noGrp="1"/>
          </p:cNvSpPr>
          <p:nvPr>
            <p:ph type="title"/>
          </p:nvPr>
        </p:nvSpPr>
        <p:spPr>
          <a:xfrm>
            <a:off x="838200" y="155643"/>
            <a:ext cx="10515600" cy="792466"/>
          </a:xfrm>
        </p:spPr>
        <p:txBody>
          <a:bodyPr/>
          <a:lstStyle/>
          <a:p>
            <a:r>
              <a:rPr lang="el-GR" b="1" u="sng" dirty="0"/>
              <a:t>2. Περιβάλλον και Ανάπτυξη</a:t>
            </a:r>
          </a:p>
        </p:txBody>
      </p:sp>
      <p:sp>
        <p:nvSpPr>
          <p:cNvPr id="3" name="Θέση περιεχομένου 2">
            <a:extLst>
              <a:ext uri="{FF2B5EF4-FFF2-40B4-BE49-F238E27FC236}">
                <a16:creationId xmlns:a16="http://schemas.microsoft.com/office/drawing/2014/main" id="{88D7A550-6714-D684-0BD8-C12F367BE42A}"/>
              </a:ext>
            </a:extLst>
          </p:cNvPr>
          <p:cNvSpPr>
            <a:spLocks noGrp="1"/>
          </p:cNvSpPr>
          <p:nvPr>
            <p:ph idx="1"/>
          </p:nvPr>
        </p:nvSpPr>
        <p:spPr>
          <a:xfrm>
            <a:off x="937097" y="942905"/>
            <a:ext cx="9957881" cy="919602"/>
          </a:xfrm>
        </p:spPr>
        <p:txBody>
          <a:bodyPr>
            <a:norm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l-GR" sz="2000" u="sng" dirty="0">
                <a:effectLst>
                  <a:outerShdw blurRad="38100" dist="38100" dir="2700000" algn="tl">
                    <a:srgbClr val="000000">
                      <a:alpha val="43137"/>
                    </a:srgbClr>
                  </a:outerShdw>
                </a:effectLst>
              </a:rPr>
              <a:t>Οι πυλώνες της αειφόρου ανάπτυξης</a:t>
            </a:r>
            <a:r>
              <a:rPr lang="el-GR" sz="2000" dirty="0"/>
              <a:t>:</a:t>
            </a:r>
            <a:endParaRPr lang="en-US" sz="2000" dirty="0"/>
          </a:p>
        </p:txBody>
      </p:sp>
      <p:pic>
        <p:nvPicPr>
          <p:cNvPr id="4" name="Εικόνα 3">
            <a:extLst>
              <a:ext uri="{FF2B5EF4-FFF2-40B4-BE49-F238E27FC236}">
                <a16:creationId xmlns:a16="http://schemas.microsoft.com/office/drawing/2014/main" id="{D9FE1B71-AB42-D00A-80BC-62F8D6B4F3DE}"/>
              </a:ext>
            </a:extLst>
          </p:cNvPr>
          <p:cNvPicPr>
            <a:picLocks noChangeAspect="1"/>
          </p:cNvPicPr>
          <p:nvPr/>
        </p:nvPicPr>
        <p:blipFill>
          <a:blip r:embed="rId2"/>
          <a:stretch>
            <a:fillRect/>
          </a:stretch>
        </p:blipFill>
        <p:spPr>
          <a:xfrm>
            <a:off x="1129015" y="1619994"/>
            <a:ext cx="4396295" cy="42898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Εικόνα 4">
            <a:extLst>
              <a:ext uri="{FF2B5EF4-FFF2-40B4-BE49-F238E27FC236}">
                <a16:creationId xmlns:a16="http://schemas.microsoft.com/office/drawing/2014/main" id="{635DB60F-F9AC-8346-EF27-A5C66D664461}"/>
              </a:ext>
            </a:extLst>
          </p:cNvPr>
          <p:cNvPicPr>
            <a:picLocks noChangeAspect="1"/>
          </p:cNvPicPr>
          <p:nvPr/>
        </p:nvPicPr>
        <p:blipFill>
          <a:blip r:embed="rId3"/>
          <a:stretch>
            <a:fillRect/>
          </a:stretch>
        </p:blipFill>
        <p:spPr>
          <a:xfrm>
            <a:off x="6096000" y="1610605"/>
            <a:ext cx="4396295" cy="42898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66406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E1AB52A-15E1-1D3E-6669-FD78CE71FFE7}"/>
              </a:ext>
            </a:extLst>
          </p:cNvPr>
          <p:cNvSpPr>
            <a:spLocks noGrp="1"/>
          </p:cNvSpPr>
          <p:nvPr>
            <p:ph type="title"/>
          </p:nvPr>
        </p:nvSpPr>
        <p:spPr>
          <a:xfrm>
            <a:off x="838200" y="155643"/>
            <a:ext cx="10515600" cy="792466"/>
          </a:xfrm>
        </p:spPr>
        <p:txBody>
          <a:bodyPr/>
          <a:lstStyle/>
          <a:p>
            <a:r>
              <a:rPr lang="el-GR" b="1" u="sng" dirty="0"/>
              <a:t>2. Περιβάλλον και Ανάπτυξη</a:t>
            </a:r>
          </a:p>
        </p:txBody>
      </p:sp>
      <p:sp>
        <p:nvSpPr>
          <p:cNvPr id="3" name="Θέση περιεχομένου 2">
            <a:extLst>
              <a:ext uri="{FF2B5EF4-FFF2-40B4-BE49-F238E27FC236}">
                <a16:creationId xmlns:a16="http://schemas.microsoft.com/office/drawing/2014/main" id="{88D7A550-6714-D684-0BD8-C12F367BE42A}"/>
              </a:ext>
            </a:extLst>
          </p:cNvPr>
          <p:cNvSpPr>
            <a:spLocks noGrp="1"/>
          </p:cNvSpPr>
          <p:nvPr>
            <p:ph idx="1"/>
          </p:nvPr>
        </p:nvSpPr>
        <p:spPr>
          <a:xfrm>
            <a:off x="520429" y="948109"/>
            <a:ext cx="11522414" cy="1444895"/>
          </a:xfrm>
        </p:spPr>
        <p:txBody>
          <a:bodyPr>
            <a:normAutofit lnSpcReduction="10000"/>
          </a:bodyPr>
          <a:lstStyle/>
          <a:p>
            <a:pPr marL="0" indent="0" algn="ctr">
              <a:lnSpc>
                <a:spcPct val="150000"/>
              </a:lnSpc>
              <a:buNone/>
            </a:pPr>
            <a:r>
              <a:rPr lang="el-GR" sz="2700" b="1" dirty="0">
                <a:solidFill>
                  <a:schemeClr val="accent6">
                    <a:lumMod val="75000"/>
                  </a:schemeClr>
                </a:solidFill>
              </a:rPr>
              <a:t>Πώς δημιουργήθηκε το περιβαλλοντικό πρόβλημα;</a:t>
            </a:r>
          </a:p>
          <a:p>
            <a:pPr marL="0" indent="0" algn="ctr">
              <a:lnSpc>
                <a:spcPct val="150000"/>
              </a:lnSpc>
              <a:buNone/>
            </a:pPr>
            <a:r>
              <a:rPr lang="el-GR" sz="2700" b="1" dirty="0">
                <a:solidFill>
                  <a:schemeClr val="accent6">
                    <a:lumMod val="75000"/>
                  </a:schemeClr>
                </a:solidFill>
              </a:rPr>
              <a:t>Η αναγκαιότητα της αειφόρου ανάπτυξης</a:t>
            </a:r>
          </a:p>
          <a:p>
            <a:pPr marL="0" indent="0" algn="just">
              <a:lnSpc>
                <a:spcPct val="150000"/>
              </a:lnSpc>
              <a:buNone/>
            </a:pPr>
            <a:endParaRPr lang="en-US" sz="2000" dirty="0"/>
          </a:p>
          <a:p>
            <a:pPr marL="0" indent="0" algn="just">
              <a:lnSpc>
                <a:spcPct val="150000"/>
              </a:lnSpc>
              <a:buNone/>
            </a:pPr>
            <a:endParaRPr lang="en-US" sz="2000" dirty="0"/>
          </a:p>
          <a:p>
            <a:pPr marL="0" indent="0" algn="just">
              <a:lnSpc>
                <a:spcPct val="150000"/>
              </a:lnSpc>
              <a:buNone/>
            </a:pPr>
            <a:endParaRPr lang="en-US" sz="2000" dirty="0"/>
          </a:p>
          <a:p>
            <a:pPr marL="0" indent="0" algn="just">
              <a:lnSpc>
                <a:spcPct val="150000"/>
              </a:lnSpc>
              <a:buNone/>
            </a:pPr>
            <a:endParaRPr lang="en-US" sz="2000" dirty="0"/>
          </a:p>
          <a:p>
            <a:pPr marL="0" indent="0" algn="just">
              <a:lnSpc>
                <a:spcPct val="150000"/>
              </a:lnSpc>
              <a:buNone/>
            </a:pPr>
            <a:endParaRPr lang="en-US" sz="2000" dirty="0"/>
          </a:p>
        </p:txBody>
      </p:sp>
      <p:pic>
        <p:nvPicPr>
          <p:cNvPr id="5" name="Εικόνα 4">
            <a:extLst>
              <a:ext uri="{FF2B5EF4-FFF2-40B4-BE49-F238E27FC236}">
                <a16:creationId xmlns:a16="http://schemas.microsoft.com/office/drawing/2014/main" id="{0DE4243A-A05F-EDC4-3064-0F2614DBA481}"/>
              </a:ext>
            </a:extLst>
          </p:cNvPr>
          <p:cNvPicPr>
            <a:picLocks noChangeAspect="1"/>
          </p:cNvPicPr>
          <p:nvPr/>
        </p:nvPicPr>
        <p:blipFill>
          <a:blip r:embed="rId2"/>
          <a:stretch>
            <a:fillRect/>
          </a:stretch>
        </p:blipFill>
        <p:spPr>
          <a:xfrm>
            <a:off x="659693" y="2609250"/>
            <a:ext cx="2605042" cy="189170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Εικόνα 7">
            <a:extLst>
              <a:ext uri="{FF2B5EF4-FFF2-40B4-BE49-F238E27FC236}">
                <a16:creationId xmlns:a16="http://schemas.microsoft.com/office/drawing/2014/main" id="{5871CA8D-292A-3130-B4BF-570D95983B2C}"/>
              </a:ext>
            </a:extLst>
          </p:cNvPr>
          <p:cNvPicPr>
            <a:picLocks noChangeAspect="1"/>
          </p:cNvPicPr>
          <p:nvPr/>
        </p:nvPicPr>
        <p:blipFill>
          <a:blip r:embed="rId3"/>
          <a:stretch>
            <a:fillRect/>
          </a:stretch>
        </p:blipFill>
        <p:spPr>
          <a:xfrm>
            <a:off x="6254340" y="2538557"/>
            <a:ext cx="2605043" cy="20003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Εικόνα 8">
            <a:extLst>
              <a:ext uri="{FF2B5EF4-FFF2-40B4-BE49-F238E27FC236}">
                <a16:creationId xmlns:a16="http://schemas.microsoft.com/office/drawing/2014/main" id="{245116BC-22E9-421A-D3B2-43099D0F1BC9}"/>
              </a:ext>
            </a:extLst>
          </p:cNvPr>
          <p:cNvPicPr>
            <a:picLocks noChangeAspect="1"/>
          </p:cNvPicPr>
          <p:nvPr/>
        </p:nvPicPr>
        <p:blipFill>
          <a:blip r:embed="rId4"/>
          <a:stretch>
            <a:fillRect/>
          </a:stretch>
        </p:blipFill>
        <p:spPr>
          <a:xfrm>
            <a:off x="9066528" y="2538557"/>
            <a:ext cx="2605043" cy="20003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Εικόνα 9">
            <a:extLst>
              <a:ext uri="{FF2B5EF4-FFF2-40B4-BE49-F238E27FC236}">
                <a16:creationId xmlns:a16="http://schemas.microsoft.com/office/drawing/2014/main" id="{52F23D0D-EBBD-B48F-022E-C027087E731C}"/>
              </a:ext>
            </a:extLst>
          </p:cNvPr>
          <p:cNvPicPr>
            <a:picLocks noChangeAspect="1"/>
          </p:cNvPicPr>
          <p:nvPr/>
        </p:nvPicPr>
        <p:blipFill rotWithShape="1">
          <a:blip r:embed="rId5"/>
          <a:srcRect l="29365" t="44232" r="9191" b="6676"/>
          <a:stretch/>
        </p:blipFill>
        <p:spPr>
          <a:xfrm>
            <a:off x="3471880" y="2592745"/>
            <a:ext cx="2605042" cy="19082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Θέση περιεχομένου 2">
            <a:extLst>
              <a:ext uri="{FF2B5EF4-FFF2-40B4-BE49-F238E27FC236}">
                <a16:creationId xmlns:a16="http://schemas.microsoft.com/office/drawing/2014/main" id="{D4D4360A-2AEC-FC1A-34A8-BA99260DCFFA}"/>
              </a:ext>
            </a:extLst>
          </p:cNvPr>
          <p:cNvSpPr txBox="1">
            <a:spLocks/>
          </p:cNvSpPr>
          <p:nvPr/>
        </p:nvSpPr>
        <p:spPr>
          <a:xfrm>
            <a:off x="659692" y="4717203"/>
            <a:ext cx="2605042" cy="782130"/>
          </a:xfrm>
          <a:prstGeom prst="rect">
            <a:avLst/>
          </a:prstGeom>
          <a:ln>
            <a:solidFill>
              <a:schemeClr val="tx1">
                <a:lumMod val="50000"/>
                <a:lumOff val="50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l-GR" sz="1500" b="1" dirty="0"/>
              <a:t>Πρωτόγονες Κοινωνίες: </a:t>
            </a:r>
          </a:p>
          <a:p>
            <a:pPr marL="0" indent="0" algn="ctr">
              <a:lnSpc>
                <a:spcPct val="100000"/>
              </a:lnSpc>
              <a:spcBef>
                <a:spcPts val="0"/>
              </a:spcBef>
              <a:buFont typeface="Arial" panose="020B0604020202020204" pitchFamily="34" charset="0"/>
              <a:buNone/>
            </a:pPr>
            <a:r>
              <a:rPr lang="el-GR" sz="1500" b="1" dirty="0"/>
              <a:t>Ο άνθρωπος στο έλεος της φύσης.</a:t>
            </a:r>
          </a:p>
        </p:txBody>
      </p:sp>
      <p:sp>
        <p:nvSpPr>
          <p:cNvPr id="16" name="Θέση περιεχομένου 2">
            <a:extLst>
              <a:ext uri="{FF2B5EF4-FFF2-40B4-BE49-F238E27FC236}">
                <a16:creationId xmlns:a16="http://schemas.microsoft.com/office/drawing/2014/main" id="{0165812C-C5D9-84A5-C5CB-B48D24BD55C9}"/>
              </a:ext>
            </a:extLst>
          </p:cNvPr>
          <p:cNvSpPr txBox="1">
            <a:spLocks/>
          </p:cNvSpPr>
          <p:nvPr/>
        </p:nvSpPr>
        <p:spPr>
          <a:xfrm>
            <a:off x="3471880" y="4684453"/>
            <a:ext cx="2605042" cy="782130"/>
          </a:xfrm>
          <a:prstGeom prst="rect">
            <a:avLst/>
          </a:prstGeom>
          <a:ln>
            <a:solidFill>
              <a:schemeClr val="tx1">
                <a:lumMod val="50000"/>
                <a:lumOff val="50000"/>
              </a:schemeClr>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l-GR" sz="1600" b="1" dirty="0"/>
              <a:t>Γεωργοκτηνοτροφικές κοινωνίες: Η σχέση Άνθρωπος – Φύση</a:t>
            </a:r>
            <a:endParaRPr lang="el-GR" sz="1500" b="1" dirty="0"/>
          </a:p>
        </p:txBody>
      </p:sp>
      <p:sp>
        <p:nvSpPr>
          <p:cNvPr id="17" name="Θέση περιεχομένου 2">
            <a:extLst>
              <a:ext uri="{FF2B5EF4-FFF2-40B4-BE49-F238E27FC236}">
                <a16:creationId xmlns:a16="http://schemas.microsoft.com/office/drawing/2014/main" id="{2DD0D7AB-E13A-B12D-E537-6C3E2ECA8DA9}"/>
              </a:ext>
            </a:extLst>
          </p:cNvPr>
          <p:cNvSpPr txBox="1">
            <a:spLocks/>
          </p:cNvSpPr>
          <p:nvPr/>
        </p:nvSpPr>
        <p:spPr>
          <a:xfrm>
            <a:off x="6254340" y="4684453"/>
            <a:ext cx="2605042" cy="782130"/>
          </a:xfrm>
          <a:prstGeom prst="rect">
            <a:avLst/>
          </a:prstGeom>
          <a:ln>
            <a:solidFill>
              <a:schemeClr val="tx1">
                <a:lumMod val="50000"/>
                <a:lumOff val="50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l-GR" sz="1600" b="1" dirty="0"/>
              <a:t>Βιομηχανικές κοινωνίες</a:t>
            </a:r>
            <a:endParaRPr lang="el-GR" sz="1500" b="1" dirty="0"/>
          </a:p>
        </p:txBody>
      </p:sp>
      <p:sp>
        <p:nvSpPr>
          <p:cNvPr id="18" name="Θέση περιεχομένου 2">
            <a:extLst>
              <a:ext uri="{FF2B5EF4-FFF2-40B4-BE49-F238E27FC236}">
                <a16:creationId xmlns:a16="http://schemas.microsoft.com/office/drawing/2014/main" id="{FBC180D6-C374-127E-0D0F-7C760FE39013}"/>
              </a:ext>
            </a:extLst>
          </p:cNvPr>
          <p:cNvSpPr txBox="1">
            <a:spLocks/>
          </p:cNvSpPr>
          <p:nvPr/>
        </p:nvSpPr>
        <p:spPr>
          <a:xfrm>
            <a:off x="9066528" y="4684453"/>
            <a:ext cx="2605042" cy="782130"/>
          </a:xfrm>
          <a:prstGeom prst="rect">
            <a:avLst/>
          </a:prstGeom>
          <a:ln>
            <a:solidFill>
              <a:schemeClr val="tx1">
                <a:lumMod val="50000"/>
                <a:lumOff val="50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l-GR" sz="1600" b="1" dirty="0"/>
              <a:t>Μεταβιομηχανικές κοινωνίες</a:t>
            </a:r>
            <a:endParaRPr lang="el-GR" sz="1500" b="1" dirty="0"/>
          </a:p>
        </p:txBody>
      </p:sp>
    </p:spTree>
    <p:extLst>
      <p:ext uri="{BB962C8B-B14F-4D97-AF65-F5344CB8AC3E}">
        <p14:creationId xmlns:p14="http://schemas.microsoft.com/office/powerpoint/2010/main" val="1474959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E1AB52A-15E1-1D3E-6669-FD78CE71FFE7}"/>
              </a:ext>
            </a:extLst>
          </p:cNvPr>
          <p:cNvSpPr>
            <a:spLocks noGrp="1"/>
          </p:cNvSpPr>
          <p:nvPr>
            <p:ph type="title"/>
          </p:nvPr>
        </p:nvSpPr>
        <p:spPr>
          <a:xfrm>
            <a:off x="838200" y="155643"/>
            <a:ext cx="10515600" cy="792466"/>
          </a:xfrm>
        </p:spPr>
        <p:txBody>
          <a:bodyPr/>
          <a:lstStyle/>
          <a:p>
            <a:r>
              <a:rPr lang="el-GR" b="1" u="sng" dirty="0"/>
              <a:t>2. Περιβάλλον και Ανάπτυξη</a:t>
            </a:r>
          </a:p>
        </p:txBody>
      </p:sp>
      <p:sp>
        <p:nvSpPr>
          <p:cNvPr id="3" name="Θέση περιεχομένου 2">
            <a:extLst>
              <a:ext uri="{FF2B5EF4-FFF2-40B4-BE49-F238E27FC236}">
                <a16:creationId xmlns:a16="http://schemas.microsoft.com/office/drawing/2014/main" id="{88D7A550-6714-D684-0BD8-C12F367BE42A}"/>
              </a:ext>
            </a:extLst>
          </p:cNvPr>
          <p:cNvSpPr>
            <a:spLocks noGrp="1"/>
          </p:cNvSpPr>
          <p:nvPr>
            <p:ph idx="1"/>
          </p:nvPr>
        </p:nvSpPr>
        <p:spPr>
          <a:xfrm>
            <a:off x="520429" y="948109"/>
            <a:ext cx="7136414" cy="5549968"/>
          </a:xfrm>
        </p:spPr>
        <p:txBody>
          <a:bodyPr>
            <a:normAutofit/>
          </a:bodyPr>
          <a:lstStyle/>
          <a:p>
            <a:pPr algn="just">
              <a:lnSpc>
                <a:spcPct val="150000"/>
              </a:lnSpc>
            </a:pPr>
            <a:r>
              <a:rPr lang="el-GR" sz="2000" b="1" dirty="0"/>
              <a:t>Γεωργοκτηνοτροφικές κοινωνίες: Η σχέση Άνθρωπος – Φύση </a:t>
            </a:r>
            <a:r>
              <a:rPr lang="el-GR" sz="2000" b="1" dirty="0">
                <a:solidFill>
                  <a:schemeClr val="accent6">
                    <a:lumMod val="75000"/>
                  </a:schemeClr>
                </a:solidFill>
              </a:rPr>
              <a:t>δε δημιουργεί προβλήματα </a:t>
            </a:r>
            <a:r>
              <a:rPr lang="el-GR" sz="2000" dirty="0"/>
              <a:t>στο φυσικό περιβάλλον. Η ανάπτυξη της γεωργίας βοήθησε στην απόκτηση σημαντικού ελέγχου της προμήθειας και της παραγωγής τροφής, προϋποθέτοντας τη </a:t>
            </a:r>
            <a:r>
              <a:rPr lang="el-GR" sz="2000" b="1" dirty="0">
                <a:solidFill>
                  <a:schemeClr val="accent6">
                    <a:lumMod val="75000"/>
                  </a:schemeClr>
                </a:solidFill>
              </a:rPr>
              <a:t>μόνιμη εγκατάστασή </a:t>
            </a:r>
            <a:r>
              <a:rPr lang="el-GR" sz="2000" dirty="0"/>
              <a:t>του ανθρώπου και την μόνιμη κατοχή της γης. Σηματοδοτεί την μετάβαση </a:t>
            </a:r>
            <a:r>
              <a:rPr lang="el-GR" sz="2000" b="1" dirty="0">
                <a:solidFill>
                  <a:schemeClr val="accent6">
                    <a:lumMod val="75000"/>
                  </a:schemeClr>
                </a:solidFill>
              </a:rPr>
              <a:t>από τον άνθρωπο-κυνηγό και τροφοσυλλέκτη στον άνθρωπο-αγρότη</a:t>
            </a:r>
            <a:r>
              <a:rPr lang="el-GR" sz="2000" dirty="0"/>
              <a:t>, ο οποίος θα αποτελέσει την πολυπληθέστερη ομάδα και τον πυλώνα των περισσοτέρων κοινωνιών και οικονομικών μέχρι να ανατείλει τον 18ο αιώνα η επόμενη επανάσταση, η βιομηχανική. </a:t>
            </a:r>
          </a:p>
        </p:txBody>
      </p:sp>
      <p:pic>
        <p:nvPicPr>
          <p:cNvPr id="4" name="Εικόνα 3">
            <a:extLst>
              <a:ext uri="{FF2B5EF4-FFF2-40B4-BE49-F238E27FC236}">
                <a16:creationId xmlns:a16="http://schemas.microsoft.com/office/drawing/2014/main" id="{D895A14F-2DE9-D05D-BE91-6C1625997C53}"/>
              </a:ext>
            </a:extLst>
          </p:cNvPr>
          <p:cNvPicPr>
            <a:picLocks noChangeAspect="1"/>
          </p:cNvPicPr>
          <p:nvPr/>
        </p:nvPicPr>
        <p:blipFill>
          <a:blip r:embed="rId2"/>
          <a:stretch>
            <a:fillRect/>
          </a:stretch>
        </p:blipFill>
        <p:spPr>
          <a:xfrm>
            <a:off x="8045950" y="1794856"/>
            <a:ext cx="3696957" cy="2790605"/>
          </a:xfrm>
          <a:prstGeom prst="rect">
            <a:avLst/>
          </a:prstGeom>
        </p:spPr>
      </p:pic>
    </p:spTree>
    <p:extLst>
      <p:ext uri="{BB962C8B-B14F-4D97-AF65-F5344CB8AC3E}">
        <p14:creationId xmlns:p14="http://schemas.microsoft.com/office/powerpoint/2010/main" val="2956223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E1AB52A-15E1-1D3E-6669-FD78CE71FFE7}"/>
              </a:ext>
            </a:extLst>
          </p:cNvPr>
          <p:cNvSpPr>
            <a:spLocks noGrp="1"/>
          </p:cNvSpPr>
          <p:nvPr>
            <p:ph type="title"/>
          </p:nvPr>
        </p:nvSpPr>
        <p:spPr>
          <a:xfrm>
            <a:off x="838200" y="155643"/>
            <a:ext cx="10515600" cy="792466"/>
          </a:xfrm>
        </p:spPr>
        <p:txBody>
          <a:bodyPr/>
          <a:lstStyle/>
          <a:p>
            <a:r>
              <a:rPr lang="el-GR" b="1" u="sng" dirty="0"/>
              <a:t>2. Περιβάλλον και Ανάπτυξη</a:t>
            </a:r>
          </a:p>
        </p:txBody>
      </p:sp>
      <p:sp>
        <p:nvSpPr>
          <p:cNvPr id="3" name="Θέση περιεχομένου 2">
            <a:extLst>
              <a:ext uri="{FF2B5EF4-FFF2-40B4-BE49-F238E27FC236}">
                <a16:creationId xmlns:a16="http://schemas.microsoft.com/office/drawing/2014/main" id="{88D7A550-6714-D684-0BD8-C12F367BE42A}"/>
              </a:ext>
            </a:extLst>
          </p:cNvPr>
          <p:cNvSpPr>
            <a:spLocks noGrp="1"/>
          </p:cNvSpPr>
          <p:nvPr>
            <p:ph idx="1"/>
          </p:nvPr>
        </p:nvSpPr>
        <p:spPr>
          <a:xfrm>
            <a:off x="520429" y="948109"/>
            <a:ext cx="8292831" cy="5549968"/>
          </a:xfrm>
        </p:spPr>
        <p:txBody>
          <a:bodyPr>
            <a:normAutofit fontScale="92500" lnSpcReduction="20000"/>
          </a:bodyPr>
          <a:lstStyle/>
          <a:p>
            <a:pPr algn="just" defTabSz="766107">
              <a:lnSpc>
                <a:spcPct val="150000"/>
              </a:lnSpc>
            </a:pPr>
            <a:r>
              <a:rPr lang="el-GR" sz="2000" b="1" dirty="0"/>
              <a:t>Βιομηχανικές κοινωνίες: </a:t>
            </a:r>
            <a:r>
              <a:rPr lang="el-GR" sz="2000" dirty="0"/>
              <a:t>Απερίσκεπτη και ληστρική αντιμετώπιση των φυσικών πόρων από τον Άνθρωπο. Γύρω στο 1851, η Μεγάλη Βρετανία είχε το προβάδισμα στη βιομηχανική ανάπτυξη και στην εφαρμογή νέων τεχνολογιών στη βιομηχανική παραγωγή. Η παραγωγή χάλυβα με τη χρήση κάρβουνου είχε σαν αποτέλεσμα να δημιουργήσει το πρώτο υπόδειγμα «μαύρης πόλης» με χαρακτηριστικό παράδειγμα βιομηχανικής πόλης το </a:t>
            </a:r>
            <a:r>
              <a:rPr lang="el-GR" sz="2000" dirty="0" err="1"/>
              <a:t>Birmingham</a:t>
            </a:r>
            <a:r>
              <a:rPr lang="el-GR" sz="2000" dirty="0"/>
              <a:t>. Το έτος </a:t>
            </a:r>
            <a:r>
              <a:rPr lang="el-GR" sz="2000" b="1" dirty="0"/>
              <a:t>1875</a:t>
            </a:r>
            <a:r>
              <a:rPr lang="el-GR" sz="2000" dirty="0"/>
              <a:t> σημειώθηκαν </a:t>
            </a:r>
            <a:r>
              <a:rPr lang="el-GR" sz="2000" b="1" dirty="0">
                <a:solidFill>
                  <a:srgbClr val="C00000"/>
                </a:solidFill>
              </a:rPr>
              <a:t>οι πρώτες σοβαρές επιπτώσεις της ατμοσφαιρικής ρύπανσης </a:t>
            </a:r>
            <a:r>
              <a:rPr lang="el-GR" sz="2000" dirty="0"/>
              <a:t>με επακόλουθο το θάνατο πολλών ανθρώπων στο Λονδίνο. Το 1905 χρησιμοποιείται για πρώτη φορά ο όρος «</a:t>
            </a:r>
            <a:r>
              <a:rPr lang="el-GR" sz="2000" b="1" dirty="0" err="1">
                <a:solidFill>
                  <a:srgbClr val="C00000"/>
                </a:solidFill>
              </a:rPr>
              <a:t>καπνομίχλη</a:t>
            </a:r>
            <a:r>
              <a:rPr lang="el-GR" sz="2000" dirty="0"/>
              <a:t>», ενώ το έτος 1909 αποδίδονται στην </a:t>
            </a:r>
            <a:r>
              <a:rPr lang="el-GR" sz="2000" dirty="0" err="1"/>
              <a:t>καπνομίχλη</a:t>
            </a:r>
            <a:r>
              <a:rPr lang="el-GR" sz="2000" dirty="0"/>
              <a:t> οι θάνατοι περίπου 1000 ανθρώπων, στη </a:t>
            </a:r>
            <a:r>
              <a:rPr lang="el-GR" sz="2000" dirty="0" err="1"/>
              <a:t>Γλασκώβη</a:t>
            </a:r>
            <a:r>
              <a:rPr lang="el-GR" sz="2000" dirty="0"/>
              <a:t> και στο Εδιμβούργο. Η ανάπτυξη της </a:t>
            </a:r>
            <a:r>
              <a:rPr lang="el-GR" sz="2000" dirty="0">
                <a:solidFill>
                  <a:srgbClr val="C00000"/>
                </a:solidFill>
              </a:rPr>
              <a:t>χημικής βιομηχανίας</a:t>
            </a:r>
            <a:r>
              <a:rPr lang="el-GR" sz="2000" dirty="0"/>
              <a:t>, η εφαρμογή καινοτομιών και η υιοθέτηση της οικονομικής πρότασης “</a:t>
            </a:r>
            <a:r>
              <a:rPr lang="el-GR" sz="2000" b="1" dirty="0" err="1">
                <a:solidFill>
                  <a:srgbClr val="C00000"/>
                </a:solidFill>
              </a:rPr>
              <a:t>big</a:t>
            </a:r>
            <a:r>
              <a:rPr lang="el-GR" sz="2000" b="1" dirty="0">
                <a:solidFill>
                  <a:srgbClr val="C00000"/>
                </a:solidFill>
              </a:rPr>
              <a:t> </a:t>
            </a:r>
            <a:r>
              <a:rPr lang="el-GR" sz="2000" b="1" dirty="0" err="1">
                <a:solidFill>
                  <a:srgbClr val="C00000"/>
                </a:solidFill>
              </a:rPr>
              <a:t>is</a:t>
            </a:r>
            <a:r>
              <a:rPr lang="el-GR" sz="2000" b="1" dirty="0">
                <a:solidFill>
                  <a:srgbClr val="C00000"/>
                </a:solidFill>
              </a:rPr>
              <a:t> </a:t>
            </a:r>
            <a:r>
              <a:rPr lang="el-GR" sz="2000" b="1" dirty="0" err="1">
                <a:solidFill>
                  <a:srgbClr val="C00000"/>
                </a:solidFill>
              </a:rPr>
              <a:t>beautiful</a:t>
            </a:r>
            <a:r>
              <a:rPr lang="el-GR" sz="2000" dirty="0"/>
              <a:t>” για την αύξηση της βιομηχανικής ισχύος συνδέθηκαν άρρηκτα με τα πρώτα σοβαρά προβλήματα του περιβάλλοντος. </a:t>
            </a:r>
          </a:p>
          <a:p>
            <a:pPr algn="just"/>
            <a:endParaRPr lang="el-GR" sz="2000" dirty="0"/>
          </a:p>
        </p:txBody>
      </p:sp>
      <p:pic>
        <p:nvPicPr>
          <p:cNvPr id="4" name="Εικόνα 3">
            <a:extLst>
              <a:ext uri="{FF2B5EF4-FFF2-40B4-BE49-F238E27FC236}">
                <a16:creationId xmlns:a16="http://schemas.microsoft.com/office/drawing/2014/main" id="{47D4B80A-EF7C-0DE2-97E8-11FDF5B6E85F}"/>
              </a:ext>
            </a:extLst>
          </p:cNvPr>
          <p:cNvPicPr>
            <a:picLocks noChangeAspect="1"/>
          </p:cNvPicPr>
          <p:nvPr/>
        </p:nvPicPr>
        <p:blipFill>
          <a:blip r:embed="rId2"/>
          <a:stretch>
            <a:fillRect/>
          </a:stretch>
        </p:blipFill>
        <p:spPr>
          <a:xfrm>
            <a:off x="8813260" y="1740575"/>
            <a:ext cx="3058175" cy="3516581"/>
          </a:xfrm>
          <a:prstGeom prst="rect">
            <a:avLst/>
          </a:prstGeom>
        </p:spPr>
      </p:pic>
    </p:spTree>
    <p:extLst>
      <p:ext uri="{BB962C8B-B14F-4D97-AF65-F5344CB8AC3E}">
        <p14:creationId xmlns:p14="http://schemas.microsoft.com/office/powerpoint/2010/main" val="686943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D8CF632-9EA5-C014-0CD6-A31EF48446A4}"/>
              </a:ext>
            </a:extLst>
          </p:cNvPr>
          <p:cNvSpPr>
            <a:spLocks noGrp="1"/>
          </p:cNvSpPr>
          <p:nvPr>
            <p:ph type="title"/>
          </p:nvPr>
        </p:nvSpPr>
        <p:spPr>
          <a:xfrm>
            <a:off x="838200" y="365125"/>
            <a:ext cx="10515600" cy="880015"/>
          </a:xfrm>
        </p:spPr>
        <p:txBody>
          <a:bodyPr/>
          <a:lstStyle/>
          <a:p>
            <a:r>
              <a:rPr lang="el-GR" u="sng" dirty="0"/>
              <a:t>Περιεχόμενα</a:t>
            </a:r>
          </a:p>
        </p:txBody>
      </p:sp>
      <p:sp>
        <p:nvSpPr>
          <p:cNvPr id="3" name="Θέση περιεχομένου 2">
            <a:extLst>
              <a:ext uri="{FF2B5EF4-FFF2-40B4-BE49-F238E27FC236}">
                <a16:creationId xmlns:a16="http://schemas.microsoft.com/office/drawing/2014/main" id="{EEDAFEE9-01F5-DCDA-D6EA-4A6905FA10EE}"/>
              </a:ext>
            </a:extLst>
          </p:cNvPr>
          <p:cNvSpPr>
            <a:spLocks noGrp="1"/>
          </p:cNvSpPr>
          <p:nvPr>
            <p:ph idx="1"/>
          </p:nvPr>
        </p:nvSpPr>
        <p:spPr>
          <a:xfrm>
            <a:off x="838199" y="1253331"/>
            <a:ext cx="10844719" cy="4351338"/>
          </a:xfrm>
        </p:spPr>
        <p:txBody>
          <a:bodyPr/>
          <a:lstStyle/>
          <a:p>
            <a:pPr marL="514350" indent="-514350">
              <a:buFont typeface="+mj-lt"/>
              <a:buAutoNum type="arabicPeriod"/>
            </a:pPr>
            <a:r>
              <a:rPr lang="el-GR" dirty="0"/>
              <a:t>Γεωργία και Περιβάλλον </a:t>
            </a:r>
          </a:p>
          <a:p>
            <a:pPr marL="0" indent="0">
              <a:buNone/>
            </a:pPr>
            <a:r>
              <a:rPr lang="el-GR" dirty="0"/>
              <a:t>       - Από τη συμβατική στην αειφορική γεωργία (</a:t>
            </a:r>
            <a:r>
              <a:rPr lang="en-US" dirty="0"/>
              <a:t>sustainable agriculture</a:t>
            </a:r>
            <a:r>
              <a:rPr lang="el-GR" dirty="0"/>
              <a:t>)</a:t>
            </a:r>
            <a:endParaRPr lang="en-US" dirty="0"/>
          </a:p>
          <a:p>
            <a:pPr marL="0" indent="0">
              <a:buNone/>
            </a:pPr>
            <a:r>
              <a:rPr lang="en-US" dirty="0"/>
              <a:t>       - </a:t>
            </a:r>
            <a:r>
              <a:rPr lang="el-GR" dirty="0"/>
              <a:t>Εναλλακτικές μορφές γεωργίας</a:t>
            </a:r>
          </a:p>
          <a:p>
            <a:pPr marL="0" indent="0">
              <a:buNone/>
            </a:pPr>
            <a:endParaRPr lang="el-GR" dirty="0"/>
          </a:p>
          <a:p>
            <a:pPr marL="0" indent="0">
              <a:buNone/>
            </a:pPr>
            <a:r>
              <a:rPr lang="el-GR" dirty="0"/>
              <a:t>2. Περιβάλλον και Ανάπτυξη</a:t>
            </a:r>
          </a:p>
          <a:p>
            <a:pPr marL="0" indent="0">
              <a:buNone/>
            </a:pPr>
            <a:r>
              <a:rPr lang="el-GR" dirty="0"/>
              <a:t>    - Η έννοια της αειφόρου ανάπτυξης</a:t>
            </a:r>
          </a:p>
          <a:p>
            <a:pPr marL="0" indent="0">
              <a:buNone/>
            </a:pPr>
            <a:r>
              <a:rPr lang="el-GR" dirty="0"/>
              <a:t>    - Το περιβαλλοντικό πρόβλημα</a:t>
            </a:r>
          </a:p>
          <a:p>
            <a:pPr marL="0" indent="0">
              <a:buNone/>
            </a:pPr>
            <a:r>
              <a:rPr lang="el-GR" dirty="0"/>
              <a:t>    - Αντιμετώπιση, τι μπορεί να κάνει κάποιος;</a:t>
            </a:r>
          </a:p>
        </p:txBody>
      </p:sp>
    </p:spTree>
    <p:extLst>
      <p:ext uri="{BB962C8B-B14F-4D97-AF65-F5344CB8AC3E}">
        <p14:creationId xmlns:p14="http://schemas.microsoft.com/office/powerpoint/2010/main" val="928127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E1AB52A-15E1-1D3E-6669-FD78CE71FFE7}"/>
              </a:ext>
            </a:extLst>
          </p:cNvPr>
          <p:cNvSpPr>
            <a:spLocks noGrp="1"/>
          </p:cNvSpPr>
          <p:nvPr>
            <p:ph type="title"/>
          </p:nvPr>
        </p:nvSpPr>
        <p:spPr>
          <a:xfrm>
            <a:off x="838200" y="155643"/>
            <a:ext cx="10515600" cy="792466"/>
          </a:xfrm>
        </p:spPr>
        <p:txBody>
          <a:bodyPr/>
          <a:lstStyle/>
          <a:p>
            <a:r>
              <a:rPr lang="el-GR" b="1" u="sng" dirty="0"/>
              <a:t>2. Περιβάλλον και Ανάπτυξη</a:t>
            </a:r>
          </a:p>
        </p:txBody>
      </p:sp>
      <p:sp>
        <p:nvSpPr>
          <p:cNvPr id="3" name="Θέση περιεχομένου 2">
            <a:extLst>
              <a:ext uri="{FF2B5EF4-FFF2-40B4-BE49-F238E27FC236}">
                <a16:creationId xmlns:a16="http://schemas.microsoft.com/office/drawing/2014/main" id="{88D7A550-6714-D684-0BD8-C12F367BE42A}"/>
              </a:ext>
            </a:extLst>
          </p:cNvPr>
          <p:cNvSpPr>
            <a:spLocks noGrp="1"/>
          </p:cNvSpPr>
          <p:nvPr>
            <p:ph idx="1"/>
          </p:nvPr>
        </p:nvSpPr>
        <p:spPr>
          <a:xfrm>
            <a:off x="520429" y="948109"/>
            <a:ext cx="7893998" cy="5433236"/>
          </a:xfrm>
        </p:spPr>
        <p:txBody>
          <a:bodyPr>
            <a:normAutofit fontScale="92500" lnSpcReduction="10000"/>
          </a:bodyPr>
          <a:lstStyle/>
          <a:p>
            <a:pPr algn="just">
              <a:lnSpc>
                <a:spcPct val="150000"/>
              </a:lnSpc>
            </a:pPr>
            <a:r>
              <a:rPr lang="el-GR" sz="2000" b="1" dirty="0"/>
              <a:t>Μεταβιομηχανικές κοινωνίες:</a:t>
            </a:r>
            <a:r>
              <a:rPr lang="el-GR" sz="2000" dirty="0"/>
              <a:t> </a:t>
            </a:r>
            <a:r>
              <a:rPr lang="el-GR" sz="2000" b="1" dirty="0">
                <a:solidFill>
                  <a:srgbClr val="FF0000"/>
                </a:solidFill>
              </a:rPr>
              <a:t>Σοβαροί κίνδυνοι για το περιβάλλον αλλά και δείγματα αφύπνισης του Ανθρώπου</a:t>
            </a:r>
            <a:r>
              <a:rPr lang="el-GR" sz="2000" dirty="0"/>
              <a:t>.  Ο άνθρωπος αντιμετωπίζει τώρα την πρόκληση να επιτύχει την οικονομική ανάπτυξη λύνοντας συγχρόνως τα περιβαλλοντικά προβλήματα. Η </a:t>
            </a:r>
            <a:r>
              <a:rPr lang="el-GR" sz="2000" b="1" dirty="0">
                <a:solidFill>
                  <a:srgbClr val="00B050"/>
                </a:solidFill>
                <a:effectLst>
                  <a:outerShdw blurRad="38100" dist="38100" dir="2700000" algn="tl">
                    <a:srgbClr val="000000">
                      <a:alpha val="43137"/>
                    </a:srgbClr>
                  </a:outerShdw>
                </a:effectLst>
              </a:rPr>
              <a:t>Agenda 21 </a:t>
            </a:r>
            <a:r>
              <a:rPr lang="el-GR" sz="2000" dirty="0"/>
              <a:t>που διαμορφώθηκε στο συνέδριο των Ηνωμένων Εθνών που έγινε στο Ρίο της Βραζιλίας, το 1992, στον όρο «ανάπτυξη» εισάγει πλέον τα δικαιώματα όλων των πολιτών του πλανήτη για καθαρό αέρα, νερό και έδαφος, δηλαδή με απλά λόγια για καθαρό περιβάλλον. Η οικονομική ανάπτυξη και η ποιότητα του περιβάλλοντος θα είναι πλέον άρρηκτα συνδεδεμένες και αλληλεξαρτώμενες. Η επιστήμη και η τεχνολογία μπορούν να βοηθήσουν στη χάραξη στρατηγικών για την επίτευξη βιώσιμης ανάπτυξης. Οι όροι «καθαρές τεχνολογίες» και «πράσινη χημεία» αρχίζουν να γίνονται γνωστοί.</a:t>
            </a:r>
          </a:p>
          <a:p>
            <a:pPr algn="just"/>
            <a:endParaRPr lang="el-GR" sz="2000" dirty="0"/>
          </a:p>
        </p:txBody>
      </p:sp>
      <p:pic>
        <p:nvPicPr>
          <p:cNvPr id="4" name="Εικόνα 3">
            <a:extLst>
              <a:ext uri="{FF2B5EF4-FFF2-40B4-BE49-F238E27FC236}">
                <a16:creationId xmlns:a16="http://schemas.microsoft.com/office/drawing/2014/main" id="{41DBA46F-6388-8123-E61F-D27E14EB653E}"/>
              </a:ext>
            </a:extLst>
          </p:cNvPr>
          <p:cNvPicPr>
            <a:picLocks noChangeAspect="1"/>
          </p:cNvPicPr>
          <p:nvPr/>
        </p:nvPicPr>
        <p:blipFill>
          <a:blip r:embed="rId2"/>
          <a:stretch>
            <a:fillRect/>
          </a:stretch>
        </p:blipFill>
        <p:spPr>
          <a:xfrm>
            <a:off x="8484947" y="1680590"/>
            <a:ext cx="3509255" cy="3496820"/>
          </a:xfrm>
          <a:prstGeom prst="rect">
            <a:avLst/>
          </a:prstGeom>
        </p:spPr>
      </p:pic>
    </p:spTree>
    <p:extLst>
      <p:ext uri="{BB962C8B-B14F-4D97-AF65-F5344CB8AC3E}">
        <p14:creationId xmlns:p14="http://schemas.microsoft.com/office/powerpoint/2010/main" val="437255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E1AB52A-15E1-1D3E-6669-FD78CE71FFE7}"/>
              </a:ext>
            </a:extLst>
          </p:cNvPr>
          <p:cNvSpPr>
            <a:spLocks noGrp="1"/>
          </p:cNvSpPr>
          <p:nvPr>
            <p:ph type="title"/>
          </p:nvPr>
        </p:nvSpPr>
        <p:spPr>
          <a:xfrm>
            <a:off x="838199" y="130986"/>
            <a:ext cx="10515600" cy="792466"/>
          </a:xfrm>
        </p:spPr>
        <p:txBody>
          <a:bodyPr/>
          <a:lstStyle/>
          <a:p>
            <a:r>
              <a:rPr lang="el-GR" b="1" u="sng" dirty="0"/>
              <a:t>2. Περιβάλλον και Ανάπτυξη</a:t>
            </a:r>
          </a:p>
        </p:txBody>
      </p:sp>
      <p:sp>
        <p:nvSpPr>
          <p:cNvPr id="3" name="Θέση περιεχομένου 2">
            <a:extLst>
              <a:ext uri="{FF2B5EF4-FFF2-40B4-BE49-F238E27FC236}">
                <a16:creationId xmlns:a16="http://schemas.microsoft.com/office/drawing/2014/main" id="{88D7A550-6714-D684-0BD8-C12F367BE42A}"/>
              </a:ext>
            </a:extLst>
          </p:cNvPr>
          <p:cNvSpPr>
            <a:spLocks noGrp="1"/>
          </p:cNvSpPr>
          <p:nvPr>
            <p:ph idx="1"/>
          </p:nvPr>
        </p:nvSpPr>
        <p:spPr>
          <a:xfrm>
            <a:off x="539885" y="1118680"/>
            <a:ext cx="11318134" cy="5608334"/>
          </a:xfrm>
        </p:spPr>
        <p:txBody>
          <a:bodyPr>
            <a:normAutofit/>
          </a:bodyPr>
          <a:lstStyle/>
          <a:p>
            <a:pPr marL="0" indent="0" algn="just">
              <a:buNone/>
            </a:pPr>
            <a:r>
              <a:rPr lang="el-GR" sz="2000" b="1" u="sng" dirty="0"/>
              <a:t>Φτάνοντας στο σήμερα γίνεται λόγος για τους Στόχους της Βιώσιμης Ανάπτυξης:</a:t>
            </a:r>
          </a:p>
          <a:p>
            <a:pPr marL="0" indent="0" algn="just">
              <a:lnSpc>
                <a:spcPct val="150000"/>
              </a:lnSpc>
              <a:buNone/>
            </a:pPr>
            <a:r>
              <a:rPr lang="el-GR" sz="1900" dirty="0"/>
              <a:t>Είναι μία δέσμη στόχων για την μελλοντική </a:t>
            </a:r>
            <a:r>
              <a:rPr lang="el-GR" sz="1900" b="1" dirty="0">
                <a:solidFill>
                  <a:srgbClr val="0070C0"/>
                </a:solidFill>
              </a:rPr>
              <a:t>διεθνή ανάπτυξη</a:t>
            </a:r>
            <a:r>
              <a:rPr lang="el-GR" sz="1900" dirty="0"/>
              <a:t>. Υιοθετήθηκαν στις 25 Σεπτεμβρίου </a:t>
            </a:r>
            <a:r>
              <a:rPr lang="el-GR" sz="1900" b="1" dirty="0">
                <a:solidFill>
                  <a:srgbClr val="0070C0"/>
                </a:solidFill>
              </a:rPr>
              <a:t>2015</a:t>
            </a:r>
            <a:r>
              <a:rPr lang="el-GR" sz="1900" dirty="0">
                <a:solidFill>
                  <a:srgbClr val="0070C0"/>
                </a:solidFill>
              </a:rPr>
              <a:t> </a:t>
            </a:r>
            <a:r>
              <a:rPr lang="el-GR" sz="1900" dirty="0"/>
              <a:t>κατά τη 70η Γενική Συνέλευση των Ηνωμένων Εθνών. Αποτελούν μία συλλογική προσπάθεια για ένα κόσμο δικαιότερο, πιο ειρηνικό και ευημερούντα, και έναν υγιή πλανήτη.</a:t>
            </a:r>
          </a:p>
          <a:p>
            <a:pPr algn="just">
              <a:lnSpc>
                <a:spcPct val="150000"/>
              </a:lnSpc>
            </a:pPr>
            <a:endParaRPr lang="el-GR" sz="1900" dirty="0"/>
          </a:p>
          <a:p>
            <a:pPr algn="just">
              <a:lnSpc>
                <a:spcPct val="150000"/>
              </a:lnSpc>
            </a:pPr>
            <a:endParaRPr lang="el-GR" sz="1900" dirty="0"/>
          </a:p>
          <a:p>
            <a:pPr algn="just">
              <a:lnSpc>
                <a:spcPct val="150000"/>
              </a:lnSpc>
            </a:pPr>
            <a:endParaRPr lang="el-GR" sz="1900" dirty="0"/>
          </a:p>
          <a:p>
            <a:pPr marL="0" indent="0" algn="just">
              <a:lnSpc>
                <a:spcPct val="150000"/>
              </a:lnSpc>
              <a:buNone/>
            </a:pPr>
            <a:r>
              <a:rPr lang="el-GR" sz="1900" dirty="0"/>
              <a:t>Θεσπίστηκαν από τον Οργανισμό Ηνωμένων Εθνών και προβλήθηκαν ως οι παγκόσμιοι στόχοι για την βιώσιμη ανάπτυξη, οι οποίοι υλοποιούνται από το 2015 έως το 2030. </a:t>
            </a:r>
            <a:r>
              <a:rPr lang="el-GR" sz="1900" b="1" dirty="0">
                <a:solidFill>
                  <a:srgbClr val="00B050"/>
                </a:solidFill>
              </a:rPr>
              <a:t>Η δέσμη αποτελείται από 17 στόχους και 169 συνδεόμενους σκοπούς με αυτούς τους στόχους</a:t>
            </a:r>
            <a:r>
              <a:rPr lang="el-GR" sz="1900" dirty="0"/>
              <a:t>. Η </a:t>
            </a:r>
            <a:r>
              <a:rPr lang="el-GR" sz="1900" b="1" dirty="0">
                <a:solidFill>
                  <a:srgbClr val="00B050"/>
                </a:solidFill>
                <a:effectLst>
                  <a:outerShdw blurRad="38100" dist="38100" dir="2700000" algn="tl">
                    <a:srgbClr val="000000">
                      <a:alpha val="43137"/>
                    </a:srgbClr>
                  </a:outerShdw>
                </a:effectLst>
              </a:rPr>
              <a:t>Ατζέντα 2030 </a:t>
            </a:r>
            <a:r>
              <a:rPr lang="el-GR" sz="1900" dirty="0"/>
              <a:t>προωθεί την ενσωμάτωση και των τριών διαστάσεων της βιώσιμης ανάπτυξης – κοινωνική, περιβαλλοντική και οικονομική.</a:t>
            </a:r>
          </a:p>
          <a:p>
            <a:pPr marL="0" indent="0" algn="just">
              <a:buNone/>
            </a:pPr>
            <a:endParaRPr lang="el-GR" sz="2000" dirty="0"/>
          </a:p>
        </p:txBody>
      </p:sp>
      <p:pic>
        <p:nvPicPr>
          <p:cNvPr id="5" name="Εικόνα 4">
            <a:extLst>
              <a:ext uri="{FF2B5EF4-FFF2-40B4-BE49-F238E27FC236}">
                <a16:creationId xmlns:a16="http://schemas.microsoft.com/office/drawing/2014/main" id="{2EC8E1BD-97F5-5519-6A7F-F3C833BD5855}"/>
              </a:ext>
            </a:extLst>
          </p:cNvPr>
          <p:cNvPicPr>
            <a:picLocks noChangeAspect="1"/>
          </p:cNvPicPr>
          <p:nvPr/>
        </p:nvPicPr>
        <p:blipFill rotWithShape="1">
          <a:blip r:embed="rId2"/>
          <a:srcRect t="44363"/>
          <a:stretch/>
        </p:blipFill>
        <p:spPr>
          <a:xfrm>
            <a:off x="1061935" y="3015575"/>
            <a:ext cx="10068127" cy="1536971"/>
          </a:xfrm>
          <a:prstGeom prst="rect">
            <a:avLst/>
          </a:prstGeom>
          <a:ln w="19050">
            <a:solidFill>
              <a:schemeClr val="accent6">
                <a:lumMod val="75000"/>
              </a:schemeClr>
            </a:solidFill>
          </a:ln>
        </p:spPr>
      </p:pic>
    </p:spTree>
    <p:extLst>
      <p:ext uri="{BB962C8B-B14F-4D97-AF65-F5344CB8AC3E}">
        <p14:creationId xmlns:p14="http://schemas.microsoft.com/office/powerpoint/2010/main" val="4830572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E1AB52A-15E1-1D3E-6669-FD78CE71FFE7}"/>
              </a:ext>
            </a:extLst>
          </p:cNvPr>
          <p:cNvSpPr>
            <a:spLocks noGrp="1"/>
          </p:cNvSpPr>
          <p:nvPr>
            <p:ph type="title"/>
          </p:nvPr>
        </p:nvSpPr>
        <p:spPr>
          <a:xfrm>
            <a:off x="731875" y="0"/>
            <a:ext cx="10515600" cy="792466"/>
          </a:xfrm>
        </p:spPr>
        <p:txBody>
          <a:bodyPr/>
          <a:lstStyle/>
          <a:p>
            <a:r>
              <a:rPr lang="el-GR" b="1" u="sng" dirty="0"/>
              <a:t>2. Περιβάλλον και Ανάπτυξη</a:t>
            </a:r>
          </a:p>
        </p:txBody>
      </p:sp>
      <p:sp>
        <p:nvSpPr>
          <p:cNvPr id="3" name="Θέση περιεχομένου 2">
            <a:extLst>
              <a:ext uri="{FF2B5EF4-FFF2-40B4-BE49-F238E27FC236}">
                <a16:creationId xmlns:a16="http://schemas.microsoft.com/office/drawing/2014/main" id="{88D7A550-6714-D684-0BD8-C12F367BE42A}"/>
              </a:ext>
            </a:extLst>
          </p:cNvPr>
          <p:cNvSpPr>
            <a:spLocks noGrp="1"/>
          </p:cNvSpPr>
          <p:nvPr>
            <p:ph idx="1"/>
          </p:nvPr>
        </p:nvSpPr>
        <p:spPr>
          <a:xfrm>
            <a:off x="579700" y="792466"/>
            <a:ext cx="11220856" cy="5754248"/>
          </a:xfrm>
          <a:ln>
            <a:solidFill>
              <a:srgbClr val="C00000"/>
            </a:solidFill>
          </a:ln>
        </p:spPr>
        <p:txBody>
          <a:bodyPr>
            <a:normAutofit fontScale="92500" lnSpcReduction="10000"/>
          </a:bodyPr>
          <a:lstStyle/>
          <a:p>
            <a:pPr marL="0" indent="0" algn="just">
              <a:buNone/>
            </a:pPr>
            <a:r>
              <a:rPr lang="el-GR" sz="2200" b="1" dirty="0">
                <a:solidFill>
                  <a:srgbClr val="C00000"/>
                </a:solidFill>
              </a:rPr>
              <a:t>Τα σημαντικότερα περιβαλλοντικά προβλήματα παγκόσμιας κλίμακας που αναζητούν μία λύση:</a:t>
            </a:r>
          </a:p>
          <a:p>
            <a:pPr marL="457200" indent="-457200" algn="just">
              <a:buAutoNum type="arabicPeriod"/>
            </a:pPr>
            <a:r>
              <a:rPr lang="el-GR" sz="2500" dirty="0"/>
              <a:t>Η τρύπα του όζοντος - </a:t>
            </a:r>
            <a:r>
              <a:rPr lang="el-GR" sz="1600" b="0" i="0" dirty="0">
                <a:solidFill>
                  <a:srgbClr val="202124"/>
                </a:solidFill>
                <a:effectLst/>
                <a:latin typeface="Google Sans"/>
              </a:rPr>
              <a:t>το στρώμα του </a:t>
            </a:r>
            <a:r>
              <a:rPr lang="el-GR" sz="1600" b="0" i="0" dirty="0">
                <a:solidFill>
                  <a:srgbClr val="040C28"/>
                </a:solidFill>
                <a:effectLst/>
                <a:latin typeface="Google Sans"/>
              </a:rPr>
              <a:t>όζοντος</a:t>
            </a:r>
            <a:r>
              <a:rPr lang="el-GR" sz="1600" b="0" i="0" dirty="0">
                <a:solidFill>
                  <a:srgbClr val="202124"/>
                </a:solidFill>
                <a:effectLst/>
                <a:latin typeface="Google Sans"/>
              </a:rPr>
              <a:t> που βρίσκεται στα ανώτερα στρώματα της ατμόσφαιρας της Γης (στρατόσφαιρα) μειώνεται σε πάχος πάνω από την Ανταρκτική. Παρατηρήθηκε για πρώτη φορά το 1985.</a:t>
            </a:r>
            <a:endParaRPr lang="el-GR" sz="2500" dirty="0"/>
          </a:p>
          <a:p>
            <a:pPr marL="457200" indent="-457200" algn="just">
              <a:buAutoNum type="arabicPeriod"/>
            </a:pPr>
            <a:r>
              <a:rPr lang="el-GR" sz="2500" dirty="0"/>
              <a:t>Το φαινόμενο του θερμοκηπίου - </a:t>
            </a:r>
            <a:r>
              <a:rPr lang="el-GR" sz="1600" b="0" i="0" dirty="0">
                <a:solidFill>
                  <a:srgbClr val="202124"/>
                </a:solidFill>
                <a:effectLst/>
                <a:latin typeface="Google Sans"/>
              </a:rPr>
              <a:t>η απορρόφηση της υπέρυθρης ακτινοβολίας, που εκπέμπει η γη καθώς θερμαίνεται από τον </a:t>
            </a:r>
            <a:r>
              <a:rPr lang="el-GR" sz="1600" dirty="0">
                <a:solidFill>
                  <a:srgbClr val="202124"/>
                </a:solidFill>
                <a:latin typeface="Google Sans"/>
              </a:rPr>
              <a:t>ήλιο, </a:t>
            </a:r>
            <a:r>
              <a:rPr lang="el-GR" sz="1600" b="0" i="0" dirty="0">
                <a:solidFill>
                  <a:srgbClr val="202124"/>
                </a:solidFill>
                <a:effectLst/>
                <a:latin typeface="Google Sans"/>
              </a:rPr>
              <a:t>από την ατμόσφαιρα με αποτέλεσμα την αύξηση της θερμοκρασίας. </a:t>
            </a:r>
            <a:endParaRPr lang="el-GR" sz="2500" dirty="0"/>
          </a:p>
          <a:p>
            <a:pPr marL="457200" indent="-457200" algn="just">
              <a:buAutoNum type="arabicPeriod"/>
            </a:pPr>
            <a:r>
              <a:rPr lang="el-GR" sz="2500" dirty="0"/>
              <a:t>Η όξινη βροχή – </a:t>
            </a:r>
            <a:r>
              <a:rPr lang="el-GR" sz="1600" b="0" i="0" dirty="0">
                <a:solidFill>
                  <a:srgbClr val="202124"/>
                </a:solidFill>
                <a:effectLst/>
                <a:latin typeface="Google Sans"/>
              </a:rPr>
              <a:t>η παρουσία όξινων διαλυμένων ρύπων, δηλαδή ουσιών (αερίων ή μη) που δεν αποτελούν φυσιολογικά χαρακτηριστικά της καθαρής ατμόσφαιρας, αλλά είναι προϊόντα ανθρώπινης δραστηριότητας ή άλλων ρυπογόνων αιτιών (π. χ. ηφαιστειακής δραστηριότητας).</a:t>
            </a:r>
            <a:endParaRPr lang="el-GR" sz="2500" dirty="0"/>
          </a:p>
          <a:p>
            <a:pPr marL="457200" indent="-457200" algn="just">
              <a:buAutoNum type="arabicPeriod"/>
            </a:pPr>
            <a:r>
              <a:rPr lang="el-GR" sz="2500" dirty="0"/>
              <a:t>Η καταστροφή της ζούγκλας του Αμαζονίου - </a:t>
            </a:r>
            <a:r>
              <a:rPr lang="el-GR" sz="1600" dirty="0">
                <a:solidFill>
                  <a:srgbClr val="202124"/>
                </a:solidFill>
                <a:latin typeface="Google Sans"/>
              </a:rPr>
              <a:t>το 37% του οξυγόνου που υπάρχει στην ατμόσφαιρα παράγεται στο δάσος αυτό</a:t>
            </a:r>
          </a:p>
          <a:p>
            <a:pPr marL="457200" indent="-457200" algn="just">
              <a:buAutoNum type="arabicPeriod"/>
            </a:pPr>
            <a:r>
              <a:rPr lang="el-GR" sz="2500" dirty="0"/>
              <a:t>Η ηχορύπανση - </a:t>
            </a:r>
            <a:r>
              <a:rPr lang="el-GR" sz="1600" b="0" i="0" dirty="0">
                <a:solidFill>
                  <a:srgbClr val="4D5156"/>
                </a:solidFill>
                <a:effectLst/>
                <a:latin typeface="arial" panose="020B0604020202020204" pitchFamily="34" charset="0"/>
              </a:rPr>
              <a:t> </a:t>
            </a:r>
            <a:r>
              <a:rPr lang="el-GR" sz="1600" dirty="0">
                <a:solidFill>
                  <a:srgbClr val="202124"/>
                </a:solidFill>
                <a:latin typeface="Google Sans"/>
              </a:rPr>
              <a:t>υπερβολικός και ενοχλητικός περιβαλλοντικός θόρυβος που προκαλείται από τον άνθρωπο, τα ζώα ή από μηχανές και διαταράσσει τη δραστηριότητα ή την ισορροπία του ανθρώπου και τη ζωή των ζώων</a:t>
            </a:r>
          </a:p>
          <a:p>
            <a:pPr marL="457200" indent="-457200" algn="just">
              <a:buAutoNum type="arabicPeriod"/>
            </a:pPr>
            <a:r>
              <a:rPr lang="el-GR" sz="2500" dirty="0"/>
              <a:t>Η καταστροφή του εδάφους - </a:t>
            </a:r>
            <a:r>
              <a:rPr lang="el-GR" sz="1600" dirty="0">
                <a:solidFill>
                  <a:srgbClr val="202124"/>
                </a:solidFill>
                <a:latin typeface="Google Sans"/>
              </a:rPr>
              <a:t>πλήττει συχνά τα γόνιμα γεωργικά εδάφη, θέτει σε κίνδυνο τη βιοποικιλότητα, αυξάνει τον κίνδυνο πλημμύρας και λειψυδρίας και συμβάλλει στην υπερθέρμανση του πλανήτη</a:t>
            </a:r>
          </a:p>
          <a:p>
            <a:pPr marL="457200" indent="-457200" algn="just">
              <a:buAutoNum type="arabicPeriod"/>
            </a:pPr>
            <a:r>
              <a:rPr lang="el-GR" sz="2500" dirty="0"/>
              <a:t>Τα φυτοφάρμακα – </a:t>
            </a:r>
            <a:r>
              <a:rPr lang="el-GR" sz="1600" dirty="0">
                <a:solidFill>
                  <a:srgbClr val="202124"/>
                </a:solidFill>
                <a:latin typeface="Google Sans"/>
              </a:rPr>
              <a:t>«βλάβες» σε ανθρώπους και περιβάλλον</a:t>
            </a:r>
          </a:p>
          <a:p>
            <a:pPr marL="457200" indent="-457200" algn="just">
              <a:buAutoNum type="arabicPeriod"/>
            </a:pPr>
            <a:r>
              <a:rPr lang="el-GR" sz="2500" dirty="0"/>
              <a:t>Τα οικιακά απορρίμματα - </a:t>
            </a:r>
            <a:r>
              <a:rPr lang="el-GR" sz="1600" dirty="0">
                <a:solidFill>
                  <a:srgbClr val="202124"/>
                </a:solidFill>
                <a:latin typeface="Google Sans"/>
              </a:rPr>
              <a:t>οι κάδοι απορριμμάτων ξεχειλίζουν, 600 κιλά απορριμμάτων προσφέρει ο καθένας από εμάς στις χωματερές το χρόνο. - δηλαδή τα διπλάσια κιλά από ότι πριν από 35 χρόνια</a:t>
            </a:r>
          </a:p>
          <a:p>
            <a:pPr marL="457200" indent="-457200" algn="just">
              <a:buAutoNum type="arabicPeriod"/>
            </a:pPr>
            <a:r>
              <a:rPr lang="en-US" sz="2500" dirty="0"/>
              <a:t>T</a:t>
            </a:r>
            <a:r>
              <a:rPr lang="el-GR" sz="2500" dirty="0"/>
              <a:t>α ραδιενεργά απόβλητα - </a:t>
            </a:r>
            <a:r>
              <a:rPr lang="el-GR" sz="1600" dirty="0">
                <a:solidFill>
                  <a:srgbClr val="202124"/>
                </a:solidFill>
                <a:latin typeface="Google Sans"/>
              </a:rPr>
              <a:t>τα εναπομείναντα «άχρηστα» προϊόντα που προκαλούνται από δραστηριότητες με ραδιενεργές πηγές και ραδιενεργά υλικά                                                                                </a:t>
            </a:r>
            <a:r>
              <a:rPr lang="tr-TR" sz="1600" dirty="0">
                <a:solidFill>
                  <a:srgbClr val="202124"/>
                </a:solidFill>
                <a:latin typeface="Google Sans"/>
                <a:hlinkClick r:id="rId2"/>
              </a:rPr>
              <a:t>https://www.youtube.com/watch?v=FElmgcL_XEQ</a:t>
            </a:r>
            <a:r>
              <a:rPr lang="el-GR" sz="1600" dirty="0">
                <a:solidFill>
                  <a:srgbClr val="202124"/>
                </a:solidFill>
                <a:latin typeface="Google Sans"/>
              </a:rPr>
              <a:t> </a:t>
            </a:r>
          </a:p>
        </p:txBody>
      </p:sp>
    </p:spTree>
    <p:extLst>
      <p:ext uri="{BB962C8B-B14F-4D97-AF65-F5344CB8AC3E}">
        <p14:creationId xmlns:p14="http://schemas.microsoft.com/office/powerpoint/2010/main" val="259340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E1AB52A-15E1-1D3E-6669-FD78CE71FFE7}"/>
              </a:ext>
            </a:extLst>
          </p:cNvPr>
          <p:cNvSpPr>
            <a:spLocks noGrp="1"/>
          </p:cNvSpPr>
          <p:nvPr>
            <p:ph type="title"/>
          </p:nvPr>
        </p:nvSpPr>
        <p:spPr>
          <a:xfrm>
            <a:off x="838200" y="155643"/>
            <a:ext cx="10515600" cy="792466"/>
          </a:xfrm>
        </p:spPr>
        <p:txBody>
          <a:bodyPr/>
          <a:lstStyle/>
          <a:p>
            <a:r>
              <a:rPr lang="el-GR" b="1" u="sng" dirty="0"/>
              <a:t>2. Περιβάλλον και Ανάπτυξη</a:t>
            </a:r>
          </a:p>
        </p:txBody>
      </p:sp>
      <p:sp>
        <p:nvSpPr>
          <p:cNvPr id="3" name="Θέση περιεχομένου 2">
            <a:extLst>
              <a:ext uri="{FF2B5EF4-FFF2-40B4-BE49-F238E27FC236}">
                <a16:creationId xmlns:a16="http://schemas.microsoft.com/office/drawing/2014/main" id="{88D7A550-6714-D684-0BD8-C12F367BE42A}"/>
              </a:ext>
            </a:extLst>
          </p:cNvPr>
          <p:cNvSpPr>
            <a:spLocks noGrp="1"/>
          </p:cNvSpPr>
          <p:nvPr>
            <p:ph idx="1"/>
          </p:nvPr>
        </p:nvSpPr>
        <p:spPr>
          <a:xfrm>
            <a:off x="569067" y="948109"/>
            <a:ext cx="11220856" cy="5754248"/>
          </a:xfrm>
          <a:ln>
            <a:noFill/>
          </a:ln>
        </p:spPr>
        <p:txBody>
          <a:bodyPr>
            <a:normAutofit/>
          </a:bodyPr>
          <a:lstStyle/>
          <a:p>
            <a:pPr marL="0" indent="0" algn="just">
              <a:buNone/>
            </a:pPr>
            <a:r>
              <a:rPr lang="el-GR" sz="2400" b="1" u="sng" dirty="0">
                <a:solidFill>
                  <a:schemeClr val="accent6">
                    <a:lumMod val="75000"/>
                  </a:schemeClr>
                </a:solidFill>
              </a:rPr>
              <a:t>Αντιμετώπιση!</a:t>
            </a:r>
            <a:endParaRPr lang="en-US" sz="2400" b="1" u="sng" dirty="0">
              <a:solidFill>
                <a:schemeClr val="accent6">
                  <a:lumMod val="75000"/>
                </a:schemeClr>
              </a:solidFill>
            </a:endParaRPr>
          </a:p>
          <a:p>
            <a:pPr algn="just">
              <a:lnSpc>
                <a:spcPct val="150000"/>
              </a:lnSpc>
              <a:buFont typeface="Wingdings" panose="05000000000000000000" pitchFamily="2" charset="2"/>
              <a:buChar char="Ø"/>
            </a:pPr>
            <a:r>
              <a:rPr lang="el-GR" sz="2100" dirty="0"/>
              <a:t>Η </a:t>
            </a:r>
            <a:r>
              <a:rPr lang="el-GR" sz="2100" b="1" dirty="0"/>
              <a:t>περιβαλλοντική εκπαίδευση </a:t>
            </a:r>
            <a:r>
              <a:rPr lang="el-GR" sz="2100" dirty="0"/>
              <a:t>(Π.Ε.) είναι μια (νέα) εκπαιδευτική προσέγγιση ικανή να διαμορφώσει</a:t>
            </a:r>
            <a:r>
              <a:rPr lang="en-US" sz="2100" dirty="0"/>
              <a:t> </a:t>
            </a:r>
            <a:r>
              <a:rPr lang="el-GR" sz="2100" dirty="0"/>
              <a:t>συνειδητούς πολίτες με γνώσεις και επίγνωση των σχέσεων που τους συνδέουν με το</a:t>
            </a:r>
            <a:r>
              <a:rPr lang="en-US" sz="2100" dirty="0"/>
              <a:t> </a:t>
            </a:r>
            <a:r>
              <a:rPr lang="el-GR" sz="2100" dirty="0"/>
              <a:t>φυσικό και ανθρωπογενές περιβάλλον, έτοιμους να προτείνουν λύσεις και να</a:t>
            </a:r>
            <a:r>
              <a:rPr lang="en-US" sz="2100" dirty="0"/>
              <a:t> </a:t>
            </a:r>
            <a:r>
              <a:rPr lang="el-GR" sz="2100" dirty="0"/>
              <a:t>συμμετέχουν στην λήψη και την εκτέλεση των αποφάσεων για την αντιμετώπιση οικολογικών προβλημάτων (UNESCO, 1977).</a:t>
            </a:r>
          </a:p>
          <a:p>
            <a:pPr marL="0" indent="0" algn="just">
              <a:lnSpc>
                <a:spcPct val="150000"/>
              </a:lnSpc>
              <a:buNone/>
            </a:pPr>
            <a:r>
              <a:rPr lang="el-GR" sz="2100" u="sng" dirty="0"/>
              <a:t>Οι τρεις διαστάσεις της Περιβαλλοντικής Εκπαίδευσης είναι: </a:t>
            </a:r>
          </a:p>
          <a:p>
            <a:pPr marL="0" indent="0" algn="just">
              <a:lnSpc>
                <a:spcPct val="100000"/>
              </a:lnSpc>
              <a:buNone/>
            </a:pPr>
            <a:r>
              <a:rPr lang="el-GR" sz="2100" dirty="0"/>
              <a:t>1. Η </a:t>
            </a:r>
            <a:r>
              <a:rPr lang="el-GR" sz="2100" b="1" dirty="0"/>
              <a:t>εκπαίδευση γύρω από το περιβάλλον </a:t>
            </a:r>
            <a:r>
              <a:rPr lang="en-US" sz="2100" dirty="0"/>
              <a:t>- </a:t>
            </a:r>
            <a:r>
              <a:rPr lang="el-GR" sz="2100" dirty="0"/>
              <a:t>συγκέντρωση</a:t>
            </a:r>
            <a:r>
              <a:rPr lang="en-US" sz="2100" dirty="0"/>
              <a:t> </a:t>
            </a:r>
            <a:r>
              <a:rPr lang="el-GR" sz="2100" dirty="0"/>
              <a:t>γνώσεων σχετικών με το περιβάλλον. </a:t>
            </a:r>
          </a:p>
          <a:p>
            <a:pPr marL="0" indent="0" algn="just">
              <a:lnSpc>
                <a:spcPct val="100000"/>
              </a:lnSpc>
              <a:buNone/>
            </a:pPr>
            <a:r>
              <a:rPr lang="el-GR" sz="2100" dirty="0"/>
              <a:t>2. Η </a:t>
            </a:r>
            <a:r>
              <a:rPr lang="el-GR" sz="2100" b="1" dirty="0"/>
              <a:t>εκπαίδευση από και μέσα στο περιβάλλον</a:t>
            </a:r>
            <a:r>
              <a:rPr lang="en-US" sz="2100" b="1" dirty="0"/>
              <a:t> –</a:t>
            </a:r>
            <a:r>
              <a:rPr lang="el-GR" sz="2100" dirty="0"/>
              <a:t> απόκτηση γνώσης με διάδραση.</a:t>
            </a:r>
          </a:p>
          <a:p>
            <a:pPr marL="0" indent="0" algn="just">
              <a:lnSpc>
                <a:spcPct val="100000"/>
              </a:lnSpc>
              <a:buNone/>
            </a:pPr>
            <a:r>
              <a:rPr lang="el-GR" sz="2100" dirty="0"/>
              <a:t>3. Η </a:t>
            </a:r>
            <a:r>
              <a:rPr lang="el-GR" sz="2100" b="1" dirty="0"/>
              <a:t>εκπαίδευση για το περιβάλλον – </a:t>
            </a:r>
            <a:r>
              <a:rPr lang="el-GR" sz="2100" dirty="0"/>
              <a:t>κινητοποιεί τον άνθρωπο ως πολίτη σε κοινωνικό και πολιτικό επίπεδο θέτοντας τον υπεύθυνο για την ποιότητα ζωής του και παρακινώντας τον να επιλύσει τα διάφορα οικολογικά ζητήματα.</a:t>
            </a:r>
            <a:endParaRPr lang="el-GR" sz="2100" b="1" u="sng" dirty="0">
              <a:solidFill>
                <a:schemeClr val="accent6">
                  <a:lumMod val="75000"/>
                </a:schemeClr>
              </a:solidFill>
              <a:latin typeface="Google Sans"/>
            </a:endParaRPr>
          </a:p>
        </p:txBody>
      </p:sp>
    </p:spTree>
    <p:extLst>
      <p:ext uri="{BB962C8B-B14F-4D97-AF65-F5344CB8AC3E}">
        <p14:creationId xmlns:p14="http://schemas.microsoft.com/office/powerpoint/2010/main" val="1133680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E1AB52A-15E1-1D3E-6669-FD78CE71FFE7}"/>
              </a:ext>
            </a:extLst>
          </p:cNvPr>
          <p:cNvSpPr>
            <a:spLocks noGrp="1"/>
          </p:cNvSpPr>
          <p:nvPr>
            <p:ph type="title"/>
          </p:nvPr>
        </p:nvSpPr>
        <p:spPr>
          <a:xfrm>
            <a:off x="838200" y="155643"/>
            <a:ext cx="10515600" cy="792466"/>
          </a:xfrm>
        </p:spPr>
        <p:txBody>
          <a:bodyPr/>
          <a:lstStyle/>
          <a:p>
            <a:r>
              <a:rPr lang="el-GR" b="1" u="sng" dirty="0"/>
              <a:t>2. Περιβάλλον και Ανάπτυξη</a:t>
            </a:r>
          </a:p>
        </p:txBody>
      </p:sp>
      <p:sp>
        <p:nvSpPr>
          <p:cNvPr id="3" name="Θέση περιεχομένου 2">
            <a:extLst>
              <a:ext uri="{FF2B5EF4-FFF2-40B4-BE49-F238E27FC236}">
                <a16:creationId xmlns:a16="http://schemas.microsoft.com/office/drawing/2014/main" id="{88D7A550-6714-D684-0BD8-C12F367BE42A}"/>
              </a:ext>
            </a:extLst>
          </p:cNvPr>
          <p:cNvSpPr>
            <a:spLocks noGrp="1"/>
          </p:cNvSpPr>
          <p:nvPr>
            <p:ph idx="1"/>
          </p:nvPr>
        </p:nvSpPr>
        <p:spPr>
          <a:xfrm>
            <a:off x="569067" y="948109"/>
            <a:ext cx="11220856" cy="5754248"/>
          </a:xfrm>
          <a:ln>
            <a:noFill/>
          </a:ln>
        </p:spPr>
        <p:txBody>
          <a:bodyPr>
            <a:normAutofit fontScale="25000" lnSpcReduction="20000"/>
          </a:bodyPr>
          <a:lstStyle/>
          <a:p>
            <a:pPr marL="0" indent="0" algn="just">
              <a:buNone/>
            </a:pPr>
            <a:r>
              <a:rPr lang="el-GR" sz="9600" b="1" u="sng" dirty="0">
                <a:solidFill>
                  <a:schemeClr val="accent6">
                    <a:lumMod val="75000"/>
                  </a:schemeClr>
                </a:solidFill>
              </a:rPr>
              <a:t>Αντιμετώπιση!</a:t>
            </a:r>
            <a:endParaRPr lang="en-US" sz="9600" b="1" u="sng" dirty="0">
              <a:solidFill>
                <a:schemeClr val="accent6">
                  <a:lumMod val="75000"/>
                </a:schemeClr>
              </a:solidFill>
            </a:endParaRPr>
          </a:p>
          <a:p>
            <a:pPr marL="0" indent="0">
              <a:lnSpc>
                <a:spcPct val="150000"/>
              </a:lnSpc>
              <a:buNone/>
            </a:pPr>
            <a:r>
              <a:rPr lang="el-GR" sz="6800" dirty="0"/>
              <a:t>Τρόποι αντιμετώπισης των περιβαλλοντικών προβλημάτων:</a:t>
            </a:r>
          </a:p>
          <a:p>
            <a:pPr marL="0" indent="0">
              <a:lnSpc>
                <a:spcPct val="120000"/>
              </a:lnSpc>
              <a:buNone/>
            </a:pPr>
            <a:r>
              <a:rPr lang="el-GR" sz="6800" dirty="0"/>
              <a:t>1. </a:t>
            </a:r>
            <a:r>
              <a:rPr lang="el-GR" sz="6800" b="1" dirty="0"/>
              <a:t>την πολιτεία</a:t>
            </a:r>
            <a:r>
              <a:rPr lang="el-GR" sz="6800" dirty="0"/>
              <a:t>:</a:t>
            </a:r>
          </a:p>
          <a:p>
            <a:pPr marL="555498" lvl="1" indent="-171450">
              <a:lnSpc>
                <a:spcPct val="120000"/>
              </a:lnSpc>
              <a:buFont typeface="Wingdings" panose="05000000000000000000" pitchFamily="2" charset="2"/>
              <a:buChar char="§"/>
            </a:pPr>
            <a:r>
              <a:rPr lang="el-GR" sz="6800" dirty="0"/>
              <a:t>Κανόνες, έλεγχο και κυρώσεις στους ρυπαίνοντες.</a:t>
            </a:r>
          </a:p>
          <a:p>
            <a:pPr marL="555498" lvl="1" indent="-171450">
              <a:lnSpc>
                <a:spcPct val="120000"/>
              </a:lnSpc>
              <a:buFont typeface="Wingdings" panose="05000000000000000000" pitchFamily="2" charset="2"/>
              <a:buChar char="§"/>
            </a:pPr>
            <a:r>
              <a:rPr lang="el-GR" sz="6800" dirty="0"/>
              <a:t>Προώθηση εναλλακτικών μορφών τουρισμού.</a:t>
            </a:r>
          </a:p>
          <a:p>
            <a:pPr marL="555498" lvl="1" indent="-171450">
              <a:lnSpc>
                <a:spcPct val="120000"/>
              </a:lnSpc>
              <a:buFont typeface="Wingdings" panose="05000000000000000000" pitchFamily="2" charset="2"/>
              <a:buChar char="§"/>
            </a:pPr>
            <a:r>
              <a:rPr lang="el-GR" sz="6800" dirty="0"/>
              <a:t>Έμφαση στην αειφορία και βιωσιμότητα των φυσικών πόρων.</a:t>
            </a:r>
          </a:p>
          <a:p>
            <a:pPr marL="555498" lvl="1" indent="-171450">
              <a:lnSpc>
                <a:spcPct val="120000"/>
              </a:lnSpc>
              <a:buFont typeface="Wingdings" panose="05000000000000000000" pitchFamily="2" charset="2"/>
              <a:buChar char="§"/>
            </a:pPr>
            <a:r>
              <a:rPr lang="el-GR" sz="6800" dirty="0"/>
              <a:t>Μακροχρόνιο σχεδιασμό των περιβαλλοντικών πολιτικών.</a:t>
            </a:r>
          </a:p>
          <a:p>
            <a:pPr marL="555498" lvl="1" indent="-171450">
              <a:lnSpc>
                <a:spcPct val="120000"/>
              </a:lnSpc>
              <a:buFont typeface="Wingdings" panose="05000000000000000000" pitchFamily="2" charset="2"/>
              <a:buChar char="§"/>
            </a:pPr>
            <a:r>
              <a:rPr lang="el-GR" sz="6800" dirty="0"/>
              <a:t>Υιοθέτηση περιβαλλοντικής εκπαίδευσης.</a:t>
            </a:r>
          </a:p>
          <a:p>
            <a:pPr marL="0" indent="-73152">
              <a:lnSpc>
                <a:spcPct val="120000"/>
              </a:lnSpc>
              <a:buNone/>
            </a:pPr>
            <a:r>
              <a:rPr lang="el-GR" sz="6800" dirty="0"/>
              <a:t>2. </a:t>
            </a:r>
            <a:r>
              <a:rPr lang="el-GR" sz="6800" b="1" dirty="0"/>
              <a:t>το άτομο </a:t>
            </a:r>
            <a:r>
              <a:rPr lang="el-GR" sz="6800" dirty="0"/>
              <a:t>(</a:t>
            </a:r>
            <a:r>
              <a:rPr lang="tr-TR" sz="6800" dirty="0">
                <a:hlinkClick r:id="rId2"/>
              </a:rPr>
              <a:t>https://www.youtube.com/watch?v=3zLfMblEALw</a:t>
            </a:r>
            <a:r>
              <a:rPr lang="el-GR" sz="6800" dirty="0"/>
              <a:t>):</a:t>
            </a:r>
          </a:p>
          <a:p>
            <a:pPr marL="555498" lvl="1" indent="-171450">
              <a:lnSpc>
                <a:spcPct val="120000"/>
              </a:lnSpc>
              <a:buFont typeface="Wingdings" panose="05000000000000000000" pitchFamily="2" charset="2"/>
              <a:buChar char="§"/>
            </a:pPr>
            <a:r>
              <a:rPr lang="el-GR" sz="6800" dirty="0"/>
              <a:t>Λιτότητα, οικολογική σκέψη - συνείδηση.</a:t>
            </a:r>
          </a:p>
          <a:p>
            <a:pPr marL="555498" lvl="1" indent="-171450">
              <a:lnSpc>
                <a:spcPct val="120000"/>
              </a:lnSpc>
              <a:buFont typeface="Wingdings" panose="05000000000000000000" pitchFamily="2" charset="2"/>
              <a:buChar char="§"/>
            </a:pPr>
            <a:r>
              <a:rPr lang="el-GR" sz="6800" dirty="0"/>
              <a:t>Σεβασμό στο περιβάλλον, ανακύκλωση, προστασία της χλωρίδας και της πανίδας .</a:t>
            </a:r>
          </a:p>
          <a:p>
            <a:pPr marL="555498" lvl="1" indent="-171450">
              <a:lnSpc>
                <a:spcPct val="120000"/>
              </a:lnSpc>
              <a:buFont typeface="Wingdings" panose="05000000000000000000" pitchFamily="2" charset="2"/>
              <a:buChar char="§"/>
            </a:pPr>
            <a:r>
              <a:rPr lang="el-GR" sz="6800" dirty="0"/>
              <a:t>Ενεργοποίηση των πνευματικών ανθρώπων.</a:t>
            </a:r>
          </a:p>
          <a:p>
            <a:pPr marL="0" indent="0">
              <a:lnSpc>
                <a:spcPct val="120000"/>
              </a:lnSpc>
              <a:buNone/>
            </a:pPr>
            <a:r>
              <a:rPr lang="el-GR" sz="6800" dirty="0"/>
              <a:t>3. </a:t>
            </a:r>
            <a:r>
              <a:rPr lang="el-GR" sz="6800" b="1" dirty="0"/>
              <a:t>τη Διεθνή κοινότητα</a:t>
            </a:r>
            <a:r>
              <a:rPr lang="en-US" sz="6800" b="1" dirty="0"/>
              <a:t> </a:t>
            </a:r>
            <a:r>
              <a:rPr lang="en-US" sz="6800" dirty="0"/>
              <a:t>(</a:t>
            </a:r>
            <a:r>
              <a:rPr lang="en-US" sz="6800" dirty="0">
                <a:hlinkClick r:id="rId3"/>
              </a:rPr>
              <a:t>https://farmwell-h2020.eu/</a:t>
            </a:r>
            <a:r>
              <a:rPr lang="en-US" sz="6800" dirty="0"/>
              <a:t>):</a:t>
            </a:r>
            <a:endParaRPr lang="el-GR" sz="6800" dirty="0"/>
          </a:p>
          <a:p>
            <a:pPr marL="555498" lvl="1" indent="-171450">
              <a:lnSpc>
                <a:spcPct val="120000"/>
              </a:lnSpc>
              <a:buFont typeface="Wingdings" panose="05000000000000000000" pitchFamily="2" charset="2"/>
              <a:buChar char="§"/>
            </a:pPr>
            <a:r>
              <a:rPr lang="el-GR" sz="6800" dirty="0"/>
              <a:t>Κατανόηση της παγκόσμιας φύσης του προβλήματος.</a:t>
            </a:r>
          </a:p>
          <a:p>
            <a:pPr marL="555498" lvl="1" indent="-171450">
              <a:lnSpc>
                <a:spcPct val="120000"/>
              </a:lnSpc>
              <a:buFont typeface="Wingdings" panose="05000000000000000000" pitchFamily="2" charset="2"/>
              <a:buChar char="§"/>
            </a:pPr>
            <a:r>
              <a:rPr lang="el-GR" sz="6800" dirty="0"/>
              <a:t>Σεβασμό στις διεθνείς συνθήκες για την προστασία του περιβάλλοντος.</a:t>
            </a:r>
          </a:p>
        </p:txBody>
      </p:sp>
    </p:spTree>
    <p:extLst>
      <p:ext uri="{BB962C8B-B14F-4D97-AF65-F5344CB8AC3E}">
        <p14:creationId xmlns:p14="http://schemas.microsoft.com/office/powerpoint/2010/main" val="23078705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E1AB52A-15E1-1D3E-6669-FD78CE71FFE7}"/>
              </a:ext>
            </a:extLst>
          </p:cNvPr>
          <p:cNvSpPr>
            <a:spLocks noGrp="1"/>
          </p:cNvSpPr>
          <p:nvPr>
            <p:ph type="title"/>
          </p:nvPr>
        </p:nvSpPr>
        <p:spPr>
          <a:xfrm>
            <a:off x="838200" y="0"/>
            <a:ext cx="10515600" cy="792466"/>
          </a:xfrm>
        </p:spPr>
        <p:txBody>
          <a:bodyPr/>
          <a:lstStyle/>
          <a:p>
            <a:r>
              <a:rPr lang="el-GR" b="1" u="sng" dirty="0"/>
              <a:t>2. Περιβάλλον και Ανάπτυξη</a:t>
            </a:r>
          </a:p>
        </p:txBody>
      </p:sp>
      <p:sp>
        <p:nvSpPr>
          <p:cNvPr id="3" name="Θέση περιεχομένου 2">
            <a:extLst>
              <a:ext uri="{FF2B5EF4-FFF2-40B4-BE49-F238E27FC236}">
                <a16:creationId xmlns:a16="http://schemas.microsoft.com/office/drawing/2014/main" id="{88D7A550-6714-D684-0BD8-C12F367BE42A}"/>
              </a:ext>
            </a:extLst>
          </p:cNvPr>
          <p:cNvSpPr>
            <a:spLocks noGrp="1"/>
          </p:cNvSpPr>
          <p:nvPr>
            <p:ph idx="1"/>
          </p:nvPr>
        </p:nvSpPr>
        <p:spPr>
          <a:xfrm>
            <a:off x="6658617" y="5481627"/>
            <a:ext cx="5345314" cy="583907"/>
          </a:xfrm>
          <a:solidFill>
            <a:schemeClr val="accent4">
              <a:lumMod val="20000"/>
              <a:lumOff val="80000"/>
            </a:schemeClr>
          </a:solidFill>
          <a:ln>
            <a:solidFill>
              <a:schemeClr val="accent4">
                <a:lumMod val="75000"/>
              </a:schemeClr>
            </a:solidFill>
          </a:ln>
        </p:spPr>
        <p:txBody>
          <a:bodyPr>
            <a:normAutofit fontScale="77500" lnSpcReduction="20000"/>
          </a:bodyPr>
          <a:lstStyle/>
          <a:p>
            <a:pPr marL="0" indent="0" algn="ctr">
              <a:lnSpc>
                <a:spcPct val="100000"/>
              </a:lnSpc>
              <a:spcBef>
                <a:spcPts val="0"/>
              </a:spcBef>
              <a:buNone/>
            </a:pPr>
            <a:r>
              <a:rPr lang="el-GR" sz="2500" i="0" dirty="0">
                <a:solidFill>
                  <a:srgbClr val="0F0F0F"/>
                </a:solidFill>
                <a:effectLst/>
                <a:latin typeface="YouTube Sans"/>
              </a:rPr>
              <a:t>Το ρολόι της καταστροφής</a:t>
            </a:r>
          </a:p>
          <a:p>
            <a:pPr marL="0" indent="0" algn="ctr">
              <a:lnSpc>
                <a:spcPct val="100000"/>
              </a:lnSpc>
              <a:spcBef>
                <a:spcPts val="0"/>
              </a:spcBef>
              <a:buNone/>
            </a:pPr>
            <a:r>
              <a:rPr lang="tr-TR" sz="2500" i="0" dirty="0">
                <a:solidFill>
                  <a:srgbClr val="0F0F0F"/>
                </a:solidFill>
                <a:effectLst/>
                <a:latin typeface="YouTube Sans"/>
                <a:hlinkClick r:id="rId2"/>
              </a:rPr>
              <a:t>https://www.youtube.com/watch?v=hdYjmFSn5qk</a:t>
            </a:r>
            <a:r>
              <a:rPr lang="el-GR" sz="2500" dirty="0">
                <a:solidFill>
                  <a:srgbClr val="0F0F0F"/>
                </a:solidFill>
                <a:latin typeface="YouTube Sans"/>
              </a:rPr>
              <a:t> </a:t>
            </a:r>
            <a:endParaRPr lang="el-GR" sz="2500" i="0" dirty="0">
              <a:solidFill>
                <a:srgbClr val="0F0F0F"/>
              </a:solidFill>
              <a:effectLst/>
              <a:latin typeface="YouTube Sans"/>
            </a:endParaRPr>
          </a:p>
        </p:txBody>
      </p:sp>
      <p:sp>
        <p:nvSpPr>
          <p:cNvPr id="5" name="TextBox 4">
            <a:extLst>
              <a:ext uri="{FF2B5EF4-FFF2-40B4-BE49-F238E27FC236}">
                <a16:creationId xmlns:a16="http://schemas.microsoft.com/office/drawing/2014/main" id="{A1718CF1-B2B3-2504-AE68-F9A258444678}"/>
              </a:ext>
            </a:extLst>
          </p:cNvPr>
          <p:cNvSpPr txBox="1"/>
          <p:nvPr/>
        </p:nvSpPr>
        <p:spPr>
          <a:xfrm>
            <a:off x="838200" y="792466"/>
            <a:ext cx="10708532" cy="4647426"/>
          </a:xfrm>
          <a:prstGeom prst="rect">
            <a:avLst/>
          </a:prstGeom>
          <a:noFill/>
        </p:spPr>
        <p:txBody>
          <a:bodyPr wrap="square">
            <a:spAutoFit/>
          </a:bodyPr>
          <a:lstStyle/>
          <a:p>
            <a:r>
              <a:rPr lang="el-GR" sz="2300" b="1" i="1" dirty="0">
                <a:solidFill>
                  <a:schemeClr val="tx1">
                    <a:lumMod val="95000"/>
                    <a:lumOff val="5000"/>
                  </a:schemeClr>
                </a:solidFill>
                <a:ea typeface="+mn-lt"/>
                <a:cs typeface="+mn-lt"/>
              </a:rPr>
              <a:t>Ασκήσεις μαθήματος:</a:t>
            </a:r>
          </a:p>
          <a:p>
            <a:endParaRPr lang="el-GR" sz="1000" b="1" i="1" dirty="0">
              <a:solidFill>
                <a:schemeClr val="tx1">
                  <a:lumMod val="95000"/>
                  <a:lumOff val="5000"/>
                </a:schemeClr>
              </a:solidFill>
              <a:ea typeface="+mn-lt"/>
              <a:cs typeface="+mn-lt"/>
            </a:endParaRPr>
          </a:p>
          <a:p>
            <a:r>
              <a:rPr lang="el-GR" sz="2300" b="1" dirty="0">
                <a:solidFill>
                  <a:schemeClr val="tx1">
                    <a:lumMod val="95000"/>
                    <a:lumOff val="5000"/>
                  </a:schemeClr>
                </a:solidFill>
                <a:ea typeface="+mn-lt"/>
                <a:cs typeface="+mn-lt"/>
              </a:rPr>
              <a:t>1. Συμπληρώστε τα κενά:</a:t>
            </a:r>
          </a:p>
          <a:p>
            <a:r>
              <a:rPr lang="el-GR" sz="2300" i="1" dirty="0">
                <a:solidFill>
                  <a:schemeClr val="tx1">
                    <a:lumMod val="95000"/>
                    <a:lumOff val="5000"/>
                  </a:schemeClr>
                </a:solidFill>
                <a:ea typeface="+mn-lt"/>
                <a:cs typeface="+mn-lt"/>
              </a:rPr>
              <a:t>   Αειφόρος ανάπτυξη είναι η ανάπτυξη που ικανοποιεί τις ανάγκες του ……………… δίχως  </a:t>
            </a:r>
          </a:p>
          <a:p>
            <a:r>
              <a:rPr lang="el-GR" sz="2300" i="1" dirty="0">
                <a:solidFill>
                  <a:schemeClr val="tx1">
                    <a:lumMod val="95000"/>
                    <a:lumOff val="5000"/>
                  </a:schemeClr>
                </a:solidFill>
                <a:ea typeface="+mn-lt"/>
                <a:cs typeface="+mn-lt"/>
              </a:rPr>
              <a:t>   να ………………………. την ικανότητα …………………… γενεών να ικανοποιήσουν τις δικές </a:t>
            </a:r>
          </a:p>
          <a:p>
            <a:r>
              <a:rPr lang="el-GR" sz="2300" i="1" dirty="0">
                <a:solidFill>
                  <a:schemeClr val="tx1">
                    <a:lumMod val="95000"/>
                    <a:lumOff val="5000"/>
                  </a:schemeClr>
                </a:solidFill>
                <a:ea typeface="+mn-lt"/>
                <a:cs typeface="+mn-lt"/>
              </a:rPr>
              <a:t>   τους ……………….. .</a:t>
            </a:r>
          </a:p>
          <a:p>
            <a:endParaRPr lang="el-GR" sz="1000" i="1" dirty="0">
              <a:solidFill>
                <a:schemeClr val="tx1">
                  <a:lumMod val="95000"/>
                  <a:lumOff val="5000"/>
                </a:schemeClr>
              </a:solidFill>
              <a:ea typeface="+mn-lt"/>
              <a:cs typeface="+mn-lt"/>
            </a:endParaRPr>
          </a:p>
          <a:p>
            <a:r>
              <a:rPr lang="el-GR" sz="2300" b="1" dirty="0">
                <a:solidFill>
                  <a:schemeClr val="tx1">
                    <a:lumMod val="95000"/>
                    <a:lumOff val="5000"/>
                  </a:schemeClr>
                </a:solidFill>
                <a:ea typeface="+mn-lt"/>
                <a:cs typeface="+mn-lt"/>
              </a:rPr>
              <a:t>2. Σωστό ή Λάθος;</a:t>
            </a:r>
          </a:p>
          <a:p>
            <a:pPr marL="971550" lvl="1" indent="-514350">
              <a:buAutoNum type="romanLcPeriod"/>
            </a:pPr>
            <a:r>
              <a:rPr lang="el-GR" sz="2300" dirty="0">
                <a:solidFill>
                  <a:schemeClr val="tx1">
                    <a:lumMod val="95000"/>
                    <a:lumOff val="5000"/>
                  </a:schemeClr>
                </a:solidFill>
                <a:ea typeface="+mn-lt"/>
                <a:cs typeface="+mn-lt"/>
              </a:rPr>
              <a:t>Μόλυνση και ρύπανση είναι το ίδιο. ……</a:t>
            </a:r>
            <a:endParaRPr lang="en-US" sz="2300" dirty="0">
              <a:solidFill>
                <a:schemeClr val="tx1">
                  <a:lumMod val="95000"/>
                  <a:lumOff val="5000"/>
                </a:schemeClr>
              </a:solidFill>
              <a:ea typeface="+mn-lt"/>
              <a:cs typeface="+mn-lt"/>
            </a:endParaRPr>
          </a:p>
          <a:p>
            <a:pPr marL="971550" lvl="1" indent="-514350">
              <a:buAutoNum type="romanLcPeriod"/>
            </a:pPr>
            <a:r>
              <a:rPr lang="el-GR" sz="2300" dirty="0">
                <a:solidFill>
                  <a:schemeClr val="tx1">
                    <a:lumMod val="95000"/>
                    <a:lumOff val="5000"/>
                  </a:schemeClr>
                </a:solidFill>
                <a:ea typeface="+mn-lt"/>
                <a:cs typeface="+mn-lt"/>
              </a:rPr>
              <a:t>Οι πυλώνες της αειφόρου ανάπτυξης είναι 3. …..</a:t>
            </a:r>
          </a:p>
          <a:p>
            <a:pPr marL="971550" lvl="1" indent="-514350">
              <a:buAutoNum type="romanLcPeriod"/>
            </a:pPr>
            <a:r>
              <a:rPr lang="el-GR" sz="2300" dirty="0">
                <a:solidFill>
                  <a:schemeClr val="tx1">
                    <a:lumMod val="95000"/>
                    <a:lumOff val="5000"/>
                  </a:schemeClr>
                </a:solidFill>
                <a:ea typeface="+mn-lt"/>
                <a:cs typeface="+mn-lt"/>
              </a:rPr>
              <a:t>Ο ΟΗΕ έχει θέσει μία δέσμη στόχων βιώσιμης ανάπτυξης, έως το 2030. ….. </a:t>
            </a:r>
          </a:p>
          <a:p>
            <a:pPr marL="971550" lvl="1" indent="-514350">
              <a:buAutoNum type="romanLcPeriod"/>
            </a:pPr>
            <a:r>
              <a:rPr lang="el-GR" sz="2300" dirty="0">
                <a:solidFill>
                  <a:schemeClr val="tx1">
                    <a:lumMod val="95000"/>
                    <a:lumOff val="5000"/>
                  </a:schemeClr>
                </a:solidFill>
                <a:ea typeface="+mn-lt"/>
                <a:cs typeface="+mn-lt"/>
              </a:rPr>
              <a:t>Ηχορύπανση και οικιακά απορρίμματα αποτελούν τα 2 σημαντικότερα περιβαλλοντικά προβλήματα του πλανήτη. …..</a:t>
            </a:r>
          </a:p>
          <a:p>
            <a:pPr marL="971550" lvl="1" indent="-514350">
              <a:buAutoNum type="romanLcPeriod"/>
            </a:pPr>
            <a:r>
              <a:rPr lang="el-GR" sz="2300" dirty="0">
                <a:solidFill>
                  <a:schemeClr val="tx1">
                    <a:lumMod val="95000"/>
                    <a:lumOff val="5000"/>
                  </a:schemeClr>
                </a:solidFill>
                <a:ea typeface="+mn-lt"/>
                <a:cs typeface="+mn-lt"/>
              </a:rPr>
              <a:t>Η περιβαλλοντική εκπαίδευση εφαρμόζεται μόνο σε σχολικό πλαίσιο. …..</a:t>
            </a:r>
          </a:p>
        </p:txBody>
      </p:sp>
      <p:sp>
        <p:nvSpPr>
          <p:cNvPr id="6" name="TextBox 5">
            <a:extLst>
              <a:ext uri="{FF2B5EF4-FFF2-40B4-BE49-F238E27FC236}">
                <a16:creationId xmlns:a16="http://schemas.microsoft.com/office/drawing/2014/main" id="{ADB5156F-5625-19C9-5995-CFD2D9DB58DF}"/>
              </a:ext>
            </a:extLst>
          </p:cNvPr>
          <p:cNvSpPr txBox="1"/>
          <p:nvPr/>
        </p:nvSpPr>
        <p:spPr>
          <a:xfrm>
            <a:off x="6192466" y="2976664"/>
            <a:ext cx="444352" cy="615553"/>
          </a:xfrm>
          <a:prstGeom prst="rect">
            <a:avLst/>
          </a:prstGeom>
          <a:noFill/>
        </p:spPr>
        <p:txBody>
          <a:bodyPr wrap="none" rtlCol="0">
            <a:spAutoFit/>
          </a:bodyPr>
          <a:lstStyle/>
          <a:p>
            <a:r>
              <a:rPr lang="el-GR" sz="3400" b="1" dirty="0">
                <a:solidFill>
                  <a:srgbClr val="FF0000"/>
                </a:solidFill>
              </a:rPr>
              <a:t>Λ</a:t>
            </a:r>
          </a:p>
        </p:txBody>
      </p:sp>
      <p:sp>
        <p:nvSpPr>
          <p:cNvPr id="7" name="TextBox 6">
            <a:extLst>
              <a:ext uri="{FF2B5EF4-FFF2-40B4-BE49-F238E27FC236}">
                <a16:creationId xmlns:a16="http://schemas.microsoft.com/office/drawing/2014/main" id="{242ECB1C-27DF-DF8E-1E9F-0AB14F5F9241}"/>
              </a:ext>
            </a:extLst>
          </p:cNvPr>
          <p:cNvSpPr txBox="1"/>
          <p:nvPr/>
        </p:nvSpPr>
        <p:spPr>
          <a:xfrm>
            <a:off x="7032536" y="4410223"/>
            <a:ext cx="444352" cy="615553"/>
          </a:xfrm>
          <a:prstGeom prst="rect">
            <a:avLst/>
          </a:prstGeom>
          <a:noFill/>
        </p:spPr>
        <p:txBody>
          <a:bodyPr wrap="none" rtlCol="0">
            <a:spAutoFit/>
          </a:bodyPr>
          <a:lstStyle/>
          <a:p>
            <a:r>
              <a:rPr lang="el-GR" sz="3400" b="1" dirty="0">
                <a:solidFill>
                  <a:srgbClr val="FF0000"/>
                </a:solidFill>
              </a:rPr>
              <a:t>Λ</a:t>
            </a:r>
          </a:p>
        </p:txBody>
      </p:sp>
      <p:sp>
        <p:nvSpPr>
          <p:cNvPr id="9" name="TextBox 8">
            <a:extLst>
              <a:ext uri="{FF2B5EF4-FFF2-40B4-BE49-F238E27FC236}">
                <a16:creationId xmlns:a16="http://schemas.microsoft.com/office/drawing/2014/main" id="{30F03F63-64B1-B53B-882B-2D6ED6231413}"/>
              </a:ext>
            </a:extLst>
          </p:cNvPr>
          <p:cNvSpPr txBox="1"/>
          <p:nvPr/>
        </p:nvSpPr>
        <p:spPr>
          <a:xfrm>
            <a:off x="7281963" y="3380554"/>
            <a:ext cx="389850" cy="615553"/>
          </a:xfrm>
          <a:prstGeom prst="rect">
            <a:avLst/>
          </a:prstGeom>
          <a:noFill/>
        </p:spPr>
        <p:txBody>
          <a:bodyPr wrap="none" rtlCol="0">
            <a:spAutoFit/>
          </a:bodyPr>
          <a:lstStyle/>
          <a:p>
            <a:r>
              <a:rPr lang="el-GR" sz="3400" b="1" dirty="0">
                <a:solidFill>
                  <a:schemeClr val="accent6">
                    <a:lumMod val="75000"/>
                  </a:schemeClr>
                </a:solidFill>
              </a:rPr>
              <a:t>Σ</a:t>
            </a:r>
          </a:p>
        </p:txBody>
      </p:sp>
      <p:sp>
        <p:nvSpPr>
          <p:cNvPr id="10" name="TextBox 9">
            <a:extLst>
              <a:ext uri="{FF2B5EF4-FFF2-40B4-BE49-F238E27FC236}">
                <a16:creationId xmlns:a16="http://schemas.microsoft.com/office/drawing/2014/main" id="{0C3D5257-BE82-568E-94D7-0B3E59738B59}"/>
              </a:ext>
            </a:extLst>
          </p:cNvPr>
          <p:cNvSpPr txBox="1"/>
          <p:nvPr/>
        </p:nvSpPr>
        <p:spPr>
          <a:xfrm>
            <a:off x="10206747" y="4753583"/>
            <a:ext cx="444352" cy="615553"/>
          </a:xfrm>
          <a:prstGeom prst="rect">
            <a:avLst/>
          </a:prstGeom>
          <a:noFill/>
        </p:spPr>
        <p:txBody>
          <a:bodyPr wrap="none" rtlCol="0">
            <a:spAutoFit/>
          </a:bodyPr>
          <a:lstStyle/>
          <a:p>
            <a:r>
              <a:rPr lang="el-GR" sz="3400" b="1" dirty="0">
                <a:solidFill>
                  <a:srgbClr val="FF0000"/>
                </a:solidFill>
              </a:rPr>
              <a:t>Λ</a:t>
            </a:r>
          </a:p>
        </p:txBody>
      </p:sp>
      <p:sp>
        <p:nvSpPr>
          <p:cNvPr id="11" name="TextBox 10">
            <a:extLst>
              <a:ext uri="{FF2B5EF4-FFF2-40B4-BE49-F238E27FC236}">
                <a16:creationId xmlns:a16="http://schemas.microsoft.com/office/drawing/2014/main" id="{DC8F2BA6-2F67-D605-47DD-C25BB044A7B9}"/>
              </a:ext>
            </a:extLst>
          </p:cNvPr>
          <p:cNvSpPr txBox="1"/>
          <p:nvPr/>
        </p:nvSpPr>
        <p:spPr>
          <a:xfrm>
            <a:off x="10428923" y="3688330"/>
            <a:ext cx="389850" cy="615553"/>
          </a:xfrm>
          <a:prstGeom prst="rect">
            <a:avLst/>
          </a:prstGeom>
          <a:noFill/>
        </p:spPr>
        <p:txBody>
          <a:bodyPr wrap="none" rtlCol="0">
            <a:spAutoFit/>
          </a:bodyPr>
          <a:lstStyle/>
          <a:p>
            <a:r>
              <a:rPr lang="el-GR" sz="3400" b="1" dirty="0">
                <a:solidFill>
                  <a:schemeClr val="accent6">
                    <a:lumMod val="75000"/>
                  </a:schemeClr>
                </a:solidFill>
              </a:rPr>
              <a:t>Σ</a:t>
            </a:r>
          </a:p>
        </p:txBody>
      </p:sp>
      <p:sp>
        <p:nvSpPr>
          <p:cNvPr id="12" name="TextBox 11">
            <a:extLst>
              <a:ext uri="{FF2B5EF4-FFF2-40B4-BE49-F238E27FC236}">
                <a16:creationId xmlns:a16="http://schemas.microsoft.com/office/drawing/2014/main" id="{2B1B08CA-8BDA-0C52-8C88-6298E9F03708}"/>
              </a:ext>
            </a:extLst>
          </p:cNvPr>
          <p:cNvSpPr txBox="1"/>
          <p:nvPr/>
        </p:nvSpPr>
        <p:spPr>
          <a:xfrm>
            <a:off x="9371743" y="1584932"/>
            <a:ext cx="1377365" cy="446276"/>
          </a:xfrm>
          <a:prstGeom prst="rect">
            <a:avLst/>
          </a:prstGeom>
          <a:noFill/>
        </p:spPr>
        <p:txBody>
          <a:bodyPr wrap="none" rtlCol="0">
            <a:spAutoFit/>
          </a:bodyPr>
          <a:lstStyle/>
          <a:p>
            <a:r>
              <a:rPr lang="el-GR" sz="2300" b="1" dirty="0">
                <a:solidFill>
                  <a:schemeClr val="accent6">
                    <a:lumMod val="75000"/>
                  </a:schemeClr>
                </a:solidFill>
              </a:rPr>
              <a:t>παρόντος</a:t>
            </a:r>
          </a:p>
        </p:txBody>
      </p:sp>
      <p:sp>
        <p:nvSpPr>
          <p:cNvPr id="13" name="TextBox 12">
            <a:extLst>
              <a:ext uri="{FF2B5EF4-FFF2-40B4-BE49-F238E27FC236}">
                <a16:creationId xmlns:a16="http://schemas.microsoft.com/office/drawing/2014/main" id="{F7B33CFE-5F92-E590-E688-96DBDAF46515}"/>
              </a:ext>
            </a:extLst>
          </p:cNvPr>
          <p:cNvSpPr txBox="1"/>
          <p:nvPr/>
        </p:nvSpPr>
        <p:spPr>
          <a:xfrm>
            <a:off x="1722560" y="1931930"/>
            <a:ext cx="1458476" cy="446276"/>
          </a:xfrm>
          <a:prstGeom prst="rect">
            <a:avLst/>
          </a:prstGeom>
          <a:noFill/>
        </p:spPr>
        <p:txBody>
          <a:bodyPr wrap="none" rtlCol="0">
            <a:spAutoFit/>
          </a:bodyPr>
          <a:lstStyle/>
          <a:p>
            <a:r>
              <a:rPr lang="el-GR" sz="2300" b="1" dirty="0">
                <a:solidFill>
                  <a:schemeClr val="accent6">
                    <a:lumMod val="75000"/>
                  </a:schemeClr>
                </a:solidFill>
              </a:rPr>
              <a:t>περιορίζει</a:t>
            </a:r>
          </a:p>
        </p:txBody>
      </p:sp>
      <p:sp>
        <p:nvSpPr>
          <p:cNvPr id="14" name="TextBox 13">
            <a:extLst>
              <a:ext uri="{FF2B5EF4-FFF2-40B4-BE49-F238E27FC236}">
                <a16:creationId xmlns:a16="http://schemas.microsoft.com/office/drawing/2014/main" id="{23F9E5AD-899B-D124-7579-60AB7A3C7F7D}"/>
              </a:ext>
            </a:extLst>
          </p:cNvPr>
          <p:cNvSpPr txBox="1"/>
          <p:nvPr/>
        </p:nvSpPr>
        <p:spPr>
          <a:xfrm>
            <a:off x="5095580" y="1944857"/>
            <a:ext cx="1757276" cy="446276"/>
          </a:xfrm>
          <a:prstGeom prst="rect">
            <a:avLst/>
          </a:prstGeom>
          <a:noFill/>
        </p:spPr>
        <p:txBody>
          <a:bodyPr wrap="none" rtlCol="0">
            <a:spAutoFit/>
          </a:bodyPr>
          <a:lstStyle/>
          <a:p>
            <a:r>
              <a:rPr lang="el-GR" sz="2300" b="1" dirty="0">
                <a:solidFill>
                  <a:schemeClr val="accent6">
                    <a:lumMod val="75000"/>
                  </a:schemeClr>
                </a:solidFill>
              </a:rPr>
              <a:t>μελλοντικών</a:t>
            </a:r>
          </a:p>
        </p:txBody>
      </p:sp>
      <p:sp>
        <p:nvSpPr>
          <p:cNvPr id="15" name="TextBox 14">
            <a:extLst>
              <a:ext uri="{FF2B5EF4-FFF2-40B4-BE49-F238E27FC236}">
                <a16:creationId xmlns:a16="http://schemas.microsoft.com/office/drawing/2014/main" id="{D4FE6978-B027-2FE1-D25A-7E49F3F5586B}"/>
              </a:ext>
            </a:extLst>
          </p:cNvPr>
          <p:cNvSpPr txBox="1"/>
          <p:nvPr/>
        </p:nvSpPr>
        <p:spPr>
          <a:xfrm>
            <a:off x="1850832" y="2276004"/>
            <a:ext cx="1201932" cy="446276"/>
          </a:xfrm>
          <a:prstGeom prst="rect">
            <a:avLst/>
          </a:prstGeom>
          <a:noFill/>
        </p:spPr>
        <p:txBody>
          <a:bodyPr wrap="none" rtlCol="0">
            <a:spAutoFit/>
          </a:bodyPr>
          <a:lstStyle/>
          <a:p>
            <a:r>
              <a:rPr lang="el-GR" sz="2300" b="1" dirty="0">
                <a:solidFill>
                  <a:schemeClr val="accent6">
                    <a:lumMod val="75000"/>
                  </a:schemeClr>
                </a:solidFill>
              </a:rPr>
              <a:t>ανάγκες</a:t>
            </a:r>
          </a:p>
        </p:txBody>
      </p:sp>
      <p:sp>
        <p:nvSpPr>
          <p:cNvPr id="16" name="Θέση περιεχομένου 2">
            <a:extLst>
              <a:ext uri="{FF2B5EF4-FFF2-40B4-BE49-F238E27FC236}">
                <a16:creationId xmlns:a16="http://schemas.microsoft.com/office/drawing/2014/main" id="{0982294B-8C8B-A4CA-0807-1FD22F1C8F00}"/>
              </a:ext>
            </a:extLst>
          </p:cNvPr>
          <p:cNvSpPr txBox="1">
            <a:spLocks/>
          </p:cNvSpPr>
          <p:nvPr/>
        </p:nvSpPr>
        <p:spPr>
          <a:xfrm>
            <a:off x="8052464" y="6113925"/>
            <a:ext cx="3951467" cy="583907"/>
          </a:xfrm>
          <a:prstGeom prst="rect">
            <a:avLst/>
          </a:prstGeom>
          <a:noFill/>
          <a:ln>
            <a:solidFill>
              <a:schemeClr val="accent4">
                <a:lumMod val="75000"/>
              </a:schemeClr>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buFont typeface="Arial" panose="020B0604020202020204" pitchFamily="34" charset="0"/>
              <a:buNone/>
            </a:pPr>
            <a:r>
              <a:rPr lang="el-GR" sz="3300" i="1" dirty="0">
                <a:solidFill>
                  <a:srgbClr val="0F0F0F"/>
                </a:solidFill>
                <a:effectLst>
                  <a:outerShdw blurRad="38100" dist="38100" dir="2700000" algn="tl">
                    <a:srgbClr val="000000">
                      <a:alpha val="43137"/>
                    </a:srgbClr>
                  </a:outerShdw>
                </a:effectLst>
                <a:latin typeface="YouTube Sans"/>
              </a:rPr>
              <a:t>Τέλος σημειώσεων….</a:t>
            </a:r>
          </a:p>
        </p:txBody>
      </p:sp>
    </p:spTree>
    <p:extLst>
      <p:ext uri="{BB962C8B-B14F-4D97-AF65-F5344CB8AC3E}">
        <p14:creationId xmlns:p14="http://schemas.microsoft.com/office/powerpoint/2010/main" val="2200199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500" fill="hold"/>
                                        <p:tgtEl>
                                          <p:spTgt spid="7"/>
                                        </p:tgtEl>
                                        <p:attrNameLst>
                                          <p:attrName>ppt_w</p:attrName>
                                        </p:attrNameLst>
                                      </p:cBhvr>
                                      <p:tavLst>
                                        <p:tav tm="0">
                                          <p:val>
                                            <p:fltVal val="0"/>
                                          </p:val>
                                        </p:tav>
                                        <p:tav tm="100000">
                                          <p:val>
                                            <p:strVal val="#ppt_w"/>
                                          </p:val>
                                        </p:tav>
                                      </p:tavLst>
                                    </p:anim>
                                    <p:anim calcmode="lin" valueType="num">
                                      <p:cBhvr>
                                        <p:cTn id="57" dur="500" fill="hold"/>
                                        <p:tgtEl>
                                          <p:spTgt spid="7"/>
                                        </p:tgtEl>
                                        <p:attrNameLst>
                                          <p:attrName>ppt_h</p:attrName>
                                        </p:attrNameLst>
                                      </p:cBhvr>
                                      <p:tavLst>
                                        <p:tav tm="0">
                                          <p:val>
                                            <p:fltVal val="0"/>
                                          </p:val>
                                        </p:tav>
                                        <p:tav tm="100000">
                                          <p:val>
                                            <p:strVal val="#ppt_h"/>
                                          </p:val>
                                        </p:tav>
                                      </p:tavLst>
                                    </p:anim>
                                    <p:animEffect transition="in" filter="fade">
                                      <p:cBhvr>
                                        <p:cTn id="58" dur="500"/>
                                        <p:tgtEl>
                                          <p:spTgt spid="7"/>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500" fill="hold"/>
                                        <p:tgtEl>
                                          <p:spTgt spid="10"/>
                                        </p:tgtEl>
                                        <p:attrNameLst>
                                          <p:attrName>ppt_w</p:attrName>
                                        </p:attrNameLst>
                                      </p:cBhvr>
                                      <p:tavLst>
                                        <p:tav tm="0">
                                          <p:val>
                                            <p:fltVal val="0"/>
                                          </p:val>
                                        </p:tav>
                                        <p:tav tm="100000">
                                          <p:val>
                                            <p:strVal val="#ppt_w"/>
                                          </p:val>
                                        </p:tav>
                                      </p:tavLst>
                                    </p:anim>
                                    <p:anim calcmode="lin" valueType="num">
                                      <p:cBhvr>
                                        <p:cTn id="64" dur="500" fill="hold"/>
                                        <p:tgtEl>
                                          <p:spTgt spid="10"/>
                                        </p:tgtEl>
                                        <p:attrNameLst>
                                          <p:attrName>ppt_h</p:attrName>
                                        </p:attrNameLst>
                                      </p:cBhvr>
                                      <p:tavLst>
                                        <p:tav tm="0">
                                          <p:val>
                                            <p:fltVal val="0"/>
                                          </p:val>
                                        </p:tav>
                                        <p:tav tm="100000">
                                          <p:val>
                                            <p:strVal val="#ppt_h"/>
                                          </p:val>
                                        </p:tav>
                                      </p:tavLst>
                                    </p:anim>
                                    <p:animEffect transition="in" filter="fade">
                                      <p:cBhvr>
                                        <p:cTn id="65" dur="500"/>
                                        <p:tgtEl>
                                          <p:spTgt spid="10"/>
                                        </p:tgtEl>
                                      </p:cBhvr>
                                    </p:animEffect>
                                  </p:childTnLst>
                                </p:cTn>
                              </p:par>
                            </p:childTnLst>
                          </p:cTn>
                        </p:par>
                        <p:par>
                          <p:cTn id="66" fill="hold">
                            <p:stCondLst>
                              <p:cond delay="500"/>
                            </p:stCondLst>
                            <p:childTnLst>
                              <p:par>
                                <p:cTn id="67" presetID="31" presetClass="entr" presetSubtype="0" fill="hold" grpId="0" nodeType="afterEffect">
                                  <p:stCondLst>
                                    <p:cond delay="0"/>
                                  </p:stCondLst>
                                  <p:childTnLst>
                                    <p:set>
                                      <p:cBhvr>
                                        <p:cTn id="68" dur="1" fill="hold">
                                          <p:stCondLst>
                                            <p:cond delay="0"/>
                                          </p:stCondLst>
                                        </p:cTn>
                                        <p:tgtEl>
                                          <p:spTgt spid="3">
                                            <p:bg/>
                                          </p:spTgt>
                                        </p:tgtEl>
                                        <p:attrNameLst>
                                          <p:attrName>style.visibility</p:attrName>
                                        </p:attrNameLst>
                                      </p:cBhvr>
                                      <p:to>
                                        <p:strVal val="visible"/>
                                      </p:to>
                                    </p:set>
                                    <p:anim calcmode="lin" valueType="num">
                                      <p:cBhvr>
                                        <p:cTn id="69" dur="1000" fill="hold"/>
                                        <p:tgtEl>
                                          <p:spTgt spid="3">
                                            <p:bg/>
                                          </p:spTgt>
                                        </p:tgtEl>
                                        <p:attrNameLst>
                                          <p:attrName>ppt_w</p:attrName>
                                        </p:attrNameLst>
                                      </p:cBhvr>
                                      <p:tavLst>
                                        <p:tav tm="0">
                                          <p:val>
                                            <p:fltVal val="0"/>
                                          </p:val>
                                        </p:tav>
                                        <p:tav tm="100000">
                                          <p:val>
                                            <p:strVal val="#ppt_w"/>
                                          </p:val>
                                        </p:tav>
                                      </p:tavLst>
                                    </p:anim>
                                    <p:anim calcmode="lin" valueType="num">
                                      <p:cBhvr>
                                        <p:cTn id="70" dur="1000" fill="hold"/>
                                        <p:tgtEl>
                                          <p:spTgt spid="3">
                                            <p:bg/>
                                          </p:spTgt>
                                        </p:tgtEl>
                                        <p:attrNameLst>
                                          <p:attrName>ppt_h</p:attrName>
                                        </p:attrNameLst>
                                      </p:cBhvr>
                                      <p:tavLst>
                                        <p:tav tm="0">
                                          <p:val>
                                            <p:fltVal val="0"/>
                                          </p:val>
                                        </p:tav>
                                        <p:tav tm="100000">
                                          <p:val>
                                            <p:strVal val="#ppt_h"/>
                                          </p:val>
                                        </p:tav>
                                      </p:tavLst>
                                    </p:anim>
                                    <p:anim calcmode="lin" valueType="num">
                                      <p:cBhvr>
                                        <p:cTn id="71" dur="1000" fill="hold"/>
                                        <p:tgtEl>
                                          <p:spTgt spid="3">
                                            <p:bg/>
                                          </p:spTgt>
                                        </p:tgtEl>
                                        <p:attrNameLst>
                                          <p:attrName>style.rotation</p:attrName>
                                        </p:attrNameLst>
                                      </p:cBhvr>
                                      <p:tavLst>
                                        <p:tav tm="0">
                                          <p:val>
                                            <p:fltVal val="90"/>
                                          </p:val>
                                        </p:tav>
                                        <p:tav tm="100000">
                                          <p:val>
                                            <p:fltVal val="0"/>
                                          </p:val>
                                        </p:tav>
                                      </p:tavLst>
                                    </p:anim>
                                    <p:animEffect transition="in" filter="fade">
                                      <p:cBhvr>
                                        <p:cTn id="72" dur="1000"/>
                                        <p:tgtEl>
                                          <p:spTgt spid="3">
                                            <p:bg/>
                                          </p:spTgt>
                                        </p:tgtEl>
                                      </p:cBhvr>
                                    </p:animEffect>
                                  </p:childTnLst>
                                </p:cTn>
                              </p:par>
                            </p:childTnLst>
                          </p:cTn>
                        </p:par>
                        <p:par>
                          <p:cTn id="73" fill="hold">
                            <p:stCondLst>
                              <p:cond delay="1500"/>
                            </p:stCondLst>
                            <p:childTnLst>
                              <p:par>
                                <p:cTn id="74" presetID="31" presetClass="entr" presetSubtype="0" fill="hold" grpId="0" nodeType="afterEffect">
                                  <p:stCondLst>
                                    <p:cond delay="0"/>
                                  </p:stCondLst>
                                  <p:childTnLst>
                                    <p:set>
                                      <p:cBhvr>
                                        <p:cTn id="75" dur="1" fill="hold">
                                          <p:stCondLst>
                                            <p:cond delay="0"/>
                                          </p:stCondLst>
                                        </p:cTn>
                                        <p:tgtEl>
                                          <p:spTgt spid="3">
                                            <p:txEl>
                                              <p:pRg st="0" end="0"/>
                                            </p:txEl>
                                          </p:spTgt>
                                        </p:tgtEl>
                                        <p:attrNameLst>
                                          <p:attrName>style.visibility</p:attrName>
                                        </p:attrNameLst>
                                      </p:cBhvr>
                                      <p:to>
                                        <p:strVal val="visible"/>
                                      </p:to>
                                    </p:set>
                                    <p:anim calcmode="lin" valueType="num">
                                      <p:cBhvr>
                                        <p:cTn id="76"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77"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78"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79" dur="1000"/>
                                        <p:tgtEl>
                                          <p:spTgt spid="3">
                                            <p:txEl>
                                              <p:pRg st="0" end="0"/>
                                            </p:txEl>
                                          </p:spTgt>
                                        </p:tgtEl>
                                      </p:cBhvr>
                                    </p:animEffect>
                                  </p:childTnLst>
                                </p:cTn>
                              </p:par>
                            </p:childTnLst>
                          </p:cTn>
                        </p:par>
                        <p:par>
                          <p:cTn id="80" fill="hold">
                            <p:stCondLst>
                              <p:cond delay="2500"/>
                            </p:stCondLst>
                            <p:childTnLst>
                              <p:par>
                                <p:cTn id="81" presetID="31" presetClass="entr" presetSubtype="0" fill="hold" grpId="0" nodeType="afterEffect">
                                  <p:stCondLst>
                                    <p:cond delay="0"/>
                                  </p:stCondLst>
                                  <p:childTnLst>
                                    <p:set>
                                      <p:cBhvr>
                                        <p:cTn id="82" dur="1" fill="hold">
                                          <p:stCondLst>
                                            <p:cond delay="0"/>
                                          </p:stCondLst>
                                        </p:cTn>
                                        <p:tgtEl>
                                          <p:spTgt spid="3">
                                            <p:txEl>
                                              <p:pRg st="1" end="1"/>
                                            </p:txEl>
                                          </p:spTgt>
                                        </p:tgtEl>
                                        <p:attrNameLst>
                                          <p:attrName>style.visibility</p:attrName>
                                        </p:attrNameLst>
                                      </p:cBhvr>
                                      <p:to>
                                        <p:strVal val="visible"/>
                                      </p:to>
                                    </p:set>
                                    <p:anim calcmode="lin" valueType="num">
                                      <p:cBhvr>
                                        <p:cTn id="8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8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86" dur="1000"/>
                                        <p:tgtEl>
                                          <p:spTgt spid="3">
                                            <p:txEl>
                                              <p:pRg st="1" end="1"/>
                                            </p:txEl>
                                          </p:spTgt>
                                        </p:tgtEl>
                                      </p:cBhvr>
                                    </p:animEffect>
                                  </p:childTnLst>
                                </p:cTn>
                              </p:par>
                            </p:childTnLst>
                          </p:cTn>
                        </p:par>
                        <p:par>
                          <p:cTn id="87" fill="hold">
                            <p:stCondLst>
                              <p:cond delay="3500"/>
                            </p:stCondLst>
                            <p:childTnLst>
                              <p:par>
                                <p:cTn id="88" presetID="31" presetClass="entr" presetSubtype="0" fill="hold" grpId="0" nodeType="afterEffect">
                                  <p:stCondLst>
                                    <p:cond delay="0"/>
                                  </p:stCondLst>
                                  <p:childTnLst>
                                    <p:set>
                                      <p:cBhvr>
                                        <p:cTn id="89" dur="1" fill="hold">
                                          <p:stCondLst>
                                            <p:cond delay="0"/>
                                          </p:stCondLst>
                                        </p:cTn>
                                        <p:tgtEl>
                                          <p:spTgt spid="16">
                                            <p:bg/>
                                          </p:spTgt>
                                        </p:tgtEl>
                                        <p:attrNameLst>
                                          <p:attrName>style.visibility</p:attrName>
                                        </p:attrNameLst>
                                      </p:cBhvr>
                                      <p:to>
                                        <p:strVal val="visible"/>
                                      </p:to>
                                    </p:set>
                                    <p:anim calcmode="lin" valueType="num">
                                      <p:cBhvr>
                                        <p:cTn id="90" dur="1000" fill="hold"/>
                                        <p:tgtEl>
                                          <p:spTgt spid="16">
                                            <p:bg/>
                                          </p:spTgt>
                                        </p:tgtEl>
                                        <p:attrNameLst>
                                          <p:attrName>ppt_w</p:attrName>
                                        </p:attrNameLst>
                                      </p:cBhvr>
                                      <p:tavLst>
                                        <p:tav tm="0">
                                          <p:val>
                                            <p:fltVal val="0"/>
                                          </p:val>
                                        </p:tav>
                                        <p:tav tm="100000">
                                          <p:val>
                                            <p:strVal val="#ppt_w"/>
                                          </p:val>
                                        </p:tav>
                                      </p:tavLst>
                                    </p:anim>
                                    <p:anim calcmode="lin" valueType="num">
                                      <p:cBhvr>
                                        <p:cTn id="91" dur="1000" fill="hold"/>
                                        <p:tgtEl>
                                          <p:spTgt spid="16">
                                            <p:bg/>
                                          </p:spTgt>
                                        </p:tgtEl>
                                        <p:attrNameLst>
                                          <p:attrName>ppt_h</p:attrName>
                                        </p:attrNameLst>
                                      </p:cBhvr>
                                      <p:tavLst>
                                        <p:tav tm="0">
                                          <p:val>
                                            <p:fltVal val="0"/>
                                          </p:val>
                                        </p:tav>
                                        <p:tav tm="100000">
                                          <p:val>
                                            <p:strVal val="#ppt_h"/>
                                          </p:val>
                                        </p:tav>
                                      </p:tavLst>
                                    </p:anim>
                                    <p:anim calcmode="lin" valueType="num">
                                      <p:cBhvr>
                                        <p:cTn id="92" dur="1000" fill="hold"/>
                                        <p:tgtEl>
                                          <p:spTgt spid="16">
                                            <p:bg/>
                                          </p:spTgt>
                                        </p:tgtEl>
                                        <p:attrNameLst>
                                          <p:attrName>style.rotation</p:attrName>
                                        </p:attrNameLst>
                                      </p:cBhvr>
                                      <p:tavLst>
                                        <p:tav tm="0">
                                          <p:val>
                                            <p:fltVal val="90"/>
                                          </p:val>
                                        </p:tav>
                                        <p:tav tm="100000">
                                          <p:val>
                                            <p:fltVal val="0"/>
                                          </p:val>
                                        </p:tav>
                                      </p:tavLst>
                                    </p:anim>
                                    <p:animEffect transition="in" filter="fade">
                                      <p:cBhvr>
                                        <p:cTn id="93" dur="1000"/>
                                        <p:tgtEl>
                                          <p:spTgt spid="16">
                                            <p:bg/>
                                          </p:spTgt>
                                        </p:tgtEl>
                                      </p:cBhvr>
                                    </p:animEffect>
                                  </p:childTnLst>
                                </p:cTn>
                              </p:par>
                            </p:childTnLst>
                          </p:cTn>
                        </p:par>
                        <p:par>
                          <p:cTn id="94" fill="hold">
                            <p:stCondLst>
                              <p:cond delay="4500"/>
                            </p:stCondLst>
                            <p:childTnLst>
                              <p:par>
                                <p:cTn id="95" presetID="31" presetClass="entr" presetSubtype="0" fill="hold" grpId="0" nodeType="afterEffect">
                                  <p:stCondLst>
                                    <p:cond delay="0"/>
                                  </p:stCondLst>
                                  <p:childTnLst>
                                    <p:set>
                                      <p:cBhvr>
                                        <p:cTn id="96" dur="1" fill="hold">
                                          <p:stCondLst>
                                            <p:cond delay="0"/>
                                          </p:stCondLst>
                                        </p:cTn>
                                        <p:tgtEl>
                                          <p:spTgt spid="16">
                                            <p:txEl>
                                              <p:pRg st="0" end="0"/>
                                            </p:txEl>
                                          </p:spTgt>
                                        </p:tgtEl>
                                        <p:attrNameLst>
                                          <p:attrName>style.visibility</p:attrName>
                                        </p:attrNameLst>
                                      </p:cBhvr>
                                      <p:to>
                                        <p:strVal val="visible"/>
                                      </p:to>
                                    </p:set>
                                    <p:anim calcmode="lin" valueType="num">
                                      <p:cBhvr>
                                        <p:cTn id="97" dur="10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98" dur="1000" fill="hold"/>
                                        <p:tgtEl>
                                          <p:spTgt spid="16">
                                            <p:txEl>
                                              <p:pRg st="0" end="0"/>
                                            </p:txEl>
                                          </p:spTgt>
                                        </p:tgtEl>
                                        <p:attrNameLst>
                                          <p:attrName>ppt_h</p:attrName>
                                        </p:attrNameLst>
                                      </p:cBhvr>
                                      <p:tavLst>
                                        <p:tav tm="0">
                                          <p:val>
                                            <p:fltVal val="0"/>
                                          </p:val>
                                        </p:tav>
                                        <p:tav tm="100000">
                                          <p:val>
                                            <p:strVal val="#ppt_h"/>
                                          </p:val>
                                        </p:tav>
                                      </p:tavLst>
                                    </p:anim>
                                    <p:anim calcmode="lin" valueType="num">
                                      <p:cBhvr>
                                        <p:cTn id="99" dur="1000" fill="hold"/>
                                        <p:tgtEl>
                                          <p:spTgt spid="16">
                                            <p:txEl>
                                              <p:pRg st="0" end="0"/>
                                            </p:txEl>
                                          </p:spTgt>
                                        </p:tgtEl>
                                        <p:attrNameLst>
                                          <p:attrName>style.rotation</p:attrName>
                                        </p:attrNameLst>
                                      </p:cBhvr>
                                      <p:tavLst>
                                        <p:tav tm="0">
                                          <p:val>
                                            <p:fltVal val="90"/>
                                          </p:val>
                                        </p:tav>
                                        <p:tav tm="100000">
                                          <p:val>
                                            <p:fltVal val="0"/>
                                          </p:val>
                                        </p:tav>
                                      </p:tavLst>
                                    </p:anim>
                                    <p:animEffect transition="in" filter="fade">
                                      <p:cBhvr>
                                        <p:cTn id="100" dur="10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p:bldP spid="7" grpId="0"/>
      <p:bldP spid="9" grpId="0"/>
      <p:bldP spid="10" grpId="0"/>
      <p:bldP spid="11" grpId="0"/>
      <p:bldP spid="12" grpId="0"/>
      <p:bldP spid="13" grpId="0"/>
      <p:bldP spid="14" grpId="0"/>
      <p:bldP spid="15" grpId="0"/>
      <p:bldP spid="16"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former.gr - Ανάπτυξη 0,3% αντί για ύφεση 0,3% το 2016 θα επιτύχει η  οικονομία">
            <a:extLst>
              <a:ext uri="{FF2B5EF4-FFF2-40B4-BE49-F238E27FC236}">
                <a16:creationId xmlns:a16="http://schemas.microsoft.com/office/drawing/2014/main" id="{CFCC6B6A-DF70-D0EE-8F91-9A28F2946BBB}"/>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b="18462"/>
          <a:stretch/>
        </p:blipFill>
        <p:spPr bwMode="auto">
          <a:xfrm>
            <a:off x="5320250" y="2655650"/>
            <a:ext cx="6871750" cy="4202349"/>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a:extLst>
              <a:ext uri="{FF2B5EF4-FFF2-40B4-BE49-F238E27FC236}">
                <a16:creationId xmlns:a16="http://schemas.microsoft.com/office/drawing/2014/main" id="{8EAD4568-BFFA-5389-43E8-159EC3885C7D}"/>
              </a:ext>
            </a:extLst>
          </p:cNvPr>
          <p:cNvSpPr>
            <a:spLocks noGrp="1"/>
          </p:cNvSpPr>
          <p:nvPr>
            <p:ph type="title"/>
          </p:nvPr>
        </p:nvSpPr>
        <p:spPr>
          <a:xfrm>
            <a:off x="838200" y="365126"/>
            <a:ext cx="10515600" cy="704918"/>
          </a:xfrm>
        </p:spPr>
        <p:txBody>
          <a:bodyPr/>
          <a:lstStyle/>
          <a:p>
            <a:r>
              <a:rPr lang="el-GR" b="1" u="sng" dirty="0"/>
              <a:t>1. Γεωργία και Περιβάλλον </a:t>
            </a:r>
          </a:p>
        </p:txBody>
      </p:sp>
      <p:sp>
        <p:nvSpPr>
          <p:cNvPr id="3" name="Θέση περιεχομένου 2">
            <a:extLst>
              <a:ext uri="{FF2B5EF4-FFF2-40B4-BE49-F238E27FC236}">
                <a16:creationId xmlns:a16="http://schemas.microsoft.com/office/drawing/2014/main" id="{54E870C0-F644-4802-76DF-8A1C7C0A22DF}"/>
              </a:ext>
            </a:extLst>
          </p:cNvPr>
          <p:cNvSpPr>
            <a:spLocks noGrp="1"/>
          </p:cNvSpPr>
          <p:nvPr>
            <p:ph idx="1"/>
          </p:nvPr>
        </p:nvSpPr>
        <p:spPr>
          <a:xfrm>
            <a:off x="838200" y="1324988"/>
            <a:ext cx="10515600" cy="4351338"/>
          </a:xfrm>
        </p:spPr>
        <p:txBody>
          <a:bodyPr>
            <a:normAutofit lnSpcReduction="10000"/>
          </a:bodyPr>
          <a:lstStyle/>
          <a:p>
            <a:pPr marL="0" indent="0" algn="ctr">
              <a:buNone/>
            </a:pPr>
            <a:r>
              <a:rPr lang="el-GR" dirty="0"/>
              <a:t>Η </a:t>
            </a:r>
            <a:r>
              <a:rPr lang="el-GR" b="1" dirty="0"/>
              <a:t>Αγροτική Κοινωνιολογία </a:t>
            </a:r>
            <a:r>
              <a:rPr lang="el-GR" dirty="0"/>
              <a:t>έχει επηρεάσει σε σημαντικό βαθμό της εξέλιξη της </a:t>
            </a:r>
            <a:r>
              <a:rPr lang="el-GR" b="1" dirty="0"/>
              <a:t>Περιβαλλοντικής Κοινωνιολογίας</a:t>
            </a:r>
            <a:r>
              <a:rPr lang="el-GR" dirty="0"/>
              <a:t>.</a:t>
            </a:r>
          </a:p>
          <a:p>
            <a:pPr marL="0" indent="0" algn="ctr">
              <a:buNone/>
            </a:pPr>
            <a:endParaRPr lang="el-GR" dirty="0"/>
          </a:p>
          <a:p>
            <a:pPr marL="0" indent="0" algn="ctr">
              <a:buNone/>
            </a:pPr>
            <a:r>
              <a:rPr lang="el-GR" dirty="0"/>
              <a:t>Η περιβαλλοντική κοινωνιολογία εστιάζει κυρίως σε </a:t>
            </a:r>
            <a:r>
              <a:rPr lang="el-GR" u="sng" dirty="0"/>
              <a:t>παραδοσιακά θέματα της αγροτικής κοινωνιολογίας</a:t>
            </a:r>
            <a:r>
              <a:rPr lang="el-GR" dirty="0"/>
              <a:t>, π.χ. εκτίμηση των κοινωνικών επιπτώσεων.</a:t>
            </a:r>
          </a:p>
          <a:p>
            <a:pPr marL="0" indent="0" algn="ctr">
              <a:buNone/>
            </a:pPr>
            <a:endParaRPr lang="el-GR" dirty="0"/>
          </a:p>
          <a:p>
            <a:pPr marL="0" indent="0" algn="ctr">
              <a:buNone/>
            </a:pPr>
            <a:r>
              <a:rPr lang="el-GR" dirty="0"/>
              <a:t>Γεωργία και περιβάλλον είναι άμεσα συνδεδεμένα μεταξύ τους και η </a:t>
            </a:r>
            <a:r>
              <a:rPr lang="el-GR" b="1" u="sng" dirty="0">
                <a:effectLst>
                  <a:outerShdw blurRad="38100" dist="38100" dir="2700000" algn="tl">
                    <a:srgbClr val="000000">
                      <a:alpha val="43137"/>
                    </a:srgbClr>
                  </a:outerShdw>
                </a:effectLst>
              </a:rPr>
              <a:t>προοπτικές και οι δυνατότητες ανάπτυξης </a:t>
            </a:r>
            <a:r>
              <a:rPr lang="el-GR" dirty="0"/>
              <a:t>απασχολούν τα παραπάνω επιστημονικά υποπεδία της Κοινωνιολογίας.</a:t>
            </a:r>
          </a:p>
          <a:p>
            <a:pPr marL="0" indent="0" algn="ctr">
              <a:buNone/>
            </a:pPr>
            <a:endParaRPr lang="el-GR" dirty="0"/>
          </a:p>
        </p:txBody>
      </p:sp>
    </p:spTree>
    <p:extLst>
      <p:ext uri="{BB962C8B-B14F-4D97-AF65-F5344CB8AC3E}">
        <p14:creationId xmlns:p14="http://schemas.microsoft.com/office/powerpoint/2010/main" val="3847280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Πράσινη επανάσταση διανυσματική απεικόνιση. εικονογραφία από lifestyle -  31930696">
            <a:extLst>
              <a:ext uri="{FF2B5EF4-FFF2-40B4-BE49-F238E27FC236}">
                <a16:creationId xmlns:a16="http://schemas.microsoft.com/office/drawing/2014/main" id="{EF2CEF45-1272-6D8F-4294-38015727E08E}"/>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15880" b="29341"/>
          <a:stretch/>
        </p:blipFill>
        <p:spPr bwMode="auto">
          <a:xfrm>
            <a:off x="181583" y="3618690"/>
            <a:ext cx="11828834" cy="323931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a:extLst>
              <a:ext uri="{FF2B5EF4-FFF2-40B4-BE49-F238E27FC236}">
                <a16:creationId xmlns:a16="http://schemas.microsoft.com/office/drawing/2014/main" id="{8EAD4568-BFFA-5389-43E8-159EC3885C7D}"/>
              </a:ext>
            </a:extLst>
          </p:cNvPr>
          <p:cNvSpPr>
            <a:spLocks noGrp="1"/>
          </p:cNvSpPr>
          <p:nvPr>
            <p:ph type="title"/>
          </p:nvPr>
        </p:nvSpPr>
        <p:spPr>
          <a:xfrm>
            <a:off x="838200" y="228939"/>
            <a:ext cx="10515600" cy="704918"/>
          </a:xfrm>
        </p:spPr>
        <p:txBody>
          <a:bodyPr/>
          <a:lstStyle/>
          <a:p>
            <a:r>
              <a:rPr lang="el-GR" b="1" u="sng" dirty="0"/>
              <a:t>1. Γεωργία και Περιβάλλον </a:t>
            </a:r>
          </a:p>
        </p:txBody>
      </p:sp>
      <p:sp>
        <p:nvSpPr>
          <p:cNvPr id="3" name="Θέση περιεχομένου 2">
            <a:extLst>
              <a:ext uri="{FF2B5EF4-FFF2-40B4-BE49-F238E27FC236}">
                <a16:creationId xmlns:a16="http://schemas.microsoft.com/office/drawing/2014/main" id="{54E870C0-F644-4802-76DF-8A1C7C0A22DF}"/>
              </a:ext>
            </a:extLst>
          </p:cNvPr>
          <p:cNvSpPr>
            <a:spLocks noGrp="1"/>
          </p:cNvSpPr>
          <p:nvPr>
            <p:ph idx="1"/>
          </p:nvPr>
        </p:nvSpPr>
        <p:spPr>
          <a:xfrm>
            <a:off x="838200" y="1063641"/>
            <a:ext cx="10515600" cy="4351338"/>
          </a:xfrm>
        </p:spPr>
        <p:txBody>
          <a:bodyPr>
            <a:normAutofit/>
          </a:bodyPr>
          <a:lstStyle/>
          <a:p>
            <a:pPr marL="0" indent="0" algn="ctr">
              <a:buNone/>
            </a:pPr>
            <a:r>
              <a:rPr lang="el-GR" b="1" dirty="0"/>
              <a:t>Πράσινη Επανάσταση – </a:t>
            </a:r>
            <a:r>
              <a:rPr lang="en-US" b="1" dirty="0"/>
              <a:t>Green Revolution</a:t>
            </a:r>
          </a:p>
          <a:p>
            <a:pPr marL="0" indent="0" algn="ctr">
              <a:buNone/>
            </a:pPr>
            <a:r>
              <a:rPr lang="el-GR" dirty="0"/>
              <a:t>Μετά το Β’ παγκόσμιο πόλεμο τοποθετείται χρονικά η ολοένα και αυξημένη χρήση γεωργικών φαρμάκων </a:t>
            </a:r>
            <a:br>
              <a:rPr lang="el-GR" dirty="0"/>
            </a:br>
            <a:r>
              <a:rPr lang="el-GR" dirty="0"/>
              <a:t>(φυτοφάρμακα &amp; λιπάσματα) καθώς και η χρήση τεχνολογίας.</a:t>
            </a:r>
          </a:p>
          <a:p>
            <a:pPr marL="0" indent="0" algn="ctr">
              <a:buNone/>
            </a:pPr>
            <a:endParaRPr lang="el-GR" dirty="0"/>
          </a:p>
          <a:p>
            <a:pPr marL="0" indent="0" algn="ctr">
              <a:buNone/>
            </a:pPr>
            <a:r>
              <a:rPr lang="el-GR" dirty="0"/>
              <a:t>Με το πέρασμα των ετών και φθάνοντας στο σήμερα η πράσινη επανάσταση αποτελεί ένα </a:t>
            </a:r>
            <a:r>
              <a:rPr lang="el-GR" b="1" dirty="0"/>
              <a:t>σύγχρονο φαινόμενο </a:t>
            </a:r>
            <a:r>
              <a:rPr lang="el-GR" dirty="0"/>
              <a:t>βασιζόμενο στη ιδεολογία της κάλυψης των διατροφικών αναγκών του ολοένα και αυξανόμενου παγκόσμιου πληθυσμού.</a:t>
            </a:r>
            <a:endParaRPr lang="el-GR" b="1" dirty="0"/>
          </a:p>
          <a:p>
            <a:pPr marL="0" indent="0" algn="ctr">
              <a:buNone/>
            </a:pPr>
            <a:endParaRPr lang="el-GR" dirty="0"/>
          </a:p>
        </p:txBody>
      </p:sp>
    </p:spTree>
    <p:extLst>
      <p:ext uri="{BB962C8B-B14F-4D97-AF65-F5344CB8AC3E}">
        <p14:creationId xmlns:p14="http://schemas.microsoft.com/office/powerpoint/2010/main" val="2650747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Πράσινη επανάσταση διανυσματική απεικόνιση. εικονογραφία από lifestyle -  31930696">
            <a:extLst>
              <a:ext uri="{FF2B5EF4-FFF2-40B4-BE49-F238E27FC236}">
                <a16:creationId xmlns:a16="http://schemas.microsoft.com/office/drawing/2014/main" id="{EF2CEF45-1272-6D8F-4294-38015727E08E}"/>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15880" b="29341"/>
          <a:stretch/>
        </p:blipFill>
        <p:spPr bwMode="auto">
          <a:xfrm>
            <a:off x="181583" y="3618690"/>
            <a:ext cx="11828834" cy="323931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a:extLst>
              <a:ext uri="{FF2B5EF4-FFF2-40B4-BE49-F238E27FC236}">
                <a16:creationId xmlns:a16="http://schemas.microsoft.com/office/drawing/2014/main" id="{8EAD4568-BFFA-5389-43E8-159EC3885C7D}"/>
              </a:ext>
            </a:extLst>
          </p:cNvPr>
          <p:cNvSpPr>
            <a:spLocks noGrp="1"/>
          </p:cNvSpPr>
          <p:nvPr>
            <p:ph type="title"/>
          </p:nvPr>
        </p:nvSpPr>
        <p:spPr>
          <a:xfrm>
            <a:off x="838200" y="228939"/>
            <a:ext cx="10515600" cy="704918"/>
          </a:xfrm>
        </p:spPr>
        <p:txBody>
          <a:bodyPr/>
          <a:lstStyle/>
          <a:p>
            <a:r>
              <a:rPr lang="el-GR" b="1" u="sng" dirty="0"/>
              <a:t>1. Γεωργία και Περιβάλλον </a:t>
            </a:r>
          </a:p>
        </p:txBody>
      </p:sp>
      <p:sp>
        <p:nvSpPr>
          <p:cNvPr id="3" name="Θέση περιεχομένου 2">
            <a:extLst>
              <a:ext uri="{FF2B5EF4-FFF2-40B4-BE49-F238E27FC236}">
                <a16:creationId xmlns:a16="http://schemas.microsoft.com/office/drawing/2014/main" id="{54E870C0-F644-4802-76DF-8A1C7C0A22DF}"/>
              </a:ext>
            </a:extLst>
          </p:cNvPr>
          <p:cNvSpPr>
            <a:spLocks noGrp="1"/>
          </p:cNvSpPr>
          <p:nvPr>
            <p:ph idx="1"/>
          </p:nvPr>
        </p:nvSpPr>
        <p:spPr>
          <a:xfrm>
            <a:off x="838200" y="1063641"/>
            <a:ext cx="10515600" cy="4351338"/>
          </a:xfrm>
        </p:spPr>
        <p:txBody>
          <a:bodyPr>
            <a:normAutofit/>
          </a:bodyPr>
          <a:lstStyle/>
          <a:p>
            <a:pPr marL="0" indent="0" algn="ctr">
              <a:buNone/>
            </a:pPr>
            <a:r>
              <a:rPr lang="el-GR" b="1" dirty="0"/>
              <a:t>Πράσινη Επανάσταση – </a:t>
            </a:r>
            <a:r>
              <a:rPr lang="en-US" b="1" dirty="0"/>
              <a:t>Green Revolution</a:t>
            </a:r>
            <a:r>
              <a:rPr lang="el-GR" b="1" dirty="0"/>
              <a:t> </a:t>
            </a:r>
            <a:r>
              <a:rPr lang="el-GR" i="1" dirty="0"/>
              <a:t>συνέχεια…</a:t>
            </a:r>
          </a:p>
          <a:p>
            <a:pPr marL="0" indent="0" algn="ctr">
              <a:buNone/>
            </a:pPr>
            <a:r>
              <a:rPr lang="el-GR" dirty="0"/>
              <a:t>Η ένταξη της </a:t>
            </a:r>
            <a:r>
              <a:rPr lang="el-GR" b="1" dirty="0"/>
              <a:t>βιοτεχνολογίας</a:t>
            </a:r>
            <a:r>
              <a:rPr lang="el-GR" dirty="0"/>
              <a:t> αποτέλεσε ένα ακόμη ορόσημο της πράσινης επανάστασης.</a:t>
            </a:r>
          </a:p>
          <a:p>
            <a:pPr marL="0" indent="0" algn="ctr">
              <a:buNone/>
            </a:pPr>
            <a:endParaRPr lang="el-GR" dirty="0"/>
          </a:p>
          <a:p>
            <a:pPr marL="0" indent="0" algn="ctr">
              <a:buNone/>
            </a:pPr>
            <a:r>
              <a:rPr lang="el-GR" dirty="0"/>
              <a:t>Μέσω αυτής έγινε λόγος για γενετικά τροποποιημένα φυτά και σπόρους, τα οποία επιφέρουν </a:t>
            </a:r>
            <a:r>
              <a:rPr lang="el-GR" dirty="0">
                <a:effectLst>
                  <a:outerShdw blurRad="38100" dist="38100" dir="2700000" algn="tl">
                    <a:srgbClr val="000000">
                      <a:alpha val="43137"/>
                    </a:srgbClr>
                  </a:outerShdw>
                </a:effectLst>
              </a:rPr>
              <a:t>σοβαρές κοινωνικές και περιβαλλοντικές επιπτώσεις</a:t>
            </a:r>
            <a:r>
              <a:rPr lang="el-GR" dirty="0"/>
              <a:t>.</a:t>
            </a:r>
          </a:p>
          <a:p>
            <a:pPr marL="0" indent="0" algn="ctr">
              <a:buNone/>
            </a:pPr>
            <a:r>
              <a:rPr lang="el-GR" dirty="0"/>
              <a:t> </a:t>
            </a:r>
            <a:endParaRPr lang="en-US" dirty="0"/>
          </a:p>
          <a:p>
            <a:pPr marL="0" indent="0" algn="ctr">
              <a:buNone/>
            </a:pPr>
            <a:endParaRPr lang="el-GR" dirty="0"/>
          </a:p>
        </p:txBody>
      </p:sp>
    </p:spTree>
    <p:extLst>
      <p:ext uri="{BB962C8B-B14F-4D97-AF65-F5344CB8AC3E}">
        <p14:creationId xmlns:p14="http://schemas.microsoft.com/office/powerpoint/2010/main" val="588212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EAD4568-BFFA-5389-43E8-159EC3885C7D}"/>
              </a:ext>
            </a:extLst>
          </p:cNvPr>
          <p:cNvSpPr>
            <a:spLocks noGrp="1"/>
          </p:cNvSpPr>
          <p:nvPr>
            <p:ph type="title"/>
          </p:nvPr>
        </p:nvSpPr>
        <p:spPr>
          <a:xfrm>
            <a:off x="838200" y="228939"/>
            <a:ext cx="10515600" cy="704918"/>
          </a:xfrm>
        </p:spPr>
        <p:txBody>
          <a:bodyPr/>
          <a:lstStyle/>
          <a:p>
            <a:r>
              <a:rPr lang="el-GR" b="1" u="sng" dirty="0"/>
              <a:t>1. Γεωργία και Περιβάλλον </a:t>
            </a:r>
          </a:p>
        </p:txBody>
      </p:sp>
      <p:sp>
        <p:nvSpPr>
          <p:cNvPr id="3" name="Θέση περιεχομένου 2">
            <a:extLst>
              <a:ext uri="{FF2B5EF4-FFF2-40B4-BE49-F238E27FC236}">
                <a16:creationId xmlns:a16="http://schemas.microsoft.com/office/drawing/2014/main" id="{54E870C0-F644-4802-76DF-8A1C7C0A22DF}"/>
              </a:ext>
            </a:extLst>
          </p:cNvPr>
          <p:cNvSpPr>
            <a:spLocks noGrp="1"/>
          </p:cNvSpPr>
          <p:nvPr>
            <p:ph idx="1"/>
          </p:nvPr>
        </p:nvSpPr>
        <p:spPr>
          <a:xfrm>
            <a:off x="838200" y="1277650"/>
            <a:ext cx="4920574" cy="5565420"/>
          </a:xfrm>
        </p:spPr>
        <p:txBody>
          <a:bodyPr>
            <a:normAutofit/>
          </a:bodyPr>
          <a:lstStyle/>
          <a:p>
            <a:pPr marL="0" indent="0" algn="ctr">
              <a:buNone/>
            </a:pPr>
            <a:r>
              <a:rPr lang="el-GR" b="1" dirty="0"/>
              <a:t>Πράσινη Επανάσταση – </a:t>
            </a:r>
            <a:r>
              <a:rPr lang="en-US" b="1" dirty="0"/>
              <a:t>Green Revolution</a:t>
            </a:r>
            <a:r>
              <a:rPr lang="el-GR" b="1" dirty="0"/>
              <a:t> </a:t>
            </a:r>
            <a:r>
              <a:rPr lang="el-GR" i="1" dirty="0"/>
              <a:t>συνέχεια…</a:t>
            </a:r>
          </a:p>
          <a:p>
            <a:pPr marL="0" indent="0">
              <a:buNone/>
            </a:pPr>
            <a:r>
              <a:rPr lang="el-GR" u="sng" dirty="0">
                <a:solidFill>
                  <a:srgbClr val="FF0000"/>
                </a:solidFill>
              </a:rPr>
              <a:t>Κοινωνικές Επιπτώσεις</a:t>
            </a:r>
            <a:r>
              <a:rPr lang="el-GR" u="sng" dirty="0"/>
              <a:t>:</a:t>
            </a:r>
          </a:p>
          <a:p>
            <a:pPr marL="0" indent="0" algn="ctr">
              <a:buNone/>
            </a:pPr>
            <a:r>
              <a:rPr lang="el-GR" dirty="0"/>
              <a:t>Η  βιοτεχνολογία συνιστά απειλή για τη συμμετοχή του Τρίτου Κόσμου στις παγκόσμιες αγορές τροφίμων.</a:t>
            </a:r>
          </a:p>
          <a:p>
            <a:pPr marL="0" indent="0" algn="ctr">
              <a:buNone/>
            </a:pPr>
            <a:endParaRPr lang="el-GR" dirty="0"/>
          </a:p>
          <a:p>
            <a:pPr marL="0" indent="0" algn="ctr">
              <a:buNone/>
            </a:pPr>
            <a:r>
              <a:rPr lang="el-GR" dirty="0"/>
              <a:t>Μαλαισία </a:t>
            </a:r>
            <a:r>
              <a:rPr lang="el-GR" dirty="0">
                <a:sym typeface="Wingdings" panose="05000000000000000000" pitchFamily="2" charset="2"/>
              </a:rPr>
              <a:t></a:t>
            </a:r>
            <a:r>
              <a:rPr lang="el-GR" dirty="0"/>
              <a:t> παραγωγή καουτσούκ </a:t>
            </a:r>
            <a:r>
              <a:rPr lang="el-GR" dirty="0">
                <a:sym typeface="Wingdings" panose="05000000000000000000" pitchFamily="2" charset="2"/>
              </a:rPr>
              <a:t> 22εκ. εργαζόμενοι =&gt;  ανεργία 90-95%</a:t>
            </a:r>
            <a:endParaRPr lang="en-US" dirty="0"/>
          </a:p>
          <a:p>
            <a:pPr marL="0" indent="0" algn="ctr">
              <a:buNone/>
            </a:pPr>
            <a:endParaRPr lang="el-GR" dirty="0"/>
          </a:p>
        </p:txBody>
      </p:sp>
      <p:pic>
        <p:nvPicPr>
          <p:cNvPr id="5" name="Εικόνα 4">
            <a:extLst>
              <a:ext uri="{FF2B5EF4-FFF2-40B4-BE49-F238E27FC236}">
                <a16:creationId xmlns:a16="http://schemas.microsoft.com/office/drawing/2014/main" id="{88B6CB82-4AA4-2A9F-F2F9-CA634DEE8BE7}"/>
              </a:ext>
            </a:extLst>
          </p:cNvPr>
          <p:cNvPicPr>
            <a:picLocks noChangeAspect="1"/>
          </p:cNvPicPr>
          <p:nvPr/>
        </p:nvPicPr>
        <p:blipFill rotWithShape="1">
          <a:blip r:embed="rId2">
            <a:extLst>
              <a:ext uri="{28A0092B-C50C-407E-A947-70E740481C1C}">
                <a14:useLocalDpi xmlns:a14="http://schemas.microsoft.com/office/drawing/2010/main" val="0"/>
              </a:ext>
            </a:extLst>
          </a:blip>
          <a:srcRect l="25015" t="12341" r="25015" b="4680"/>
          <a:stretch/>
        </p:blipFill>
        <p:spPr>
          <a:xfrm>
            <a:off x="5897722" y="1063641"/>
            <a:ext cx="6203487" cy="5794359"/>
          </a:xfrm>
          <a:prstGeom prst="rect">
            <a:avLst/>
          </a:prstGeom>
        </p:spPr>
      </p:pic>
    </p:spTree>
    <p:extLst>
      <p:ext uri="{BB962C8B-B14F-4D97-AF65-F5344CB8AC3E}">
        <p14:creationId xmlns:p14="http://schemas.microsoft.com/office/powerpoint/2010/main" val="3604717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Ποιες κοινωνικές επιπτώσεις γεννώνται από την ύπαρξη μακροχρόνιας ιατρικής  φροντίδας; | socialpolicy.gr">
            <a:extLst>
              <a:ext uri="{FF2B5EF4-FFF2-40B4-BE49-F238E27FC236}">
                <a16:creationId xmlns:a16="http://schemas.microsoft.com/office/drawing/2014/main" id="{D1A86909-377E-9AE7-50A0-2D185314E9D3}"/>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7115" b="7115"/>
          <a:stretch/>
        </p:blipFill>
        <p:spPr bwMode="auto">
          <a:xfrm>
            <a:off x="2918298" y="4357992"/>
            <a:ext cx="6138154" cy="2457898"/>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a:extLst>
              <a:ext uri="{FF2B5EF4-FFF2-40B4-BE49-F238E27FC236}">
                <a16:creationId xmlns:a16="http://schemas.microsoft.com/office/drawing/2014/main" id="{8EAD4568-BFFA-5389-43E8-159EC3885C7D}"/>
              </a:ext>
            </a:extLst>
          </p:cNvPr>
          <p:cNvSpPr>
            <a:spLocks noGrp="1"/>
          </p:cNvSpPr>
          <p:nvPr>
            <p:ph type="title"/>
          </p:nvPr>
        </p:nvSpPr>
        <p:spPr>
          <a:xfrm>
            <a:off x="838200" y="228939"/>
            <a:ext cx="10515600" cy="704918"/>
          </a:xfrm>
        </p:spPr>
        <p:txBody>
          <a:bodyPr/>
          <a:lstStyle/>
          <a:p>
            <a:r>
              <a:rPr lang="el-GR" b="1" u="sng" dirty="0"/>
              <a:t>1. Γεωργία και Περιβάλλον </a:t>
            </a:r>
          </a:p>
        </p:txBody>
      </p:sp>
      <p:sp>
        <p:nvSpPr>
          <p:cNvPr id="7" name="Θέση περιεχομένου 2">
            <a:extLst>
              <a:ext uri="{FF2B5EF4-FFF2-40B4-BE49-F238E27FC236}">
                <a16:creationId xmlns:a16="http://schemas.microsoft.com/office/drawing/2014/main" id="{6EB20359-9551-C3F7-0B7B-EC8E3B302EEB}"/>
              </a:ext>
            </a:extLst>
          </p:cNvPr>
          <p:cNvSpPr txBox="1">
            <a:spLocks/>
          </p:cNvSpPr>
          <p:nvPr/>
        </p:nvSpPr>
        <p:spPr>
          <a:xfrm>
            <a:off x="838199" y="1277650"/>
            <a:ext cx="10971180" cy="39363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l-GR" b="1" dirty="0"/>
              <a:t>Πράσινη Επανάσταση – </a:t>
            </a:r>
            <a:r>
              <a:rPr lang="en-US" b="1" dirty="0"/>
              <a:t>Green Revolution</a:t>
            </a:r>
            <a:r>
              <a:rPr lang="el-GR" b="1" dirty="0"/>
              <a:t> </a:t>
            </a:r>
            <a:r>
              <a:rPr lang="el-GR" i="1" dirty="0"/>
              <a:t>συνέχεια…</a:t>
            </a:r>
          </a:p>
          <a:p>
            <a:pPr marL="0" indent="0">
              <a:buFont typeface="Arial" panose="020B0604020202020204" pitchFamily="34" charset="0"/>
              <a:buNone/>
            </a:pPr>
            <a:r>
              <a:rPr lang="el-GR" u="sng" dirty="0">
                <a:solidFill>
                  <a:srgbClr val="FF0000"/>
                </a:solidFill>
              </a:rPr>
              <a:t>Κοινωνικές Επιπτώσεις</a:t>
            </a:r>
            <a:r>
              <a:rPr lang="el-GR" u="sng" dirty="0"/>
              <a:t>:</a:t>
            </a:r>
          </a:p>
          <a:p>
            <a:pPr marL="0" indent="0" algn="ctr">
              <a:buFont typeface="Arial" panose="020B0604020202020204" pitchFamily="34" charset="0"/>
              <a:buNone/>
            </a:pPr>
            <a:r>
              <a:rPr lang="el-GR" dirty="0"/>
              <a:t>Οι κατοχυρωμένοι με «πατέντα» σπόροι – οι «στείροι σπόροι» - </a:t>
            </a:r>
          </a:p>
          <a:p>
            <a:pPr marL="0" indent="0" algn="just">
              <a:buFont typeface="Arial" panose="020B0604020202020204" pitchFamily="34" charset="0"/>
              <a:buNone/>
            </a:pPr>
            <a:r>
              <a:rPr lang="el-GR" sz="2300" dirty="0"/>
              <a:t>Χρησιμοποιούνται για μία μόνο καλλιεργητικοί περίοδο. Αυτό, αναγκάζει τους γεωργούς να αγοράζουν κάθε χρόνο ανθεκτικά στις ασθένειες σπόρους/ φυτά υβρίδια, που πιθανολογείται πως μπορεί να καταστρέψουν τις παραδοσιακές καλλιέργειες. Παράλληλα, διαμέσου της βιοτεχνολογίας έχουν καταγραφεί κατά καιρούς αναδιαμορφώσεις στην κατανομή ρόλων και ευθυνών στα μέλη διάφορων κοινωνικών ομάδων.</a:t>
            </a:r>
            <a:endParaRPr lang="en-US" sz="2300" dirty="0"/>
          </a:p>
          <a:p>
            <a:pPr marL="0" indent="0" algn="ctr">
              <a:buFont typeface="Arial" panose="020B0604020202020204" pitchFamily="34" charset="0"/>
              <a:buNone/>
            </a:pPr>
            <a:endParaRPr lang="el-GR" dirty="0"/>
          </a:p>
        </p:txBody>
      </p:sp>
    </p:spTree>
    <p:extLst>
      <p:ext uri="{BB962C8B-B14F-4D97-AF65-F5344CB8AC3E}">
        <p14:creationId xmlns:p14="http://schemas.microsoft.com/office/powerpoint/2010/main" val="1988196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EAD4568-BFFA-5389-43E8-159EC3885C7D}"/>
              </a:ext>
            </a:extLst>
          </p:cNvPr>
          <p:cNvSpPr>
            <a:spLocks noGrp="1"/>
          </p:cNvSpPr>
          <p:nvPr>
            <p:ph type="title"/>
          </p:nvPr>
        </p:nvSpPr>
        <p:spPr>
          <a:xfrm>
            <a:off x="838200" y="228939"/>
            <a:ext cx="10515600" cy="704918"/>
          </a:xfrm>
        </p:spPr>
        <p:txBody>
          <a:bodyPr/>
          <a:lstStyle/>
          <a:p>
            <a:r>
              <a:rPr lang="el-GR" b="1" u="sng" dirty="0"/>
              <a:t>1. Γεωργία και Περιβάλλον </a:t>
            </a:r>
          </a:p>
        </p:txBody>
      </p:sp>
      <p:sp>
        <p:nvSpPr>
          <p:cNvPr id="3" name="Θέση περιεχομένου 2">
            <a:extLst>
              <a:ext uri="{FF2B5EF4-FFF2-40B4-BE49-F238E27FC236}">
                <a16:creationId xmlns:a16="http://schemas.microsoft.com/office/drawing/2014/main" id="{54E870C0-F644-4802-76DF-8A1C7C0A22DF}"/>
              </a:ext>
            </a:extLst>
          </p:cNvPr>
          <p:cNvSpPr>
            <a:spLocks noGrp="1"/>
          </p:cNvSpPr>
          <p:nvPr>
            <p:ph idx="1"/>
          </p:nvPr>
        </p:nvSpPr>
        <p:spPr>
          <a:xfrm>
            <a:off x="838200" y="1277650"/>
            <a:ext cx="4920574" cy="5565420"/>
          </a:xfrm>
        </p:spPr>
        <p:txBody>
          <a:bodyPr>
            <a:normAutofit/>
          </a:bodyPr>
          <a:lstStyle/>
          <a:p>
            <a:pPr marL="0" indent="0" algn="ctr">
              <a:buNone/>
            </a:pPr>
            <a:r>
              <a:rPr lang="el-GR" b="1" dirty="0"/>
              <a:t>Πράσινη Επανάσταση – </a:t>
            </a:r>
            <a:r>
              <a:rPr lang="en-US" b="1" dirty="0"/>
              <a:t>Green Revolution</a:t>
            </a:r>
            <a:r>
              <a:rPr lang="el-GR" b="1" dirty="0"/>
              <a:t> </a:t>
            </a:r>
            <a:r>
              <a:rPr lang="el-GR" i="1" dirty="0"/>
              <a:t>συνέχεια…</a:t>
            </a:r>
          </a:p>
          <a:p>
            <a:pPr marL="0" indent="0">
              <a:buNone/>
            </a:pPr>
            <a:r>
              <a:rPr lang="el-GR" u="sng" dirty="0">
                <a:solidFill>
                  <a:srgbClr val="FF0000"/>
                </a:solidFill>
              </a:rPr>
              <a:t>Περιβαλλοντικές Επιπτώσεις</a:t>
            </a:r>
            <a:r>
              <a:rPr lang="el-GR" u="sng" dirty="0"/>
              <a:t>:</a:t>
            </a:r>
          </a:p>
          <a:p>
            <a:pPr marL="0" indent="0" algn="ctr">
              <a:buNone/>
            </a:pPr>
            <a:r>
              <a:rPr lang="el-GR" i="1" dirty="0"/>
              <a:t>ή οικολογικές επιπτώσεις</a:t>
            </a:r>
          </a:p>
          <a:p>
            <a:pPr marL="0" indent="0" algn="ctr">
              <a:buNone/>
            </a:pPr>
            <a:r>
              <a:rPr lang="el-GR" i="1" dirty="0"/>
              <a:t>Είναι άγνωστες και απροσδιόριστες έως ένα σημαντικό βαθμό.</a:t>
            </a:r>
          </a:p>
          <a:p>
            <a:pPr marL="0" indent="0" algn="ctr">
              <a:buNone/>
            </a:pPr>
            <a:r>
              <a:rPr lang="el-GR" i="1" dirty="0"/>
              <a:t>Εκτοπισμός ειδών, ασθένειες και παράσιτα είναι ορισμένοι κίνδυνοι που συνδέονται με τη εξέλιξη της βιοτεχνολογίας.</a:t>
            </a:r>
          </a:p>
        </p:txBody>
      </p:sp>
      <p:pic>
        <p:nvPicPr>
          <p:cNvPr id="4" name="Εικόνα 3">
            <a:extLst>
              <a:ext uri="{FF2B5EF4-FFF2-40B4-BE49-F238E27FC236}">
                <a16:creationId xmlns:a16="http://schemas.microsoft.com/office/drawing/2014/main" id="{04A252ED-BA7C-8108-90D6-A3B5FA61C519}"/>
              </a:ext>
            </a:extLst>
          </p:cNvPr>
          <p:cNvPicPr>
            <a:picLocks noChangeAspect="1"/>
          </p:cNvPicPr>
          <p:nvPr/>
        </p:nvPicPr>
        <p:blipFill>
          <a:blip r:embed="rId2"/>
          <a:stretch>
            <a:fillRect/>
          </a:stretch>
        </p:blipFill>
        <p:spPr>
          <a:xfrm>
            <a:off x="6206247" y="1109721"/>
            <a:ext cx="5590164" cy="51709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55180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EAD4568-BFFA-5389-43E8-159EC3885C7D}"/>
              </a:ext>
            </a:extLst>
          </p:cNvPr>
          <p:cNvSpPr>
            <a:spLocks noGrp="1"/>
          </p:cNvSpPr>
          <p:nvPr>
            <p:ph type="title"/>
          </p:nvPr>
        </p:nvSpPr>
        <p:spPr>
          <a:xfrm>
            <a:off x="838200" y="228939"/>
            <a:ext cx="10515600" cy="704918"/>
          </a:xfrm>
        </p:spPr>
        <p:txBody>
          <a:bodyPr/>
          <a:lstStyle/>
          <a:p>
            <a:r>
              <a:rPr lang="el-GR" b="1" u="sng" dirty="0"/>
              <a:t>1. Γεωργία και Περιβάλλον </a:t>
            </a:r>
          </a:p>
        </p:txBody>
      </p:sp>
      <p:sp>
        <p:nvSpPr>
          <p:cNvPr id="3" name="Θέση περιεχομένου 2">
            <a:extLst>
              <a:ext uri="{FF2B5EF4-FFF2-40B4-BE49-F238E27FC236}">
                <a16:creationId xmlns:a16="http://schemas.microsoft.com/office/drawing/2014/main" id="{54E870C0-F644-4802-76DF-8A1C7C0A22DF}"/>
              </a:ext>
            </a:extLst>
          </p:cNvPr>
          <p:cNvSpPr>
            <a:spLocks noGrp="1"/>
          </p:cNvSpPr>
          <p:nvPr>
            <p:ph idx="1"/>
          </p:nvPr>
        </p:nvSpPr>
        <p:spPr>
          <a:xfrm>
            <a:off x="838199" y="1031132"/>
            <a:ext cx="10689077" cy="3396157"/>
          </a:xfrm>
        </p:spPr>
        <p:txBody>
          <a:bodyPr>
            <a:normAutofit fontScale="85000" lnSpcReduction="20000"/>
          </a:bodyPr>
          <a:lstStyle/>
          <a:p>
            <a:pPr marL="0" indent="0" algn="ctr">
              <a:buNone/>
            </a:pPr>
            <a:r>
              <a:rPr lang="el-GR" b="1" dirty="0"/>
              <a:t>Εναλλακτικές μορφές γεωργίας</a:t>
            </a:r>
          </a:p>
          <a:p>
            <a:pPr algn="ctr">
              <a:buFont typeface="Wingdings" panose="05000000000000000000" pitchFamily="2" charset="2"/>
              <a:buChar char="Ø"/>
            </a:pPr>
            <a:r>
              <a:rPr lang="el-GR" b="1" dirty="0"/>
              <a:t>Αειφορική γεωργία </a:t>
            </a:r>
            <a:r>
              <a:rPr lang="el-GR" dirty="0"/>
              <a:t>– ως μέσο αντιμετώπισης της πλεονασματικής αγροτικής παραγωγής</a:t>
            </a:r>
          </a:p>
          <a:p>
            <a:pPr algn="ctr">
              <a:buFont typeface="Wingdings" panose="05000000000000000000" pitchFamily="2" charset="2"/>
              <a:buChar char="Ø"/>
            </a:pPr>
            <a:r>
              <a:rPr lang="el-GR" b="1" dirty="0"/>
              <a:t>Οργανική γεωργία </a:t>
            </a:r>
            <a:r>
              <a:rPr lang="el-GR" dirty="0"/>
              <a:t>– αποφυγή χρήσης χημικών λιπασμάτων, παρασιτοκτόνων και συνθετικών ρυθμιστών ανάπτυξης κυρίως για λόγους υγείας.</a:t>
            </a:r>
          </a:p>
          <a:p>
            <a:pPr algn="ctr">
              <a:buFont typeface="Wingdings" panose="05000000000000000000" pitchFamily="2" charset="2"/>
              <a:buChar char="Ø"/>
            </a:pPr>
            <a:r>
              <a:rPr lang="el-GR" b="1" dirty="0"/>
              <a:t>Αγροοικολογία</a:t>
            </a:r>
            <a:r>
              <a:rPr lang="el-GR" dirty="0"/>
              <a:t> – ενσωμάτωση πληροφοριών από τις επιστήμες της γεωπονίας, της οικολογίας και της ανθρωπολογίας.</a:t>
            </a:r>
          </a:p>
          <a:p>
            <a:pPr algn="ctr">
              <a:buFont typeface="Wingdings" panose="05000000000000000000" pitchFamily="2" charset="2"/>
              <a:buChar char="Ø"/>
            </a:pPr>
            <a:r>
              <a:rPr lang="el-GR" b="1" dirty="0"/>
              <a:t>Γεωργία χαμηλών εισροών </a:t>
            </a:r>
            <a:r>
              <a:rPr lang="el-GR" dirty="0"/>
              <a:t>– η όσο το δυνατό καλύτερη χρήση εσωτερικών εισροών για την αποφυγή όσο το δυνατό περισσότερο εξωγενών εισροών, π.χ. λιπάσματα, μειώνοντας το κόστος παραγωγής.</a:t>
            </a:r>
          </a:p>
        </p:txBody>
      </p:sp>
      <p:pic>
        <p:nvPicPr>
          <p:cNvPr id="5" name="Εικόνα 4">
            <a:extLst>
              <a:ext uri="{FF2B5EF4-FFF2-40B4-BE49-F238E27FC236}">
                <a16:creationId xmlns:a16="http://schemas.microsoft.com/office/drawing/2014/main" id="{13E1F0B9-A489-8609-E651-B78D7E20D8CD}"/>
              </a:ext>
            </a:extLst>
          </p:cNvPr>
          <p:cNvPicPr>
            <a:picLocks noChangeAspect="1"/>
          </p:cNvPicPr>
          <p:nvPr/>
        </p:nvPicPr>
        <p:blipFill>
          <a:blip r:embed="rId2"/>
          <a:stretch>
            <a:fillRect/>
          </a:stretch>
        </p:blipFill>
        <p:spPr>
          <a:xfrm>
            <a:off x="3511685" y="4427290"/>
            <a:ext cx="5612860" cy="2430710"/>
          </a:xfrm>
          <a:prstGeom prst="rect">
            <a:avLst/>
          </a:prstGeom>
          <a:ln>
            <a:noFill/>
          </a:ln>
          <a:effectLst>
            <a:softEdge rad="112500"/>
          </a:effectLst>
        </p:spPr>
      </p:pic>
    </p:spTree>
    <p:extLst>
      <p:ext uri="{BB962C8B-B14F-4D97-AF65-F5344CB8AC3E}">
        <p14:creationId xmlns:p14="http://schemas.microsoft.com/office/powerpoint/2010/main" val="134892412"/>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7052</TotalTime>
  <Words>2178</Words>
  <Application>Microsoft Office PowerPoint</Application>
  <PresentationFormat>Ευρεία οθόνη</PresentationFormat>
  <Paragraphs>194</Paragraphs>
  <Slides>25</Slides>
  <Notes>0</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25</vt:i4>
      </vt:variant>
    </vt:vector>
  </HeadingPairs>
  <TitlesOfParts>
    <vt:vector size="35" baseType="lpstr">
      <vt:lpstr>arial</vt:lpstr>
      <vt:lpstr>arial</vt:lpstr>
      <vt:lpstr>Arial,Sans-Serif</vt:lpstr>
      <vt:lpstr>Calibri</vt:lpstr>
      <vt:lpstr>Calibri Light</vt:lpstr>
      <vt:lpstr>Google Sans</vt:lpstr>
      <vt:lpstr>Times New Roman</vt:lpstr>
      <vt:lpstr>Wingdings</vt:lpstr>
      <vt:lpstr>YouTube Sans</vt:lpstr>
      <vt:lpstr>Θέμα του Office</vt:lpstr>
      <vt:lpstr>Εισαγωγικό μάθημα:  Ανάπτυξη Κοινωνία &amp; Περιβάλλον</vt:lpstr>
      <vt:lpstr>Περιεχόμενα</vt:lpstr>
      <vt:lpstr>1. Γεωργία και Περιβάλλον </vt:lpstr>
      <vt:lpstr>1. Γεωργία και Περιβάλλον </vt:lpstr>
      <vt:lpstr>1. Γεωργία και Περιβάλλον </vt:lpstr>
      <vt:lpstr>1. Γεωργία και Περιβάλλον </vt:lpstr>
      <vt:lpstr>1. Γεωργία και Περιβάλλον </vt:lpstr>
      <vt:lpstr>1. Γεωργία και Περιβάλλον </vt:lpstr>
      <vt:lpstr>1. Γεωργία και Περιβάλλον </vt:lpstr>
      <vt:lpstr>2. Περιβάλλον και Ανάπτυξη</vt:lpstr>
      <vt:lpstr>2. Περιβάλλον και Ανάπτυξη</vt:lpstr>
      <vt:lpstr>2. Περιβάλλον και Ανάπτυξη</vt:lpstr>
      <vt:lpstr>2. Περιβάλλον και Ανάπτυξη</vt:lpstr>
      <vt:lpstr>2. Περιβάλλον και Ανάπτυξη</vt:lpstr>
      <vt:lpstr>2. Περιβάλλον και Ανάπτυξη</vt:lpstr>
      <vt:lpstr>2. Περιβάλλον και Ανάπτυξη</vt:lpstr>
      <vt:lpstr>2. Περιβάλλον και Ανάπτυξη</vt:lpstr>
      <vt:lpstr>2. Περιβάλλον και Ανάπτυξη</vt:lpstr>
      <vt:lpstr>2. Περιβάλλον και Ανάπτυξη</vt:lpstr>
      <vt:lpstr>2. Περιβάλλον και Ανάπτυξη</vt:lpstr>
      <vt:lpstr>2. Περιβάλλον και Ανάπτυξη</vt:lpstr>
      <vt:lpstr>2. Περιβάλλον και Ανάπτυξη</vt:lpstr>
      <vt:lpstr>2. Περιβάλλον και Ανάπτυξη</vt:lpstr>
      <vt:lpstr>2. Περιβάλλον και Ανάπτυξη</vt:lpstr>
      <vt:lpstr>2. Περιβάλλον και Ανάπτυξη</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Εισαγωγικό μάθημα:  Αειφορική Ανάπτυξη</dc:title>
  <dc:creator>user</dc:creator>
  <cp:lastModifiedBy>user</cp:lastModifiedBy>
  <cp:revision>34</cp:revision>
  <dcterms:created xsi:type="dcterms:W3CDTF">2023-11-17T09:37:40Z</dcterms:created>
  <dcterms:modified xsi:type="dcterms:W3CDTF">2023-11-23T19:31:16Z</dcterms:modified>
</cp:coreProperties>
</file>