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314" r:id="rId8"/>
    <p:sldId id="316" r:id="rId9"/>
    <p:sldId id="317" r:id="rId10"/>
    <p:sldId id="318" r:id="rId11"/>
    <p:sldId id="319" r:id="rId12"/>
    <p:sldId id="321" r:id="rId13"/>
    <p:sldId id="320" r:id="rId14"/>
    <p:sldId id="322" r:id="rId15"/>
    <p:sldId id="323" r:id="rId16"/>
    <p:sldId id="277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18181"/>
              </a:solidFill>
              <a:prstDash val="solid"/>
              <a:miter lim="400000"/>
            </a:ln>
          </a:top>
          <a:bottom>
            <a:ln w="12700" cap="flat">
              <a:solidFill>
                <a:srgbClr val="818181"/>
              </a:solidFill>
              <a:prstDash val="solid"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solidFill>
                <a:srgbClr val="818181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7773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Τίτλος και υπότιτλο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2895600"/>
            <a:ext cx="21336000" cy="4470400"/>
          </a:xfrm>
          <a:prstGeom prst="rect">
            <a:avLst/>
          </a:prstGeom>
        </p:spPr>
        <p:txBody>
          <a:bodyPr anchor="b"/>
          <a:lstStyle>
            <a:lvl1pPr>
              <a:defRPr sz="14000"/>
            </a:lvl1pPr>
          </a:lstStyle>
          <a:p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524000" y="7505700"/>
            <a:ext cx="21336000" cy="214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Εικόνα"/>
          <p:cNvSpPr>
            <a:spLocks noGrp="1"/>
          </p:cNvSpPr>
          <p:nvPr>
            <p:ph type="pic" idx="13"/>
          </p:nvPr>
        </p:nvSpPr>
        <p:spPr>
          <a:xfrm>
            <a:off x="-25400" y="-744681"/>
            <a:ext cx="24447500" cy="16294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Οριζόντια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Εικόνα"/>
          <p:cNvSpPr>
            <a:spLocks noGrp="1"/>
          </p:cNvSpPr>
          <p:nvPr>
            <p:ph type="pic" idx="13"/>
          </p:nvPr>
        </p:nvSpPr>
        <p:spPr>
          <a:xfrm>
            <a:off x="3272155" y="-654227"/>
            <a:ext cx="18923001" cy="126114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473200" y="9550400"/>
            <a:ext cx="21336000" cy="2286000"/>
          </a:xfrm>
          <a:prstGeom prst="rect">
            <a:avLst/>
          </a:prstGeom>
        </p:spPr>
        <p:txBody>
          <a:bodyPr/>
          <a:lstStyle>
            <a:lvl1pPr>
              <a:defRPr sz="14000"/>
            </a:lvl1pPr>
          </a:lstStyle>
          <a:p>
            <a:r>
              <a:t>Κείμενο τίτλου</a:t>
            </a:r>
          </a:p>
        </p:txBody>
      </p:sp>
      <p:sp>
        <p:nvSpPr>
          <p:cNvPr id="22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473200" y="11823700"/>
            <a:ext cx="213360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- Κέντρο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4622800"/>
            <a:ext cx="21336000" cy="4445000"/>
          </a:xfrm>
          <a:prstGeom prst="rect">
            <a:avLst/>
          </a:prstGeom>
        </p:spPr>
        <p:txBody>
          <a:bodyPr/>
          <a:lstStyle>
            <a:lvl1pPr>
              <a:defRPr sz="14000"/>
            </a:lvl1pPr>
          </a:lstStyle>
          <a:p>
            <a:r>
              <a:t>Κείμενο τίτλου</a:t>
            </a:r>
          </a:p>
        </p:txBody>
      </p:sp>
      <p:sp>
        <p:nvSpPr>
          <p:cNvPr id="3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Κατακόρυφη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Εικόνα"/>
          <p:cNvSpPr>
            <a:spLocks noGrp="1"/>
          </p:cNvSpPr>
          <p:nvPr>
            <p:ph type="pic" sz="half" idx="13"/>
          </p:nvPr>
        </p:nvSpPr>
        <p:spPr>
          <a:xfrm>
            <a:off x="12883594" y="197160"/>
            <a:ext cx="8712201" cy="1301769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Κείμενο τίτλου"/>
          <p:cNvSpPr txBox="1">
            <a:spLocks noGrp="1"/>
          </p:cNvSpPr>
          <p:nvPr>
            <p:ph type="title"/>
          </p:nvPr>
        </p:nvSpPr>
        <p:spPr>
          <a:xfrm>
            <a:off x="2057400" y="2006600"/>
            <a:ext cx="10160000" cy="5207000"/>
          </a:xfrm>
          <a:prstGeom prst="rect">
            <a:avLst/>
          </a:prstGeom>
        </p:spPr>
        <p:txBody>
          <a:bodyPr anchor="b"/>
          <a:lstStyle/>
          <a:p>
            <a:r>
              <a:t>Κείμενο τίτλου</a:t>
            </a:r>
          </a:p>
        </p:txBody>
      </p:sp>
      <p:sp>
        <p:nvSpPr>
          <p:cNvPr id="4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2057400" y="7467600"/>
            <a:ext cx="10160000" cy="457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57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1524000" y="3937000"/>
            <a:ext cx="21336000" cy="8001000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8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Εικόνα"/>
          <p:cNvSpPr>
            <a:spLocks noGrp="1"/>
          </p:cNvSpPr>
          <p:nvPr>
            <p:ph type="pic" sz="half" idx="13"/>
          </p:nvPr>
        </p:nvSpPr>
        <p:spPr>
          <a:xfrm>
            <a:off x="12661900" y="2044700"/>
            <a:ext cx="8984061" cy="13423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67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1524000" y="3937000"/>
            <a:ext cx="10731500" cy="80645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4600"/>
              </a:spcBef>
              <a:buClrTx/>
              <a:defRPr sz="4600"/>
            </a:lvl1pPr>
            <a:lvl2pPr marL="1016000" indent="-508000">
              <a:spcBef>
                <a:spcPts val="4600"/>
              </a:spcBef>
              <a:buClrTx/>
              <a:defRPr sz="4600"/>
            </a:lvl2pPr>
            <a:lvl3pPr marL="1524000" indent="-508000">
              <a:spcBef>
                <a:spcPts val="4600"/>
              </a:spcBef>
              <a:buClrTx/>
              <a:defRPr sz="4600"/>
            </a:lvl3pPr>
            <a:lvl4pPr marL="2032000" indent="-508000">
              <a:spcBef>
                <a:spcPts val="4600"/>
              </a:spcBef>
              <a:buClrTx/>
              <a:defRPr sz="4600"/>
            </a:lvl4pPr>
            <a:lvl5pPr marL="2540000" indent="-508000">
              <a:spcBef>
                <a:spcPts val="4600"/>
              </a:spcBef>
              <a:buClrTx/>
              <a:defRPr sz="46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Εικόνα"/>
          <p:cNvSpPr>
            <a:spLocks noGrp="1"/>
          </p:cNvSpPr>
          <p:nvPr>
            <p:ph type="pic" sz="quarter" idx="13"/>
          </p:nvPr>
        </p:nvSpPr>
        <p:spPr>
          <a:xfrm>
            <a:off x="14541500" y="5892800"/>
            <a:ext cx="7035800" cy="6565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Εικόνα"/>
          <p:cNvSpPr>
            <a:spLocks noGrp="1"/>
          </p:cNvSpPr>
          <p:nvPr>
            <p:ph type="pic" sz="quarter" idx="14"/>
          </p:nvPr>
        </p:nvSpPr>
        <p:spPr>
          <a:xfrm>
            <a:off x="14655800" y="889000"/>
            <a:ext cx="6616700" cy="439627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Εικόνα"/>
          <p:cNvSpPr>
            <a:spLocks noGrp="1"/>
          </p:cNvSpPr>
          <p:nvPr>
            <p:ph type="pic" idx="15"/>
          </p:nvPr>
        </p:nvSpPr>
        <p:spPr>
          <a:xfrm>
            <a:off x="2969310" y="-762000"/>
            <a:ext cx="10479990" cy="1565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Γιάννης Μηλοσπόρος"/>
          <p:cNvSpPr txBox="1">
            <a:spLocks noGrp="1"/>
          </p:cNvSpPr>
          <p:nvPr>
            <p:ph type="body" sz="quarter" idx="13"/>
          </p:nvPr>
        </p:nvSpPr>
        <p:spPr>
          <a:xfrm>
            <a:off x="2387600" y="8978900"/>
            <a:ext cx="19621500" cy="698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1282700" algn="l"/>
              </a:tabLst>
              <a:defRPr sz="4200" i="1"/>
            </a:lvl1pPr>
          </a:lstStyle>
          <a:p>
            <a:pPr defTabSz="914400"/>
            <a:r>
              <a:t>–Γιάννης Μηλοσπόρος</a:t>
            </a:r>
          </a:p>
        </p:txBody>
      </p:sp>
      <p:sp>
        <p:nvSpPr>
          <p:cNvPr id="94" name="«Πληκτρολογήστε παράθεση εδώ.»"/>
          <p:cNvSpPr txBox="1">
            <a:spLocks noGrp="1"/>
          </p:cNvSpPr>
          <p:nvPr>
            <p:ph type="body" sz="quarter" idx="14"/>
          </p:nvPr>
        </p:nvSpPr>
        <p:spPr>
          <a:xfrm>
            <a:off x="2387600" y="6032500"/>
            <a:ext cx="19621500" cy="914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Clr>
                <a:srgbClr val="A29A85"/>
              </a:buClr>
              <a:buSzTx/>
              <a:buNone/>
              <a:tabLst>
                <a:tab pos="1282700" algn="l"/>
              </a:tabLst>
            </a:lvl1pPr>
          </a:lstStyle>
          <a:p>
            <a:pPr defTabSz="914400"/>
            <a:r>
              <a:t>«Πληκτρολογήστε παράθεση εδώ.» </a:t>
            </a:r>
          </a:p>
        </p:txBody>
      </p:sp>
      <p:sp>
        <p:nvSpPr>
          <p:cNvPr id="95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1524000" y="1778000"/>
            <a:ext cx="21336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762000"/>
            <a:ext cx="21336000" cy="266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944350" y="13017500"/>
            <a:ext cx="4699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2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127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90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254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317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381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444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508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571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56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Περί Στιχουργικής"/>
          <p:cNvSpPr txBox="1">
            <a:spLocks noGrp="1"/>
          </p:cNvSpPr>
          <p:nvPr>
            <p:ph type="ctrTitle"/>
          </p:nvPr>
        </p:nvSpPr>
        <p:spPr>
          <a:xfrm>
            <a:off x="1376855" y="1319048"/>
            <a:ext cx="21336000" cy="4470400"/>
          </a:xfrm>
          <a:prstGeom prst="rect">
            <a:avLst/>
          </a:prstGeom>
        </p:spPr>
        <p:txBody>
          <a:bodyPr>
            <a:normAutofit/>
          </a:bodyPr>
          <a:lstStyle>
            <a:lvl1pPr marR="55880" defTabSz="457200">
              <a:lnSpc>
                <a:spcPct val="93750"/>
              </a:lnSpc>
              <a:spcBef>
                <a:spcPts val="400"/>
              </a:spcBef>
              <a:defRPr sz="65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6300" b="0">
                <a:effectLst/>
              </a:defRPr>
            </a:pPr>
            <a:r>
              <a:rPr lang="el-GR" sz="9600" b="0" i="1" dirty="0" smtClean="0">
                <a:solidFill>
                  <a:srgbClr val="C00000"/>
                </a:solidFill>
              </a:rPr>
              <a:t>Σονέτο</a:t>
            </a:r>
            <a:endParaRPr sz="9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 δύο τρίστιχα ή οι δύο τερτσίνες που έπονται μπορούν να παρουσιάσουν περισσότερα είδη ομοιοκαταληξιών. Για παράδειγμα μπορούν να χρησιμοποιηθούν τα εξής σχήματα: </a:t>
            </a:r>
          </a:p>
          <a:p>
            <a:r>
              <a:rPr lang="el-GR" dirty="0"/>
              <a:t>Α-Α-Γ &amp; Β-Β-Γ  ή  Α-Β-Γ &amp; Α-Β-Γ  ή  Α-Γ-Α &amp; Β-Γ-Β </a:t>
            </a:r>
          </a:p>
          <a:p>
            <a:r>
              <a:rPr lang="el-GR" dirty="0"/>
              <a:t>	Το σχήμα Α-Β-Β &amp; Α-Γ-Γ συνήθως δεν ενδείκνυται.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027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72359" y="310930"/>
            <a:ext cx="21336000" cy="1308975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Του στιχουργού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1.Για τις λιμνούλες των ματιών σου γράφω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2.Που είναι σαν απάνεμο λημέρι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3.Για μια θεότητα που όλα τα ξέρει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4.Της γης θυμίζει γλύπτη και ζωγράφο</a:t>
            </a:r>
          </a:p>
          <a:p>
            <a:pPr marL="0" indent="0">
              <a:spcBef>
                <a:spcPts val="3000"/>
              </a:spcBef>
              <a:buNone/>
            </a:pPr>
            <a:endParaRPr lang="el-GR" sz="36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5.Για </a:t>
            </a:r>
            <a:r>
              <a:rPr lang="el-GR" sz="3600" dirty="0"/>
              <a:t>τους θλιμμένους στιχουργώ ανθρώπους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6.Που </a:t>
            </a:r>
            <a:r>
              <a:rPr lang="el-GR" sz="3600" dirty="0"/>
              <a:t>βγήκανε τα όνειρα τους πλάνη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7.Για </a:t>
            </a:r>
            <a:r>
              <a:rPr lang="el-GR" sz="3600" dirty="0"/>
              <a:t>κάτι οδοιπόρους που έχουν κάνει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8.Ταξίδια </a:t>
            </a:r>
            <a:r>
              <a:rPr lang="el-GR" sz="3600" dirty="0"/>
              <a:t>σε παραμυθένιους </a:t>
            </a:r>
            <a:r>
              <a:rPr lang="el-GR" sz="3600" dirty="0" smtClean="0"/>
              <a:t>τόπους</a:t>
            </a:r>
          </a:p>
          <a:p>
            <a:pPr marL="0" indent="0">
              <a:spcBef>
                <a:spcPts val="3000"/>
              </a:spcBef>
              <a:buNone/>
            </a:pPr>
            <a:endParaRPr lang="el-GR" sz="3600" dirty="0" smtClean="0"/>
          </a:p>
          <a:p>
            <a:pPr marL="0" indent="0">
              <a:spcBef>
                <a:spcPts val="3000"/>
              </a:spcBef>
              <a:buNone/>
            </a:pPr>
            <a:endParaRPr lang="el-GR" sz="3600" dirty="0"/>
          </a:p>
          <a:p>
            <a:pPr marL="0" indent="0">
              <a:spcBef>
                <a:spcPts val="3000"/>
              </a:spcBef>
              <a:buNone/>
            </a:pPr>
            <a:endParaRPr lang="el-GR" sz="3600" dirty="0" smtClean="0"/>
          </a:p>
          <a:p>
            <a:pPr marL="0" indent="0">
              <a:spcBef>
                <a:spcPts val="3000"/>
              </a:spcBef>
              <a:buNone/>
            </a:pPr>
            <a:endParaRPr lang="el-GR" sz="3600" dirty="0" smtClean="0"/>
          </a:p>
          <a:p>
            <a:pPr marL="0" indent="0">
              <a:spcBef>
                <a:spcPts val="3000"/>
              </a:spcBef>
              <a:buNone/>
            </a:pPr>
            <a:endParaRPr lang="el-GR" sz="36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9.Ποτέ </a:t>
            </a:r>
            <a:r>
              <a:rPr lang="el-GR" sz="3600" dirty="0"/>
              <a:t>για πόλεμο δεν γράφω λέξη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10.Ούτε </a:t>
            </a:r>
            <a:r>
              <a:rPr lang="el-GR" sz="3600" dirty="0"/>
              <a:t>για ότι ονομάζουν βία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11.Αρνούμαι </a:t>
            </a:r>
            <a:r>
              <a:rPr lang="el-GR" sz="3600" dirty="0"/>
              <a:t>ποίημα που κρύβει μίσος</a:t>
            </a:r>
          </a:p>
          <a:p>
            <a:pPr marL="0" indent="0">
              <a:spcBef>
                <a:spcPts val="3000"/>
              </a:spcBef>
              <a:buNone/>
            </a:pPr>
            <a:endParaRPr lang="el-GR" sz="36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12.Κοιτάζω τον καιρό λέω θα βρέξει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13.Καμιά φορά αισθάνομαι φοβία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14.Τραγούδια αγάπης θέλει ο κόσμος ίσως</a:t>
            </a:r>
          </a:p>
          <a:p>
            <a:pPr marL="0" indent="0">
              <a:spcBef>
                <a:spcPts val="3000"/>
              </a:spcBef>
              <a:buNone/>
            </a:pPr>
            <a:endParaRPr lang="el-GR" sz="36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Του έρωτα η νήσος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Βιβλίο που οι καιροί δεν ξεφυλλίζουν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3600" dirty="0" smtClean="0"/>
              <a:t>Τα γκρίζα σύννεφα δεν τη γνωρίζουν</a:t>
            </a:r>
          </a:p>
          <a:p>
            <a:pPr marL="0" indent="0">
              <a:spcBef>
                <a:spcPts val="3000"/>
              </a:spcBef>
              <a:buNone/>
            </a:pPr>
            <a:endParaRPr lang="el-GR" sz="3600" dirty="0"/>
          </a:p>
          <a:p>
            <a:pPr marL="0" indent="0">
              <a:spcBef>
                <a:spcPts val="3000"/>
              </a:spcBef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26980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Το παραπάνω Σονέτο παρατηρεί κανείς ότι διαθέτει 17 στίχους αντί για 14. Αυτό συμβαίνει διότι έχει προστεθεί στο τέλος και μια «ουρά» όπως αποκαλείται στο βιβλίο του Γεράσιμου Σπαταλά: </a:t>
            </a:r>
            <a:r>
              <a:rPr lang="el-GR" i="1" dirty="0"/>
              <a:t>Η στιχουργική τέχνη</a:t>
            </a:r>
            <a:r>
              <a:rPr lang="el-GR" dirty="0"/>
              <a:t>. Εκεί υπάρχει ένα σχετικό κεφάλαιο για τη λειτουργία των Σονέτων που αναφέρει ότι προαιρετικά ο ποιητής μπορεί να εμπλουτίσει το Σονέτο του με άλλους τρεις στίχους. Αυτές όμως οι γραμμές δεν μπορούν να τοποθετηθούν με αυθαίρετο τρόπο μα απεναντίας οφείλουν να εμφανιστούν ως εξής:  </a:t>
            </a:r>
          </a:p>
          <a:p>
            <a:r>
              <a:rPr lang="el-GR" dirty="0"/>
              <a:t>Ο πρώτος στίχος της «ουράς» πρέπει να κάνει ομοιοκαταληξία με τον 14</a:t>
            </a:r>
            <a:r>
              <a:rPr lang="el-GR" baseline="30000" dirty="0"/>
              <a:t>ο</a:t>
            </a:r>
            <a:r>
              <a:rPr lang="el-GR" dirty="0"/>
              <a:t> στίχο και να είναι επτασύλλαβος ώστε να γίνει αισθητή η μετάβαση. Οι επόμενοι δύο στίχοι διαμορφώνουν πάντα μια ανεξάρτητη ζευγαρωτή ομοιοκαταληξία</a:t>
            </a:r>
            <a:r>
              <a:rPr lang="el-GR" dirty="0" smtClean="0"/>
              <a:t>.</a:t>
            </a:r>
          </a:p>
          <a:p>
            <a:r>
              <a:rPr lang="el-GR" dirty="0"/>
              <a:t>Επίσης αξίζει να επισημανθεί ότι η έννοια της «ουράς» συναντιέται πρωτίστως στην κλασική μουσική. Με τον όρο «</a:t>
            </a:r>
            <a:r>
              <a:rPr lang="en-US" dirty="0"/>
              <a:t>coda</a:t>
            </a:r>
            <a:r>
              <a:rPr lang="el-GR" dirty="0"/>
              <a:t>» εννοείται εκείνο το μέρος του έργου που σχετίζεται με το κλείσιμο ή το φινάλε μιας συμφωνίας ή μιας σουίτας κ.τ.λ. Συνεπώς συμπεραίνεται και η στενή σχέση που διαθέτει το Σονέτο με τον ήχο και την προφορική παράδοση της λογοτεχνίας που μοιάζει να το μεταχειρίζεται περισσότερο ως «τραγουδάκι» παρά ως κείμενο προορισμένο απλώς για ανάγνωση.     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6565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Κλείνοντας, να επισημάνουμε ότι πέρα από την αυστηρή αρχιτεκτονική του Σονέτου καλό θα ήταν να προσεχθεί και ο τρόπος ανάπτυξης του νοήματος που, κακά τα ψέματα, είναι και το ζητούμενο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Πολλοί μελετητές ισχυρίζονται ότι </a:t>
            </a:r>
            <a:r>
              <a:rPr lang="el-GR" b="1" dirty="0"/>
              <a:t>στα πρώτα δύο τετράστιχα συνήθως παρουσιάζεται ένα πρόβλημα ή μια κατάσταση </a:t>
            </a:r>
            <a:r>
              <a:rPr lang="el-GR" dirty="0"/>
              <a:t>και στα </a:t>
            </a:r>
            <a:r>
              <a:rPr lang="el-GR" u="sng" dirty="0"/>
              <a:t>δύο τρίστιχα που ακολουθούν εμφανίζεται η λύση του προβλήματος ή η κορύφωση της κατάστασης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«ουρά» </a:t>
            </a:r>
            <a:r>
              <a:rPr lang="el-GR" dirty="0" smtClean="0"/>
              <a:t>μπορεί να χρησιμοποιηθεί  </a:t>
            </a:r>
            <a:r>
              <a:rPr lang="el-GR" dirty="0"/>
              <a:t>ως καταληκτικό μήνυμα.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607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1513490" y="704193"/>
            <a:ext cx="21336000" cy="121079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Π</a:t>
            </a:r>
            <a:r>
              <a:rPr lang="el-GR" dirty="0" smtClean="0"/>
              <a:t>έτα</a:t>
            </a:r>
            <a:r>
              <a:rPr lang="el-GR" dirty="0"/>
              <a:t>, </a:t>
            </a:r>
            <a:r>
              <a:rPr lang="el-GR" dirty="0" err="1"/>
              <a:t>Ἀγάπη</a:t>
            </a:r>
            <a:r>
              <a:rPr lang="el-GR" dirty="0"/>
              <a:t>, </a:t>
            </a:r>
            <a:r>
              <a:rPr lang="el-GR" dirty="0" err="1"/>
              <a:t>στὰ</a:t>
            </a:r>
            <a:r>
              <a:rPr lang="el-GR" dirty="0"/>
              <a:t> </a:t>
            </a:r>
            <a:r>
              <a:rPr lang="el-GR" dirty="0" err="1"/>
              <a:t>οὐράνια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χαιρέτα</a:t>
            </a:r>
            <a:br>
              <a:rPr lang="el-GR" dirty="0"/>
            </a:br>
            <a:r>
              <a:rPr lang="el-GR" dirty="0" err="1"/>
              <a:t>Τὴ</a:t>
            </a:r>
            <a:r>
              <a:rPr lang="el-GR" dirty="0"/>
              <a:t> μάννα μου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δείχ</a:t>
            </a:r>
            <a:r>
              <a:rPr lang="el-GR" dirty="0"/>
              <a:t>’ της </a:t>
            </a:r>
            <a:r>
              <a:rPr lang="el-GR" dirty="0" err="1"/>
              <a:t>τὰ</a:t>
            </a:r>
            <a:r>
              <a:rPr lang="el-GR" dirty="0"/>
              <a:t> φτωχά μου</a:t>
            </a:r>
            <a:br>
              <a:rPr lang="el-GR" dirty="0"/>
            </a:br>
            <a:r>
              <a:rPr lang="el-GR" dirty="0" err="1"/>
              <a:t>Τοῦτα</a:t>
            </a:r>
            <a:r>
              <a:rPr lang="el-GR" dirty="0"/>
              <a:t> τραγούδια, κ’ </a:t>
            </a:r>
            <a:r>
              <a:rPr lang="el-GR" dirty="0" err="1"/>
              <a:t>ἔπειτα</a:t>
            </a:r>
            <a:r>
              <a:rPr lang="el-GR" dirty="0"/>
              <a:t> </a:t>
            </a:r>
            <a:r>
              <a:rPr lang="el-GR" dirty="0" err="1"/>
              <a:t>ἐδῶ</a:t>
            </a:r>
            <a:r>
              <a:rPr lang="el-GR" dirty="0"/>
              <a:t> </a:t>
            </a:r>
            <a:r>
              <a:rPr lang="el-GR" dirty="0" smtClean="0"/>
              <a:t>χάμου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Βλογημένα 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αὐτὴν</a:t>
            </a:r>
            <a:r>
              <a:rPr lang="el-GR" dirty="0"/>
              <a:t> ξανάφερέ τα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Μ’ </a:t>
            </a:r>
            <a:r>
              <a:rPr lang="el-GR" dirty="0" err="1"/>
              <a:t>ἕνα</a:t>
            </a:r>
            <a:r>
              <a:rPr lang="el-GR" dirty="0"/>
              <a:t> χαμόγελό της </a:t>
            </a:r>
            <a:r>
              <a:rPr lang="el-GR" dirty="0" err="1"/>
              <a:t>χρύσονέ</a:t>
            </a:r>
            <a:r>
              <a:rPr lang="el-GR" dirty="0"/>
              <a:t> τα,</a:t>
            </a:r>
            <a:br>
              <a:rPr lang="el-GR" dirty="0"/>
            </a:b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σὰν</a:t>
            </a:r>
            <a:r>
              <a:rPr lang="el-GR" dirty="0"/>
              <a:t> πετράδια </a:t>
            </a:r>
            <a:r>
              <a:rPr lang="el-GR" dirty="0" err="1"/>
              <a:t>ἀτόφωτα</a:t>
            </a:r>
            <a:r>
              <a:rPr lang="el-GR" dirty="0"/>
              <a:t>, </a:t>
            </a:r>
            <a:r>
              <a:rPr lang="el-GR" dirty="0" err="1"/>
              <a:t>σὰν</a:t>
            </a:r>
            <a:r>
              <a:rPr lang="el-GR" dirty="0"/>
              <a:t> </a:t>
            </a:r>
            <a:r>
              <a:rPr lang="el-GR" dirty="0" err="1"/>
              <a:t>ἄμμου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Χρυσοῦ</a:t>
            </a:r>
            <a:r>
              <a:rPr lang="el-GR" dirty="0"/>
              <a:t> </a:t>
            </a:r>
            <a:r>
              <a:rPr lang="el-GR" dirty="0" err="1"/>
              <a:t>κλονιὰ</a:t>
            </a:r>
            <a:r>
              <a:rPr lang="el-GR" dirty="0"/>
              <a:t> </a:t>
            </a:r>
            <a:r>
              <a:rPr lang="el-GR" dirty="0" err="1"/>
              <a:t>χαρὲς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βάσανά </a:t>
            </a:r>
            <a:r>
              <a:rPr lang="el-GR" dirty="0" smtClean="0"/>
              <a:t>μου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Θὰ</a:t>
            </a:r>
            <a:r>
              <a:rPr lang="el-GR" dirty="0"/>
              <a:t> γυαλίσουν </a:t>
            </a:r>
            <a:r>
              <a:rPr lang="el-GR" dirty="0" err="1"/>
              <a:t>μὲς</a:t>
            </a:r>
            <a:r>
              <a:rPr lang="el-GR" dirty="0"/>
              <a:t> τ’ </a:t>
            </a:r>
            <a:r>
              <a:rPr lang="el-GR" dirty="0" err="1"/>
              <a:t>ἄτεχνα</a:t>
            </a:r>
            <a:r>
              <a:rPr lang="el-GR" dirty="0"/>
              <a:t> </a:t>
            </a:r>
            <a:r>
              <a:rPr lang="el-GR" dirty="0" err="1"/>
              <a:t>σονέττα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Σὰν</a:t>
            </a:r>
            <a:r>
              <a:rPr lang="el-GR" dirty="0"/>
              <a:t> </a:t>
            </a:r>
            <a:r>
              <a:rPr lang="el-GR" dirty="0" err="1"/>
              <a:t>ἀλκυόνα</a:t>
            </a:r>
            <a:r>
              <a:rPr lang="el-GR" dirty="0"/>
              <a:t>, </a:t>
            </a:r>
            <a:r>
              <a:rPr lang="el-GR" dirty="0" err="1"/>
              <a:t>Ἀγάπη</a:t>
            </a:r>
            <a:r>
              <a:rPr lang="el-GR" dirty="0"/>
              <a:t>, </a:t>
            </a:r>
            <a:r>
              <a:rPr lang="el-GR" dirty="0" err="1"/>
              <a:t>μὲ</a:t>
            </a:r>
            <a:r>
              <a:rPr lang="el-GR" dirty="0"/>
              <a:t> </a:t>
            </a:r>
            <a:r>
              <a:rPr lang="el-GR" dirty="0" err="1"/>
              <a:t>φτεροῦγες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Ἁπλωμένες</a:t>
            </a:r>
            <a:r>
              <a:rPr lang="el-GR" dirty="0"/>
              <a:t> διαβαίνεις </a:t>
            </a:r>
            <a:r>
              <a:rPr lang="el-GR" dirty="0" err="1"/>
              <a:t>ἰριδένια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Κατάστρωτες</a:t>
            </a:r>
            <a:r>
              <a:rPr lang="el-GR" dirty="0"/>
              <a:t> </a:t>
            </a:r>
            <a:r>
              <a:rPr lang="el-GR" dirty="0" err="1"/>
              <a:t>μὲ</a:t>
            </a:r>
            <a:r>
              <a:rPr lang="el-GR" dirty="0"/>
              <a:t> </a:t>
            </a:r>
            <a:r>
              <a:rPr lang="el-GR" dirty="0" err="1"/>
              <a:t>φῶς</a:t>
            </a:r>
            <a:r>
              <a:rPr lang="el-GR" dirty="0"/>
              <a:t> </a:t>
            </a:r>
            <a:r>
              <a:rPr lang="el-GR" dirty="0" err="1"/>
              <a:t>ἀνάερες</a:t>
            </a:r>
            <a:r>
              <a:rPr lang="el-GR" dirty="0"/>
              <a:t> </a:t>
            </a:r>
            <a:r>
              <a:rPr lang="el-GR" dirty="0" err="1"/>
              <a:t>ροῦγες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Στῆς</a:t>
            </a:r>
            <a:r>
              <a:rPr lang="el-GR" dirty="0"/>
              <a:t> ζωής τ’ </a:t>
            </a:r>
            <a:r>
              <a:rPr lang="el-GR" dirty="0" err="1"/>
              <a:t>ἄγριο</a:t>
            </a:r>
            <a:r>
              <a:rPr lang="el-GR" dirty="0"/>
              <a:t> </a:t>
            </a:r>
            <a:r>
              <a:rPr lang="el-GR" dirty="0" err="1"/>
              <a:t>πέλαο</a:t>
            </a:r>
            <a:r>
              <a:rPr lang="el-GR" dirty="0"/>
              <a:t> </a:t>
            </a:r>
            <a:r>
              <a:rPr lang="el-GR" dirty="0" err="1"/>
              <a:t>νεραϊδένια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Χαρίζεις καλοσύνη, </a:t>
            </a:r>
            <a:r>
              <a:rPr lang="el-GR" dirty="0" err="1"/>
              <a:t>ὅθε</a:t>
            </a:r>
            <a:r>
              <a:rPr lang="el-GR" dirty="0"/>
              <a:t> φωλιάζεις,</a:t>
            </a:r>
            <a:br>
              <a:rPr lang="el-GR" dirty="0"/>
            </a:br>
            <a:r>
              <a:rPr lang="el-GR" dirty="0"/>
              <a:t>Και μ’ </a:t>
            </a:r>
            <a:r>
              <a:rPr lang="el-GR" dirty="0" err="1"/>
              <a:t>ὄνειρα</a:t>
            </a:r>
            <a:r>
              <a:rPr lang="el-GR" dirty="0"/>
              <a:t> </a:t>
            </a:r>
            <a:r>
              <a:rPr lang="el-GR" dirty="0" err="1"/>
              <a:t>οὐρανοῦ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</a:t>
            </a:r>
            <a:r>
              <a:rPr lang="el-GR" dirty="0" err="1"/>
              <a:t>ἀσπρογαλιάζεις</a:t>
            </a:r>
            <a:r>
              <a:rPr lang="el-GR" dirty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06991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69325" y="920453"/>
            <a:ext cx="14650416" cy="1240339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Καλότυχοι οι νεκροί που λησμονάνε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την </a:t>
            </a:r>
            <a:r>
              <a:rPr kumimoji="0" lang="el-GR" altLang="el-G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πίκρια</a:t>
            </a: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της ζωής. Όντας βυθίσει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ο ήλιος και το σούρουπο </a:t>
            </a:r>
            <a:r>
              <a:rPr kumimoji="0" lang="el-GR" altLang="el-G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ακλουθήσει</a:t>
            </a: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μην τους κλαις, ο καημός σου όσος και να ‘ναι.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Τέτοιαν ώρα οι ψυχές διψούν και πάνε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στης λησμονιάς την κρουσταλλένια βρύση·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μα βούρκος το νεράκι θα μαυρίσει,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α στάξει γι’ αυτές δάκρυ </a:t>
            </a:r>
            <a:r>
              <a:rPr kumimoji="0" lang="el-GR" altLang="el-G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όθε</a:t>
            </a: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αγαπάνε.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Κι αν </a:t>
            </a:r>
            <a:r>
              <a:rPr kumimoji="0" lang="el-GR" altLang="el-G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πιουν</a:t>
            </a: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θολό νερό ξαναθυμούνται,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διαβαίνοντας λιβάδια από ασφοδίλι·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πόνους παλιούς, που μέσα τους κοιμούνται.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Α δε μπορείς παρά να κλαις το δείλι,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τους ζωντανούς τα μάτια σου ας θρηνήσουν: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θέλουν - μα δε </a:t>
            </a:r>
            <a:r>
              <a:rPr kumimoji="0" lang="el-GR" altLang="el-G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βολεί</a:t>
            </a:r>
            <a:r>
              <a:rPr kumimoji="0" lang="el-GR" altLang="el-G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να λησμονήσουν.</a:t>
            </a:r>
            <a:endParaRPr kumimoji="0" lang="el-GR" alt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7611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Επανάληψη"/>
          <p:cNvSpPr txBox="1">
            <a:spLocks noGrp="1"/>
          </p:cNvSpPr>
          <p:nvPr>
            <p:ph type="title"/>
          </p:nvPr>
        </p:nvSpPr>
        <p:spPr>
          <a:xfrm>
            <a:off x="1524000" y="761999"/>
            <a:ext cx="21336000" cy="8125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50292" algn="just" defTabSz="411479">
              <a:tabLst>
                <a:tab pos="1054100" algn="l"/>
              </a:tabLst>
              <a:defRPr sz="48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0">
                <a:effectLst/>
              </a:defRPr>
            </a:pPr>
            <a:r>
              <a:rPr b="1"/>
              <a:t>Επανάληψη</a:t>
            </a:r>
          </a:p>
        </p:txBody>
      </p:sp>
      <p:sp>
        <p:nvSpPr>
          <p:cNvPr id="184" name="Είναι νωρίς ακόμη μες στον κόσμο αυτόν, μ’ ακούς; Είμ’ εγώ, μ’ ακούς; Σ’ αγαπάω, μ’ ακούς;…"/>
          <p:cNvSpPr txBox="1">
            <a:spLocks noGrp="1"/>
          </p:cNvSpPr>
          <p:nvPr>
            <p:ph type="body" idx="1"/>
          </p:nvPr>
        </p:nvSpPr>
        <p:spPr>
          <a:xfrm>
            <a:off x="1164598" y="1282262"/>
            <a:ext cx="21336001" cy="12108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l-GR" dirty="0" smtClean="0"/>
              <a:t>Είναι η απλούστερη αίσθηση του ρυθμού</a:t>
            </a:r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l-GR" dirty="0"/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i="1" dirty="0" err="1" smtClean="0"/>
              <a:t>Είν</a:t>
            </a:r>
            <a:r>
              <a:rPr i="1" dirty="0" smtClean="0"/>
              <a:t>αι </a:t>
            </a:r>
            <a:r>
              <a:rPr i="1" dirty="0"/>
              <a:t>νωρίς ακόμη μες στον κόσμο αυτόν, μ’ ακούς; Είμ’ εγώ, μ’ ακούς; Σ’ αγαπάω, μ’ ακούς;</a:t>
            </a:r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i="1" dirty="0" err="1"/>
              <a:t>Πού</a:t>
            </a:r>
            <a:r>
              <a:rPr i="1" dirty="0"/>
              <a:t> μ’ α</a:t>
            </a:r>
            <a:r>
              <a:rPr i="1" dirty="0" err="1"/>
              <a:t>φήνεις</a:t>
            </a:r>
            <a:r>
              <a:rPr i="1" dirty="0"/>
              <a:t>, π</a:t>
            </a:r>
            <a:r>
              <a:rPr i="1" dirty="0" err="1"/>
              <a:t>ού</a:t>
            </a:r>
            <a:r>
              <a:rPr i="1" dirty="0"/>
              <a:t> πας, μ’ α</a:t>
            </a:r>
            <a:r>
              <a:rPr i="1" dirty="0" err="1"/>
              <a:t>κούς</a:t>
            </a:r>
            <a:r>
              <a:rPr i="1" dirty="0"/>
              <a:t>;</a:t>
            </a:r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i="1" dirty="0"/>
              <a:t>Θα ’ </a:t>
            </a:r>
            <a:r>
              <a:rPr i="1" dirty="0" err="1"/>
              <a:t>ρθει</a:t>
            </a:r>
            <a:r>
              <a:rPr i="1" dirty="0"/>
              <a:t> </a:t>
            </a:r>
            <a:r>
              <a:rPr i="1" dirty="0" err="1"/>
              <a:t>μέρ</a:t>
            </a:r>
            <a:r>
              <a:rPr i="1" dirty="0"/>
              <a:t>α, μ’ ακούς; για μας, μ’ ακούς; Πουθενά δεν πάω, μ’ ακούς;</a:t>
            </a:r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i="1" dirty="0"/>
              <a:t>Ή κα</a:t>
            </a:r>
            <a:r>
              <a:rPr i="1" dirty="0" err="1"/>
              <a:t>νείς</a:t>
            </a:r>
            <a:r>
              <a:rPr i="1" dirty="0"/>
              <a:t> ή </a:t>
            </a:r>
            <a:r>
              <a:rPr i="1" dirty="0" err="1"/>
              <a:t>κι</a:t>
            </a:r>
            <a:r>
              <a:rPr i="1" dirty="0"/>
              <a:t> </a:t>
            </a:r>
            <a:r>
              <a:rPr i="1" dirty="0" err="1"/>
              <a:t>οι</a:t>
            </a:r>
            <a:r>
              <a:rPr i="1" dirty="0"/>
              <a:t> </a:t>
            </a:r>
            <a:r>
              <a:rPr i="1" dirty="0" err="1"/>
              <a:t>δύο</a:t>
            </a:r>
            <a:r>
              <a:rPr i="1" dirty="0"/>
              <a:t> μα</a:t>
            </a:r>
            <a:r>
              <a:rPr i="1" dirty="0" err="1"/>
              <a:t>ζί</a:t>
            </a:r>
            <a:r>
              <a:rPr i="1" dirty="0"/>
              <a:t>, μ’ α</a:t>
            </a:r>
            <a:r>
              <a:rPr i="1" dirty="0" err="1"/>
              <a:t>κούς</a:t>
            </a:r>
            <a:r>
              <a:rPr i="1" dirty="0"/>
              <a:t>;</a:t>
            </a:r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(</a:t>
            </a:r>
            <a:r>
              <a:rPr dirty="0" err="1"/>
              <a:t>Οδυσσέ</a:t>
            </a:r>
            <a:r>
              <a:rPr dirty="0"/>
              <a:t>ας Ελύτης, </a:t>
            </a:r>
            <a:r>
              <a:rPr i="1" dirty="0"/>
              <a:t>Μονόγραμμα</a:t>
            </a:r>
            <a:r>
              <a:rPr dirty="0"/>
              <a:t>)</a:t>
            </a:r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tabLst>
                <a:tab pos="990600" algn="l"/>
              </a:tabLst>
              <a:defRPr sz="3696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46939" indent="0" algn="just" defTabSz="384047">
              <a:spcBef>
                <a:spcPts val="0"/>
              </a:spcBef>
              <a:buClrTx/>
              <a:buSzTx/>
              <a:buNone/>
              <a:tabLst>
                <a:tab pos="990600" algn="l"/>
              </a:tabLst>
              <a:defRPr sz="3696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46939" indent="0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i="1" dirty="0"/>
              <a:t>Καὶ </a:t>
            </a:r>
            <a:r>
              <a:rPr i="1" dirty="0" err="1"/>
              <a:t>μὴ</a:t>
            </a:r>
            <a:r>
              <a:rPr i="1" dirty="0"/>
              <a:t> </a:t>
            </a:r>
            <a:r>
              <a:rPr i="1" dirty="0" err="1"/>
              <a:t>γελᾶς</a:t>
            </a:r>
            <a:r>
              <a:rPr i="1" dirty="0"/>
              <a:t> καὶ </a:t>
            </a:r>
            <a:r>
              <a:rPr i="1" dirty="0" err="1"/>
              <a:t>μὴν</a:t>
            </a:r>
            <a:r>
              <a:rPr i="1" dirty="0"/>
              <a:t> </a:t>
            </a:r>
            <a:r>
              <a:rPr i="1" dirty="0" err="1"/>
              <a:t>κλ</a:t>
            </a:r>
            <a:r>
              <a:rPr i="1" dirty="0"/>
              <a:t>αῖς καὶ μὴ χαίρεσαι</a:t>
            </a:r>
            <a:br>
              <a:rPr i="1" dirty="0"/>
            </a:br>
            <a:r>
              <a:rPr i="1" dirty="0"/>
              <a:t>Μὴ σφίγγεις ἄδικα τὰ παπούτσια σου σὰ νὰ φυτεύεις πλατάνια</a:t>
            </a:r>
            <a:br>
              <a:rPr i="1" dirty="0"/>
            </a:br>
            <a:r>
              <a:rPr i="1" dirty="0"/>
              <a:t>Μὴ γίνεσαι ΠEΠPΩMENON</a:t>
            </a:r>
            <a:br>
              <a:rPr i="1" dirty="0"/>
            </a:br>
            <a:r>
              <a:rPr i="1" dirty="0"/>
              <a:t>Γιατί δὲν εἶναι ὁ σταυραητὸς ἕνα κλεισμένο συρτάρι</a:t>
            </a:r>
            <a:br>
              <a:rPr i="1" dirty="0"/>
            </a:br>
            <a:r>
              <a:rPr i="1" dirty="0"/>
              <a:t>Δὲν εἶναι δάκρυ κορομηλιᾶς οὔτε χαμόγελο νούφαρου</a:t>
            </a:r>
            <a:br>
              <a:rPr i="1" dirty="0"/>
            </a:br>
            <a:r>
              <a:rPr i="1" dirty="0"/>
              <a:t>Οὔτε φανέλα περιστεριοῦ καὶ μαντολίνο Σουλτάνου</a:t>
            </a:r>
            <a:br>
              <a:rPr i="1" dirty="0"/>
            </a:br>
            <a:r>
              <a:rPr i="1" dirty="0"/>
              <a:t>Οὔτε μεταξωτὴ φορεσιὰ γιὰ τὸ κεφάλι τῆς φάλαινας.</a:t>
            </a:r>
            <a:br>
              <a:rPr i="1" dirty="0"/>
            </a:br>
            <a:r>
              <a:rPr i="1" dirty="0" err="1"/>
              <a:t>Εἶν</a:t>
            </a:r>
            <a:r>
              <a:rPr i="1" dirty="0"/>
              <a:t>αι πριόνι θαλασσινὸ ποὺ πετσοκόβει τοὺς γλάρους</a:t>
            </a:r>
            <a:br>
              <a:rPr i="1" dirty="0"/>
            </a:br>
            <a:r>
              <a:rPr i="1" dirty="0"/>
              <a:t>Εἶναι προσκέφαλο μαραγκοῦ εἶναι ρολόι ζητιάνου</a:t>
            </a:r>
            <a:br>
              <a:rPr i="1" dirty="0"/>
            </a:br>
            <a:r>
              <a:rPr i="1" dirty="0"/>
              <a:t>Εἶναι φωτιὰ σ᾿ ἕνα γύφτικο ποὺ κοροϊδεύει τὶς παπαδιὲς καὶ νανουρίζει τὰ κρίνα</a:t>
            </a:r>
            <a:br>
              <a:rPr i="1" dirty="0"/>
            </a:br>
            <a:r>
              <a:rPr i="1" dirty="0"/>
              <a:t>Εἶναι τῶν Τούρκων συμπεθεριὸ τῶν Αὐστραλῶν πανηγύρι</a:t>
            </a:r>
            <a:br>
              <a:rPr i="1" dirty="0"/>
            </a:br>
            <a:r>
              <a:rPr i="1" dirty="0"/>
              <a:t>Εἶναι λημέρι τῶν Οὔγγρων</a:t>
            </a:r>
          </a:p>
          <a:p>
            <a:pPr marL="0" marR="46939" indent="0" defTabSz="384047">
              <a:spcBef>
                <a:spcPts val="0"/>
              </a:spcBef>
              <a:buClrTx/>
              <a:buSzTx/>
              <a:buNone/>
              <a:defRPr sz="369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(</a:t>
            </a:r>
            <a:r>
              <a:rPr dirty="0" err="1"/>
              <a:t>Νίκος</a:t>
            </a:r>
            <a:r>
              <a:rPr dirty="0"/>
              <a:t> </a:t>
            </a:r>
            <a:r>
              <a:rPr dirty="0" err="1"/>
              <a:t>Γκάτσος</a:t>
            </a:r>
            <a:r>
              <a:rPr dirty="0"/>
              <a:t>, </a:t>
            </a:r>
            <a:r>
              <a:rPr i="1" dirty="0" err="1"/>
              <a:t>Αμοργός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Ποιητές, που δεν τους ενδιαφέρει η μουσική, είναι ─ή γίνονται─ κακοί ποιητές.…"/>
          <p:cNvSpPr txBox="1">
            <a:spLocks noGrp="1"/>
          </p:cNvSpPr>
          <p:nvPr>
            <p:ph type="body" idx="1"/>
          </p:nvPr>
        </p:nvSpPr>
        <p:spPr>
          <a:xfrm>
            <a:off x="1166649" y="1919014"/>
            <a:ext cx="21336000" cy="8001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b="1" i="1" dirty="0" err="1"/>
              <a:t>Αν</a:t>
            </a:r>
            <a:r>
              <a:rPr b="1" i="1" dirty="0"/>
              <a:t> </a:t>
            </a:r>
            <a:r>
              <a:rPr b="1" i="1" dirty="0" err="1"/>
              <a:t>λά</a:t>
            </a:r>
            <a:r>
              <a:rPr b="1" i="1" dirty="0"/>
              <a:t>βουμε υπόψη μας τον Όμηρο, τότε ποίηση είναι η τέχνη που περιλαμβάνει όλες τις αρετές της πεζογραφίας</a:t>
            </a:r>
            <a:r>
              <a:rPr i="1" dirty="0"/>
              <a:t>.</a:t>
            </a:r>
          </a:p>
          <a:p>
            <a:pPr marL="0" marR="55880" indent="0" algn="just" defTabSz="457200">
              <a:lnSpc>
                <a:spcPct val="150000"/>
              </a:lnSpc>
              <a:spcBef>
                <a:spcPts val="90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(Samuel Johnson</a:t>
            </a:r>
            <a:r>
              <a:rPr dirty="0" smtClean="0"/>
              <a:t>)</a:t>
            </a:r>
            <a:r>
              <a:rPr lang="el-GR" b="1" i="1" dirty="0"/>
              <a:t> </a:t>
            </a:r>
            <a:endParaRPr lang="el-GR" b="1" i="1" dirty="0" smtClean="0"/>
          </a:p>
          <a:p>
            <a:pPr marL="0" marR="55880" indent="0" algn="just" defTabSz="457200">
              <a:lnSpc>
                <a:spcPct val="150000"/>
              </a:lnSpc>
              <a:spcBef>
                <a:spcPts val="90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l-GR" b="1" i="1" dirty="0"/>
          </a:p>
          <a:p>
            <a:pPr marL="0" marR="55880" indent="0" algn="just" defTabSz="457200">
              <a:lnSpc>
                <a:spcPct val="150000"/>
              </a:lnSpc>
              <a:spcBef>
                <a:spcPts val="90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l-GR" b="1" i="1" dirty="0" smtClean="0"/>
              <a:t>Ποιητές</a:t>
            </a:r>
            <a:r>
              <a:rPr lang="el-GR" b="1" i="1" dirty="0"/>
              <a:t>, που δεν τους ενδιαφέρει η μουσική, είναι ─ή γίνονται─ κακοί ποιητές</a:t>
            </a:r>
            <a:r>
              <a:rPr lang="el-GR" i="1" dirty="0"/>
              <a:t>.</a:t>
            </a:r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l-GR" dirty="0"/>
              <a:t>(</a:t>
            </a:r>
            <a:r>
              <a:rPr lang="el-GR" dirty="0" err="1"/>
              <a:t>Ezra</a:t>
            </a:r>
            <a:r>
              <a:rPr lang="el-GR" dirty="0"/>
              <a:t> </a:t>
            </a:r>
            <a:r>
              <a:rPr lang="el-GR" dirty="0" err="1"/>
              <a:t>Pound</a:t>
            </a:r>
            <a:r>
              <a:rPr lang="el-GR" dirty="0"/>
              <a:t>)</a:t>
            </a:r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Σίγουρα η παρατηρητικότητα είναι μεγάλο ελάττωμα για τον ποιητή· που καταντά, στο τέλος, τα σύννεφα να τα παίρνει για σύννεφα.…"/>
          <p:cNvSpPr txBox="1">
            <a:spLocks noGrp="1"/>
          </p:cNvSpPr>
          <p:nvPr>
            <p:ph type="body" idx="1"/>
          </p:nvPr>
        </p:nvSpPr>
        <p:spPr>
          <a:xfrm>
            <a:off x="808180" y="566442"/>
            <a:ext cx="21336000" cy="122918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l-GR" b="1" dirty="0" smtClean="0"/>
          </a:p>
          <a:p>
            <a:r>
              <a:rPr lang="el-GR" b="1" dirty="0" smtClean="0"/>
              <a:t>Προσοχή </a:t>
            </a:r>
            <a:r>
              <a:rPr lang="el-GR" b="1" dirty="0"/>
              <a:t>γιατί η σχέση / επαφή μας με την εξωτερική πραγματικότητα δυνητικά μπορεί να βλάψει την τέχνη μας:</a:t>
            </a:r>
          </a:p>
          <a:p>
            <a:r>
              <a:rPr lang="el-GR" i="1" dirty="0"/>
              <a:t>Σίγουρα η παρατηρητικότητα είναι μεγάλο ελάττωμα για τον ποιητή· που καταντά, στο τέλος, τα σύννεφα να τα παίρνει για σύννεφα</a:t>
            </a:r>
            <a:r>
              <a:rPr lang="el-GR" dirty="0"/>
              <a:t>.</a:t>
            </a:r>
          </a:p>
          <a:p>
            <a:r>
              <a:rPr lang="el-GR" dirty="0"/>
              <a:t>(Οδυσσέας Ελύτης, </a:t>
            </a:r>
            <a:r>
              <a:rPr lang="el-GR" i="1" dirty="0"/>
              <a:t>Εν λευκώ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Στη στιχουργική δεν πρέπει ποτέ ο στιχουργός να αντιλαμβάνεται το </a:t>
            </a:r>
            <a:r>
              <a:rPr lang="el-GR" dirty="0" err="1"/>
              <a:t>σοφρίτο</a:t>
            </a:r>
            <a:r>
              <a:rPr lang="el-GR" dirty="0"/>
              <a:t> και τον μπολσεβίκο ως φαγητό και γλυκό αντίστοιχα – ο στιχουργικός όπως και ο ποιητικός λόγος πρέπει να παραμένει ανυπότακτος στα δεδομένα της εξωτερικής πραγματικότητας.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Η αξία της λέξη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55880" algn="just" defTabSz="457200">
              <a:lnSpc>
                <a:spcPct val="102916"/>
              </a:lnSpc>
              <a:defRPr sz="5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0">
                <a:effectLst/>
              </a:defRPr>
            </a:pPr>
            <a:r>
              <a:rPr b="1" dirty="0"/>
              <a:t>Η α</a:t>
            </a:r>
            <a:r>
              <a:rPr b="1" dirty="0" err="1"/>
              <a:t>ξί</a:t>
            </a:r>
            <a:r>
              <a:rPr b="1" dirty="0"/>
              <a:t>α της λέξης</a:t>
            </a:r>
          </a:p>
        </p:txBody>
      </p:sp>
      <p:sp>
        <p:nvSpPr>
          <p:cNvPr id="129" name="Θάλασσα λανθασμένη δε γίνεται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55880" indent="0" algn="just" defTabSz="457200">
              <a:spcBef>
                <a:spcPts val="600"/>
              </a:spcBef>
              <a:buClrTx/>
              <a:buSzTx/>
              <a:buNone/>
              <a:defRPr sz="5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i="1" dirty="0" err="1"/>
              <a:t>Θάλ</a:t>
            </a:r>
            <a:r>
              <a:rPr i="1" dirty="0"/>
              <a:t>ασσα λανθασμένη δε γίνεται.</a:t>
            </a:r>
          </a:p>
          <a:p>
            <a:pPr marL="0" marR="55880" indent="0" algn="just" defTabSz="457200">
              <a:spcBef>
                <a:spcPts val="600"/>
              </a:spcBef>
              <a:buClrTx/>
              <a:buSzTx/>
              <a:buNone/>
              <a:defRPr sz="5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(</a:t>
            </a:r>
            <a:r>
              <a:rPr dirty="0" smtClean="0"/>
              <a:t>O</a:t>
            </a:r>
            <a:r>
              <a:rPr lang="el-GR" smtClean="0"/>
              <a:t>δυσσέας</a:t>
            </a:r>
            <a:r>
              <a:rPr smtClean="0"/>
              <a:t> </a:t>
            </a:r>
            <a:r>
              <a:rPr dirty="0" err="1"/>
              <a:t>Ελύτης</a:t>
            </a:r>
            <a:r>
              <a:rPr dirty="0"/>
              <a:t>)</a:t>
            </a:r>
          </a:p>
          <a:p>
            <a:pPr marL="0" marR="55880" indent="0" algn="just" defTabSz="457200">
              <a:spcBef>
                <a:spcPts val="600"/>
              </a:spcBef>
              <a:buClrTx/>
              <a:buSzTx/>
              <a:buNone/>
              <a:defRPr sz="5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π.χ. επ</a:t>
            </a:r>
            <a:r>
              <a:rPr dirty="0" err="1"/>
              <a:t>ίθετο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θάλασσα που δίνει λόγο ποιητικό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Ποιητικό Υποκείμενο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55880" algn="just" defTabSz="457200">
              <a:lnSpc>
                <a:spcPct val="102916"/>
              </a:lnSpc>
              <a:spcBef>
                <a:spcPts val="900"/>
              </a:spcBef>
              <a:defRPr sz="55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0">
                <a:effectLst/>
              </a:defRPr>
            </a:pPr>
            <a:r>
              <a:rPr b="1" dirty="0" err="1"/>
              <a:t>Ποιητικό</a:t>
            </a:r>
            <a:r>
              <a:rPr b="1" dirty="0"/>
              <a:t> Υπ</a:t>
            </a:r>
            <a:r>
              <a:rPr b="1" dirty="0" err="1"/>
              <a:t>οκείμενο</a:t>
            </a:r>
            <a:endParaRPr b="1" dirty="0"/>
          </a:p>
        </p:txBody>
      </p:sp>
      <p:sp>
        <p:nvSpPr>
          <p:cNvPr id="132" name="α΄ πληθυντικό: συλλογική συνείδηση…"/>
          <p:cNvSpPr txBox="1">
            <a:spLocks noGrp="1"/>
          </p:cNvSpPr>
          <p:nvPr>
            <p:ph type="body" idx="1"/>
          </p:nvPr>
        </p:nvSpPr>
        <p:spPr>
          <a:xfrm>
            <a:off x="1368764" y="3493891"/>
            <a:ext cx="21336000" cy="8001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l-GR" sz="5500" dirty="0"/>
              <a:t>Η ευκολία της υιοθέτησης του πρώτου προσώπου στον ενικό: τόνος λυρικός ή εξομολογητικός, άμεση κατάθεση προσωπικών συναισθημάτων και βιωμάτων. </a:t>
            </a:r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l-GR" dirty="0" smtClean="0"/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 smtClean="0"/>
              <a:t>α</a:t>
            </a:r>
            <a:r>
              <a:rPr dirty="0"/>
              <a:t>΄ π</a:t>
            </a:r>
            <a:r>
              <a:rPr dirty="0" err="1"/>
              <a:t>ληθυντικό</a:t>
            </a:r>
            <a:r>
              <a:rPr dirty="0"/>
              <a:t>: </a:t>
            </a:r>
            <a:r>
              <a:rPr dirty="0" err="1"/>
              <a:t>συλλογική</a:t>
            </a:r>
            <a:r>
              <a:rPr dirty="0"/>
              <a:t> </a:t>
            </a:r>
            <a:r>
              <a:rPr dirty="0" err="1"/>
              <a:t>συνείδηση</a:t>
            </a:r>
            <a:endParaRPr dirty="0"/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γ΄ </a:t>
            </a:r>
            <a:r>
              <a:rPr dirty="0" err="1"/>
              <a:t>ενικό</a:t>
            </a:r>
            <a:r>
              <a:rPr dirty="0"/>
              <a:t>: υπ</a:t>
            </a:r>
            <a:r>
              <a:rPr dirty="0" err="1"/>
              <a:t>οτιθέμενη</a:t>
            </a:r>
            <a:r>
              <a:rPr dirty="0"/>
              <a:t> α</a:t>
            </a:r>
            <a:r>
              <a:rPr dirty="0" err="1"/>
              <a:t>ντικειμενικότητ</a:t>
            </a:r>
            <a:r>
              <a:rPr dirty="0"/>
              <a:t>α</a:t>
            </a:r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β΄ π</a:t>
            </a:r>
            <a:r>
              <a:rPr dirty="0" err="1"/>
              <a:t>ρόσω</a:t>
            </a:r>
            <a:r>
              <a:rPr dirty="0"/>
              <a:t>πο: κάτι παραπάνω από μία απλή </a:t>
            </a:r>
            <a:r>
              <a:rPr dirty="0" smtClean="0"/>
              <a:t>απεύθυνση</a:t>
            </a:r>
            <a:endParaRPr lang="el-GR" dirty="0" smtClean="0"/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l-GR" dirty="0"/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l-GR" sz="5500" dirty="0"/>
              <a:t>Φωνή μπορεί να αποκτήσει οτιδήποτε π.χ. ένα ομιλούν κτίριο ή και συνομιλούν, ένα  πουκάμισο, ένα κόσμημα.</a:t>
            </a:r>
          </a:p>
          <a:p>
            <a:pPr marL="0" marR="55880" indent="0" algn="just" defTabSz="457200">
              <a:lnSpc>
                <a:spcPct val="102916"/>
              </a:lnSpc>
              <a:spcBef>
                <a:spcPts val="900"/>
              </a:spcBef>
              <a:buClrTx/>
              <a:buSzTx/>
              <a:buNone/>
              <a:defRPr sz="5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Οι σημαίνουσες απουσίες, τα υπονοούμενα"/>
          <p:cNvSpPr txBox="1">
            <a:spLocks noGrp="1"/>
          </p:cNvSpPr>
          <p:nvPr>
            <p:ph type="body" idx="1"/>
          </p:nvPr>
        </p:nvSpPr>
        <p:spPr>
          <a:xfrm>
            <a:off x="460409" y="3341538"/>
            <a:ext cx="21336000" cy="8001000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Φυσικό ή φανταστικό πρόσωπο, ένα ή περισσότερο, η ανθρωπότητα, ο Θεός, το σύμπαν, στον εαυτό μας…κάπου πάντως απευθύνεται.</a:t>
            </a:r>
          </a:p>
          <a:p>
            <a:pPr marL="0" marR="55880" indent="0" algn="just" defTabSz="457200">
              <a:lnSpc>
                <a:spcPct val="150000"/>
              </a:lnSpc>
              <a:spcBef>
                <a:spcPts val="300"/>
              </a:spcBef>
              <a:buClrTx/>
              <a:buSzTx/>
              <a:buNone/>
              <a:defRPr sz="6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55880" indent="0" algn="just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6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σημ</a:t>
            </a:r>
            <a:r>
              <a:rPr dirty="0"/>
              <a:t>αίνουσες απουσίες, τα υπονοούμενα</a:t>
            </a:r>
          </a:p>
        </p:txBody>
      </p:sp>
      <p:sp>
        <p:nvSpPr>
          <p:cNvPr id="135" name="Αποδέκτη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55880" algn="just" defTabSz="457200">
              <a:lnSpc>
                <a:spcPct val="150000"/>
              </a:lnSpc>
              <a:spcBef>
                <a:spcPts val="300"/>
              </a:spcBef>
              <a:defRPr sz="5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effectLst/>
              </a:defRPr>
            </a:pPr>
            <a:r>
              <a:rPr dirty="0" smtClean="0"/>
              <a:t>Απ</a:t>
            </a:r>
            <a:r>
              <a:rPr dirty="0" err="1" smtClean="0"/>
              <a:t>οδέκτης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Ακροστιχίδα (διπλή)"/>
          <p:cNvSpPr txBox="1">
            <a:spLocks noGrp="1"/>
          </p:cNvSpPr>
          <p:nvPr>
            <p:ph type="title"/>
          </p:nvPr>
        </p:nvSpPr>
        <p:spPr>
          <a:xfrm>
            <a:off x="1524000" y="698938"/>
            <a:ext cx="21336000" cy="13449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lnSpc>
                <a:spcPct val="107916"/>
              </a:lnSpc>
              <a:spcBef>
                <a:spcPts val="800"/>
              </a:spcBef>
              <a:defRPr sz="4200" b="1" spc="-7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R="51968" algn="just" defTabSz="425195">
              <a:lnSpc>
                <a:spcPct val="140000"/>
              </a:lnSpc>
              <a:spcBef>
                <a:spcPts val="0"/>
              </a:spcBef>
              <a:defRPr sz="455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l-GR" dirty="0"/>
              <a:t>Σονέτο</a:t>
            </a:r>
          </a:p>
        </p:txBody>
      </p:sp>
      <p:sp>
        <p:nvSpPr>
          <p:cNvPr id="162" name="Αν ζούσες μια μέρα ακόμΑ…"/>
          <p:cNvSpPr txBox="1">
            <a:spLocks noGrp="1"/>
          </p:cNvSpPr>
          <p:nvPr>
            <p:ph type="body" idx="1"/>
          </p:nvPr>
        </p:nvSpPr>
        <p:spPr>
          <a:xfrm>
            <a:off x="1523999" y="2205221"/>
            <a:ext cx="21336001" cy="112398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l-GR" dirty="0"/>
              <a:t>Το Σονέτο εμφανίστηκε στην Ιταλία περίπου τον 13</a:t>
            </a:r>
            <a:r>
              <a:rPr lang="el-GR" baseline="30000" dirty="0"/>
              <a:t>ο</a:t>
            </a:r>
            <a:r>
              <a:rPr lang="el-GR" dirty="0"/>
              <a:t> αιώνα και συνήθως μεταφράζεται ως «τραγουδάκι». Πρόκειται για ένα μικρό ποίημα που αποτελείται πάντοτε από 14 στίχους. Κάθε στίχος γράφεται σε ιαμβικό μέτρο έντεκα συλλαβών και ακούγεται ως εξής: 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Τατά</a:t>
            </a:r>
            <a:r>
              <a:rPr lang="el-GR" dirty="0"/>
              <a:t>, </a:t>
            </a:r>
            <a:r>
              <a:rPr lang="el-GR" dirty="0" err="1"/>
              <a:t>τατά</a:t>
            </a:r>
            <a:r>
              <a:rPr lang="el-GR" dirty="0"/>
              <a:t>, </a:t>
            </a:r>
            <a:r>
              <a:rPr lang="el-GR" dirty="0" err="1"/>
              <a:t>τατά</a:t>
            </a:r>
            <a:r>
              <a:rPr lang="el-GR" dirty="0"/>
              <a:t>, </a:t>
            </a:r>
            <a:r>
              <a:rPr lang="el-GR" dirty="0" err="1"/>
              <a:t>τατά</a:t>
            </a:r>
            <a:r>
              <a:rPr lang="el-GR" dirty="0"/>
              <a:t>, </a:t>
            </a:r>
            <a:r>
              <a:rPr lang="el-GR" dirty="0" err="1"/>
              <a:t>τατάτα</a:t>
            </a:r>
            <a:r>
              <a:rPr lang="el-GR" dirty="0"/>
              <a:t>.</a:t>
            </a:r>
          </a:p>
          <a:p>
            <a:r>
              <a:rPr lang="el-GR" i="1" dirty="0" smtClean="0"/>
              <a:t>Πόσες </a:t>
            </a:r>
            <a:r>
              <a:rPr lang="el-GR" i="1" dirty="0"/>
              <a:t>φορές με την ψυχή μου σ’ είδα</a:t>
            </a:r>
            <a:endParaRPr lang="el-GR" dirty="0"/>
          </a:p>
          <a:p>
            <a:r>
              <a:rPr lang="el-GR" i="1" dirty="0"/>
              <a:t>Ν’ ακουμπάς σε μια </a:t>
            </a:r>
            <a:r>
              <a:rPr lang="el-GR" i="1" dirty="0" err="1"/>
              <a:t>μαρμαροκολώνα</a:t>
            </a:r>
            <a:endParaRPr lang="el-GR" dirty="0"/>
          </a:p>
          <a:p>
            <a:r>
              <a:rPr lang="el-GR" i="1" dirty="0"/>
              <a:t>Του </a:t>
            </a:r>
            <a:r>
              <a:rPr lang="el-GR" i="1" dirty="0" err="1"/>
              <a:t>φεγγαροβρεμένου</a:t>
            </a:r>
            <a:r>
              <a:rPr lang="el-GR" i="1" dirty="0"/>
              <a:t> Παρθενώνα</a:t>
            </a:r>
            <a:endParaRPr lang="el-GR" dirty="0"/>
          </a:p>
          <a:p>
            <a:r>
              <a:rPr lang="el-GR" i="1" dirty="0"/>
              <a:t>Σα σε κρίνο απαλό μάγου άστρου αχτίδα</a:t>
            </a:r>
            <a:endParaRPr lang="el-GR" dirty="0"/>
          </a:p>
          <a:p>
            <a:endParaRPr lang="el-GR" dirty="0"/>
          </a:p>
          <a:p>
            <a:r>
              <a:rPr lang="el-GR" dirty="0"/>
              <a:t>	Η παραπάνω στροφή είναι του </a:t>
            </a:r>
            <a:r>
              <a:rPr lang="el-GR" dirty="0" err="1"/>
              <a:t>Λορέντζου</a:t>
            </a:r>
            <a:r>
              <a:rPr lang="el-GR" dirty="0"/>
              <a:t> Μαβίλη που ασχολήθηκε αρκετά με τη φόρμα του Σονέτου. Όπως παρατηρούμε ο ίαμβος δεν τηρείται απόλυτα κι αυτό διότι εκείνο που έχει σημασία δεν είναι η γραφή μα η απαγγελία, ο τρόπος δηλαδή που ακούγεται το ποίημα. Για παράδειγμα ο τέταρτος στίχος αποτελείται από 14 συλλαβές όμως με τις συνιζήσεις γίνεται ενδεκασύλλαβος.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8321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i="1" dirty="0"/>
              <a:t>Πόσες φορές με την ψυχή μου σ’ είδα</a:t>
            </a:r>
            <a:endParaRPr lang="el-GR" dirty="0"/>
          </a:p>
          <a:p>
            <a:r>
              <a:rPr lang="el-GR" i="1" dirty="0"/>
              <a:t>Ν’ ακουμπάς σε μια </a:t>
            </a:r>
            <a:r>
              <a:rPr lang="el-GR" i="1" dirty="0" err="1"/>
              <a:t>μαρμαροκολώνα</a:t>
            </a:r>
            <a:endParaRPr lang="el-GR" dirty="0"/>
          </a:p>
          <a:p>
            <a:r>
              <a:rPr lang="el-GR" i="1" dirty="0"/>
              <a:t>Του </a:t>
            </a:r>
            <a:r>
              <a:rPr lang="el-GR" i="1" dirty="0" err="1"/>
              <a:t>φεγγαροβρεμένου</a:t>
            </a:r>
            <a:r>
              <a:rPr lang="el-GR" i="1" dirty="0"/>
              <a:t> Παρθενώνα</a:t>
            </a:r>
            <a:endParaRPr lang="el-GR" dirty="0"/>
          </a:p>
          <a:p>
            <a:r>
              <a:rPr lang="el-GR" i="1" dirty="0"/>
              <a:t>Σα σε κρίνο απαλό μάγου άστρου αχτίδα</a:t>
            </a:r>
            <a:endParaRPr lang="el-GR" dirty="0"/>
          </a:p>
          <a:p>
            <a:r>
              <a:rPr lang="el-GR" dirty="0" err="1"/>
              <a:t>Σασέ</a:t>
            </a:r>
            <a:r>
              <a:rPr lang="el-GR" dirty="0"/>
              <a:t> – </a:t>
            </a:r>
            <a:r>
              <a:rPr lang="el-GR" dirty="0" err="1"/>
              <a:t>κρινοά</a:t>
            </a:r>
            <a:r>
              <a:rPr lang="el-GR" dirty="0"/>
              <a:t> – </a:t>
            </a:r>
            <a:r>
              <a:rPr lang="el-GR" dirty="0" err="1"/>
              <a:t>παλό</a:t>
            </a:r>
            <a:r>
              <a:rPr lang="el-GR" dirty="0"/>
              <a:t> – </a:t>
            </a:r>
            <a:r>
              <a:rPr lang="el-GR" dirty="0" err="1"/>
              <a:t>μαγουά</a:t>
            </a:r>
            <a:r>
              <a:rPr lang="el-GR" dirty="0"/>
              <a:t> – </a:t>
            </a:r>
            <a:r>
              <a:rPr lang="el-GR" dirty="0" err="1"/>
              <a:t>στρουαχτίδα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092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δομή του </a:t>
            </a:r>
            <a:r>
              <a:rPr lang="el-GR" b="1" dirty="0"/>
              <a:t>ιταλικού</a:t>
            </a:r>
            <a:r>
              <a:rPr lang="el-GR" dirty="0"/>
              <a:t> Σονέτου αναλύεται </a:t>
            </a:r>
            <a:r>
              <a:rPr lang="el-GR" b="1" dirty="0"/>
              <a:t>σε δύο τετράστιχα </a:t>
            </a:r>
            <a:r>
              <a:rPr lang="el-GR" dirty="0"/>
              <a:t>και </a:t>
            </a:r>
            <a:r>
              <a:rPr lang="el-GR" b="1" dirty="0"/>
              <a:t>δύο τρίστιχα </a:t>
            </a:r>
            <a:r>
              <a:rPr lang="el-GR" dirty="0"/>
              <a:t>ενώ η κύρια διαφορά με τα </a:t>
            </a:r>
            <a:r>
              <a:rPr lang="el-GR" b="1" dirty="0"/>
              <a:t>αγγλικά</a:t>
            </a:r>
            <a:r>
              <a:rPr lang="el-GR" dirty="0"/>
              <a:t> Σονέτα που έγραφε ο Σαίξπηρ είναι ότι εκείνα αποτελούνταν </a:t>
            </a:r>
            <a:r>
              <a:rPr lang="el-GR" b="1" dirty="0"/>
              <a:t>από τρία τετράστιχα και ένα δίστιχο στο τέλος</a:t>
            </a:r>
            <a:r>
              <a:rPr lang="el-GR" dirty="0"/>
              <a:t>. Ας εξετάσουμε όμως παρακάτω το ιταλικό Σονέτο μιας και έχει περισσότερο ενδιαφέρον ως φόρμα. </a:t>
            </a:r>
          </a:p>
          <a:p>
            <a:r>
              <a:rPr lang="el-GR" dirty="0"/>
              <a:t>Τα πρώτα του δύο τετράστιχα λειτουργούν μόνιμα ως καθρέφτης πράγμα που σημαίνει ότι πάντοτε είναι πανομοιότυπα. Οι ομοιοκαταληξίες θα πρέπει να είναι είτε πλεκτές (1-3 &amp; 2-4) είτε σταυρωτές (1-4 &amp; 2-3), ποτέ </a:t>
            </a:r>
            <a:r>
              <a:rPr lang="el-GR" dirty="0" smtClean="0"/>
              <a:t>όμως </a:t>
            </a:r>
            <a:r>
              <a:rPr lang="el-GR" dirty="0"/>
              <a:t>ζευγαρωτές (1-2 &amp; 3-4) ώστε να γίνεται περισσότερο αισθητή η αλλαγή της στροφής.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2834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1020</Words>
  <Application>Microsoft Office PowerPoint</Application>
  <PresentationFormat>Προσαρμογή</PresentationFormat>
  <Paragraphs>115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Cochin</vt:lpstr>
      <vt:lpstr>Georgia</vt:lpstr>
      <vt:lpstr>Helvetica Neue</vt:lpstr>
      <vt:lpstr>Formal</vt:lpstr>
      <vt:lpstr>Σονέτο</vt:lpstr>
      <vt:lpstr>Παρουσίαση του PowerPoint</vt:lpstr>
      <vt:lpstr>Παρουσίαση του PowerPoint</vt:lpstr>
      <vt:lpstr>Η αξία της λέξης</vt:lpstr>
      <vt:lpstr>Ποιητικό Υποκείμενο</vt:lpstr>
      <vt:lpstr>Αποδέκτης</vt:lpstr>
      <vt:lpstr>Σονέτο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Επανάληψη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Περί Στιχουργικής</dc:title>
  <cp:lastModifiedBy>Kotopoulos Triantafyllos</cp:lastModifiedBy>
  <cp:revision>24</cp:revision>
  <dcterms:modified xsi:type="dcterms:W3CDTF">2020-05-07T11:03:30Z</dcterms:modified>
</cp:coreProperties>
</file>