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1" r:id="rId2"/>
    <p:sldId id="263" r:id="rId3"/>
    <p:sldId id="264" r:id="rId4"/>
    <p:sldId id="272" r:id="rId5"/>
    <p:sldId id="273" r:id="rId6"/>
    <p:sldId id="288" r:id="rId7"/>
    <p:sldId id="274" r:id="rId8"/>
    <p:sldId id="275" r:id="rId9"/>
    <p:sldId id="277" r:id="rId10"/>
    <p:sldId id="276" r:id="rId11"/>
    <p:sldId id="278" r:id="rId12"/>
    <p:sldId id="279" r:id="rId13"/>
    <p:sldId id="280" r:id="rId14"/>
    <p:sldId id="281" r:id="rId15"/>
    <p:sldId id="282" r:id="rId16"/>
    <p:sldId id="283" r:id="rId17"/>
    <p:sldId id="284" r:id="rId18"/>
    <p:sldId id="285" r:id="rId19"/>
    <p:sldId id="286" r:id="rId20"/>
    <p:sldId id="287" r:id="rId21"/>
    <p:sldId id="289" r:id="rId22"/>
    <p:sldId id="290" r:id="rId23"/>
    <p:sldId id="291" r:id="rId24"/>
    <p:sldId id="292" r:id="rId25"/>
    <p:sldId id="293" r:id="rId26"/>
    <p:sldId id="294" r:id="rId27"/>
    <p:sldId id="295" r:id="rId28"/>
    <p:sldId id="267" r:id="rId29"/>
    <p:sldId id="268" r:id="rId30"/>
    <p:sldId id="269" r:id="rId31"/>
    <p:sldId id="270" r:id="rId32"/>
    <p:sldId id="297"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5760D7-DCAF-4A00-A568-5A34A76CF404}" type="datetimeFigureOut">
              <a:rPr lang="el-GR" smtClean="0"/>
              <a:t>12/11/2022</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DA8D0-FB28-4968-ACB5-CD7D47D55E79}" type="slidenum">
              <a:rPr lang="el-GR" smtClean="0"/>
              <a:t>‹#›</a:t>
            </a:fld>
            <a:endParaRPr lang="el-GR"/>
          </a:p>
        </p:txBody>
      </p:sp>
    </p:spTree>
    <p:extLst>
      <p:ext uri="{BB962C8B-B14F-4D97-AF65-F5344CB8AC3E}">
        <p14:creationId xmlns:p14="http://schemas.microsoft.com/office/powerpoint/2010/main" val="1952003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24DA8D0-FB28-4968-ACB5-CD7D47D55E79}" type="slidenum">
              <a:rPr lang="el-GR" smtClean="0"/>
              <a:t>21</a:t>
            </a:fld>
            <a:endParaRPr lang="el-GR"/>
          </a:p>
        </p:txBody>
      </p:sp>
    </p:spTree>
    <p:extLst>
      <p:ext uri="{BB962C8B-B14F-4D97-AF65-F5344CB8AC3E}">
        <p14:creationId xmlns:p14="http://schemas.microsoft.com/office/powerpoint/2010/main" val="368961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381000" y="685800"/>
            <a:ext cx="6096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24DA8D0-FB28-4968-ACB5-CD7D47D55E79}" type="slidenum">
              <a:rPr lang="el-GR" smtClean="0"/>
              <a:t>22</a:t>
            </a:fld>
            <a:endParaRPr lang="el-GR"/>
          </a:p>
        </p:txBody>
      </p:sp>
    </p:spTree>
    <p:extLst>
      <p:ext uri="{BB962C8B-B14F-4D97-AF65-F5344CB8AC3E}">
        <p14:creationId xmlns:p14="http://schemas.microsoft.com/office/powerpoint/2010/main" val="3689611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14400" y="2130426"/>
            <a:ext cx="103632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839200" y="274639"/>
            <a:ext cx="27432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609600" y="274639"/>
            <a:ext cx="80264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9D094B1-160B-4679-A69B-6C4A5ED9AC39}" type="datetimeFigureOut">
              <a:rPr lang="el-GR" smtClean="0"/>
              <a:pPr/>
              <a:t>12/11/2022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26AADB0-D6E3-4C6E-AFDD-8E54C99E383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094B1-160B-4679-A69B-6C4A5ED9AC39}" type="datetimeFigureOut">
              <a:rPr lang="el-GR" smtClean="0"/>
              <a:pPr/>
              <a:t>12/11/2022</a:t>
            </a:fld>
            <a:endParaRPr lang="el-GR"/>
          </a:p>
        </p:txBody>
      </p:sp>
      <p:sp>
        <p:nvSpPr>
          <p:cNvPr id="5" name="4 - Θέση υποσέλιδου"/>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AADB0-D6E3-4C6E-AFDD-8E54C99E3838}"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a:extLst>
                  <a:ext uri="{FF2B5EF4-FFF2-40B4-BE49-F238E27FC236}">
                    <a16:creationId xmlns:a16="http://schemas.microsoft.com/office/drawing/2014/main" xmlns="" id="{3A5639E6-906D-42DE-A254-C02C60F2DEF5}"/>
                  </a:ext>
                </a:extLst>
              </p:cNvPr>
              <p:cNvSpPr>
                <a:spLocks noGrp="1"/>
              </p:cNvSpPr>
              <p:nvPr>
                <p:ph type="title"/>
              </p:nvPr>
            </p:nvSpPr>
            <p:spPr>
              <a:xfrm>
                <a:off x="1981200" y="0"/>
                <a:ext cx="8229600" cy="620688"/>
              </a:xfrm>
            </p:spPr>
            <p:txBody>
              <a:bodyPr>
                <a:normAutofit/>
              </a:bodyPr>
              <a:lstStyle/>
              <a:p>
                <a:r>
                  <a:rPr lang="el-GR" sz="3200" b="1" dirty="0">
                    <a:solidFill>
                      <a:srgbClr val="215868"/>
                    </a:solidFill>
                    <a:latin typeface="Calibri" panose="020F0502020204030204" pitchFamily="34" charset="0"/>
                    <a:ea typeface="Calibri" panose="020F0502020204030204" pitchFamily="34" charset="0"/>
                    <a:cs typeface="Calibri" panose="020F0502020204030204" pitchFamily="34" charset="0"/>
                  </a:rPr>
                  <a:t>Έλεγχοι </a:t>
                </a:r>
                <a14:m>
                  <m:oMath xmlns:m="http://schemas.openxmlformats.org/officeDocument/2006/math">
                    <m:sSup>
                      <m:sSupPr>
                        <m:ctrlPr>
                          <a:rPr lang="el-GR" sz="3200" b="1" i="1">
                            <a:solidFill>
                              <a:srgbClr val="215868"/>
                            </a:solidFill>
                            <a:latin typeface="Cambria Math" panose="02040503050406030204" pitchFamily="18" charset="0"/>
                            <a:ea typeface="Calibri" panose="020F0502020204030204" pitchFamily="34" charset="0"/>
                            <a:cs typeface="Calibri" panose="020F0502020204030204" pitchFamily="34" charset="0"/>
                          </a:rPr>
                        </m:ctrlPr>
                      </m:sSupPr>
                      <m:e>
                        <m:r>
                          <a:rPr lang="el-GR" sz="3200" b="1" i="1">
                            <a:solidFill>
                              <a:srgbClr val="215868"/>
                            </a:solidFill>
                            <a:latin typeface="Cambria Math" panose="02040503050406030204" pitchFamily="18" charset="0"/>
                            <a:ea typeface="Calibri" panose="020F0502020204030204" pitchFamily="34" charset="0"/>
                            <a:cs typeface="Calibri" panose="020F0502020204030204" pitchFamily="34" charset="0"/>
                          </a:rPr>
                          <m:t>𝝌</m:t>
                        </m:r>
                      </m:e>
                      <m:sup>
                        <m:r>
                          <a:rPr lang="el-GR" sz="3200" b="1" i="1">
                            <a:solidFill>
                              <a:srgbClr val="215868"/>
                            </a:solidFill>
                            <a:latin typeface="Cambria Math" panose="02040503050406030204" pitchFamily="18" charset="0"/>
                            <a:ea typeface="Calibri" panose="020F0502020204030204" pitchFamily="34" charset="0"/>
                            <a:cs typeface="Calibri" panose="020F0502020204030204" pitchFamily="34" charset="0"/>
                          </a:rPr>
                          <m:t>𝟐</m:t>
                        </m:r>
                      </m:sup>
                    </m:sSup>
                  </m:oMath>
                </a14:m>
                <a:endParaRPr lang="el-GR" sz="3200" dirty="0"/>
              </a:p>
            </p:txBody>
          </p:sp>
        </mc:Choice>
        <mc:Fallback xmlns="">
          <p:sp>
            <p:nvSpPr>
              <p:cNvPr id="2" name="Τίτλος 1">
                <a:extLst>
                  <a:ext uri="{FF2B5EF4-FFF2-40B4-BE49-F238E27FC236}">
                    <a16:creationId xmlns:a16="http://schemas.microsoft.com/office/drawing/2014/main" xmlns:a14="http://schemas.microsoft.com/office/drawing/2010/main" xmlns="" id="{3A5639E6-906D-42DE-A254-C02C60F2DEF5}"/>
                  </a:ext>
                </a:extLst>
              </p:cNvPr>
              <p:cNvSpPr>
                <a:spLocks noGrp="1" noRot="1" noChangeAspect="1" noMove="1" noResize="1" noEditPoints="1" noAdjustHandles="1" noChangeArrowheads="1" noChangeShapeType="1" noTextEdit="1"/>
              </p:cNvSpPr>
              <p:nvPr>
                <p:ph type="title"/>
              </p:nvPr>
            </p:nvSpPr>
            <p:spPr>
              <a:xfrm>
                <a:off x="457200" y="0"/>
                <a:ext cx="8229600" cy="620688"/>
              </a:xfrm>
              <a:blipFill rotWithShape="1">
                <a:blip r:embed="rId2"/>
                <a:stretch>
                  <a:fillRect t="-6863" b="-31373"/>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xmlns="" id="{E6A548AE-7693-44ED-AF96-0FA6E5B3C381}"/>
                  </a:ext>
                </a:extLst>
              </p:cNvPr>
              <p:cNvSpPr>
                <a:spLocks noGrp="1"/>
              </p:cNvSpPr>
              <p:nvPr>
                <p:ph idx="1"/>
              </p:nvPr>
            </p:nvSpPr>
            <p:spPr>
              <a:xfrm>
                <a:off x="695400" y="764704"/>
                <a:ext cx="11017224" cy="6093296"/>
              </a:xfrm>
            </p:spPr>
            <p:txBody>
              <a:bodyPr>
                <a:normAutofit lnSpcReduction="10000"/>
              </a:bodyPr>
              <a:lstStyle/>
              <a:p>
                <a:r>
                  <a:rPr lang="el-GR" sz="2400" dirty="0"/>
                  <a:t>Υπάρχουν δύο τύποι </a:t>
                </a:r>
                <a:r>
                  <a:rPr lang="el-GR" sz="2400" b="1" dirty="0"/>
                  <a:t>ελέγχων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dirty="0"/>
                  <a:t> (</a:t>
                </a:r>
                <a:r>
                  <a:rPr lang="en-US" sz="2400" dirty="0"/>
                  <a:t>chi</a:t>
                </a:r>
                <a:r>
                  <a:rPr lang="el-GR" sz="2400" dirty="0"/>
                  <a:t>-</a:t>
                </a:r>
                <a:r>
                  <a:rPr lang="en-US" sz="2400" dirty="0"/>
                  <a:t>square</a:t>
                </a:r>
                <a:r>
                  <a:rPr lang="el-GR" sz="2400" dirty="0"/>
                  <a:t>). Και οι δύο χρησιμοποιούν τη </a:t>
                </a:r>
                <a:r>
                  <a:rPr lang="el-GR" sz="2400" b="1" dirty="0"/>
                  <a:t>στατιστική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dirty="0"/>
                  <a:t>, αλλά</a:t>
                </a:r>
                <a:r>
                  <a:rPr lang="el-GR" sz="2400" b="1" dirty="0"/>
                  <a:t> </a:t>
                </a:r>
                <a:r>
                  <a:rPr lang="el-GR" sz="2400" dirty="0"/>
                  <a:t>και την </a:t>
                </a:r>
                <a:r>
                  <a:rPr lang="el-GR" sz="2400" b="1" dirty="0"/>
                  <a:t>κατανομή του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dirty="0"/>
                  <a:t> για διαφορετικούς σκοπούς:</a:t>
                </a:r>
              </a:p>
              <a:p>
                <a:pPr lvl="0" algn="just"/>
                <a:r>
                  <a:rPr lang="el-GR" sz="2400" b="1" dirty="0"/>
                  <a:t>Έλεγχος καλής προσαρμογής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b="1" dirty="0"/>
                  <a:t> (</a:t>
                </a:r>
                <a:r>
                  <a:rPr lang="el-GR" sz="2400" b="1" dirty="0" err="1"/>
                  <a:t>goodness</a:t>
                </a:r>
                <a:r>
                  <a:rPr lang="el-GR" sz="2400" b="1" dirty="0"/>
                  <a:t>-</a:t>
                </a:r>
                <a:r>
                  <a:rPr lang="el-GR" sz="2400" b="1" dirty="0" err="1"/>
                  <a:t>of</a:t>
                </a:r>
                <a:r>
                  <a:rPr lang="el-GR" sz="2400" b="1" dirty="0"/>
                  <a:t>-</a:t>
                </a:r>
                <a:r>
                  <a:rPr lang="el-GR" sz="2400" b="1" dirty="0" err="1"/>
                  <a:t>fit</a:t>
                </a:r>
                <a:r>
                  <a:rPr lang="el-GR" sz="2400" b="1" dirty="0"/>
                  <a:t> </a:t>
                </a:r>
                <a:r>
                  <a:rPr lang="el-GR" sz="2400" b="1" dirty="0" err="1"/>
                  <a:t>test</a:t>
                </a:r>
                <a:r>
                  <a:rPr lang="el-GR" sz="2400" b="1" dirty="0"/>
                  <a:t>)</a:t>
                </a:r>
                <a:r>
                  <a:rPr lang="el-GR" sz="2400" dirty="0"/>
                  <a:t>.  Ο έλεγχος καλής προσαρμογής </a:t>
                </a:r>
                <a:r>
                  <a:rPr lang="el-GR" sz="2400" b="1" dirty="0"/>
                  <a:t>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b="1" dirty="0"/>
                  <a:t> </a:t>
                </a:r>
                <a:r>
                  <a:rPr lang="el-GR" sz="2400" dirty="0"/>
                  <a:t>χρησιμοποιείται προκειμένου να διαπιστωθεί εάν το υπό εξέταση δείγμα ακολουθεί μια θεωρητική κατανομή (π.χ. κανονική, </a:t>
                </a:r>
                <a:r>
                  <a:rPr lang="en-US" sz="2400" dirty="0"/>
                  <a:t>Poisson </a:t>
                </a:r>
                <a:r>
                  <a:rPr lang="el-GR" sz="2400" dirty="0"/>
                  <a:t>κλπ).  Η αξιοπιστία πολλών στατιστικών αναλύσεων βασίζεται στην  υπόθεση που γίνεται για την κατανομή του πληθυσμού, για παράδειγμα η εκτίμηση των διαστημάτων εμπιστοσύνης των μικρών δειγμάτων (</a:t>
                </a:r>
                <a:r>
                  <a:rPr lang="en-US" sz="2400" dirty="0"/>
                  <a:t>n</a:t>
                </a:r>
                <a:r>
                  <a:rPr lang="el-GR" sz="2400" dirty="0"/>
                  <a:t>&lt;30) με βάση τη στατιστική </a:t>
                </a:r>
                <a14:m>
                  <m:oMath xmlns:m="http://schemas.openxmlformats.org/officeDocument/2006/math">
                    <m:r>
                      <a:rPr lang="en-US" sz="2400" i="1">
                        <a:latin typeface="Cambria Math"/>
                      </a:rPr>
                      <m:t>𝑡</m:t>
                    </m:r>
                  </m:oMath>
                </a14:m>
                <a:r>
                  <a:rPr lang="en-US" sz="2400" dirty="0"/>
                  <a:t> </a:t>
                </a:r>
                <a:r>
                  <a:rPr lang="el-GR" sz="2400" dirty="0"/>
                  <a:t>κρίνεται αναξιόπιστη, εάν η κατανομή του πληθυσμού  προκύψει μη κανονική μετά από έλεγχο καλής προσαρμογής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dirty="0"/>
                  <a:t>.      </a:t>
                </a:r>
              </a:p>
              <a:p>
                <a:pPr lvl="0" algn="just"/>
                <a:r>
                  <a:rPr lang="el-GR" sz="2400" b="1" dirty="0"/>
                  <a:t>Έλεγχο ανεξαρτησίας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n-US" sz="2400" dirty="0"/>
                  <a:t> (test for independence). </a:t>
                </a:r>
                <a:r>
                  <a:rPr lang="el-GR" sz="2400" dirty="0"/>
                  <a:t>Ο έλεγχος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dirty="0"/>
                  <a:t> (</a:t>
                </a:r>
                <a:r>
                  <a:rPr lang="en-US" sz="2400" dirty="0"/>
                  <a:t>Pearson</a:t>
                </a:r>
                <a:r>
                  <a:rPr lang="el-GR" sz="2400" dirty="0"/>
                  <a:t>'</a:t>
                </a:r>
                <a:r>
                  <a:rPr lang="en-US" sz="2400" dirty="0"/>
                  <a:t>s chi</a:t>
                </a:r>
                <a:r>
                  <a:rPr lang="el-GR" sz="2400" dirty="0"/>
                  <a:t>-</a:t>
                </a:r>
                <a:r>
                  <a:rPr lang="en-US" sz="2400" dirty="0"/>
                  <a:t>squared test</a:t>
                </a:r>
                <a:r>
                  <a:rPr lang="el-GR" sz="2400" dirty="0"/>
                  <a:t>) αποτελεί έναν επαγωγικό έλεγχο μέσω του οποίου ελέγχουμε την υπόθεση της ανεξαρτησίας μεταξύ δυο ή και περισσοτέρων ποιοτικών μεταβλητών. Ο έλεγχος ανεξαρτησίας </a:t>
                </a:r>
                <a14:m>
                  <m:oMath xmlns:m="http://schemas.openxmlformats.org/officeDocument/2006/math">
                    <m:sSup>
                      <m:sSupPr>
                        <m:ctrlPr>
                          <a:rPr lang="el-GR" sz="2400" b="1" i="1">
                            <a:latin typeface="Cambria Math" panose="02040503050406030204" pitchFamily="18" charset="0"/>
                          </a:rPr>
                        </m:ctrlPr>
                      </m:sSupPr>
                      <m:e>
                        <m:r>
                          <a:rPr lang="el-GR" sz="2400" b="1" i="1">
                            <a:latin typeface="Cambria Math"/>
                          </a:rPr>
                          <m:t>𝝌</m:t>
                        </m:r>
                      </m:e>
                      <m:sup>
                        <m:r>
                          <a:rPr lang="el-GR" sz="2400" b="1" i="1">
                            <a:latin typeface="Cambria Math"/>
                          </a:rPr>
                          <m:t>𝟐</m:t>
                        </m:r>
                      </m:sup>
                    </m:sSup>
                  </m:oMath>
                </a14:m>
                <a:r>
                  <a:rPr lang="el-GR" sz="2400" b="1" dirty="0"/>
                  <a:t> </a:t>
                </a:r>
                <a:r>
                  <a:rPr lang="el-GR" sz="2400" dirty="0"/>
                  <a:t>είναι δημοφιλής ιδιαίτερα στις κοινωνικές επιστήμες, υπολογίζεται εύκολα, ενώ οι προϋποθέσεις για τη υιοθέτησή του ικανοποιούνται επίσης σχετικά εύκολα. </a:t>
                </a:r>
              </a:p>
              <a:p>
                <a:endParaRPr lang="el-GR" dirty="0"/>
              </a:p>
            </p:txBody>
          </p:sp>
        </mc:Choice>
        <mc:Fallback>
          <p:sp>
            <p:nvSpPr>
              <p:cNvPr id="3" name="Θέση περιεχομένου 2">
                <a:extLst>
                  <a:ext uri="{FF2B5EF4-FFF2-40B4-BE49-F238E27FC236}">
                    <a16:creationId xmlns:a16="http://schemas.microsoft.com/office/drawing/2014/main" xmlns:a14="http://schemas.microsoft.com/office/drawing/2010/main" xmlns="" id="{E6A548AE-7693-44ED-AF96-0FA6E5B3C381}"/>
                  </a:ext>
                </a:extLst>
              </p:cNvPr>
              <p:cNvSpPr>
                <a:spLocks noGrp="1" noRot="1" noChangeAspect="1" noMove="1" noResize="1" noEditPoints="1" noAdjustHandles="1" noChangeArrowheads="1" noChangeShapeType="1" noTextEdit="1"/>
              </p:cNvSpPr>
              <p:nvPr>
                <p:ph idx="1"/>
              </p:nvPr>
            </p:nvSpPr>
            <p:spPr>
              <a:xfrm>
                <a:off x="695400" y="764704"/>
                <a:ext cx="11017224" cy="6093296"/>
              </a:xfrm>
              <a:blipFill rotWithShape="0">
                <a:blip r:embed="rId3"/>
                <a:stretch>
                  <a:fillRect l="-719" t="-1300" r="-885"/>
                </a:stretch>
              </a:blipFill>
            </p:spPr>
            <p:txBody>
              <a:bodyPr/>
              <a:lstStyle/>
              <a:p>
                <a:r>
                  <a:rPr lang="el-GR">
                    <a:noFill/>
                  </a:rPr>
                  <a:t> </a:t>
                </a:r>
              </a:p>
            </p:txBody>
          </p:sp>
        </mc:Fallback>
      </mc:AlternateContent>
    </p:spTree>
    <p:extLst>
      <p:ext uri="{BB962C8B-B14F-4D97-AF65-F5344CB8AC3E}">
        <p14:creationId xmlns:p14="http://schemas.microsoft.com/office/powerpoint/2010/main" val="425680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1524000" y="0"/>
                <a:ext cx="9144000" cy="1052736"/>
              </a:xfrm>
            </p:spPr>
            <p:txBody>
              <a:bodyPr>
                <a:normAutofit fontScale="90000"/>
              </a:bodyPr>
              <a:lstStyle/>
              <a:p>
                <a:r>
                  <a:rPr lang="el-GR" dirty="0"/>
                  <a:t>Η στατιστική διερεύνηση της ανεξαρτησίας γίνεται με την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κατανομή</a:t>
                </a:r>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0" y="0"/>
                <a:ext cx="9144000" cy="1052736"/>
              </a:xfrm>
              <a:blipFill rotWithShape="1">
                <a:blip r:embed="rId2"/>
                <a:stretch>
                  <a:fillRect l="-1267" t="-24855" r="-1333" b="-39884"/>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79376" y="1340768"/>
                <a:ext cx="11449272" cy="5517232"/>
              </a:xfrm>
            </p:spPr>
            <p:txBody>
              <a:bodyPr>
                <a:normAutofit fontScale="92500" lnSpcReduction="20000"/>
              </a:bodyPr>
              <a:lstStyle/>
              <a:p>
                <a:pPr lvl="0"/>
                <a:r>
                  <a:rPr lang="el-GR" dirty="0" smtClean="0"/>
                  <a:t>Η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είναι ασύμμετρη ως προς τα δεξιά (</a:t>
                </a:r>
                <a:r>
                  <a:rPr lang="el-GR" dirty="0" err="1"/>
                  <a:t>right</a:t>
                </a:r>
                <a:r>
                  <a:rPr lang="el-GR" dirty="0"/>
                  <a:t> </a:t>
                </a:r>
                <a:r>
                  <a:rPr lang="el-GR" dirty="0" err="1"/>
                  <a:t>skewed</a:t>
                </a:r>
                <a:r>
                  <a:rPr lang="el-GR" dirty="0"/>
                  <a:t>). </a:t>
                </a:r>
              </a:p>
              <a:p>
                <a:pPr lvl="0"/>
                <a:r>
                  <a:rPr lang="el-GR" dirty="0"/>
                  <a:t>Όσο αυξάνεται ο αριθμός των βαθμών ελευθερίας, τόσο η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καμπύλη αρχίζει να προσομοιάζει την κανονική καμπύλη (κατανομή). </a:t>
                </a:r>
              </a:p>
              <a:p>
                <a:pPr lvl="0"/>
                <a:r>
                  <a:rPr lang="el-GR" dirty="0"/>
                  <a:t>Η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κατανομή έχει μέση τιμή τους βαθμούς ελευθερίας, ενώ η τυπική απόκλιση της είναι η ρίζα του γινομένου των βαθμών ελευθερίας επί δυο, δηλαδή, </a:t>
                </a:r>
                <a:endParaRPr lang="el-GR" dirty="0" smtClean="0"/>
              </a:p>
              <a:p>
                <a:pPr lvl="1"/>
                <a:r>
                  <a:rPr lang="el-GR" dirty="0" smtClean="0"/>
                  <a:t>μέση </a:t>
                </a:r>
                <a:r>
                  <a:rPr lang="el-GR" dirty="0"/>
                  <a:t>τιμή του πληθυσμού είναι </a:t>
                </a:r>
                <a14:m>
                  <m:oMath xmlns:m="http://schemas.openxmlformats.org/officeDocument/2006/math">
                    <m:r>
                      <a:rPr lang="el-GR" i="1">
                        <a:latin typeface="Cambria Math"/>
                      </a:rPr>
                      <m:t>𝜇</m:t>
                    </m:r>
                    <m:r>
                      <a:rPr lang="el-GR" i="1">
                        <a:latin typeface="Cambria Math"/>
                      </a:rPr>
                      <m:t>=</m:t>
                    </m:r>
                    <m:r>
                      <a:rPr lang="el-GR" i="1">
                        <a:latin typeface="Cambria Math"/>
                      </a:rPr>
                      <m:t>𝛣𝛼𝜃𝜇𝜊𝜄</m:t>
                    </m:r>
                    <m:r>
                      <a:rPr lang="el-GR" i="1">
                        <a:latin typeface="Cambria Math"/>
                      </a:rPr>
                      <m:t> </m:t>
                    </m:r>
                    <m:r>
                      <a:rPr lang="el-GR" i="1">
                        <a:latin typeface="Cambria Math"/>
                      </a:rPr>
                      <m:t>𝛦𝜆𝜀𝜐𝜃𝜀𝜌𝜄𝛼𝜍</m:t>
                    </m:r>
                    <m:r>
                      <a:rPr lang="el-GR" i="1">
                        <a:latin typeface="Cambria Math"/>
                      </a:rPr>
                      <m:t> (</m:t>
                    </m:r>
                    <m:r>
                      <a:rPr lang="el-GR" i="1">
                        <a:latin typeface="Cambria Math"/>
                      </a:rPr>
                      <m:t>𝛣𝛦</m:t>
                    </m:r>
                    <m:r>
                      <a:rPr lang="el-GR" i="1">
                        <a:latin typeface="Cambria Math"/>
                      </a:rPr>
                      <m:t>)</m:t>
                    </m:r>
                  </m:oMath>
                </a14:m>
                <a:r>
                  <a:rPr lang="el-GR" dirty="0"/>
                  <a:t> </a:t>
                </a:r>
                <a:endParaRPr lang="el-GR" dirty="0" smtClean="0"/>
              </a:p>
              <a:p>
                <a:pPr lvl="1"/>
                <a:r>
                  <a:rPr lang="el-GR" dirty="0" smtClean="0"/>
                  <a:t>και </a:t>
                </a:r>
                <a:r>
                  <a:rPr lang="el-GR" dirty="0"/>
                  <a:t>η τυπική απόκλιση </a:t>
                </a:r>
                <a14:m>
                  <m:oMath xmlns:m="http://schemas.openxmlformats.org/officeDocument/2006/math">
                    <m:r>
                      <a:rPr lang="el-GR" i="1">
                        <a:latin typeface="Cambria Math"/>
                      </a:rPr>
                      <m:t>𝜎</m:t>
                    </m:r>
                    <m:r>
                      <a:rPr lang="el-GR" i="1">
                        <a:latin typeface="Cambria Math"/>
                      </a:rPr>
                      <m:t>=</m:t>
                    </m:r>
                    <m:rad>
                      <m:radPr>
                        <m:degHide m:val="on"/>
                        <m:ctrlPr>
                          <a:rPr lang="el-GR" i="1">
                            <a:latin typeface="Cambria Math" panose="02040503050406030204" pitchFamily="18" charset="0"/>
                          </a:rPr>
                        </m:ctrlPr>
                      </m:radPr>
                      <m:deg/>
                      <m:e>
                        <m:r>
                          <a:rPr lang="el-GR" i="1">
                            <a:latin typeface="Cambria Math"/>
                          </a:rPr>
                          <m:t>2∗</m:t>
                        </m:r>
                        <m:r>
                          <a:rPr lang="el-GR" i="1">
                            <a:latin typeface="Cambria Math"/>
                          </a:rPr>
                          <m:t>𝛣𝛼𝜃𝜇𝜊𝜄</m:t>
                        </m:r>
                        <m:r>
                          <a:rPr lang="el-GR" i="1">
                            <a:latin typeface="Cambria Math"/>
                          </a:rPr>
                          <m:t> </m:t>
                        </m:r>
                        <m:r>
                          <a:rPr lang="el-GR" i="1">
                            <a:latin typeface="Cambria Math"/>
                          </a:rPr>
                          <m:t>𝜀𝜆𝜀𝜐𝜃𝜀𝜌𝜄𝛼𝜍</m:t>
                        </m:r>
                        <m:r>
                          <a:rPr lang="el-GR" i="1">
                            <a:latin typeface="Cambria Math"/>
                          </a:rPr>
                          <m:t> </m:t>
                        </m:r>
                      </m:e>
                    </m:rad>
                  </m:oMath>
                </a14:m>
                <a:r>
                  <a:rPr lang="el-GR" dirty="0"/>
                  <a:t>. </a:t>
                </a:r>
                <a:endParaRPr lang="el-GR" dirty="0" smtClean="0"/>
              </a:p>
              <a:p>
                <a:pPr lvl="1"/>
                <a:r>
                  <a:rPr lang="el-GR" dirty="0" smtClean="0"/>
                  <a:t>Για </a:t>
                </a:r>
                <a:r>
                  <a:rPr lang="el-GR" dirty="0"/>
                  <a:t>παράδειγμα, εάν έχουμε έναν βαθμό ελευθερίας, τότε η μέση τιμή της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𝛸</m:t>
                        </m:r>
                      </m:e>
                      <m:sub>
                        <m:r>
                          <a:rPr lang="el-GR" i="1">
                            <a:latin typeface="Cambria Math"/>
                          </a:rPr>
                          <m:t>1</m:t>
                        </m:r>
                      </m:sub>
                      <m:sup>
                        <m:r>
                          <a:rPr lang="el-GR" i="1">
                            <a:latin typeface="Cambria Math"/>
                          </a:rPr>
                          <m:t>2</m:t>
                        </m:r>
                      </m:sup>
                    </m:sSubSup>
                  </m:oMath>
                </a14:m>
                <a:r>
                  <a:rPr lang="el-GR" dirty="0"/>
                  <a:t> κατανομής είναι </a:t>
                </a:r>
                <a14:m>
                  <m:oMath xmlns:m="http://schemas.openxmlformats.org/officeDocument/2006/math">
                    <m:r>
                      <a:rPr lang="el-GR" i="1">
                        <a:latin typeface="Cambria Math"/>
                      </a:rPr>
                      <m:t>𝜇</m:t>
                    </m:r>
                    <m:r>
                      <a:rPr lang="el-GR" i="1">
                        <a:latin typeface="Cambria Math"/>
                      </a:rPr>
                      <m:t>=1</m:t>
                    </m:r>
                  </m:oMath>
                </a14:m>
                <a:r>
                  <a:rPr lang="el-GR" dirty="0"/>
                  <a:t> , ενώ </a:t>
                </a:r>
                <a14:m>
                  <m:oMath xmlns:m="http://schemas.openxmlformats.org/officeDocument/2006/math">
                    <m:r>
                      <a:rPr lang="el-GR" i="1">
                        <a:latin typeface="Cambria Math"/>
                      </a:rPr>
                      <m:t>𝜎</m:t>
                    </m:r>
                    <m:r>
                      <a:rPr lang="el-GR" i="1">
                        <a:latin typeface="Cambria Math"/>
                      </a:rPr>
                      <m:t>=</m:t>
                    </m:r>
                    <m:rad>
                      <m:radPr>
                        <m:degHide m:val="on"/>
                        <m:ctrlPr>
                          <a:rPr lang="el-GR" i="1">
                            <a:latin typeface="Cambria Math" panose="02040503050406030204" pitchFamily="18" charset="0"/>
                          </a:rPr>
                        </m:ctrlPr>
                      </m:radPr>
                      <m:deg/>
                      <m:e>
                        <m:r>
                          <a:rPr lang="el-GR" i="1">
                            <a:latin typeface="Cambria Math"/>
                          </a:rPr>
                          <m:t>2∗1</m:t>
                        </m:r>
                      </m:e>
                    </m:rad>
                    <m:r>
                      <a:rPr lang="el-GR" i="1">
                        <a:latin typeface="Cambria Math"/>
                      </a:rPr>
                      <m:t>=</m:t>
                    </m:r>
                    <m:rad>
                      <m:radPr>
                        <m:degHide m:val="on"/>
                        <m:ctrlPr>
                          <a:rPr lang="el-GR" i="1">
                            <a:latin typeface="Cambria Math" panose="02040503050406030204" pitchFamily="18" charset="0"/>
                          </a:rPr>
                        </m:ctrlPr>
                      </m:radPr>
                      <m:deg/>
                      <m:e>
                        <m:r>
                          <a:rPr lang="el-GR" i="1">
                            <a:latin typeface="Cambria Math"/>
                          </a:rPr>
                          <m:t>2</m:t>
                        </m:r>
                      </m:e>
                    </m:rad>
                  </m:oMath>
                </a14:m>
                <a:r>
                  <a:rPr lang="el-GR" dirty="0"/>
                  <a:t>. </a:t>
                </a:r>
              </a:p>
              <a:p>
                <a:pPr lvl="0" algn="just"/>
                <a:r>
                  <a:rPr lang="el-GR" dirty="0"/>
                  <a:t>Η μέση τιμή της κατανομής </a:t>
                </a:r>
                <a14:m>
                  <m:oMath xmlns:m="http://schemas.openxmlformats.org/officeDocument/2006/math">
                    <m:r>
                      <a:rPr lang="el-GR" i="1">
                        <a:latin typeface="Cambria Math"/>
                      </a:rPr>
                      <m:t>𝜇</m:t>
                    </m:r>
                    <m:r>
                      <a:rPr lang="el-GR" i="1">
                        <a:latin typeface="Cambria Math"/>
                      </a:rPr>
                      <m:t>=</m:t>
                    </m:r>
                    <m:r>
                      <a:rPr lang="el-GR" i="1">
                        <a:latin typeface="Cambria Math"/>
                      </a:rPr>
                      <m:t>𝛣𝛦</m:t>
                    </m:r>
                  </m:oMath>
                </a14:m>
                <a:r>
                  <a:rPr lang="el-GR" dirty="0"/>
                  <a:t> βρίσκεται πάντοτε δεξιά της κορυφής της κατανομής, ως αποτέλεσμα της ασυμμετρίας ως προς τα δεξιά.   </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79376" y="1340768"/>
                <a:ext cx="11449272" cy="5517232"/>
              </a:xfrm>
              <a:blipFill rotWithShape="0">
                <a:blip r:embed="rId3"/>
                <a:stretch>
                  <a:fillRect l="-1118" t="-2873" r="-1225"/>
                </a:stretch>
              </a:blipFill>
            </p:spPr>
            <p:txBody>
              <a:bodyPr/>
              <a:lstStyle/>
              <a:p>
                <a:r>
                  <a:rPr lang="el-GR">
                    <a:noFill/>
                  </a:rPr>
                  <a:t> </a:t>
                </a:r>
              </a:p>
            </p:txBody>
          </p:sp>
        </mc:Fallback>
      </mc:AlternateContent>
    </p:spTree>
    <p:extLst>
      <p:ext uri="{BB962C8B-B14F-4D97-AF65-F5344CB8AC3E}">
        <p14:creationId xmlns:p14="http://schemas.microsoft.com/office/powerpoint/2010/main" val="834934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0"/>
            <a:ext cx="8229600" cy="634082"/>
          </a:xfrm>
        </p:spPr>
        <p:txBody>
          <a:bodyPr>
            <a:normAutofit fontScale="90000"/>
          </a:bodyPr>
          <a:lstStyle/>
          <a:p>
            <a:r>
              <a:rPr lang="el-GR" b="1" dirty="0"/>
              <a:t>Παράδειγμα </a:t>
            </a:r>
            <a:r>
              <a:rPr lang="el-GR" b="1" dirty="0" smtClean="0"/>
              <a:t>1</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551384" y="764704"/>
                <a:ext cx="11233248" cy="6093296"/>
              </a:xfrm>
            </p:spPr>
            <p:txBody>
              <a:bodyPr>
                <a:normAutofit fontScale="85000" lnSpcReduction="20000"/>
              </a:bodyPr>
              <a:lstStyle/>
              <a:p>
                <a:pPr algn="just"/>
                <a:r>
                  <a:rPr lang="el-GR" dirty="0" smtClean="0"/>
                  <a:t>Έστω </a:t>
                </a:r>
                <a:r>
                  <a:rPr lang="el-GR" dirty="0"/>
                  <a:t>μια επιχείρηση με κινηματογραφικές αίθουσες στις οποίες παίζονται ταινίες διαφόρων κατηγοριών. Το οργανωτικό τμήμα </a:t>
                </a:r>
                <a:r>
                  <a:rPr lang="en-US" dirty="0"/>
                  <a:t>logistic </a:t>
                </a:r>
                <a:r>
                  <a:rPr lang="el-GR" dirty="0"/>
                  <a:t>αποφάσισε να διερευνήσει εάν η κάθε κατηγορία ταινιών (Κωμωδίες, ταινίες δράσης, ρομαντικές κλπ) συνδέεται με την κατανάλωση περισσοτέρων ή λιγότερων  ποσοτήτων σνακ. Η Βασική Υπόθεση είναι ότι ο τύπος των ταινιών δεν σχετίζεται με την αγορά τροφίμων (τσιπς, σάντουιτς κλπ). Το οργανωτικό τμήμα </a:t>
                </a:r>
                <a:r>
                  <a:rPr lang="el-GR" dirty="0" err="1"/>
                  <a:t>logistic</a:t>
                </a:r>
                <a:r>
                  <a:rPr lang="el-GR" dirty="0"/>
                  <a:t> θέλοντας να εκτιμήσει τις ποσότητες τροφίμων που πρέπει να προμηθεύεται, διεξάγει έρευνα για να διαπιστώσει κατ’ αρχήν εάν η κατανάλωση τροφίμων δεν σχετίζονται με το είδος των ταινιών, καθώς στην περίπτωση αυτή η πρόβλεψη των απαραίτητων προμηθειών για τρόφιμα θα είναι απλούστερη.</a:t>
                </a:r>
              </a:p>
              <a:p>
                <a:pPr algn="just"/>
                <a:r>
                  <a:rPr lang="el-GR" dirty="0"/>
                  <a:t>Ας υποθέσουμε ότι συλλέγουμε δεδομένα για 1000 άτομα έξω από τον συγκεκριμένο κινηματογράφο. Για κάθε ερωτώμενο, γνωρίζουμε τον τύπο της ταινίας που είδε και αν αγόρασε ή όχι τρόφιμα. Είναι, όμως, ο έλεγχος ανεξαρτησίας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η κατάλληλη μέθοδος για την αξιολόγηση της σχέσης μεταξύ του τύπου ταινιών και των αγορών τροφίμων;</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551384" y="764704"/>
                <a:ext cx="11233248" cy="6093296"/>
              </a:xfrm>
              <a:blipFill rotWithShape="0">
                <a:blip r:embed="rId2"/>
                <a:stretch>
                  <a:fillRect l="-922" t="-2000" r="-1031"/>
                </a:stretch>
              </a:blipFill>
            </p:spPr>
            <p:txBody>
              <a:bodyPr/>
              <a:lstStyle/>
              <a:p>
                <a:r>
                  <a:rPr lang="el-GR">
                    <a:noFill/>
                  </a:rPr>
                  <a:t> </a:t>
                </a:r>
              </a:p>
            </p:txBody>
          </p:sp>
        </mc:Fallback>
      </mc:AlternateContent>
    </p:spTree>
    <p:extLst>
      <p:ext uri="{BB962C8B-B14F-4D97-AF65-F5344CB8AC3E}">
        <p14:creationId xmlns:p14="http://schemas.microsoft.com/office/powerpoint/2010/main" val="1292326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0"/>
            <a:ext cx="9144000" cy="634082"/>
          </a:xfrm>
        </p:spPr>
        <p:txBody>
          <a:bodyPr>
            <a:normAutofit fontScale="90000"/>
          </a:bodyPr>
          <a:lstStyle/>
          <a:p>
            <a:r>
              <a:rPr lang="el-GR" dirty="0"/>
              <a:t>Πίνακας Παρατηρούμενων Συχνοτήτων   </a:t>
            </a:r>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3356992"/>
                <a:ext cx="11233248" cy="3501008"/>
              </a:xfrm>
            </p:spPr>
            <p:txBody>
              <a:bodyPr>
                <a:normAutofit fontScale="77500" lnSpcReduction="20000"/>
              </a:bodyPr>
              <a:lstStyle/>
              <a:p>
                <a:pPr algn="just"/>
                <a:r>
                  <a:rPr lang="el-GR" b="1" dirty="0"/>
                  <a:t>Βήμα 1</a:t>
                </a:r>
                <a:r>
                  <a:rPr lang="el-GR" b="1" baseline="30000" dirty="0"/>
                  <a:t>ο</a:t>
                </a:r>
                <a:r>
                  <a:rPr lang="el-GR" b="1" dirty="0"/>
                  <a:t> Ελέγχουμε τις προϋποθέσεις για την εφαρμογή του ελέγχου  </a:t>
                </a:r>
                <a14:m>
                  <m:oMath xmlns:m="http://schemas.openxmlformats.org/officeDocument/2006/math">
                    <m:sSup>
                      <m:sSupPr>
                        <m:ctrlPr>
                          <a:rPr lang="el-GR" b="1" i="1">
                            <a:latin typeface="Cambria Math" panose="02040503050406030204" pitchFamily="18" charset="0"/>
                          </a:rPr>
                        </m:ctrlPr>
                      </m:sSupPr>
                      <m:e>
                        <m:r>
                          <a:rPr lang="en-US" b="1" i="1">
                            <a:latin typeface="Cambria Math"/>
                          </a:rPr>
                          <m:t>𝑿</m:t>
                        </m:r>
                      </m:e>
                      <m:sup>
                        <m:r>
                          <a:rPr lang="el-GR" b="1" i="1">
                            <a:latin typeface="Cambria Math"/>
                          </a:rPr>
                          <m:t>𝟐</m:t>
                        </m:r>
                      </m:sup>
                    </m:sSup>
                  </m:oMath>
                </a14:m>
                <a:endParaRPr lang="el-GR" b="1" dirty="0"/>
              </a:p>
              <a:p>
                <a:pPr lvl="0" algn="just"/>
                <a:r>
                  <a:rPr lang="el-GR" dirty="0"/>
                  <a:t>Η προϋπόθεση του απλού τυχαίου δείγματος ικανοποιείται, καθώς πρόκειται για ένα απλό τυχαίο δείγμα 1000 ατόμων που είδαν ταινίες στο κινηματογράφο. </a:t>
                </a:r>
              </a:p>
              <a:p>
                <a:pPr lvl="0" algn="just"/>
                <a:r>
                  <a:rPr lang="el-GR" dirty="0"/>
                  <a:t>Η προϋπόθεση των ποιοτικών μεταβλητών ικανοποιείται, καθώς οι υπό εξέταση μεταβλητές </a:t>
                </a:r>
                <a:r>
                  <a:rPr lang="el-GR" b="1" dirty="0"/>
                  <a:t>το είδος των ταινιών</a:t>
                </a:r>
                <a:r>
                  <a:rPr lang="el-GR" dirty="0"/>
                  <a:t> και </a:t>
                </a:r>
                <a:r>
                  <a:rPr lang="el-GR" b="1" dirty="0"/>
                  <a:t>η αγορά ή όχι τροφίμων</a:t>
                </a:r>
                <a:r>
                  <a:rPr lang="el-GR" dirty="0"/>
                  <a:t> είναι ποιοτικές.   </a:t>
                </a:r>
              </a:p>
              <a:p>
                <a:pPr lvl="0" algn="just"/>
                <a:r>
                  <a:rPr lang="el-GR" dirty="0"/>
                  <a:t>Η προϋπόθεση ότι όχι περισσότερο από το ένα πέμπτο (20 %) από τις αναμενόμενες συχνότητες δεν πρέπει να είναι μικρότερες από 5 όπως θα δούμε παρακάτω στον πίνακα αναμενόμενων συχνοτήτων ικανοποιείται.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3356992"/>
                <a:ext cx="11233248" cy="3501008"/>
              </a:xfrm>
              <a:blipFill rotWithShape="0">
                <a:blip r:embed="rId2"/>
                <a:stretch>
                  <a:fillRect l="-814" t="-3310" r="-868"/>
                </a:stretch>
              </a:blipFill>
            </p:spPr>
            <p:txBody>
              <a:bodyPr/>
              <a:lstStyle/>
              <a:p>
                <a:r>
                  <a:rPr lang="el-GR">
                    <a:noFill/>
                  </a:rPr>
                  <a:t> </a:t>
                </a:r>
              </a:p>
            </p:txBody>
          </p:sp>
        </mc:Fallback>
      </mc:AlternateContent>
      <p:graphicFrame>
        <p:nvGraphicFramePr>
          <p:cNvPr id="4" name="Πίνακας 3"/>
          <p:cNvGraphicFramePr>
            <a:graphicFrameLocks noGrp="1"/>
          </p:cNvGraphicFramePr>
          <p:nvPr>
            <p:extLst>
              <p:ext uri="{D42A27DB-BD31-4B8C-83A1-F6EECF244321}">
                <p14:modId xmlns:p14="http://schemas.microsoft.com/office/powerpoint/2010/main" val="2502196545"/>
              </p:ext>
            </p:extLst>
          </p:nvPr>
        </p:nvGraphicFramePr>
        <p:xfrm>
          <a:off x="3071664" y="692696"/>
          <a:ext cx="4320480" cy="2523744"/>
        </p:xfrm>
        <a:graphic>
          <a:graphicData uri="http://schemas.openxmlformats.org/drawingml/2006/table">
            <a:tbl>
              <a:tblPr firstRow="1" firstCol="1" bandRow="1">
                <a:tableStyleId>{5C22544A-7EE6-4342-B048-85BDC9FD1C3A}</a:tableStyleId>
              </a:tblPr>
              <a:tblGrid>
                <a:gridCol w="1635182">
                  <a:extLst>
                    <a:ext uri="{9D8B030D-6E8A-4147-A177-3AD203B41FA5}">
                      <a16:colId xmlns:a16="http://schemas.microsoft.com/office/drawing/2014/main" xmlns="" val="20000"/>
                    </a:ext>
                  </a:extLst>
                </a:gridCol>
                <a:gridCol w="1342649">
                  <a:extLst>
                    <a:ext uri="{9D8B030D-6E8A-4147-A177-3AD203B41FA5}">
                      <a16:colId xmlns:a16="http://schemas.microsoft.com/office/drawing/2014/main" xmlns="" val="20001"/>
                    </a:ext>
                  </a:extLst>
                </a:gridCol>
                <a:gridCol w="1342649">
                  <a:extLst>
                    <a:ext uri="{9D8B030D-6E8A-4147-A177-3AD203B41FA5}">
                      <a16:colId xmlns:a16="http://schemas.microsoft.com/office/drawing/2014/main" xmlns="" val="20002"/>
                    </a:ext>
                  </a:extLst>
                </a:gridCol>
              </a:tblGrid>
              <a:tr h="727989">
                <a:tc>
                  <a:txBody>
                    <a:bodyPr/>
                    <a:lstStyle/>
                    <a:p>
                      <a:pPr algn="ctr">
                        <a:lnSpc>
                          <a:spcPct val="115000"/>
                        </a:lnSpc>
                        <a:spcAft>
                          <a:spcPts val="0"/>
                        </a:spcAft>
                      </a:pPr>
                      <a:r>
                        <a:rPr lang="el-GR" sz="2400" dirty="0">
                          <a:effectLst/>
                        </a:rPr>
                        <a:t>Είδος Ταινίας </a:t>
                      </a:r>
                      <a:endParaRPr lang="el-GR"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effectLst/>
                        </a:rPr>
                        <a:t>Σνακ</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Σνακ</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412069">
                <a:tc>
                  <a:txBody>
                    <a:bodyPr/>
                    <a:lstStyle/>
                    <a:p>
                      <a:pPr algn="ctr">
                        <a:lnSpc>
                          <a:spcPct val="115000"/>
                        </a:lnSpc>
                        <a:spcAft>
                          <a:spcPts val="0"/>
                        </a:spcAft>
                      </a:pPr>
                      <a:r>
                        <a:rPr lang="el-GR" sz="2400">
                          <a:effectLst/>
                        </a:rPr>
                        <a:t>Δράσης</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121</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101</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412069">
                <a:tc>
                  <a:txBody>
                    <a:bodyPr/>
                    <a:lstStyle/>
                    <a:p>
                      <a:pPr algn="ctr">
                        <a:lnSpc>
                          <a:spcPct val="115000"/>
                        </a:lnSpc>
                        <a:spcAft>
                          <a:spcPts val="0"/>
                        </a:spcAft>
                      </a:pPr>
                      <a:r>
                        <a:rPr lang="el-GR" sz="2400">
                          <a:effectLst/>
                        </a:rPr>
                        <a:t>Κωμωδία </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157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175</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412069">
                <a:tc>
                  <a:txBody>
                    <a:bodyPr/>
                    <a:lstStyle/>
                    <a:p>
                      <a:pPr algn="ctr">
                        <a:lnSpc>
                          <a:spcPct val="115000"/>
                        </a:lnSpc>
                        <a:spcAft>
                          <a:spcPts val="0"/>
                        </a:spcAft>
                      </a:pPr>
                      <a:r>
                        <a:rPr lang="el-GR" sz="2400">
                          <a:effectLst/>
                        </a:rPr>
                        <a:t>Φαντασίας </a:t>
                      </a:r>
                      <a:endParaRPr lang="el-GR" sz="24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400">
                          <a:effectLst/>
                        </a:rPr>
                        <a:t>111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145</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412069">
                <a:tc>
                  <a:txBody>
                    <a:bodyPr/>
                    <a:lstStyle/>
                    <a:p>
                      <a:pPr algn="ctr">
                        <a:lnSpc>
                          <a:spcPct val="115000"/>
                        </a:lnSpc>
                        <a:spcAft>
                          <a:spcPts val="0"/>
                        </a:spcAft>
                      </a:pPr>
                      <a:r>
                        <a:rPr lang="el-GR" sz="2400">
                          <a:effectLst/>
                        </a:rPr>
                        <a:t>Θρίλερ</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81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109</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664161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9376" y="188640"/>
            <a:ext cx="11233248" cy="2160240"/>
          </a:xfrm>
        </p:spPr>
        <p:txBody>
          <a:bodyPr>
            <a:normAutofit fontScale="92500" lnSpcReduction="20000"/>
          </a:bodyPr>
          <a:lstStyle/>
          <a:p>
            <a:pPr algn="just"/>
            <a:r>
              <a:rPr lang="el-GR" dirty="0"/>
              <a:t>Για να υπολογίσουμε τον πίνακα των αναμενόμενων συχνοτήτων θα πρέπει πρώτα να υπολογίσουμε το άθροισμα των Γραμμών και των Στηλών. </a:t>
            </a:r>
          </a:p>
          <a:p>
            <a:pPr algn="just"/>
            <a:r>
              <a:rPr lang="el-GR" b="1" dirty="0"/>
              <a:t>Πίνακας Παρατηρούμενων Συχνοτήτων με τα Αθροίσματα  Γραμμών και Στηλών </a:t>
            </a:r>
          </a:p>
        </p:txBody>
      </p:sp>
      <p:graphicFrame>
        <p:nvGraphicFramePr>
          <p:cNvPr id="5" name="Πίνακας 4"/>
          <p:cNvGraphicFramePr>
            <a:graphicFrameLocks noGrp="1"/>
          </p:cNvGraphicFramePr>
          <p:nvPr>
            <p:extLst>
              <p:ext uri="{D42A27DB-BD31-4B8C-83A1-F6EECF244321}">
                <p14:modId xmlns:p14="http://schemas.microsoft.com/office/powerpoint/2010/main" val="3808098232"/>
              </p:ext>
            </p:extLst>
          </p:nvPr>
        </p:nvGraphicFramePr>
        <p:xfrm>
          <a:off x="1524001" y="2916775"/>
          <a:ext cx="9143998" cy="3963800"/>
        </p:xfrm>
        <a:graphic>
          <a:graphicData uri="http://schemas.openxmlformats.org/drawingml/2006/table">
            <a:tbl>
              <a:tblPr firstRow="1" firstCol="1" bandRow="1">
                <a:tableStyleId>{5C22544A-7EE6-4342-B048-85BDC9FD1C3A}</a:tableStyleId>
              </a:tblPr>
              <a:tblGrid>
                <a:gridCol w="2308194">
                  <a:extLst>
                    <a:ext uri="{9D8B030D-6E8A-4147-A177-3AD203B41FA5}">
                      <a16:colId xmlns:a16="http://schemas.microsoft.com/office/drawing/2014/main" xmlns="" val="20000"/>
                    </a:ext>
                  </a:extLst>
                </a:gridCol>
                <a:gridCol w="2130640">
                  <a:extLst>
                    <a:ext uri="{9D8B030D-6E8A-4147-A177-3AD203B41FA5}">
                      <a16:colId xmlns:a16="http://schemas.microsoft.com/office/drawing/2014/main" xmlns="" val="20001"/>
                    </a:ext>
                  </a:extLst>
                </a:gridCol>
                <a:gridCol w="2130640">
                  <a:extLst>
                    <a:ext uri="{9D8B030D-6E8A-4147-A177-3AD203B41FA5}">
                      <a16:colId xmlns:a16="http://schemas.microsoft.com/office/drawing/2014/main" xmlns="" val="20002"/>
                    </a:ext>
                  </a:extLst>
                </a:gridCol>
                <a:gridCol w="2574524">
                  <a:extLst>
                    <a:ext uri="{9D8B030D-6E8A-4147-A177-3AD203B41FA5}">
                      <a16:colId xmlns:a16="http://schemas.microsoft.com/office/drawing/2014/main" xmlns="" val="20003"/>
                    </a:ext>
                  </a:extLst>
                </a:gridCol>
              </a:tblGrid>
              <a:tr h="1000444">
                <a:tc>
                  <a:txBody>
                    <a:bodyPr/>
                    <a:lstStyle/>
                    <a:p>
                      <a:pPr algn="ctr">
                        <a:lnSpc>
                          <a:spcPct val="115000"/>
                        </a:lnSpc>
                        <a:spcAft>
                          <a:spcPts val="0"/>
                        </a:spcAft>
                      </a:pPr>
                      <a:r>
                        <a:rPr lang="el-GR" sz="2800" dirty="0">
                          <a:effectLst/>
                        </a:rPr>
                        <a:t>Είδος Ταινίας </a:t>
                      </a:r>
                      <a:endParaRPr lang="el-GR" sz="2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800" dirty="0">
                          <a:effectLst/>
                        </a:rPr>
                        <a:t>Τρόφιμα</a:t>
                      </a:r>
                      <a:endParaRPr lang="el-GR"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dirty="0">
                          <a:effectLst/>
                        </a:rPr>
                        <a:t>Όχι</a:t>
                      </a:r>
                      <a:endParaRPr lang="el-GR" sz="28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800">
                          <a:effectLst/>
                        </a:rPr>
                        <a:t>Άθροισμα Γραμμών  </a:t>
                      </a:r>
                      <a:endParaRPr lang="el-GR" sz="2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485084">
                <a:tc>
                  <a:txBody>
                    <a:bodyPr/>
                    <a:lstStyle/>
                    <a:p>
                      <a:pPr algn="ctr">
                        <a:lnSpc>
                          <a:spcPct val="115000"/>
                        </a:lnSpc>
                        <a:spcAft>
                          <a:spcPts val="0"/>
                        </a:spcAft>
                      </a:pPr>
                      <a:r>
                        <a:rPr lang="el-GR" sz="2800">
                          <a:effectLst/>
                        </a:rPr>
                        <a:t>Δράσης</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a:effectLst/>
                        </a:rPr>
                        <a:t>121</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dirty="0">
                          <a:effectLst/>
                        </a:rPr>
                        <a:t>101</a:t>
                      </a:r>
                      <a:endParaRPr lang="el-GR"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b="1" dirty="0">
                          <a:solidFill>
                            <a:srgbClr val="FF0000"/>
                          </a:solidFill>
                          <a:effectLst/>
                        </a:rPr>
                        <a:t>222</a:t>
                      </a:r>
                      <a:endParaRPr lang="el-GR" sz="28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485084">
                <a:tc>
                  <a:txBody>
                    <a:bodyPr/>
                    <a:lstStyle/>
                    <a:p>
                      <a:pPr algn="ctr">
                        <a:lnSpc>
                          <a:spcPct val="115000"/>
                        </a:lnSpc>
                        <a:spcAft>
                          <a:spcPts val="0"/>
                        </a:spcAft>
                      </a:pPr>
                      <a:r>
                        <a:rPr lang="el-GR" sz="2800">
                          <a:effectLst/>
                        </a:rPr>
                        <a:t>Κωμωδία </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a:effectLst/>
                        </a:rPr>
                        <a:t>157</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a:effectLst/>
                        </a:rPr>
                        <a:t>175</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b="1" dirty="0">
                          <a:solidFill>
                            <a:srgbClr val="FF0000"/>
                          </a:solidFill>
                          <a:effectLst/>
                        </a:rPr>
                        <a:t>332</a:t>
                      </a:r>
                      <a:endParaRPr lang="el-GR" sz="28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485084">
                <a:tc>
                  <a:txBody>
                    <a:bodyPr/>
                    <a:lstStyle/>
                    <a:p>
                      <a:pPr algn="ctr">
                        <a:lnSpc>
                          <a:spcPct val="115000"/>
                        </a:lnSpc>
                        <a:spcAft>
                          <a:spcPts val="0"/>
                        </a:spcAft>
                      </a:pPr>
                      <a:r>
                        <a:rPr lang="el-GR" sz="2800">
                          <a:effectLst/>
                        </a:rPr>
                        <a:t>Φαντασίας </a:t>
                      </a:r>
                      <a:endParaRPr lang="el-GR" sz="280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2800">
                          <a:effectLst/>
                        </a:rPr>
                        <a:t>111</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a:effectLst/>
                        </a:rPr>
                        <a:t>145</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b="1" dirty="0">
                          <a:solidFill>
                            <a:srgbClr val="FF0000"/>
                          </a:solidFill>
                          <a:effectLst/>
                        </a:rPr>
                        <a:t>256</a:t>
                      </a:r>
                      <a:endParaRPr lang="el-GR" sz="28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485084">
                <a:tc>
                  <a:txBody>
                    <a:bodyPr/>
                    <a:lstStyle/>
                    <a:p>
                      <a:pPr algn="ctr">
                        <a:lnSpc>
                          <a:spcPct val="115000"/>
                        </a:lnSpc>
                        <a:spcAft>
                          <a:spcPts val="0"/>
                        </a:spcAft>
                      </a:pPr>
                      <a:r>
                        <a:rPr lang="el-GR" sz="2800">
                          <a:effectLst/>
                        </a:rPr>
                        <a:t>Θρίλερ</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a:effectLst/>
                        </a:rPr>
                        <a:t>81</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a:effectLst/>
                        </a:rPr>
                        <a:t>109</a:t>
                      </a:r>
                      <a:endParaRPr lang="el-GR" sz="28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800" b="1" dirty="0">
                          <a:solidFill>
                            <a:srgbClr val="FF0000"/>
                          </a:solidFill>
                          <a:effectLst/>
                        </a:rPr>
                        <a:t>190</a:t>
                      </a:r>
                      <a:endParaRPr lang="el-GR" sz="28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1000444">
                <a:tc>
                  <a:txBody>
                    <a:bodyPr/>
                    <a:lstStyle/>
                    <a:p>
                      <a:pPr>
                        <a:lnSpc>
                          <a:spcPct val="115000"/>
                        </a:lnSpc>
                        <a:spcAft>
                          <a:spcPts val="0"/>
                        </a:spcAft>
                      </a:pPr>
                      <a:r>
                        <a:rPr lang="el-GR" sz="2800">
                          <a:effectLst/>
                        </a:rPr>
                        <a:t>Άθροισμα Στηλών </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b="1" dirty="0">
                          <a:solidFill>
                            <a:srgbClr val="FF0000"/>
                          </a:solidFill>
                          <a:effectLst/>
                        </a:rPr>
                        <a:t>470</a:t>
                      </a:r>
                      <a:endParaRPr lang="el-GR" sz="2800" b="1" dirty="0">
                        <a:solidFill>
                          <a:srgbClr val="FF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b="1" dirty="0">
                          <a:solidFill>
                            <a:srgbClr val="FF0000"/>
                          </a:solidFill>
                          <a:effectLst/>
                        </a:rPr>
                        <a:t>530</a:t>
                      </a:r>
                      <a:endParaRPr lang="el-GR" sz="2800" b="1" dirty="0">
                        <a:solidFill>
                          <a:srgbClr val="FF0000"/>
                        </a:solidFill>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b="1" dirty="0">
                          <a:solidFill>
                            <a:srgbClr val="FF0000"/>
                          </a:solidFill>
                          <a:effectLst/>
                        </a:rPr>
                        <a:t>1000</a:t>
                      </a:r>
                      <a:endParaRPr lang="el-GR" sz="28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44569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0"/>
            <a:ext cx="9144000" cy="476672"/>
          </a:xfrm>
        </p:spPr>
        <p:txBody>
          <a:bodyPr>
            <a:normAutofit/>
          </a:bodyPr>
          <a:lstStyle/>
          <a:p>
            <a:r>
              <a:rPr lang="el-GR" sz="2400" b="1" dirty="0"/>
              <a:t>Βήμα 2ο . Υπολογίζουμε τον Πίνακα των Αναμενόμενων Συχνοτήτων </a:t>
            </a:r>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79376" y="404664"/>
                <a:ext cx="11305256" cy="2376264"/>
              </a:xfrm>
            </p:spPr>
            <p:txBody>
              <a:bodyPr>
                <a:normAutofit/>
              </a:bodyPr>
              <a:lstStyle/>
              <a:p>
                <a:pPr algn="just"/>
                <a:r>
                  <a:rPr lang="el-GR" sz="2800" dirty="0"/>
                  <a:t>Το κάθε κελί </a:t>
                </a:r>
                <a14:m>
                  <m:oMath xmlns:m="http://schemas.openxmlformats.org/officeDocument/2006/math">
                    <m:sSub>
                      <m:sSubPr>
                        <m:ctrlPr>
                          <a:rPr lang="el-GR" sz="2800" i="1">
                            <a:latin typeface="Cambria Math" panose="02040503050406030204" pitchFamily="18" charset="0"/>
                          </a:rPr>
                        </m:ctrlPr>
                      </m:sSubPr>
                      <m:e>
                        <m:r>
                          <a:rPr lang="el-GR" sz="2800" i="1">
                            <a:latin typeface="Cambria Math"/>
                          </a:rPr>
                          <m:t>𝜋</m:t>
                        </m:r>
                      </m:e>
                      <m:sub>
                        <m:r>
                          <a:rPr lang="en-US" sz="2800" i="1">
                            <a:latin typeface="Cambria Math"/>
                          </a:rPr>
                          <m:t>𝑖𝑗</m:t>
                        </m:r>
                      </m:sub>
                    </m:sSub>
                  </m:oMath>
                </a14:m>
                <a:r>
                  <a:rPr lang="el-GR" sz="2800" dirty="0"/>
                  <a:t> του πίνακα των αναμενόμενων συχνοτήτων δημιουργείται βάση του τύπου </a:t>
                </a:r>
              </a:p>
              <a:p>
                <a14:m>
                  <m:oMath xmlns:m="http://schemas.openxmlformats.org/officeDocument/2006/math">
                    <m:sSub>
                      <m:sSubPr>
                        <m:ctrlPr>
                          <a:rPr lang="el-GR" sz="2800" i="1">
                            <a:latin typeface="Cambria Math" panose="02040503050406030204" pitchFamily="18" charset="0"/>
                          </a:rPr>
                        </m:ctrlPr>
                      </m:sSubPr>
                      <m:e>
                        <m:r>
                          <a:rPr lang="el-GR" sz="2800" i="1">
                            <a:latin typeface="Cambria Math"/>
                          </a:rPr>
                          <m:t>𝜋</m:t>
                        </m:r>
                      </m:e>
                      <m:sub>
                        <m:r>
                          <a:rPr lang="en-US" sz="2800" i="1">
                            <a:latin typeface="Cambria Math"/>
                          </a:rPr>
                          <m:t>𝑖𝑗</m:t>
                        </m:r>
                      </m:sub>
                    </m:sSub>
                    <m:r>
                      <a:rPr lang="el-GR" sz="2800" i="1">
                        <a:latin typeface="Cambria Math"/>
                      </a:rPr>
                      <m:t>=</m:t>
                    </m:r>
                    <m:f>
                      <m:fPr>
                        <m:ctrlPr>
                          <a:rPr lang="el-GR" sz="2800" i="1">
                            <a:latin typeface="Cambria Math" panose="02040503050406030204" pitchFamily="18" charset="0"/>
                          </a:rPr>
                        </m:ctrlPr>
                      </m:fPr>
                      <m:num>
                        <m:d>
                          <m:dPr>
                            <m:ctrlPr>
                              <a:rPr lang="el-GR" sz="2800" i="1">
                                <a:latin typeface="Cambria Math" panose="02040503050406030204" pitchFamily="18" charset="0"/>
                              </a:rPr>
                            </m:ctrlPr>
                          </m:dPr>
                          <m:e>
                            <m:r>
                              <a:rPr lang="en-US" sz="2800" i="1">
                                <a:latin typeface="Cambria Math"/>
                              </a:rPr>
                              <m:t>𝐴</m:t>
                            </m:r>
                            <m:r>
                              <a:rPr lang="el-GR" sz="2800" i="1">
                                <a:latin typeface="Cambria Math"/>
                              </a:rPr>
                              <m:t>𝜃𝜌𝜊𝜄𝜎𝜇𝛼</m:t>
                            </m:r>
                            <m:r>
                              <a:rPr lang="el-GR" sz="2800" i="1">
                                <a:latin typeface="Cambria Math"/>
                              </a:rPr>
                              <m:t> </m:t>
                            </m:r>
                            <m:r>
                              <a:rPr lang="el-GR" sz="2800" i="1">
                                <a:latin typeface="Cambria Math"/>
                              </a:rPr>
                              <m:t>𝛾𝜌𝛼𝜇𝜇𝜂𝜍</m:t>
                            </m:r>
                            <m:r>
                              <a:rPr lang="el-GR" sz="2800" i="1">
                                <a:latin typeface="Cambria Math"/>
                              </a:rPr>
                              <m:t> </m:t>
                            </m:r>
                            <m:r>
                              <a:rPr lang="en-US" sz="2800" i="1">
                                <a:latin typeface="Cambria Math"/>
                              </a:rPr>
                              <m:t>𝑖</m:t>
                            </m:r>
                            <m:r>
                              <a:rPr lang="en-US" sz="2800" i="1">
                                <a:latin typeface="Cambria Math"/>
                              </a:rPr>
                              <m:t> </m:t>
                            </m:r>
                          </m:e>
                        </m:d>
                        <m:r>
                          <a:rPr lang="en-US" sz="2800" i="1">
                            <a:latin typeface="Cambria Math"/>
                          </a:rPr>
                          <m:t>∙</m:t>
                        </m:r>
                        <m:d>
                          <m:dPr>
                            <m:ctrlPr>
                              <a:rPr lang="el-GR" sz="2800" i="1">
                                <a:latin typeface="Cambria Math" panose="02040503050406030204" pitchFamily="18" charset="0"/>
                              </a:rPr>
                            </m:ctrlPr>
                          </m:dPr>
                          <m:e>
                            <m:r>
                              <m:rPr>
                                <m:sty m:val="p"/>
                              </m:rPr>
                              <a:rPr lang="el-GR" sz="2800">
                                <a:latin typeface="Cambria Math"/>
                              </a:rPr>
                              <m:t>Α</m:t>
                            </m:r>
                            <m:r>
                              <a:rPr lang="el-GR" sz="2800" i="1">
                                <a:latin typeface="Cambria Math"/>
                              </a:rPr>
                              <m:t>𝜃𝜌𝜊𝜄𝜎𝜇𝛼</m:t>
                            </m:r>
                            <m:r>
                              <a:rPr lang="el-GR" sz="2800" i="1">
                                <a:latin typeface="Cambria Math"/>
                              </a:rPr>
                              <m:t> </m:t>
                            </m:r>
                            <m:r>
                              <a:rPr lang="el-GR" sz="2800" i="1">
                                <a:latin typeface="Cambria Math"/>
                              </a:rPr>
                              <m:t>𝜎𝜏𝜂𝜆𝜂𝜍</m:t>
                            </m:r>
                            <m:r>
                              <a:rPr lang="el-GR" sz="2800" i="1">
                                <a:latin typeface="Cambria Math"/>
                              </a:rPr>
                              <m:t> </m:t>
                            </m:r>
                            <m:r>
                              <a:rPr lang="en-US" sz="2800" i="1">
                                <a:latin typeface="Cambria Math"/>
                              </a:rPr>
                              <m:t>𝑗</m:t>
                            </m:r>
                          </m:e>
                        </m:d>
                      </m:num>
                      <m:den>
                        <m:r>
                          <m:rPr>
                            <m:sty m:val="p"/>
                          </m:rPr>
                          <a:rPr lang="el-GR" sz="2800">
                            <a:latin typeface="Cambria Math"/>
                          </a:rPr>
                          <m:t>Α</m:t>
                        </m:r>
                        <m:r>
                          <a:rPr lang="el-GR" sz="2800" i="1">
                            <a:latin typeface="Cambria Math"/>
                          </a:rPr>
                          <m:t>𝜃𝜌𝜊𝜄𝜎𝜇𝛼</m:t>
                        </m:r>
                        <m:r>
                          <a:rPr lang="el-GR" sz="2800" i="1">
                            <a:latin typeface="Cambria Math"/>
                          </a:rPr>
                          <m:t> </m:t>
                        </m:r>
                        <m:r>
                          <m:rPr>
                            <m:sty m:val="p"/>
                          </m:rPr>
                          <a:rPr lang="el-GR" sz="2800" i="1">
                            <a:latin typeface="Cambria Math"/>
                          </a:rPr>
                          <m:t>ό</m:t>
                        </m:r>
                        <m:r>
                          <a:rPr lang="el-GR" sz="2800" i="1">
                            <a:latin typeface="Cambria Math"/>
                          </a:rPr>
                          <m:t>𝜆𝜔𝜈</m:t>
                        </m:r>
                        <m:r>
                          <a:rPr lang="el-GR" sz="2800" i="1">
                            <a:latin typeface="Cambria Math"/>
                          </a:rPr>
                          <m:t> </m:t>
                        </m:r>
                        <m:r>
                          <a:rPr lang="el-GR" sz="2800" i="1">
                            <a:latin typeface="Cambria Math"/>
                          </a:rPr>
                          <m:t>𝜏𝜔𝜈</m:t>
                        </m:r>
                        <m:r>
                          <a:rPr lang="el-GR" sz="2800" i="1">
                            <a:latin typeface="Cambria Math"/>
                          </a:rPr>
                          <m:t> </m:t>
                        </m:r>
                        <m:r>
                          <a:rPr lang="el-GR" sz="2800" i="1">
                            <a:latin typeface="Cambria Math"/>
                          </a:rPr>
                          <m:t>𝜋𝛼𝜌𝛼𝜏𝜂𝜌𝜂𝜎𝜀𝜔𝜈</m:t>
                        </m:r>
                      </m:den>
                    </m:f>
                  </m:oMath>
                </a14:m>
                <a:endParaRPr lang="el-GR" sz="2800" b="1"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79376" y="404664"/>
                <a:ext cx="11305256" cy="2376264"/>
              </a:xfrm>
              <a:blipFill rotWithShape="0">
                <a:blip r:embed="rId2"/>
                <a:stretch>
                  <a:fillRect l="-971" t="-2308" r="-107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2995430504"/>
                  </p:ext>
                </p:extLst>
              </p:nvPr>
            </p:nvGraphicFramePr>
            <p:xfrm>
              <a:off x="1524000" y="2276873"/>
              <a:ext cx="9144000" cy="4902393"/>
            </p:xfrm>
            <a:graphic>
              <a:graphicData uri="http://schemas.openxmlformats.org/drawingml/2006/table">
                <a:tbl>
                  <a:tblPr firstRow="1" firstCol="1" bandRow="1">
                    <a:tableStyleId>{5C22544A-7EE6-4342-B048-85BDC9FD1C3A}</a:tableStyleId>
                  </a:tblPr>
                  <a:tblGrid>
                    <a:gridCol w="1108093">
                      <a:extLst>
                        <a:ext uri="{9D8B030D-6E8A-4147-A177-3AD203B41FA5}">
                          <a16:colId xmlns:a16="http://schemas.microsoft.com/office/drawing/2014/main" xmlns="" val="20000"/>
                        </a:ext>
                      </a:extLst>
                    </a:gridCol>
                    <a:gridCol w="2563767">
                      <a:extLst>
                        <a:ext uri="{9D8B030D-6E8A-4147-A177-3AD203B41FA5}">
                          <a16:colId xmlns:a16="http://schemas.microsoft.com/office/drawing/2014/main" xmlns="" val="20001"/>
                        </a:ext>
                      </a:extLst>
                    </a:gridCol>
                    <a:gridCol w="2659820">
                      <a:extLst>
                        <a:ext uri="{9D8B030D-6E8A-4147-A177-3AD203B41FA5}">
                          <a16:colId xmlns:a16="http://schemas.microsoft.com/office/drawing/2014/main" xmlns="" val="20002"/>
                        </a:ext>
                      </a:extLst>
                    </a:gridCol>
                    <a:gridCol w="2812320">
                      <a:extLst>
                        <a:ext uri="{9D8B030D-6E8A-4147-A177-3AD203B41FA5}">
                          <a16:colId xmlns:a16="http://schemas.microsoft.com/office/drawing/2014/main" xmlns="" val="20003"/>
                        </a:ext>
                      </a:extLst>
                    </a:gridCol>
                  </a:tblGrid>
                  <a:tr h="560589">
                    <a:tc>
                      <a:txBody>
                        <a:bodyPr/>
                        <a:lstStyle/>
                        <a:p>
                          <a:pPr algn="ctr">
                            <a:lnSpc>
                              <a:spcPct val="115000"/>
                            </a:lnSpc>
                            <a:spcAft>
                              <a:spcPts val="1000"/>
                            </a:spcAft>
                          </a:pPr>
                          <a:r>
                            <a:rPr lang="el-GR" sz="1600" dirty="0">
                              <a:effectLst/>
                            </a:rPr>
                            <a:t>Είδος Ταινίας </a:t>
                          </a:r>
                          <a:endParaRPr lang="el-G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600" dirty="0">
                              <a:effectLst/>
                            </a:rPr>
                            <a:t>Τρόφιμα</a:t>
                          </a:r>
                          <a:endParaRPr lang="el-G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600">
                              <a:effectLst/>
                            </a:rPr>
                            <a:t>Όχι</a:t>
                          </a:r>
                          <a:endParaRPr lang="el-GR"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600">
                              <a:effectLst/>
                            </a:rPr>
                            <a:t>Άθροισμα Γραμμών</a:t>
                          </a:r>
                          <a:endParaRPr lang="el-GR" sz="16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806701">
                    <a:tc>
                      <a:txBody>
                        <a:bodyPr/>
                        <a:lstStyle/>
                        <a:p>
                          <a:pPr algn="ctr">
                            <a:lnSpc>
                              <a:spcPct val="115000"/>
                            </a:lnSpc>
                            <a:spcAft>
                              <a:spcPts val="1000"/>
                            </a:spcAft>
                          </a:pPr>
                          <a:r>
                            <a:rPr lang="el-GR" sz="1600">
                              <a:effectLst/>
                            </a:rPr>
                            <a:t>Δράσης</a:t>
                          </a:r>
                          <a:endParaRPr lang="el-GR" sz="160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11</m:t>
                                    </m:r>
                                  </m:sub>
                                </m:sSub>
                              </m:oMath>
                            </m:oMathPara>
                          </a14:m>
                          <a:endParaRPr lang="el-G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12</m:t>
                                    </m:r>
                                  </m:sub>
                                </m:sSub>
                              </m:oMath>
                            </m:oMathPara>
                          </a14:m>
                          <a:endParaRPr lang="el-GR" sz="160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11</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12</m:t>
                                    </m:r>
                                  </m:sub>
                                </m:sSub>
                                <m:r>
                                  <a:rPr lang="el-GR" sz="1600">
                                    <a:effectLst/>
                                    <a:latin typeface="Cambria Math"/>
                                  </a:rPr>
                                  <m:t>=</m:t>
                                </m:r>
                                <m:nary>
                                  <m:naryPr>
                                    <m:chr m:val="∑"/>
                                    <m:limLoc m:val="undOvr"/>
                                    <m:ctrlPr>
                                      <a:rPr lang="el-GR" sz="1600" i="1">
                                        <a:effectLst/>
                                        <a:latin typeface="Cambria Math" panose="02040503050406030204" pitchFamily="18" charset="0"/>
                                      </a:rPr>
                                    </m:ctrlPr>
                                  </m:naryPr>
                                  <m:sub>
                                    <m:r>
                                      <a:rPr lang="en-US" sz="1600">
                                        <a:effectLst/>
                                        <a:latin typeface="Cambria Math"/>
                                      </a:rPr>
                                      <m:t>𝑗</m:t>
                                    </m:r>
                                    <m:r>
                                      <a:rPr lang="el-GR" sz="1600">
                                        <a:effectLst/>
                                        <a:latin typeface="Cambria Math"/>
                                      </a:rPr>
                                      <m:t>=1</m:t>
                                    </m:r>
                                  </m:sub>
                                  <m:sup>
                                    <m:r>
                                      <a:rPr lang="el-GR" sz="1600">
                                        <a:effectLst/>
                                        <a:latin typeface="Cambria Math"/>
                                      </a:rPr>
                                      <m:t>2</m:t>
                                    </m:r>
                                  </m:sup>
                                  <m:e>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𝑖𝑗</m:t>
                                        </m:r>
                                      </m:sub>
                                    </m:sSub>
                                  </m:e>
                                </m:nary>
                                <m:r>
                                  <a:rPr lang="en-US"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m:t>
                                    </m:r>
                                    <m:r>
                                      <a:rPr lang="en-US" sz="1600">
                                        <a:effectLst/>
                                        <a:latin typeface="Cambria Math"/>
                                      </a:rPr>
                                      <m:t>.</m:t>
                                    </m:r>
                                  </m:sub>
                                </m:sSub>
                              </m:oMath>
                            </m:oMathPara>
                          </a14:m>
                          <a:endParaRPr lang="el-GR" sz="16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806701">
                    <a:tc>
                      <a:txBody>
                        <a:bodyPr/>
                        <a:lstStyle/>
                        <a:p>
                          <a:pPr algn="ctr">
                            <a:lnSpc>
                              <a:spcPct val="115000"/>
                            </a:lnSpc>
                            <a:spcAft>
                              <a:spcPts val="1000"/>
                            </a:spcAft>
                          </a:pPr>
                          <a:r>
                            <a:rPr lang="el-GR" sz="1600">
                              <a:effectLst/>
                            </a:rPr>
                            <a:t>Κωμωδία </a:t>
                          </a:r>
                          <a:endParaRPr lang="el-GR" sz="160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21</m:t>
                                    </m:r>
                                  </m:sub>
                                </m:sSub>
                              </m:oMath>
                            </m:oMathPara>
                          </a14:m>
                          <a:endParaRPr lang="el-G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22</m:t>
                                    </m:r>
                                  </m:sub>
                                </m:sSub>
                              </m:oMath>
                            </m:oMathPara>
                          </a14:m>
                          <a:endParaRPr lang="el-G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21</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22</m:t>
                                    </m:r>
                                  </m:sub>
                                </m:sSub>
                                <m:r>
                                  <a:rPr lang="el-GR" sz="1600">
                                    <a:effectLst/>
                                    <a:latin typeface="Cambria Math"/>
                                  </a:rPr>
                                  <m:t>=</m:t>
                                </m:r>
                                <m:nary>
                                  <m:naryPr>
                                    <m:chr m:val="∑"/>
                                    <m:limLoc m:val="undOvr"/>
                                    <m:ctrlPr>
                                      <a:rPr lang="el-GR" sz="1600" i="1">
                                        <a:effectLst/>
                                        <a:latin typeface="Cambria Math" panose="02040503050406030204" pitchFamily="18" charset="0"/>
                                      </a:rPr>
                                    </m:ctrlPr>
                                  </m:naryPr>
                                  <m:sub>
                                    <m:r>
                                      <a:rPr lang="en-US" sz="1600">
                                        <a:effectLst/>
                                        <a:latin typeface="Cambria Math"/>
                                      </a:rPr>
                                      <m:t>𝑗</m:t>
                                    </m:r>
                                    <m:r>
                                      <a:rPr lang="el-GR" sz="1600">
                                        <a:effectLst/>
                                        <a:latin typeface="Cambria Math"/>
                                      </a:rPr>
                                      <m:t>=1</m:t>
                                    </m:r>
                                  </m:sub>
                                  <m:sup>
                                    <m:r>
                                      <a:rPr lang="el-GR" sz="1600">
                                        <a:effectLst/>
                                        <a:latin typeface="Cambria Math"/>
                                      </a:rPr>
                                      <m:t>2</m:t>
                                    </m:r>
                                  </m:sup>
                                  <m:e>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𝑖𝑗</m:t>
                                        </m:r>
                                      </m:sub>
                                    </m:sSub>
                                  </m:e>
                                </m:nary>
                                <m:r>
                                  <a:rPr lang="en-US"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m:t>
                                    </m:r>
                                    <m:r>
                                      <a:rPr lang="en-US" sz="1600">
                                        <a:effectLst/>
                                        <a:latin typeface="Cambria Math"/>
                                      </a:rPr>
                                      <m:t>.</m:t>
                                    </m:r>
                                  </m:sub>
                                </m:sSub>
                              </m:oMath>
                            </m:oMathPara>
                          </a14:m>
                          <a:endParaRPr lang="el-GR" sz="16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806701">
                    <a:tc>
                      <a:txBody>
                        <a:bodyPr/>
                        <a:lstStyle/>
                        <a:p>
                          <a:pPr algn="ctr">
                            <a:lnSpc>
                              <a:spcPct val="115000"/>
                            </a:lnSpc>
                            <a:spcAft>
                              <a:spcPts val="1000"/>
                            </a:spcAft>
                          </a:pPr>
                          <a:r>
                            <a:rPr lang="el-GR" sz="1600" dirty="0">
                              <a:effectLst/>
                            </a:rPr>
                            <a:t>Φαντασίας </a:t>
                          </a:r>
                          <a:endParaRPr lang="el-GR" sz="1600" dirty="0">
                            <a:effectLst/>
                            <a:latin typeface="Calibri"/>
                            <a:ea typeface="Calibri"/>
                            <a:cs typeface="Times New Roman"/>
                          </a:endParaRPr>
                        </a:p>
                      </a:txBody>
                      <a:tcPr marL="68580" marR="68580" marT="0" marB="0"/>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31</m:t>
                                    </m:r>
                                  </m:sub>
                                </m:sSub>
                              </m:oMath>
                            </m:oMathPara>
                          </a14:m>
                          <a:endParaRPr lang="el-GR" sz="160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32</m:t>
                                    </m:r>
                                  </m:sub>
                                </m:sSub>
                              </m:oMath>
                            </m:oMathPara>
                          </a14:m>
                          <a:endParaRPr lang="el-G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31</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32</m:t>
                                    </m:r>
                                  </m:sub>
                                </m:sSub>
                                <m:r>
                                  <a:rPr lang="el-GR" sz="1600">
                                    <a:effectLst/>
                                    <a:latin typeface="Cambria Math"/>
                                  </a:rPr>
                                  <m:t>=</m:t>
                                </m:r>
                                <m:nary>
                                  <m:naryPr>
                                    <m:chr m:val="∑"/>
                                    <m:limLoc m:val="undOvr"/>
                                    <m:ctrlPr>
                                      <a:rPr lang="el-GR" sz="1600" i="1">
                                        <a:effectLst/>
                                        <a:latin typeface="Cambria Math" panose="02040503050406030204" pitchFamily="18" charset="0"/>
                                      </a:rPr>
                                    </m:ctrlPr>
                                  </m:naryPr>
                                  <m:sub>
                                    <m:r>
                                      <a:rPr lang="en-US" sz="1600">
                                        <a:effectLst/>
                                        <a:latin typeface="Cambria Math"/>
                                      </a:rPr>
                                      <m:t>𝑗</m:t>
                                    </m:r>
                                    <m:r>
                                      <a:rPr lang="el-GR" sz="1600">
                                        <a:effectLst/>
                                        <a:latin typeface="Cambria Math"/>
                                      </a:rPr>
                                      <m:t>=1</m:t>
                                    </m:r>
                                  </m:sub>
                                  <m:sup>
                                    <m:r>
                                      <a:rPr lang="el-GR" sz="1600">
                                        <a:effectLst/>
                                        <a:latin typeface="Cambria Math"/>
                                      </a:rPr>
                                      <m:t>2</m:t>
                                    </m:r>
                                  </m:sup>
                                  <m:e>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𝑖𝑗</m:t>
                                        </m:r>
                                      </m:sub>
                                    </m:sSub>
                                  </m:e>
                                </m:nary>
                                <m:r>
                                  <a:rPr lang="en-US"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m:t>
                                    </m:r>
                                    <m:r>
                                      <a:rPr lang="en-US" sz="1600">
                                        <a:effectLst/>
                                        <a:latin typeface="Cambria Math"/>
                                      </a:rPr>
                                      <m:t>.</m:t>
                                    </m:r>
                                  </m:sub>
                                </m:sSub>
                              </m:oMath>
                            </m:oMathPara>
                          </a14:m>
                          <a:endParaRPr lang="el-GR" sz="16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806701">
                    <a:tc>
                      <a:txBody>
                        <a:bodyPr/>
                        <a:lstStyle/>
                        <a:p>
                          <a:pPr algn="ctr">
                            <a:lnSpc>
                              <a:spcPct val="115000"/>
                            </a:lnSpc>
                            <a:spcAft>
                              <a:spcPts val="1000"/>
                            </a:spcAft>
                          </a:pPr>
                          <a:r>
                            <a:rPr lang="el-GR" sz="1600">
                              <a:effectLst/>
                            </a:rPr>
                            <a:t>Θρίλερ</a:t>
                          </a:r>
                          <a:endParaRPr lang="el-GR" sz="160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41</m:t>
                                    </m:r>
                                  </m:sub>
                                </m:sSub>
                              </m:oMath>
                            </m:oMathPara>
                          </a14:m>
                          <a:endParaRPr lang="el-GR" sz="160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42</m:t>
                                    </m:r>
                                  </m:sub>
                                </m:sSub>
                              </m:oMath>
                            </m:oMathPara>
                          </a14:m>
                          <a:endParaRPr lang="el-G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41</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42</m:t>
                                    </m:r>
                                  </m:sub>
                                </m:sSub>
                                <m:r>
                                  <a:rPr lang="el-GR" sz="1600">
                                    <a:effectLst/>
                                    <a:latin typeface="Cambria Math"/>
                                  </a:rPr>
                                  <m:t>=</m:t>
                                </m:r>
                                <m:nary>
                                  <m:naryPr>
                                    <m:chr m:val="∑"/>
                                    <m:limLoc m:val="undOvr"/>
                                    <m:ctrlPr>
                                      <a:rPr lang="el-GR" sz="1600" i="1">
                                        <a:effectLst/>
                                        <a:latin typeface="Cambria Math" panose="02040503050406030204" pitchFamily="18" charset="0"/>
                                      </a:rPr>
                                    </m:ctrlPr>
                                  </m:naryPr>
                                  <m:sub>
                                    <m:r>
                                      <a:rPr lang="en-US" sz="1600">
                                        <a:effectLst/>
                                        <a:latin typeface="Cambria Math"/>
                                      </a:rPr>
                                      <m:t>𝑗</m:t>
                                    </m:r>
                                    <m:r>
                                      <a:rPr lang="el-GR" sz="1600">
                                        <a:effectLst/>
                                        <a:latin typeface="Cambria Math"/>
                                      </a:rPr>
                                      <m:t>=1</m:t>
                                    </m:r>
                                  </m:sub>
                                  <m:sup>
                                    <m:r>
                                      <a:rPr lang="el-GR" sz="1600">
                                        <a:effectLst/>
                                        <a:latin typeface="Cambria Math"/>
                                      </a:rPr>
                                      <m:t>2</m:t>
                                    </m:r>
                                  </m:sup>
                                  <m:e>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𝑖𝑗</m:t>
                                        </m:r>
                                      </m:sub>
                                    </m:sSub>
                                  </m:e>
                                </m:nary>
                                <m:r>
                                  <a:rPr lang="en-US"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m:t>
                                    </m:r>
                                    <m:r>
                                      <a:rPr lang="en-US" sz="1600">
                                        <a:effectLst/>
                                        <a:latin typeface="Cambria Math"/>
                                      </a:rPr>
                                      <m:t>.</m:t>
                                    </m:r>
                                  </m:sub>
                                </m:sSub>
                              </m:oMath>
                            </m:oMathPara>
                          </a14:m>
                          <a:endParaRPr lang="el-GR"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1037143">
                    <a:tc>
                      <a:txBody>
                        <a:bodyPr/>
                        <a:lstStyle/>
                        <a:p>
                          <a:pPr>
                            <a:lnSpc>
                              <a:spcPct val="115000"/>
                            </a:lnSpc>
                            <a:spcAft>
                              <a:spcPts val="0"/>
                            </a:spcAft>
                          </a:pPr>
                          <a:r>
                            <a:rPr lang="el-GR" sz="1600">
                              <a:effectLst/>
                            </a:rPr>
                            <a:t>Άθροισμα Στηλών</a:t>
                          </a:r>
                          <a:endParaRPr lang="el-GR" sz="16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11</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21</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31</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41</m:t>
                                    </m:r>
                                  </m:sub>
                                </m:sSub>
                                <m:r>
                                  <a:rPr lang="el-GR" sz="1600">
                                    <a:effectLst/>
                                    <a:latin typeface="Cambria Math"/>
                                  </a:rPr>
                                  <m:t>=</m:t>
                                </m:r>
                                <m:nary>
                                  <m:naryPr>
                                    <m:chr m:val="∑"/>
                                    <m:limLoc m:val="undOvr"/>
                                    <m:ctrlPr>
                                      <a:rPr lang="el-GR" sz="1600" i="1">
                                        <a:effectLst/>
                                        <a:latin typeface="Cambria Math" panose="02040503050406030204" pitchFamily="18" charset="0"/>
                                      </a:rPr>
                                    </m:ctrlPr>
                                  </m:naryPr>
                                  <m:sub>
                                    <m:r>
                                      <a:rPr lang="en-US" sz="1600">
                                        <a:effectLst/>
                                        <a:latin typeface="Cambria Math"/>
                                      </a:rPr>
                                      <m:t>𝑖</m:t>
                                    </m:r>
                                    <m:r>
                                      <a:rPr lang="el-GR" sz="1600">
                                        <a:effectLst/>
                                        <a:latin typeface="Cambria Math"/>
                                      </a:rPr>
                                      <m:t>=1</m:t>
                                    </m:r>
                                  </m:sub>
                                  <m:sup>
                                    <m:r>
                                      <a:rPr lang="el-GR" sz="1600">
                                        <a:effectLst/>
                                        <a:latin typeface="Cambria Math"/>
                                      </a:rPr>
                                      <m:t>4</m:t>
                                    </m:r>
                                  </m:sup>
                                  <m:e>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𝑖𝑗</m:t>
                                        </m:r>
                                      </m:sub>
                                    </m:sSub>
                                  </m:e>
                                </m:nary>
                                <m:r>
                                  <a:rPr lang="en-US"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m:t>
                                    </m:r>
                                    <m:r>
                                      <a:rPr lang="en-US" sz="1600">
                                        <a:effectLst/>
                                        <a:latin typeface="Cambria Math"/>
                                      </a:rPr>
                                      <m:t>𝑗</m:t>
                                    </m:r>
                                  </m:sub>
                                </m:sSub>
                              </m:oMath>
                            </m:oMathPara>
                          </a14:m>
                          <a:endParaRPr lang="el-GR" sz="16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12</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22</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32</m:t>
                                    </m:r>
                                  </m:sub>
                                </m:sSub>
                                <m:r>
                                  <a:rPr lang="el-GR"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42</m:t>
                                    </m:r>
                                  </m:sub>
                                </m:sSub>
                                <m:r>
                                  <a:rPr lang="el-GR" sz="1600">
                                    <a:effectLst/>
                                    <a:latin typeface="Cambria Math"/>
                                  </a:rPr>
                                  <m:t>=</m:t>
                                </m:r>
                                <m:nary>
                                  <m:naryPr>
                                    <m:chr m:val="∑"/>
                                    <m:limLoc m:val="undOvr"/>
                                    <m:ctrlPr>
                                      <a:rPr lang="el-GR" sz="1600" i="1">
                                        <a:effectLst/>
                                        <a:latin typeface="Cambria Math" panose="02040503050406030204" pitchFamily="18" charset="0"/>
                                      </a:rPr>
                                    </m:ctrlPr>
                                  </m:naryPr>
                                  <m:sub>
                                    <m:r>
                                      <a:rPr lang="en-US" sz="1600">
                                        <a:effectLst/>
                                        <a:latin typeface="Cambria Math"/>
                                      </a:rPr>
                                      <m:t>𝑖</m:t>
                                    </m:r>
                                    <m:r>
                                      <a:rPr lang="el-GR" sz="1600">
                                        <a:effectLst/>
                                        <a:latin typeface="Cambria Math"/>
                                      </a:rPr>
                                      <m:t>=1</m:t>
                                    </m:r>
                                  </m:sub>
                                  <m:sup>
                                    <m:r>
                                      <a:rPr lang="el-GR" sz="1600">
                                        <a:effectLst/>
                                        <a:latin typeface="Cambria Math"/>
                                      </a:rPr>
                                      <m:t>4</m:t>
                                    </m:r>
                                  </m:sup>
                                  <m:e>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𝑖𝑗</m:t>
                                        </m:r>
                                      </m:sub>
                                    </m:sSub>
                                    <m:r>
                                      <a:rPr lang="en-US"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m:t>
                                        </m:r>
                                        <m:r>
                                          <a:rPr lang="en-US" sz="1600">
                                            <a:effectLst/>
                                            <a:latin typeface="Cambria Math"/>
                                          </a:rPr>
                                          <m:t>𝑗</m:t>
                                        </m:r>
                                      </m:sub>
                                    </m:sSub>
                                  </m:e>
                                </m:nary>
                              </m:oMath>
                            </m:oMathPara>
                          </a14:m>
                          <a:endParaRPr lang="el-GR" sz="1600" dirty="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nary>
                                  <m:naryPr>
                                    <m:chr m:val="∑"/>
                                    <m:limLoc m:val="undOvr"/>
                                    <m:ctrlPr>
                                      <a:rPr lang="el-GR" sz="1600" i="1">
                                        <a:effectLst/>
                                        <a:latin typeface="Cambria Math" panose="02040503050406030204" pitchFamily="18" charset="0"/>
                                      </a:rPr>
                                    </m:ctrlPr>
                                  </m:naryPr>
                                  <m:sub>
                                    <m:r>
                                      <a:rPr lang="en-US" sz="1600">
                                        <a:effectLst/>
                                        <a:latin typeface="Cambria Math"/>
                                      </a:rPr>
                                      <m:t>𝑖</m:t>
                                    </m:r>
                                    <m:r>
                                      <a:rPr lang="el-GR" sz="1600">
                                        <a:effectLst/>
                                        <a:latin typeface="Cambria Math"/>
                                      </a:rPr>
                                      <m:t>=1</m:t>
                                    </m:r>
                                  </m:sub>
                                  <m:sup>
                                    <m:r>
                                      <a:rPr lang="el-GR" sz="1600">
                                        <a:effectLst/>
                                        <a:latin typeface="Cambria Math"/>
                                      </a:rPr>
                                      <m:t>4</m:t>
                                    </m:r>
                                  </m:sup>
                                  <m:e>
                                    <m:sSub>
                                      <m:sSubPr>
                                        <m:ctrlPr>
                                          <a:rPr lang="el-GR" sz="1600" i="1">
                                            <a:effectLst/>
                                            <a:latin typeface="Cambria Math" panose="02040503050406030204" pitchFamily="18" charset="0"/>
                                          </a:rPr>
                                        </m:ctrlPr>
                                      </m:sSubPr>
                                      <m:e>
                                        <m:nary>
                                          <m:naryPr>
                                            <m:chr m:val="∑"/>
                                            <m:limLoc m:val="undOvr"/>
                                            <m:ctrlPr>
                                              <a:rPr lang="el-GR" sz="1600" i="1">
                                                <a:effectLst/>
                                                <a:latin typeface="Cambria Math" panose="02040503050406030204" pitchFamily="18" charset="0"/>
                                              </a:rPr>
                                            </m:ctrlPr>
                                          </m:naryPr>
                                          <m:sub>
                                            <m:r>
                                              <a:rPr lang="el-GR" sz="1600">
                                                <a:effectLst/>
                                                <a:latin typeface="Cambria Math"/>
                                              </a:rPr>
                                              <m:t>𝑖</m:t>
                                            </m:r>
                                            <m:r>
                                              <a:rPr lang="el-GR" sz="1600">
                                                <a:effectLst/>
                                                <a:latin typeface="Cambria Math"/>
                                              </a:rPr>
                                              <m:t>=1</m:t>
                                            </m:r>
                                          </m:sub>
                                          <m:sup>
                                            <m:r>
                                              <a:rPr lang="el-GR" sz="1600">
                                                <a:effectLst/>
                                                <a:latin typeface="Cambria Math"/>
                                              </a:rPr>
                                              <m:t>2</m:t>
                                            </m:r>
                                          </m:sup>
                                          <m:e/>
                                        </m:nary>
                                        <m:r>
                                          <a:rPr lang="el-GR" sz="1600">
                                            <a:effectLst/>
                                            <a:latin typeface="Cambria Math"/>
                                          </a:rPr>
                                          <m:t>𝜋</m:t>
                                        </m:r>
                                      </m:e>
                                      <m:sub>
                                        <m:r>
                                          <a:rPr lang="en-US" sz="1600">
                                            <a:effectLst/>
                                            <a:latin typeface="Cambria Math"/>
                                          </a:rPr>
                                          <m:t>𝑖𝑗</m:t>
                                        </m:r>
                                      </m:sub>
                                    </m:sSub>
                                    <m:r>
                                      <a:rPr lang="en-US" sz="1600">
                                        <a:effectLst/>
                                        <a:latin typeface="Cambria Math"/>
                                      </a:rPr>
                                      <m:t>=</m:t>
                                    </m:r>
                                    <m:sSub>
                                      <m:sSubPr>
                                        <m:ctrlPr>
                                          <a:rPr lang="el-GR" sz="1600" i="1">
                                            <a:effectLst/>
                                            <a:latin typeface="Cambria Math" panose="02040503050406030204" pitchFamily="18" charset="0"/>
                                          </a:rPr>
                                        </m:ctrlPr>
                                      </m:sSubPr>
                                      <m:e>
                                        <m:r>
                                          <a:rPr lang="el-GR" sz="1600">
                                            <a:effectLst/>
                                            <a:latin typeface="Cambria Math"/>
                                          </a:rPr>
                                          <m:t>𝜋</m:t>
                                        </m:r>
                                      </m:e>
                                      <m:sub>
                                        <m:r>
                                          <a:rPr lang="en-US" sz="1600">
                                            <a:effectLst/>
                                            <a:latin typeface="Cambria Math"/>
                                          </a:rPr>
                                          <m:t>..</m:t>
                                        </m:r>
                                      </m:sub>
                                    </m:sSub>
                                  </m:e>
                                </m:nary>
                              </m:oMath>
                            </m:oMathPara>
                          </a14:m>
                          <a:endParaRPr lang="el-GR" sz="16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2995430504"/>
                  </p:ext>
                </p:extLst>
              </p:nvPr>
            </p:nvGraphicFramePr>
            <p:xfrm>
              <a:off x="0" y="2276872"/>
              <a:ext cx="9144000" cy="4953775"/>
            </p:xfrm>
            <a:graphic>
              <a:graphicData uri="http://schemas.openxmlformats.org/drawingml/2006/table">
                <a:tbl>
                  <a:tblPr firstRow="1" firstCol="1" bandRow="1">
                    <a:tableStyleId>{5C22544A-7EE6-4342-B048-85BDC9FD1C3A}</a:tableStyleId>
                  </a:tblPr>
                  <a:tblGrid>
                    <a:gridCol w="1108093"/>
                    <a:gridCol w="2563767"/>
                    <a:gridCol w="2659820"/>
                    <a:gridCol w="2812320"/>
                  </a:tblGrid>
                  <a:tr h="560589">
                    <a:tc>
                      <a:txBody>
                        <a:bodyPr/>
                        <a:lstStyle/>
                        <a:p>
                          <a:pPr algn="ctr">
                            <a:lnSpc>
                              <a:spcPct val="115000"/>
                            </a:lnSpc>
                            <a:spcAft>
                              <a:spcPts val="1000"/>
                            </a:spcAft>
                          </a:pPr>
                          <a:r>
                            <a:rPr lang="el-GR" sz="1600" dirty="0">
                              <a:effectLst/>
                            </a:rPr>
                            <a:t>Είδος Ταινίας </a:t>
                          </a:r>
                          <a:endParaRPr lang="el-G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600" dirty="0">
                              <a:effectLst/>
                            </a:rPr>
                            <a:t>Τρόφιμα</a:t>
                          </a:r>
                          <a:endParaRPr lang="el-G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600">
                              <a:effectLst/>
                            </a:rPr>
                            <a:t>Όχι</a:t>
                          </a:r>
                          <a:endParaRPr lang="el-GR"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1600">
                              <a:effectLst/>
                            </a:rPr>
                            <a:t>Άθροισμα Γραμμών</a:t>
                          </a:r>
                          <a:endParaRPr lang="el-GR" sz="1600">
                            <a:effectLst/>
                            <a:latin typeface="Calibri"/>
                            <a:ea typeface="Calibri"/>
                            <a:cs typeface="Times New Roman"/>
                          </a:endParaRPr>
                        </a:p>
                      </a:txBody>
                      <a:tcPr marL="68580" marR="68580" marT="0" marB="0" anchor="b"/>
                    </a:tc>
                  </a:tr>
                  <a:tr h="831152">
                    <a:tc>
                      <a:txBody>
                        <a:bodyPr/>
                        <a:lstStyle/>
                        <a:p>
                          <a:pPr algn="ctr">
                            <a:lnSpc>
                              <a:spcPct val="115000"/>
                            </a:lnSpc>
                            <a:spcAft>
                              <a:spcPts val="1000"/>
                            </a:spcAft>
                          </a:pPr>
                          <a:r>
                            <a:rPr lang="el-GR" sz="1600">
                              <a:effectLst/>
                            </a:rPr>
                            <a:t>Δράσης</a:t>
                          </a:r>
                          <a:endParaRPr lang="el-GR" sz="1600">
                            <a:effectLst/>
                            <a:latin typeface="Calibri"/>
                            <a:ea typeface="Calibri"/>
                            <a:cs typeface="Times New Roman"/>
                          </a:endParaRPr>
                        </a:p>
                      </a:txBody>
                      <a:tcPr marL="68580" marR="68580" marT="0" marB="0" anchor="ctr"/>
                    </a:tc>
                    <a:tc>
                      <a:txBody>
                        <a:bodyPr/>
                        <a:lstStyle/>
                        <a:p>
                          <a:endParaRPr lang="el-GR"/>
                        </a:p>
                      </a:txBody>
                      <a:tcPr marL="68580" marR="68580" marT="0" marB="0" anchor="ctr">
                        <a:blipFill rotWithShape="1">
                          <a:blip r:embed="rId3"/>
                          <a:stretch>
                            <a:fillRect l="-43333" t="-72794" r="-213810" b="-444853"/>
                          </a:stretch>
                        </a:blipFill>
                      </a:tcPr>
                    </a:tc>
                    <a:tc>
                      <a:txBody>
                        <a:bodyPr/>
                        <a:lstStyle/>
                        <a:p>
                          <a:endParaRPr lang="el-GR"/>
                        </a:p>
                      </a:txBody>
                      <a:tcPr marL="68580" marR="68580" marT="0" marB="0" anchor="ctr">
                        <a:blipFill rotWithShape="1">
                          <a:blip r:embed="rId3"/>
                          <a:stretch>
                            <a:fillRect l="-137757" t="-72794" r="-105492" b="-444853"/>
                          </a:stretch>
                        </a:blipFill>
                      </a:tcPr>
                    </a:tc>
                    <a:tc>
                      <a:txBody>
                        <a:bodyPr/>
                        <a:lstStyle/>
                        <a:p>
                          <a:endParaRPr lang="el-GR"/>
                        </a:p>
                      </a:txBody>
                      <a:tcPr marL="68580" marR="68580" marT="0" marB="0" anchor="b">
                        <a:blipFill rotWithShape="1">
                          <a:blip r:embed="rId3"/>
                          <a:stretch>
                            <a:fillRect l="-225380" t="-72794" b="-444853"/>
                          </a:stretch>
                        </a:blipFill>
                      </a:tcPr>
                    </a:tc>
                  </a:tr>
                  <a:tr h="831152">
                    <a:tc>
                      <a:txBody>
                        <a:bodyPr/>
                        <a:lstStyle/>
                        <a:p>
                          <a:pPr algn="ctr">
                            <a:lnSpc>
                              <a:spcPct val="115000"/>
                            </a:lnSpc>
                            <a:spcAft>
                              <a:spcPts val="1000"/>
                            </a:spcAft>
                          </a:pPr>
                          <a:r>
                            <a:rPr lang="el-GR" sz="1600">
                              <a:effectLst/>
                            </a:rPr>
                            <a:t>Κωμωδία </a:t>
                          </a:r>
                          <a:endParaRPr lang="el-GR" sz="1600">
                            <a:effectLst/>
                            <a:latin typeface="Calibri"/>
                            <a:ea typeface="Calibri"/>
                            <a:cs typeface="Times New Roman"/>
                          </a:endParaRPr>
                        </a:p>
                      </a:txBody>
                      <a:tcPr marL="68580" marR="68580" marT="0" marB="0" anchor="ctr"/>
                    </a:tc>
                    <a:tc>
                      <a:txBody>
                        <a:bodyPr/>
                        <a:lstStyle/>
                        <a:p>
                          <a:endParaRPr lang="el-GR"/>
                        </a:p>
                      </a:txBody>
                      <a:tcPr marL="68580" marR="68580" marT="0" marB="0" anchor="ctr">
                        <a:blipFill rotWithShape="1">
                          <a:blip r:embed="rId3"/>
                          <a:stretch>
                            <a:fillRect l="-43333" t="-172794" r="-213810" b="-344853"/>
                          </a:stretch>
                        </a:blipFill>
                      </a:tcPr>
                    </a:tc>
                    <a:tc>
                      <a:txBody>
                        <a:bodyPr/>
                        <a:lstStyle/>
                        <a:p>
                          <a:endParaRPr lang="el-GR"/>
                        </a:p>
                      </a:txBody>
                      <a:tcPr marL="68580" marR="68580" marT="0" marB="0" anchor="ctr">
                        <a:blipFill rotWithShape="1">
                          <a:blip r:embed="rId3"/>
                          <a:stretch>
                            <a:fillRect l="-137757" t="-172794" r="-105492" b="-344853"/>
                          </a:stretch>
                        </a:blipFill>
                      </a:tcPr>
                    </a:tc>
                    <a:tc>
                      <a:txBody>
                        <a:bodyPr/>
                        <a:lstStyle/>
                        <a:p>
                          <a:endParaRPr lang="el-GR"/>
                        </a:p>
                      </a:txBody>
                      <a:tcPr marL="68580" marR="68580" marT="0" marB="0" anchor="b">
                        <a:blipFill rotWithShape="1">
                          <a:blip r:embed="rId3"/>
                          <a:stretch>
                            <a:fillRect l="-225380" t="-172794" b="-344853"/>
                          </a:stretch>
                        </a:blipFill>
                      </a:tcPr>
                    </a:tc>
                  </a:tr>
                  <a:tr h="831152">
                    <a:tc>
                      <a:txBody>
                        <a:bodyPr/>
                        <a:lstStyle/>
                        <a:p>
                          <a:pPr algn="ctr">
                            <a:lnSpc>
                              <a:spcPct val="115000"/>
                            </a:lnSpc>
                            <a:spcAft>
                              <a:spcPts val="1000"/>
                            </a:spcAft>
                          </a:pPr>
                          <a:r>
                            <a:rPr lang="el-GR" sz="1600" dirty="0">
                              <a:effectLst/>
                            </a:rPr>
                            <a:t>Φαντασίας </a:t>
                          </a:r>
                          <a:endParaRPr lang="el-GR" sz="1600" dirty="0">
                            <a:effectLst/>
                            <a:latin typeface="Calibri"/>
                            <a:ea typeface="Calibri"/>
                            <a:cs typeface="Times New Roman"/>
                          </a:endParaRPr>
                        </a:p>
                      </a:txBody>
                      <a:tcPr marL="68580" marR="68580" marT="0" marB="0"/>
                    </a:tc>
                    <a:tc>
                      <a:txBody>
                        <a:bodyPr/>
                        <a:lstStyle/>
                        <a:p>
                          <a:endParaRPr lang="el-GR"/>
                        </a:p>
                      </a:txBody>
                      <a:tcPr marL="68580" marR="68580" marT="0" marB="0" anchor="ctr">
                        <a:blipFill rotWithShape="1">
                          <a:blip r:embed="rId3"/>
                          <a:stretch>
                            <a:fillRect l="-43333" t="-270803" r="-213810" b="-242336"/>
                          </a:stretch>
                        </a:blipFill>
                      </a:tcPr>
                    </a:tc>
                    <a:tc>
                      <a:txBody>
                        <a:bodyPr/>
                        <a:lstStyle/>
                        <a:p>
                          <a:endParaRPr lang="el-GR"/>
                        </a:p>
                      </a:txBody>
                      <a:tcPr marL="68580" marR="68580" marT="0" marB="0" anchor="ctr">
                        <a:blipFill rotWithShape="1">
                          <a:blip r:embed="rId3"/>
                          <a:stretch>
                            <a:fillRect l="-137757" t="-270803" r="-105492" b="-242336"/>
                          </a:stretch>
                        </a:blipFill>
                      </a:tcPr>
                    </a:tc>
                    <a:tc>
                      <a:txBody>
                        <a:bodyPr/>
                        <a:lstStyle/>
                        <a:p>
                          <a:endParaRPr lang="el-GR"/>
                        </a:p>
                      </a:txBody>
                      <a:tcPr marL="68580" marR="68580" marT="0" marB="0" anchor="b">
                        <a:blipFill rotWithShape="1">
                          <a:blip r:embed="rId3"/>
                          <a:stretch>
                            <a:fillRect l="-225380" t="-270803" b="-242336"/>
                          </a:stretch>
                        </a:blipFill>
                      </a:tcPr>
                    </a:tc>
                  </a:tr>
                  <a:tr h="831152">
                    <a:tc>
                      <a:txBody>
                        <a:bodyPr/>
                        <a:lstStyle/>
                        <a:p>
                          <a:pPr algn="ctr">
                            <a:lnSpc>
                              <a:spcPct val="115000"/>
                            </a:lnSpc>
                            <a:spcAft>
                              <a:spcPts val="1000"/>
                            </a:spcAft>
                          </a:pPr>
                          <a:r>
                            <a:rPr lang="el-GR" sz="1600">
                              <a:effectLst/>
                            </a:rPr>
                            <a:t>Θρίλερ</a:t>
                          </a:r>
                          <a:endParaRPr lang="el-GR" sz="1600">
                            <a:effectLst/>
                            <a:latin typeface="Calibri"/>
                            <a:ea typeface="Calibri"/>
                            <a:cs typeface="Times New Roman"/>
                          </a:endParaRPr>
                        </a:p>
                      </a:txBody>
                      <a:tcPr marL="68580" marR="68580" marT="0" marB="0" anchor="ctr"/>
                    </a:tc>
                    <a:tc>
                      <a:txBody>
                        <a:bodyPr/>
                        <a:lstStyle/>
                        <a:p>
                          <a:endParaRPr lang="el-GR"/>
                        </a:p>
                      </a:txBody>
                      <a:tcPr marL="68580" marR="68580" marT="0" marB="0" anchor="ctr">
                        <a:blipFill rotWithShape="1">
                          <a:blip r:embed="rId3"/>
                          <a:stretch>
                            <a:fillRect l="-43333" t="-373529" r="-213810" b="-144118"/>
                          </a:stretch>
                        </a:blipFill>
                      </a:tcPr>
                    </a:tc>
                    <a:tc>
                      <a:txBody>
                        <a:bodyPr/>
                        <a:lstStyle/>
                        <a:p>
                          <a:endParaRPr lang="el-GR"/>
                        </a:p>
                      </a:txBody>
                      <a:tcPr marL="68580" marR="68580" marT="0" marB="0" anchor="ctr">
                        <a:blipFill rotWithShape="1">
                          <a:blip r:embed="rId3"/>
                          <a:stretch>
                            <a:fillRect l="-137757" t="-373529" r="-105492" b="-144118"/>
                          </a:stretch>
                        </a:blipFill>
                      </a:tcPr>
                    </a:tc>
                    <a:tc>
                      <a:txBody>
                        <a:bodyPr/>
                        <a:lstStyle/>
                        <a:p>
                          <a:endParaRPr lang="el-GR"/>
                        </a:p>
                      </a:txBody>
                      <a:tcPr marL="68580" marR="68580" marT="0" marB="0" anchor="b">
                        <a:blipFill rotWithShape="1">
                          <a:blip r:embed="rId3"/>
                          <a:stretch>
                            <a:fillRect l="-225380" t="-373529" b="-144118"/>
                          </a:stretch>
                        </a:blipFill>
                      </a:tcPr>
                    </a:tc>
                  </a:tr>
                  <a:tr h="1068578">
                    <a:tc>
                      <a:txBody>
                        <a:bodyPr/>
                        <a:lstStyle/>
                        <a:p>
                          <a:pPr>
                            <a:lnSpc>
                              <a:spcPct val="115000"/>
                            </a:lnSpc>
                            <a:spcAft>
                              <a:spcPts val="0"/>
                            </a:spcAft>
                          </a:pPr>
                          <a:r>
                            <a:rPr lang="el-GR" sz="1600">
                              <a:effectLst/>
                            </a:rPr>
                            <a:t>Άθροισμα Στηλών</a:t>
                          </a:r>
                          <a:endParaRPr lang="el-GR" sz="1600">
                            <a:effectLst/>
                            <a:latin typeface="Calibri"/>
                            <a:ea typeface="Calibri"/>
                            <a:cs typeface="Times New Roman"/>
                          </a:endParaRPr>
                        </a:p>
                      </a:txBody>
                      <a:tcPr marL="68580" marR="68580" marT="0" marB="0" anchor="b"/>
                    </a:tc>
                    <a:tc>
                      <a:txBody>
                        <a:bodyPr/>
                        <a:lstStyle/>
                        <a:p>
                          <a:endParaRPr lang="el-GR"/>
                        </a:p>
                      </a:txBody>
                      <a:tcPr marL="68580" marR="68580" marT="0" marB="0" anchor="b">
                        <a:blipFill rotWithShape="1">
                          <a:blip r:embed="rId3"/>
                          <a:stretch>
                            <a:fillRect l="-43333" t="-368000" r="-213810" b="-12000"/>
                          </a:stretch>
                        </a:blipFill>
                      </a:tcPr>
                    </a:tc>
                    <a:tc>
                      <a:txBody>
                        <a:bodyPr/>
                        <a:lstStyle/>
                        <a:p>
                          <a:endParaRPr lang="el-GR"/>
                        </a:p>
                      </a:txBody>
                      <a:tcPr marL="68580" marR="68580" marT="0" marB="0" anchor="b">
                        <a:blipFill rotWithShape="1">
                          <a:blip r:embed="rId3"/>
                          <a:stretch>
                            <a:fillRect l="-137757" t="-368000" r="-105492" b="-12000"/>
                          </a:stretch>
                        </a:blipFill>
                      </a:tcPr>
                    </a:tc>
                    <a:tc>
                      <a:txBody>
                        <a:bodyPr/>
                        <a:lstStyle/>
                        <a:p>
                          <a:endParaRPr lang="el-GR"/>
                        </a:p>
                      </a:txBody>
                      <a:tcPr marL="68580" marR="68580" marT="0" marB="0" anchor="b">
                        <a:blipFill rotWithShape="1">
                          <a:blip r:embed="rId3"/>
                          <a:stretch>
                            <a:fillRect l="-225380" t="-368000" b="-12000"/>
                          </a:stretch>
                        </a:blipFill>
                      </a:tcPr>
                    </a:tc>
                  </a:tr>
                </a:tbl>
              </a:graphicData>
            </a:graphic>
          </p:graphicFrame>
        </mc:Fallback>
      </mc:AlternateContent>
    </p:spTree>
    <p:extLst>
      <p:ext uri="{BB962C8B-B14F-4D97-AF65-F5344CB8AC3E}">
        <p14:creationId xmlns:p14="http://schemas.microsoft.com/office/powerpoint/2010/main" val="102501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0"/>
            <a:ext cx="9144000" cy="404664"/>
          </a:xfrm>
        </p:spPr>
        <p:txBody>
          <a:bodyPr>
            <a:normAutofit fontScale="90000"/>
          </a:bodyPr>
          <a:lstStyle/>
          <a:p>
            <a:r>
              <a:rPr lang="el-GR" sz="2800" dirty="0"/>
              <a:t>Πίνακας  Υπολογισμός Αναμενόμενων Συχνοτήτων </a:t>
            </a:r>
          </a:p>
        </p:txBody>
      </p:sp>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2702519137"/>
                  </p:ext>
                </p:extLst>
              </p:nvPr>
            </p:nvGraphicFramePr>
            <p:xfrm>
              <a:off x="1524000" y="576350"/>
              <a:ext cx="9144000" cy="6281650"/>
            </p:xfrm>
            <a:graphic>
              <a:graphicData uri="http://schemas.openxmlformats.org/drawingml/2006/table">
                <a:tbl>
                  <a:tblPr firstRow="1" firstCol="1" bandRow="1">
                    <a:tableStyleId>{5C22544A-7EE6-4342-B048-85BDC9FD1C3A}</a:tableStyleId>
                  </a:tblPr>
                  <a:tblGrid>
                    <a:gridCol w="1265571">
                      <a:extLst>
                        <a:ext uri="{9D8B030D-6E8A-4147-A177-3AD203B41FA5}">
                          <a16:colId xmlns:a16="http://schemas.microsoft.com/office/drawing/2014/main" xmlns="" val="20000"/>
                        </a:ext>
                      </a:extLst>
                    </a:gridCol>
                    <a:gridCol w="3408783">
                      <a:extLst>
                        <a:ext uri="{9D8B030D-6E8A-4147-A177-3AD203B41FA5}">
                          <a16:colId xmlns:a16="http://schemas.microsoft.com/office/drawing/2014/main" xmlns="" val="20001"/>
                        </a:ext>
                      </a:extLst>
                    </a:gridCol>
                    <a:gridCol w="3211993">
                      <a:extLst>
                        <a:ext uri="{9D8B030D-6E8A-4147-A177-3AD203B41FA5}">
                          <a16:colId xmlns:a16="http://schemas.microsoft.com/office/drawing/2014/main" xmlns="" val="20002"/>
                        </a:ext>
                      </a:extLst>
                    </a:gridCol>
                    <a:gridCol w="1257653">
                      <a:extLst>
                        <a:ext uri="{9D8B030D-6E8A-4147-A177-3AD203B41FA5}">
                          <a16:colId xmlns:a16="http://schemas.microsoft.com/office/drawing/2014/main" xmlns="" val="20003"/>
                        </a:ext>
                      </a:extLst>
                    </a:gridCol>
                  </a:tblGrid>
                  <a:tr h="647722">
                    <a:tc>
                      <a:txBody>
                        <a:bodyPr/>
                        <a:lstStyle/>
                        <a:p>
                          <a:pPr algn="ctr">
                            <a:lnSpc>
                              <a:spcPct val="115000"/>
                            </a:lnSpc>
                            <a:spcAft>
                              <a:spcPts val="1000"/>
                            </a:spcAft>
                          </a:pPr>
                          <a:r>
                            <a:rPr lang="el-GR" sz="1800" dirty="0">
                              <a:effectLst/>
                            </a:rPr>
                            <a:t>Είδος Ταινίας </a:t>
                          </a:r>
                          <a:endParaRPr lang="el-G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800" dirty="0">
                              <a:effectLst/>
                            </a:rPr>
                            <a:t>Τρόφιμα</a:t>
                          </a:r>
                          <a:endParaRPr lang="el-GR"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800">
                              <a:effectLst/>
                            </a:rPr>
                            <a:t>Όχι</a:t>
                          </a:r>
                          <a:endParaRPr lang="el-G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l-GR" sz="1800">
                              <a:effectLst/>
                            </a:rPr>
                            <a:t>Άθροισμα Γραμμών</a:t>
                          </a:r>
                          <a:endParaRPr lang="el-GR" sz="1800">
                            <a:effectLst/>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1250748">
                    <a:tc>
                      <a:txBody>
                        <a:bodyPr/>
                        <a:lstStyle/>
                        <a:p>
                          <a:pPr algn="ctr">
                            <a:lnSpc>
                              <a:spcPct val="115000"/>
                            </a:lnSpc>
                            <a:spcAft>
                              <a:spcPts val="1000"/>
                            </a:spcAft>
                          </a:pPr>
                          <a:r>
                            <a:rPr lang="el-GR" sz="1800">
                              <a:effectLst/>
                            </a:rPr>
                            <a:t>Δράσης</a:t>
                          </a:r>
                          <a:endParaRPr lang="el-GR" sz="1800">
                            <a:effectLst/>
                            <a:latin typeface="Calibri"/>
                            <a:ea typeface="Calibri"/>
                            <a:cs typeface="Times New Roman"/>
                          </a:endParaRPr>
                        </a:p>
                      </a:txBody>
                      <a:tcPr marL="68580" marR="68580" marT="0" marB="0" anchor="ctr"/>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a:effectLst/>
                                        <a:latin typeface="Cambria Math" panose="02040503050406030204" pitchFamily="18" charset="0"/>
                                      </a:rPr>
                                    </m:ctrlPr>
                                  </m:sSubPr>
                                  <m:e>
                                    <m:r>
                                      <a:rPr lang="el-GR" sz="1800">
                                        <a:effectLst/>
                                        <a:latin typeface="Cambria Math"/>
                                      </a:rPr>
                                      <m:t>𝜋</m:t>
                                    </m:r>
                                  </m:e>
                                  <m:sub>
                                    <m:r>
                                      <a:rPr lang="en-US" sz="1800">
                                        <a:effectLst/>
                                        <a:latin typeface="Cambria Math"/>
                                      </a:rPr>
                                      <m:t>11</m:t>
                                    </m:r>
                                  </m:sub>
                                </m:sSub>
                                <m:r>
                                  <a:rPr lang="el-GR" sz="1800">
                                    <a:effectLst/>
                                    <a:latin typeface="Cambria Math"/>
                                  </a:rPr>
                                  <m:t>=</m:t>
                                </m:r>
                                <m:f>
                                  <m:fPr>
                                    <m:ctrlPr>
                                      <a:rPr lang="el-GR" sz="1800" i="1">
                                        <a:effectLst/>
                                        <a:latin typeface="Cambria Math" panose="02040503050406030204" pitchFamily="18" charset="0"/>
                                      </a:rPr>
                                    </m:ctrlPr>
                                  </m:fPr>
                                  <m:num>
                                    <m:r>
                                      <a:rPr lang="el-GR" sz="1800">
                                        <a:effectLst/>
                                        <a:latin typeface="Cambria Math"/>
                                      </a:rPr>
                                      <m:t>222∙470</m:t>
                                    </m:r>
                                  </m:num>
                                  <m:den>
                                    <m:r>
                                      <a:rPr lang="el-GR" sz="1800">
                                        <a:effectLst/>
                                        <a:latin typeface="Cambria Math"/>
                                      </a:rPr>
                                      <m:t>1000</m:t>
                                    </m:r>
                                  </m:den>
                                </m:f>
                                <m:r>
                                  <a:rPr lang="el-GR" sz="1800">
                                    <a:effectLst/>
                                    <a:latin typeface="Cambria Math"/>
                                  </a:rPr>
                                  <m:t>=104,34</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rPr>
                                    </m:ctrlPr>
                                  </m:sSubPr>
                                  <m:e>
                                    <m:r>
                                      <a:rPr lang="el-GR" sz="1800">
                                        <a:effectLst/>
                                        <a:latin typeface="Cambria Math"/>
                                      </a:rPr>
                                      <m:t>𝜋</m:t>
                                    </m:r>
                                  </m:e>
                                  <m:sub>
                                    <m:r>
                                      <a:rPr lang="en-US" sz="1800">
                                        <a:effectLst/>
                                        <a:latin typeface="Cambria Math"/>
                                      </a:rPr>
                                      <m:t>12</m:t>
                                    </m:r>
                                  </m:sub>
                                </m:sSub>
                                <m:r>
                                  <a:rPr lang="el-GR" sz="1800">
                                    <a:effectLst/>
                                    <a:latin typeface="Cambria Math"/>
                                  </a:rPr>
                                  <m:t>=</m:t>
                                </m:r>
                                <m:f>
                                  <m:fPr>
                                    <m:ctrlPr>
                                      <a:rPr lang="el-GR" sz="1800" i="1">
                                        <a:effectLst/>
                                        <a:latin typeface="Cambria Math" panose="02040503050406030204" pitchFamily="18" charset="0"/>
                                      </a:rPr>
                                    </m:ctrlPr>
                                  </m:fPr>
                                  <m:num>
                                    <m:r>
                                      <a:rPr lang="en-US" sz="1800" b="0" i="0" smtClean="0">
                                        <a:effectLst/>
                                        <a:latin typeface="Cambria Math" panose="02040503050406030204" pitchFamily="18" charset="0"/>
                                      </a:rPr>
                                      <m:t>530</m:t>
                                    </m:r>
                                    <m:r>
                                      <a:rPr lang="el-GR" sz="1800">
                                        <a:effectLst/>
                                        <a:latin typeface="Cambria Math"/>
                                      </a:rPr>
                                      <m:t>∙</m:t>
                                    </m:r>
                                    <m:r>
                                      <a:rPr lang="en-US" sz="1800" b="0" i="1" smtClean="0">
                                        <a:effectLst/>
                                        <a:latin typeface="Cambria Math" panose="02040503050406030204" pitchFamily="18" charset="0"/>
                                      </a:rPr>
                                      <m:t>222</m:t>
                                    </m:r>
                                  </m:num>
                                  <m:den>
                                    <m:r>
                                      <a:rPr lang="el-GR" sz="1800">
                                        <a:effectLst/>
                                        <a:latin typeface="Cambria Math"/>
                                      </a:rPr>
                                      <m:t>100</m:t>
                                    </m:r>
                                    <m:r>
                                      <a:rPr lang="en-US" sz="1800" b="0" i="0" smtClean="0">
                                        <a:effectLst/>
                                        <a:latin typeface="Cambria Math" panose="02040503050406030204" pitchFamily="18" charset="0"/>
                                      </a:rPr>
                                      <m:t>0</m:t>
                                    </m:r>
                                  </m:den>
                                </m:f>
                                <m:r>
                                  <a:rPr lang="el-GR" sz="1800">
                                    <a:effectLst/>
                                    <a:latin typeface="Cambria Math"/>
                                  </a:rPr>
                                  <m:t>=117,66</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l-GR" sz="1800">
                              <a:effectLst/>
                            </a:rPr>
                            <a:t>222</a:t>
                          </a:r>
                          <a:endParaRPr lang="el-GR"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1250748">
                    <a:tc>
                      <a:txBody>
                        <a:bodyPr/>
                        <a:lstStyle/>
                        <a:p>
                          <a:pPr algn="ctr">
                            <a:lnSpc>
                              <a:spcPct val="115000"/>
                            </a:lnSpc>
                            <a:spcAft>
                              <a:spcPts val="1000"/>
                            </a:spcAft>
                          </a:pPr>
                          <a:r>
                            <a:rPr lang="el-GR" sz="1800">
                              <a:effectLst/>
                            </a:rPr>
                            <a:t>Κωμωδία </a:t>
                          </a:r>
                          <a:endParaRPr lang="el-GR" sz="1800">
                            <a:effectLst/>
                            <a:latin typeface="Calibri"/>
                            <a:ea typeface="Calibri"/>
                            <a:cs typeface="Times New Roman"/>
                          </a:endParaRPr>
                        </a:p>
                      </a:txBody>
                      <a:tcPr marL="68580" marR="68580" marT="0" marB="0" anchor="ctr"/>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rPr>
                                    </m:ctrlPr>
                                  </m:sSubPr>
                                  <m:e>
                                    <m:r>
                                      <a:rPr lang="el-GR" sz="1800">
                                        <a:effectLst/>
                                        <a:latin typeface="Cambria Math"/>
                                      </a:rPr>
                                      <m:t>𝜋</m:t>
                                    </m:r>
                                  </m:e>
                                  <m:sub>
                                    <m:r>
                                      <a:rPr lang="en-US" sz="1800">
                                        <a:effectLst/>
                                        <a:latin typeface="Cambria Math"/>
                                      </a:rPr>
                                      <m:t>21</m:t>
                                    </m:r>
                                  </m:sub>
                                </m:sSub>
                                <m:r>
                                  <a:rPr lang="el-GR" sz="1800">
                                    <a:effectLst/>
                                    <a:latin typeface="Cambria Math"/>
                                  </a:rPr>
                                  <m:t>=</m:t>
                                </m:r>
                                <m:f>
                                  <m:fPr>
                                    <m:ctrlPr>
                                      <a:rPr lang="el-GR" sz="1800" i="1">
                                        <a:effectLst/>
                                        <a:latin typeface="Cambria Math" panose="02040503050406030204" pitchFamily="18" charset="0"/>
                                      </a:rPr>
                                    </m:ctrlPr>
                                  </m:fPr>
                                  <m:num>
                                    <m:r>
                                      <a:rPr lang="el-GR" sz="1800">
                                        <a:effectLst/>
                                        <a:latin typeface="Cambria Math"/>
                                      </a:rPr>
                                      <m:t>4</m:t>
                                    </m:r>
                                    <m:r>
                                      <a:rPr lang="en-US" sz="1800" b="0" i="0" smtClean="0">
                                        <a:effectLst/>
                                        <a:latin typeface="Cambria Math" panose="02040503050406030204" pitchFamily="18" charset="0"/>
                                      </a:rPr>
                                      <m:t>70</m:t>
                                    </m:r>
                                    <m:r>
                                      <a:rPr lang="el-GR" sz="1800">
                                        <a:effectLst/>
                                        <a:latin typeface="Cambria Math"/>
                                      </a:rPr>
                                      <m:t>∙</m:t>
                                    </m:r>
                                    <m:r>
                                      <a:rPr lang="en-US" sz="1800" b="0" i="1" smtClean="0">
                                        <a:effectLst/>
                                        <a:latin typeface="Cambria Math" panose="02040503050406030204" pitchFamily="18" charset="0"/>
                                      </a:rPr>
                                      <m:t>332</m:t>
                                    </m:r>
                                  </m:num>
                                  <m:den>
                                    <m:r>
                                      <a:rPr lang="el-GR" sz="1800">
                                        <a:effectLst/>
                                        <a:latin typeface="Cambria Math"/>
                                      </a:rPr>
                                      <m:t>100</m:t>
                                    </m:r>
                                    <m:r>
                                      <a:rPr lang="en-US" sz="1800" b="0" i="0" smtClean="0">
                                        <a:effectLst/>
                                        <a:latin typeface="Cambria Math" panose="02040503050406030204" pitchFamily="18" charset="0"/>
                                      </a:rPr>
                                      <m:t>0</m:t>
                                    </m:r>
                                  </m:den>
                                </m:f>
                                <m:r>
                                  <a:rPr lang="el-GR" sz="1800">
                                    <a:effectLst/>
                                    <a:latin typeface="Cambria Math"/>
                                  </a:rPr>
                                  <m:t>=156,04</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rPr>
                                    </m:ctrlPr>
                                  </m:sSubPr>
                                  <m:e>
                                    <m:r>
                                      <a:rPr lang="el-GR" sz="1800">
                                        <a:effectLst/>
                                        <a:latin typeface="Cambria Math"/>
                                      </a:rPr>
                                      <m:t>𝜋</m:t>
                                    </m:r>
                                  </m:e>
                                  <m:sub>
                                    <m:r>
                                      <a:rPr lang="en-US" sz="1800">
                                        <a:effectLst/>
                                        <a:latin typeface="Cambria Math"/>
                                      </a:rPr>
                                      <m:t>22</m:t>
                                    </m:r>
                                  </m:sub>
                                </m:sSub>
                                <m:r>
                                  <a:rPr lang="el-GR" sz="1800">
                                    <a:effectLst/>
                                    <a:latin typeface="Cambria Math"/>
                                  </a:rPr>
                                  <m:t>=</m:t>
                                </m:r>
                                <m:f>
                                  <m:fPr>
                                    <m:ctrlPr>
                                      <a:rPr lang="el-GR" sz="1800" i="1">
                                        <a:effectLst/>
                                        <a:latin typeface="Cambria Math" panose="02040503050406030204" pitchFamily="18" charset="0"/>
                                      </a:rPr>
                                    </m:ctrlPr>
                                  </m:fPr>
                                  <m:num>
                                    <m:r>
                                      <a:rPr lang="en-US" sz="1800" b="0" i="0" smtClean="0">
                                        <a:effectLst/>
                                        <a:latin typeface="Cambria Math" panose="02040503050406030204" pitchFamily="18" charset="0"/>
                                      </a:rPr>
                                      <m:t>530</m:t>
                                    </m:r>
                                    <m:r>
                                      <a:rPr lang="el-GR" sz="1800">
                                        <a:effectLst/>
                                        <a:latin typeface="Cambria Math"/>
                                      </a:rPr>
                                      <m:t>∙</m:t>
                                    </m:r>
                                    <m:r>
                                      <a:rPr lang="en-US" sz="1800" b="0" i="1" smtClean="0">
                                        <a:effectLst/>
                                        <a:latin typeface="Cambria Math" panose="02040503050406030204" pitchFamily="18" charset="0"/>
                                      </a:rPr>
                                      <m:t>332</m:t>
                                    </m:r>
                                  </m:num>
                                  <m:den>
                                    <m:r>
                                      <a:rPr lang="el-GR" sz="1800">
                                        <a:effectLst/>
                                        <a:latin typeface="Cambria Math"/>
                                      </a:rPr>
                                      <m:t>10</m:t>
                                    </m:r>
                                    <m:r>
                                      <a:rPr lang="en-US" sz="1800" b="0" i="0" smtClean="0">
                                        <a:effectLst/>
                                        <a:latin typeface="Cambria Math" panose="02040503050406030204" pitchFamily="18" charset="0"/>
                                      </a:rPr>
                                      <m:t>0</m:t>
                                    </m:r>
                                    <m:r>
                                      <a:rPr lang="el-GR" sz="1800">
                                        <a:effectLst/>
                                        <a:latin typeface="Cambria Math"/>
                                      </a:rPr>
                                      <m:t>0</m:t>
                                    </m:r>
                                  </m:den>
                                </m:f>
                                <m:r>
                                  <a:rPr lang="el-GR" sz="1800">
                                    <a:effectLst/>
                                    <a:latin typeface="Cambria Math"/>
                                  </a:rPr>
                                  <m:t>=175,96</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l-GR" sz="1800">
                              <a:effectLst/>
                            </a:rPr>
                            <a:t>332</a:t>
                          </a:r>
                          <a:endParaRPr lang="el-GR"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1250748">
                    <a:tc>
                      <a:txBody>
                        <a:bodyPr/>
                        <a:lstStyle/>
                        <a:p>
                          <a:pPr algn="ctr">
                            <a:lnSpc>
                              <a:spcPct val="115000"/>
                            </a:lnSpc>
                            <a:spcAft>
                              <a:spcPts val="1000"/>
                            </a:spcAft>
                          </a:pPr>
                          <a:r>
                            <a:rPr lang="el-GR" sz="1800">
                              <a:effectLst/>
                            </a:rPr>
                            <a:t>Φαντασίας </a:t>
                          </a:r>
                          <a:endParaRPr lang="el-GR" sz="1800">
                            <a:effectLst/>
                            <a:latin typeface="Calibri"/>
                            <a:ea typeface="Calibri"/>
                            <a:cs typeface="Times New Roman"/>
                          </a:endParaRPr>
                        </a:p>
                      </a:txBody>
                      <a:tcPr marL="68580" marR="68580" marT="0" marB="0"/>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rPr>
                                    </m:ctrlPr>
                                  </m:sSubPr>
                                  <m:e>
                                    <m:r>
                                      <a:rPr lang="el-GR" sz="1800">
                                        <a:effectLst/>
                                        <a:latin typeface="Cambria Math"/>
                                      </a:rPr>
                                      <m:t>𝜋</m:t>
                                    </m:r>
                                  </m:e>
                                  <m:sub>
                                    <m:r>
                                      <a:rPr lang="en-US" sz="1800">
                                        <a:effectLst/>
                                        <a:latin typeface="Cambria Math"/>
                                      </a:rPr>
                                      <m:t>11</m:t>
                                    </m:r>
                                  </m:sub>
                                </m:sSub>
                                <m:r>
                                  <a:rPr lang="el-GR" sz="1800">
                                    <a:effectLst/>
                                    <a:latin typeface="Cambria Math"/>
                                  </a:rPr>
                                  <m:t>=</m:t>
                                </m:r>
                                <m:f>
                                  <m:fPr>
                                    <m:ctrlPr>
                                      <a:rPr lang="el-GR" sz="1800" i="1">
                                        <a:effectLst/>
                                        <a:latin typeface="Cambria Math" panose="02040503050406030204" pitchFamily="18" charset="0"/>
                                      </a:rPr>
                                    </m:ctrlPr>
                                  </m:fPr>
                                  <m:num>
                                    <m:r>
                                      <a:rPr lang="en-US" sz="1800" b="0" i="0" smtClean="0">
                                        <a:effectLst/>
                                        <a:latin typeface="Cambria Math" panose="02040503050406030204" pitchFamily="18" charset="0"/>
                                      </a:rPr>
                                      <m:t>470</m:t>
                                    </m:r>
                                    <m:r>
                                      <a:rPr lang="el-GR" sz="1800">
                                        <a:effectLst/>
                                        <a:latin typeface="Cambria Math"/>
                                      </a:rPr>
                                      <m:t>∙</m:t>
                                    </m:r>
                                    <m:r>
                                      <a:rPr lang="en-US" sz="1800" b="0" i="1" smtClean="0">
                                        <a:effectLst/>
                                        <a:latin typeface="Cambria Math" panose="02040503050406030204" pitchFamily="18" charset="0"/>
                                      </a:rPr>
                                      <m:t>256</m:t>
                                    </m:r>
                                  </m:num>
                                  <m:den>
                                    <m:r>
                                      <a:rPr lang="el-GR" sz="1800">
                                        <a:effectLst/>
                                        <a:latin typeface="Cambria Math"/>
                                      </a:rPr>
                                      <m:t>100</m:t>
                                    </m:r>
                                    <m:r>
                                      <a:rPr lang="en-US" sz="1800" b="0" i="0" smtClean="0">
                                        <a:effectLst/>
                                        <a:latin typeface="Cambria Math" panose="02040503050406030204" pitchFamily="18" charset="0"/>
                                      </a:rPr>
                                      <m:t>0</m:t>
                                    </m:r>
                                  </m:den>
                                </m:f>
                                <m:r>
                                  <a:rPr lang="el-GR" sz="1800">
                                    <a:effectLst/>
                                    <a:latin typeface="Cambria Math"/>
                                  </a:rPr>
                                  <m:t>=120,32</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rPr>
                                    </m:ctrlPr>
                                  </m:sSubPr>
                                  <m:e>
                                    <m:r>
                                      <a:rPr lang="el-GR" sz="1800">
                                        <a:effectLst/>
                                        <a:latin typeface="Cambria Math"/>
                                      </a:rPr>
                                      <m:t>𝜋</m:t>
                                    </m:r>
                                  </m:e>
                                  <m:sub>
                                    <m:r>
                                      <a:rPr lang="en-US" sz="1800">
                                        <a:effectLst/>
                                        <a:latin typeface="Cambria Math"/>
                                      </a:rPr>
                                      <m:t>12</m:t>
                                    </m:r>
                                  </m:sub>
                                </m:sSub>
                                <m:r>
                                  <a:rPr lang="el-GR" sz="1800">
                                    <a:effectLst/>
                                    <a:latin typeface="Cambria Math"/>
                                  </a:rPr>
                                  <m:t>=</m:t>
                                </m:r>
                                <m:f>
                                  <m:fPr>
                                    <m:ctrlPr>
                                      <a:rPr lang="el-GR" sz="1800" i="1">
                                        <a:effectLst/>
                                        <a:latin typeface="Cambria Math" panose="02040503050406030204" pitchFamily="18" charset="0"/>
                                      </a:rPr>
                                    </m:ctrlPr>
                                  </m:fPr>
                                  <m:num>
                                    <m:r>
                                      <a:rPr lang="en-US" sz="1800" b="0" i="0" smtClean="0">
                                        <a:effectLst/>
                                        <a:latin typeface="Cambria Math" panose="02040503050406030204" pitchFamily="18" charset="0"/>
                                      </a:rPr>
                                      <m:t>530</m:t>
                                    </m:r>
                                    <m:r>
                                      <a:rPr lang="el-GR" sz="1800">
                                        <a:effectLst/>
                                        <a:latin typeface="Cambria Math"/>
                                      </a:rPr>
                                      <m:t>∙</m:t>
                                    </m:r>
                                    <m:r>
                                      <a:rPr lang="en-US" sz="1800" b="0" i="1" smtClean="0">
                                        <a:effectLst/>
                                        <a:latin typeface="Cambria Math" panose="02040503050406030204" pitchFamily="18" charset="0"/>
                                      </a:rPr>
                                      <m:t>256</m:t>
                                    </m:r>
                                  </m:num>
                                  <m:den>
                                    <m:r>
                                      <a:rPr lang="el-GR" sz="1800">
                                        <a:effectLst/>
                                        <a:latin typeface="Cambria Math"/>
                                      </a:rPr>
                                      <m:t>100</m:t>
                                    </m:r>
                                    <m:r>
                                      <a:rPr lang="en-US" sz="1800" b="0" i="0" smtClean="0">
                                        <a:effectLst/>
                                        <a:latin typeface="Cambria Math" panose="02040503050406030204" pitchFamily="18" charset="0"/>
                                      </a:rPr>
                                      <m:t>0</m:t>
                                    </m:r>
                                  </m:den>
                                </m:f>
                                <m:r>
                                  <a:rPr lang="el-GR" sz="1800">
                                    <a:effectLst/>
                                    <a:latin typeface="Cambria Math"/>
                                  </a:rPr>
                                  <m:t>=135,68</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l-GR" sz="1800">
                              <a:effectLst/>
                            </a:rPr>
                            <a:t>256</a:t>
                          </a:r>
                          <a:endParaRPr lang="el-GR" sz="18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250748">
                    <a:tc>
                      <a:txBody>
                        <a:bodyPr/>
                        <a:lstStyle/>
                        <a:p>
                          <a:pPr algn="ctr">
                            <a:lnSpc>
                              <a:spcPct val="115000"/>
                            </a:lnSpc>
                            <a:spcAft>
                              <a:spcPts val="1000"/>
                            </a:spcAft>
                          </a:pPr>
                          <a:r>
                            <a:rPr lang="el-GR" sz="1800">
                              <a:effectLst/>
                            </a:rPr>
                            <a:t>Θρίλερ</a:t>
                          </a:r>
                          <a:endParaRPr lang="el-GR" sz="1800">
                            <a:effectLst/>
                            <a:latin typeface="Calibri"/>
                            <a:ea typeface="Calibri"/>
                            <a:cs typeface="Times New Roman"/>
                          </a:endParaRPr>
                        </a:p>
                      </a:txBody>
                      <a:tcPr marL="68580" marR="68580" marT="0" marB="0" anchor="ctr"/>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rPr>
                                    </m:ctrlPr>
                                  </m:sSubPr>
                                  <m:e>
                                    <m:r>
                                      <a:rPr lang="el-GR" sz="1800">
                                        <a:effectLst/>
                                        <a:latin typeface="Cambria Math"/>
                                      </a:rPr>
                                      <m:t>𝜋</m:t>
                                    </m:r>
                                  </m:e>
                                  <m:sub>
                                    <m:r>
                                      <a:rPr lang="en-US" sz="1800">
                                        <a:effectLst/>
                                        <a:latin typeface="Cambria Math"/>
                                      </a:rPr>
                                      <m:t>21</m:t>
                                    </m:r>
                                  </m:sub>
                                </m:sSub>
                                <m:r>
                                  <a:rPr lang="el-GR" sz="1800">
                                    <a:effectLst/>
                                    <a:latin typeface="Cambria Math"/>
                                  </a:rPr>
                                  <m:t>=</m:t>
                                </m:r>
                                <m:f>
                                  <m:fPr>
                                    <m:ctrlPr>
                                      <a:rPr lang="el-GR" sz="1800" i="1">
                                        <a:effectLst/>
                                        <a:latin typeface="Cambria Math" panose="02040503050406030204" pitchFamily="18" charset="0"/>
                                      </a:rPr>
                                    </m:ctrlPr>
                                  </m:fPr>
                                  <m:num>
                                    <m:r>
                                      <a:rPr lang="el-GR" sz="1800">
                                        <a:effectLst/>
                                        <a:latin typeface="Cambria Math"/>
                                      </a:rPr>
                                      <m:t>4</m:t>
                                    </m:r>
                                    <m:r>
                                      <a:rPr lang="en-US" sz="1800" b="0" i="0" smtClean="0">
                                        <a:effectLst/>
                                        <a:latin typeface="Cambria Math" panose="02040503050406030204" pitchFamily="18" charset="0"/>
                                      </a:rPr>
                                      <m:t>70</m:t>
                                    </m:r>
                                    <m:r>
                                      <a:rPr lang="el-GR" sz="1800">
                                        <a:effectLst/>
                                        <a:latin typeface="Cambria Math"/>
                                      </a:rPr>
                                      <m:t>∙</m:t>
                                    </m:r>
                                    <m:r>
                                      <a:rPr lang="en-US" sz="1800" b="0" i="0" smtClean="0">
                                        <a:effectLst/>
                                        <a:latin typeface="Cambria Math" panose="02040503050406030204" pitchFamily="18" charset="0"/>
                                      </a:rPr>
                                      <m:t>19</m:t>
                                    </m:r>
                                    <m:r>
                                      <a:rPr lang="el-GR" sz="1800">
                                        <a:effectLst/>
                                        <a:latin typeface="Cambria Math"/>
                                      </a:rPr>
                                      <m:t>0</m:t>
                                    </m:r>
                                  </m:num>
                                  <m:den>
                                    <m:r>
                                      <a:rPr lang="el-GR" sz="1800">
                                        <a:effectLst/>
                                        <a:latin typeface="Cambria Math"/>
                                      </a:rPr>
                                      <m:t>100</m:t>
                                    </m:r>
                                    <m:r>
                                      <a:rPr lang="en-US" sz="1800" b="0" i="1" smtClean="0">
                                        <a:effectLst/>
                                        <a:latin typeface="Cambria Math" panose="02040503050406030204" pitchFamily="18" charset="0"/>
                                      </a:rPr>
                                      <m:t>0</m:t>
                                    </m:r>
                                  </m:den>
                                </m:f>
                                <m:r>
                                  <a:rPr lang="el-GR" sz="1800">
                                    <a:effectLst/>
                                    <a:latin typeface="Cambria Math"/>
                                  </a:rPr>
                                  <m:t>=89,3</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1800" i="1" smtClean="0">
                                        <a:effectLst/>
                                        <a:latin typeface="Cambria Math" panose="02040503050406030204" pitchFamily="18" charset="0"/>
                                      </a:rPr>
                                    </m:ctrlPr>
                                  </m:sSubPr>
                                  <m:e>
                                    <m:r>
                                      <a:rPr lang="el-GR" sz="1800">
                                        <a:effectLst/>
                                        <a:latin typeface="Cambria Math"/>
                                      </a:rPr>
                                      <m:t>𝜋</m:t>
                                    </m:r>
                                  </m:e>
                                  <m:sub>
                                    <m:r>
                                      <a:rPr lang="en-US" sz="1800">
                                        <a:effectLst/>
                                        <a:latin typeface="Cambria Math"/>
                                      </a:rPr>
                                      <m:t>22</m:t>
                                    </m:r>
                                  </m:sub>
                                </m:sSub>
                                <m:r>
                                  <a:rPr lang="el-GR" sz="1800">
                                    <a:effectLst/>
                                    <a:latin typeface="Cambria Math"/>
                                  </a:rPr>
                                  <m:t>=</m:t>
                                </m:r>
                                <m:f>
                                  <m:fPr>
                                    <m:ctrlPr>
                                      <a:rPr lang="el-GR" sz="1800" i="1">
                                        <a:effectLst/>
                                        <a:latin typeface="Cambria Math" panose="02040503050406030204" pitchFamily="18" charset="0"/>
                                      </a:rPr>
                                    </m:ctrlPr>
                                  </m:fPr>
                                  <m:num>
                                    <m:r>
                                      <a:rPr lang="en-US" sz="1800" b="0" i="0" smtClean="0">
                                        <a:effectLst/>
                                        <a:latin typeface="Cambria Math" panose="02040503050406030204" pitchFamily="18" charset="0"/>
                                      </a:rPr>
                                      <m:t>530</m:t>
                                    </m:r>
                                    <m:r>
                                      <a:rPr lang="el-GR" sz="1800">
                                        <a:effectLst/>
                                        <a:latin typeface="Cambria Math"/>
                                      </a:rPr>
                                      <m:t>∙</m:t>
                                    </m:r>
                                    <m:r>
                                      <a:rPr lang="en-US" sz="1800" b="0" i="0" smtClean="0">
                                        <a:effectLst/>
                                        <a:latin typeface="Cambria Math" panose="02040503050406030204" pitchFamily="18" charset="0"/>
                                      </a:rPr>
                                      <m:t>19</m:t>
                                    </m:r>
                                    <m:r>
                                      <a:rPr lang="el-GR" sz="1800">
                                        <a:effectLst/>
                                        <a:latin typeface="Cambria Math"/>
                                      </a:rPr>
                                      <m:t>0</m:t>
                                    </m:r>
                                  </m:num>
                                  <m:den>
                                    <m:r>
                                      <a:rPr lang="el-GR" sz="1800">
                                        <a:effectLst/>
                                        <a:latin typeface="Cambria Math"/>
                                      </a:rPr>
                                      <m:t>100</m:t>
                                    </m:r>
                                    <m:r>
                                      <a:rPr lang="en-US" sz="1800" b="0" i="0" smtClean="0">
                                        <a:effectLst/>
                                        <a:latin typeface="Cambria Math" panose="02040503050406030204" pitchFamily="18" charset="0"/>
                                      </a:rPr>
                                      <m:t>0</m:t>
                                    </m:r>
                                  </m:den>
                                </m:f>
                                <m:r>
                                  <a:rPr lang="el-GR" sz="1800">
                                    <a:effectLst/>
                                    <a:latin typeface="Cambria Math"/>
                                  </a:rPr>
                                  <m:t>=100,7</m:t>
                                </m:r>
                              </m:oMath>
                            </m:oMathPara>
                          </a14:m>
                          <a:endParaRPr lang="el-GR" sz="1800" dirty="0">
                            <a:effectLst/>
                          </a:endParaRPr>
                        </a:p>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1000"/>
                            </a:spcAft>
                          </a:pPr>
                          <a:r>
                            <a:rPr lang="el-GR" sz="1800" dirty="0">
                              <a:effectLst/>
                            </a:rPr>
                            <a:t>190</a:t>
                          </a:r>
                          <a:endParaRPr lang="el-GR"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586598">
                    <a:tc>
                      <a:txBody>
                        <a:bodyPr/>
                        <a:lstStyle/>
                        <a:p>
                          <a:pPr>
                            <a:lnSpc>
                              <a:spcPct val="115000"/>
                            </a:lnSpc>
                            <a:spcAft>
                              <a:spcPts val="0"/>
                            </a:spcAft>
                          </a:pPr>
                          <a:r>
                            <a:rPr lang="el-GR" sz="1800">
                              <a:effectLst/>
                            </a:rPr>
                            <a:t>Άθροισμα Στηλών</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470</a:t>
                          </a:r>
                          <a:endParaRPr lang="el-GR"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800" dirty="0">
                              <a:effectLst/>
                            </a:rPr>
                            <a:t>530</a:t>
                          </a:r>
                          <a:endParaRPr lang="el-GR"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l-GR" sz="1800" dirty="0">
                              <a:effectLst/>
                            </a:rPr>
                            <a:t>1000</a:t>
                          </a:r>
                          <a:endParaRPr lang="el-GR"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2702519137"/>
                  </p:ext>
                </p:extLst>
              </p:nvPr>
            </p:nvGraphicFramePr>
            <p:xfrm>
              <a:off x="0" y="576350"/>
              <a:ext cx="9144000" cy="6281650"/>
            </p:xfrm>
            <a:graphic>
              <a:graphicData uri="http://schemas.openxmlformats.org/drawingml/2006/table">
                <a:tbl>
                  <a:tblPr firstRow="1" firstCol="1" bandRow="1">
                    <a:tableStyleId>{5C22544A-7EE6-4342-B048-85BDC9FD1C3A}</a:tableStyleId>
                  </a:tblPr>
                  <a:tblGrid>
                    <a:gridCol w="1265571">
                      <a:extLst>
                        <a:ext uri="{9D8B030D-6E8A-4147-A177-3AD203B41FA5}">
                          <a16:colId xmlns:a16="http://schemas.microsoft.com/office/drawing/2014/main" val="20000"/>
                        </a:ext>
                      </a:extLst>
                    </a:gridCol>
                    <a:gridCol w="3408783">
                      <a:extLst>
                        <a:ext uri="{9D8B030D-6E8A-4147-A177-3AD203B41FA5}">
                          <a16:colId xmlns:a16="http://schemas.microsoft.com/office/drawing/2014/main" val="20001"/>
                        </a:ext>
                      </a:extLst>
                    </a:gridCol>
                    <a:gridCol w="3211993">
                      <a:extLst>
                        <a:ext uri="{9D8B030D-6E8A-4147-A177-3AD203B41FA5}">
                          <a16:colId xmlns:a16="http://schemas.microsoft.com/office/drawing/2014/main" val="20002"/>
                        </a:ext>
                      </a:extLst>
                    </a:gridCol>
                    <a:gridCol w="1257653">
                      <a:extLst>
                        <a:ext uri="{9D8B030D-6E8A-4147-A177-3AD203B41FA5}">
                          <a16:colId xmlns:a16="http://schemas.microsoft.com/office/drawing/2014/main" val="20003"/>
                        </a:ext>
                      </a:extLst>
                    </a:gridCol>
                  </a:tblGrid>
                  <a:tr h="647722">
                    <a:tc>
                      <a:txBody>
                        <a:bodyPr/>
                        <a:lstStyle/>
                        <a:p>
                          <a:pPr algn="ctr">
                            <a:lnSpc>
                              <a:spcPct val="115000"/>
                            </a:lnSpc>
                            <a:spcAft>
                              <a:spcPts val="1000"/>
                            </a:spcAft>
                          </a:pPr>
                          <a:r>
                            <a:rPr lang="el-GR" sz="1800" dirty="0">
                              <a:effectLst/>
                            </a:rPr>
                            <a:t>Είδος Ταινίας </a:t>
                          </a:r>
                          <a:endParaRPr lang="el-GR" sz="18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l-GR" sz="1800" dirty="0">
                              <a:effectLst/>
                            </a:rPr>
                            <a:t>Τρόφιμα</a:t>
                          </a:r>
                          <a:endParaRPr lang="el-GR"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800">
                              <a:effectLst/>
                            </a:rPr>
                            <a:t>Όχι</a:t>
                          </a:r>
                          <a:endParaRPr lang="el-GR" sz="180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l-GR" sz="1800">
                              <a:effectLst/>
                            </a:rPr>
                            <a:t>Άθροισμα Γραμμών</a:t>
                          </a:r>
                          <a:endParaRPr lang="el-GR" sz="18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50748">
                    <a:tc>
                      <a:txBody>
                        <a:bodyPr/>
                        <a:lstStyle/>
                        <a:p>
                          <a:pPr algn="ctr">
                            <a:lnSpc>
                              <a:spcPct val="115000"/>
                            </a:lnSpc>
                            <a:spcAft>
                              <a:spcPts val="1000"/>
                            </a:spcAft>
                          </a:pPr>
                          <a:r>
                            <a:rPr lang="el-GR" sz="1800">
                              <a:effectLst/>
                            </a:rPr>
                            <a:t>Δράσης</a:t>
                          </a:r>
                          <a:endParaRPr lang="el-GR" sz="18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a:blip r:embed="rId2"/>
                          <a:stretch>
                            <a:fillRect l="-37567" t="-55340" r="-132021" b="-359223"/>
                          </a:stretch>
                        </a:blipFill>
                      </a:tcPr>
                    </a:tc>
                    <a:tc>
                      <a:txBody>
                        <a:bodyPr/>
                        <a:lstStyle/>
                        <a:p>
                          <a:endParaRPr lang="el-GR"/>
                        </a:p>
                      </a:txBody>
                      <a:tcPr marL="68580" marR="68580" marT="0" marB="0" anchor="b">
                        <a:blipFill>
                          <a:blip r:embed="rId2"/>
                          <a:stretch>
                            <a:fillRect l="-145920" t="-55340" r="-40038" b="-359223"/>
                          </a:stretch>
                        </a:blipFill>
                      </a:tcPr>
                    </a:tc>
                    <a:tc>
                      <a:txBody>
                        <a:bodyPr/>
                        <a:lstStyle/>
                        <a:p>
                          <a:pPr algn="ctr">
                            <a:lnSpc>
                              <a:spcPct val="115000"/>
                            </a:lnSpc>
                            <a:spcAft>
                              <a:spcPts val="1000"/>
                            </a:spcAft>
                          </a:pPr>
                          <a:r>
                            <a:rPr lang="el-GR" sz="1800">
                              <a:effectLst/>
                            </a:rPr>
                            <a:t>222</a:t>
                          </a:r>
                          <a:endParaRPr lang="el-GR" sz="1800">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1250748">
                    <a:tc>
                      <a:txBody>
                        <a:bodyPr/>
                        <a:lstStyle/>
                        <a:p>
                          <a:pPr algn="ctr">
                            <a:lnSpc>
                              <a:spcPct val="115000"/>
                            </a:lnSpc>
                            <a:spcAft>
                              <a:spcPts val="1000"/>
                            </a:spcAft>
                          </a:pPr>
                          <a:r>
                            <a:rPr lang="el-GR" sz="1800">
                              <a:effectLst/>
                            </a:rPr>
                            <a:t>Κωμωδία </a:t>
                          </a:r>
                          <a:endParaRPr lang="el-GR" sz="18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a:blip r:embed="rId2"/>
                          <a:stretch>
                            <a:fillRect l="-37567" t="-156098" r="-132021" b="-260976"/>
                          </a:stretch>
                        </a:blipFill>
                      </a:tcPr>
                    </a:tc>
                    <a:tc>
                      <a:txBody>
                        <a:bodyPr/>
                        <a:lstStyle/>
                        <a:p>
                          <a:endParaRPr lang="el-GR"/>
                        </a:p>
                      </a:txBody>
                      <a:tcPr marL="68580" marR="68580" marT="0" marB="0" anchor="b">
                        <a:blipFill>
                          <a:blip r:embed="rId2"/>
                          <a:stretch>
                            <a:fillRect l="-145920" t="-156098" r="-40038" b="-260976"/>
                          </a:stretch>
                        </a:blipFill>
                      </a:tcPr>
                    </a:tc>
                    <a:tc>
                      <a:txBody>
                        <a:bodyPr/>
                        <a:lstStyle/>
                        <a:p>
                          <a:pPr algn="ctr">
                            <a:lnSpc>
                              <a:spcPct val="115000"/>
                            </a:lnSpc>
                            <a:spcAft>
                              <a:spcPts val="1000"/>
                            </a:spcAft>
                          </a:pPr>
                          <a:r>
                            <a:rPr lang="el-GR" sz="1800">
                              <a:effectLst/>
                            </a:rPr>
                            <a:t>332</a:t>
                          </a:r>
                          <a:endParaRPr lang="el-GR" sz="1800">
                            <a:effectLst/>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1250748">
                    <a:tc>
                      <a:txBody>
                        <a:bodyPr/>
                        <a:lstStyle/>
                        <a:p>
                          <a:pPr algn="ctr">
                            <a:lnSpc>
                              <a:spcPct val="115000"/>
                            </a:lnSpc>
                            <a:spcAft>
                              <a:spcPts val="1000"/>
                            </a:spcAft>
                          </a:pPr>
                          <a:r>
                            <a:rPr lang="el-GR" sz="1800">
                              <a:effectLst/>
                            </a:rPr>
                            <a:t>Φαντασίας </a:t>
                          </a:r>
                          <a:endParaRPr lang="el-GR" sz="1800">
                            <a:effectLst/>
                            <a:latin typeface="Calibri"/>
                            <a:ea typeface="Calibri"/>
                            <a:cs typeface="Times New Roman"/>
                          </a:endParaRPr>
                        </a:p>
                      </a:txBody>
                      <a:tcPr marL="68580" marR="68580" marT="0" marB="0"/>
                    </a:tc>
                    <a:tc>
                      <a:txBody>
                        <a:bodyPr/>
                        <a:lstStyle/>
                        <a:p>
                          <a:endParaRPr lang="el-GR"/>
                        </a:p>
                      </a:txBody>
                      <a:tcPr marL="68580" marR="68580" marT="0" marB="0" anchor="b">
                        <a:blipFill>
                          <a:blip r:embed="rId2"/>
                          <a:stretch>
                            <a:fillRect l="-37567" t="-256098" r="-132021" b="-160976"/>
                          </a:stretch>
                        </a:blipFill>
                      </a:tcPr>
                    </a:tc>
                    <a:tc>
                      <a:txBody>
                        <a:bodyPr/>
                        <a:lstStyle/>
                        <a:p>
                          <a:endParaRPr lang="el-GR"/>
                        </a:p>
                      </a:txBody>
                      <a:tcPr marL="68580" marR="68580" marT="0" marB="0" anchor="b">
                        <a:blipFill>
                          <a:blip r:embed="rId2"/>
                          <a:stretch>
                            <a:fillRect l="-145920" t="-256098" r="-40038" b="-160976"/>
                          </a:stretch>
                        </a:blipFill>
                      </a:tcPr>
                    </a:tc>
                    <a:tc>
                      <a:txBody>
                        <a:bodyPr/>
                        <a:lstStyle/>
                        <a:p>
                          <a:pPr algn="ctr">
                            <a:lnSpc>
                              <a:spcPct val="115000"/>
                            </a:lnSpc>
                            <a:spcAft>
                              <a:spcPts val="1000"/>
                            </a:spcAft>
                          </a:pPr>
                          <a:r>
                            <a:rPr lang="el-GR" sz="1800">
                              <a:effectLst/>
                            </a:rPr>
                            <a:t>256</a:t>
                          </a:r>
                          <a:endParaRPr lang="el-GR" sz="1800">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1250748">
                    <a:tc>
                      <a:txBody>
                        <a:bodyPr/>
                        <a:lstStyle/>
                        <a:p>
                          <a:pPr algn="ctr">
                            <a:lnSpc>
                              <a:spcPct val="115000"/>
                            </a:lnSpc>
                            <a:spcAft>
                              <a:spcPts val="1000"/>
                            </a:spcAft>
                          </a:pPr>
                          <a:r>
                            <a:rPr lang="el-GR" sz="1800">
                              <a:effectLst/>
                            </a:rPr>
                            <a:t>Θρίλερ</a:t>
                          </a:r>
                          <a:endParaRPr lang="el-GR" sz="18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a:blip r:embed="rId2"/>
                          <a:stretch>
                            <a:fillRect l="-37567" t="-356098" r="-132021" b="-60976"/>
                          </a:stretch>
                        </a:blipFill>
                      </a:tcPr>
                    </a:tc>
                    <a:tc>
                      <a:txBody>
                        <a:bodyPr/>
                        <a:lstStyle/>
                        <a:p>
                          <a:endParaRPr lang="el-GR"/>
                        </a:p>
                      </a:txBody>
                      <a:tcPr marL="68580" marR="68580" marT="0" marB="0" anchor="b">
                        <a:blipFill>
                          <a:blip r:embed="rId2"/>
                          <a:stretch>
                            <a:fillRect l="-145920" t="-356098" r="-40038" b="-60976"/>
                          </a:stretch>
                        </a:blipFill>
                      </a:tcPr>
                    </a:tc>
                    <a:tc>
                      <a:txBody>
                        <a:bodyPr/>
                        <a:lstStyle/>
                        <a:p>
                          <a:pPr algn="ctr">
                            <a:lnSpc>
                              <a:spcPct val="115000"/>
                            </a:lnSpc>
                            <a:spcAft>
                              <a:spcPts val="1000"/>
                            </a:spcAft>
                          </a:pPr>
                          <a:r>
                            <a:rPr lang="el-GR" sz="1800" dirty="0">
                              <a:effectLst/>
                            </a:rPr>
                            <a:t>190</a:t>
                          </a:r>
                          <a:endParaRPr lang="el-GR"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630936">
                    <a:tc>
                      <a:txBody>
                        <a:bodyPr/>
                        <a:lstStyle/>
                        <a:p>
                          <a:pPr>
                            <a:lnSpc>
                              <a:spcPct val="115000"/>
                            </a:lnSpc>
                            <a:spcAft>
                              <a:spcPts val="0"/>
                            </a:spcAft>
                          </a:pPr>
                          <a:r>
                            <a:rPr lang="el-GR" sz="1800">
                              <a:effectLst/>
                            </a:rPr>
                            <a:t>Άθροισμα Στηλών</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470</a:t>
                          </a:r>
                          <a:endParaRPr lang="el-GR"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1800" dirty="0">
                              <a:effectLst/>
                            </a:rPr>
                            <a:t>530</a:t>
                          </a:r>
                          <a:endParaRPr lang="el-GR" sz="1800" dirty="0">
                            <a:effectLst/>
                            <a:latin typeface="Calibri"/>
                            <a:ea typeface="Calibri"/>
                            <a:cs typeface="Times New Roman"/>
                          </a:endParaRPr>
                        </a:p>
                      </a:txBody>
                      <a:tcPr marL="68580" marR="68580" marT="0" marB="0" anchor="ctr"/>
                    </a:tc>
                    <a:tc>
                      <a:txBody>
                        <a:bodyPr/>
                        <a:lstStyle/>
                        <a:p>
                          <a:pPr algn="ctr">
                            <a:lnSpc>
                              <a:spcPct val="115000"/>
                            </a:lnSpc>
                            <a:spcAft>
                              <a:spcPts val="1000"/>
                            </a:spcAft>
                          </a:pPr>
                          <a:r>
                            <a:rPr lang="el-GR" sz="1800" dirty="0">
                              <a:effectLst/>
                            </a:rPr>
                            <a:t>1000</a:t>
                          </a:r>
                          <a:endParaRPr lang="el-GR" sz="1800" dirty="0">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147388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35360" y="404664"/>
            <a:ext cx="11377264" cy="6858000"/>
          </a:xfrm>
        </p:spPr>
        <p:txBody>
          <a:bodyPr>
            <a:normAutofit fontScale="77500" lnSpcReduction="20000"/>
          </a:bodyPr>
          <a:lstStyle/>
          <a:p>
            <a:pPr algn="just">
              <a:lnSpc>
                <a:spcPct val="115000"/>
              </a:lnSpc>
              <a:spcBef>
                <a:spcPts val="1200"/>
              </a:spcBef>
              <a:spcAft>
                <a:spcPts val="1200"/>
              </a:spcAft>
            </a:pPr>
            <a:r>
              <a:rPr lang="el-GR" dirty="0">
                <a:ea typeface="Times New Roman"/>
                <a:cs typeface="Calibri"/>
              </a:rPr>
              <a:t>Οι αναμενόμενες συχνότητες είναι θεωρητικά αυτές που προσδιορίζουν ακριβώς τις συχνότητες που θα έπρεπε να είχαν οι μεταβλητές εάν ήταν ανεξάρτητες. </a:t>
            </a:r>
            <a:endParaRPr lang="el-GR" dirty="0" smtClean="0">
              <a:ea typeface="Times New Roman"/>
              <a:cs typeface="Calibri"/>
            </a:endParaRPr>
          </a:p>
          <a:p>
            <a:pPr algn="just">
              <a:lnSpc>
                <a:spcPct val="115000"/>
              </a:lnSpc>
              <a:spcBef>
                <a:spcPts val="1200"/>
              </a:spcBef>
              <a:spcAft>
                <a:spcPts val="1200"/>
              </a:spcAft>
            </a:pPr>
            <a:r>
              <a:rPr lang="el-GR" dirty="0" smtClean="0">
                <a:ea typeface="Times New Roman"/>
                <a:cs typeface="Calibri"/>
              </a:rPr>
              <a:t>Στην </a:t>
            </a:r>
            <a:r>
              <a:rPr lang="el-GR" dirty="0">
                <a:ea typeface="Times New Roman"/>
                <a:cs typeface="Calibri"/>
              </a:rPr>
              <a:t>πραγματική ζωή βέβαια όταν παίρνουμε τυχαία δείγματα οι </a:t>
            </a:r>
            <a:r>
              <a:rPr lang="el-GR" dirty="0" err="1">
                <a:ea typeface="Times New Roman"/>
                <a:cs typeface="Calibri"/>
              </a:rPr>
              <a:t>παρατηρηθείσες</a:t>
            </a:r>
            <a:r>
              <a:rPr lang="el-GR" dirty="0">
                <a:ea typeface="Times New Roman"/>
                <a:cs typeface="Calibri"/>
              </a:rPr>
              <a:t>  συχνότητες λόγω </a:t>
            </a:r>
            <a:r>
              <a:rPr lang="el-GR" dirty="0" err="1">
                <a:ea typeface="Times New Roman"/>
                <a:cs typeface="Calibri"/>
              </a:rPr>
              <a:t>τυχαιότητας</a:t>
            </a:r>
            <a:r>
              <a:rPr lang="el-GR" dirty="0">
                <a:ea typeface="Times New Roman"/>
                <a:cs typeface="Calibri"/>
              </a:rPr>
              <a:t> (δεν πήραμε το απόλυτα αντιπροσωπευτικό δείγμα από τον πληθυσμό) μπορεί να διαφέρουν από τις αναμενόμενες συχνότητες. </a:t>
            </a:r>
            <a:endParaRPr lang="el-GR" dirty="0" smtClean="0">
              <a:ea typeface="Times New Roman"/>
              <a:cs typeface="Calibri"/>
            </a:endParaRPr>
          </a:p>
          <a:p>
            <a:pPr algn="just">
              <a:lnSpc>
                <a:spcPct val="115000"/>
              </a:lnSpc>
              <a:spcBef>
                <a:spcPts val="1200"/>
              </a:spcBef>
              <a:spcAft>
                <a:spcPts val="1200"/>
              </a:spcAft>
            </a:pPr>
            <a:r>
              <a:rPr lang="el-GR" dirty="0" smtClean="0">
                <a:ea typeface="Times New Roman"/>
                <a:cs typeface="Calibri"/>
              </a:rPr>
              <a:t>Ασφαλώς</a:t>
            </a:r>
            <a:r>
              <a:rPr lang="el-GR" dirty="0">
                <a:ea typeface="Times New Roman"/>
                <a:cs typeface="Calibri"/>
              </a:rPr>
              <a:t>, γενικώς θα μπορούσαμε να ισχυριστούμε ότι όσο οι </a:t>
            </a:r>
            <a:r>
              <a:rPr lang="el-GR" dirty="0" err="1">
                <a:ea typeface="Times New Roman"/>
                <a:cs typeface="Calibri"/>
              </a:rPr>
              <a:t>παρατηρηθείσες</a:t>
            </a:r>
            <a:r>
              <a:rPr lang="el-GR" dirty="0">
                <a:ea typeface="Times New Roman"/>
                <a:cs typeface="Calibri"/>
              </a:rPr>
              <a:t> συχνότητες  πλησιάζουν  τις αναμενόμενες συχνότητες τόσο μεγαλώνει η πιθανότητα να είναι ανεξάρτητες οι υπό εξέταση μεταβλητές. </a:t>
            </a:r>
            <a:endParaRPr lang="el-GR" sz="2800" dirty="0">
              <a:ea typeface="Calibri"/>
              <a:cs typeface="Times New Roman"/>
            </a:endParaRPr>
          </a:p>
          <a:p>
            <a:pPr algn="just">
              <a:lnSpc>
                <a:spcPct val="115000"/>
              </a:lnSpc>
              <a:spcBef>
                <a:spcPts val="1200"/>
              </a:spcBef>
              <a:spcAft>
                <a:spcPts val="1200"/>
              </a:spcAft>
            </a:pPr>
            <a:r>
              <a:rPr lang="el-GR" dirty="0">
                <a:ea typeface="Times New Roman"/>
                <a:cs typeface="Calibri"/>
              </a:rPr>
              <a:t>Να σημειωθεί ότι δεν στρογγυλοποιούμε το δεκαδικό μέρος των αναμενόμενων συχνοτήτων προκειμένου να προχωρήσουμε στο επόμενο βήμα, παρά το γεγονός ότι το δεκαδικό μέρος δεν έχει νόημα όταν μετράμε ανθρώπους.    </a:t>
            </a:r>
            <a:endParaRPr lang="el-GR" sz="2800" dirty="0">
              <a:ea typeface="Calibri"/>
              <a:cs typeface="Times New Roman"/>
            </a:endParaRPr>
          </a:p>
          <a:p>
            <a:endParaRPr lang="el-GR" dirty="0"/>
          </a:p>
        </p:txBody>
      </p:sp>
    </p:spTree>
    <p:extLst>
      <p:ext uri="{BB962C8B-B14F-4D97-AF65-F5344CB8AC3E}">
        <p14:creationId xmlns:p14="http://schemas.microsoft.com/office/powerpoint/2010/main" val="2330891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1532659" y="0"/>
                <a:ext cx="9135341" cy="1143000"/>
              </a:xfrm>
            </p:spPr>
            <p:txBody>
              <a:bodyPr>
                <a:normAutofit/>
              </a:bodyPr>
              <a:lstStyle/>
              <a:p>
                <a:r>
                  <a:rPr lang="el-GR" sz="2700" b="1" dirty="0"/>
                  <a:t>Βήμα 3</a:t>
                </a:r>
                <a:r>
                  <a:rPr lang="el-GR" sz="2700" b="1" baseline="30000" dirty="0"/>
                  <a:t>ο</a:t>
                </a:r>
                <a:r>
                  <a:rPr lang="el-GR" sz="2700" b="1" dirty="0"/>
                  <a:t> . Υπολογισμός του βοηθητικού πίνακα για τον υπολογισμό </a:t>
                </a:r>
                <a:r>
                  <a:rPr lang="el-GR" sz="2700" b="1" dirty="0"/>
                  <a:t>της Στατιστικής   </a:t>
                </a:r>
                <a14:m>
                  <m:oMath xmlns:m="http://schemas.openxmlformats.org/officeDocument/2006/math">
                    <m:sSup>
                      <m:sSupPr>
                        <m:ctrlPr>
                          <a:rPr lang="el-GR" sz="2700" b="1" i="1">
                            <a:latin typeface="Cambria Math" panose="02040503050406030204" pitchFamily="18" charset="0"/>
                          </a:rPr>
                        </m:ctrlPr>
                      </m:sSupPr>
                      <m:e>
                        <m:r>
                          <a:rPr lang="en-US" sz="2700" b="1" i="1">
                            <a:latin typeface="Cambria Math"/>
                          </a:rPr>
                          <m:t>𝑿</m:t>
                        </m:r>
                      </m:e>
                      <m:sup>
                        <m:r>
                          <a:rPr lang="el-GR" sz="2700" b="1" i="1">
                            <a:latin typeface="Cambria Math"/>
                          </a:rPr>
                          <m:t>𝟐</m:t>
                        </m:r>
                      </m:sup>
                    </m:sSup>
                  </m:oMath>
                </a14:m>
                <a:endParaRPr lang="el-GR" b="1"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8658" y="0"/>
                <a:ext cx="9135341" cy="1143000"/>
              </a:xfrm>
              <a:blipFill rotWithShape="1">
                <a:blip r:embed="rId2"/>
                <a:stretch>
                  <a:fillRect b="-5319"/>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932644226"/>
                  </p:ext>
                </p:extLst>
              </p:nvPr>
            </p:nvGraphicFramePr>
            <p:xfrm>
              <a:off x="1523999" y="1124739"/>
              <a:ext cx="9144001" cy="5796966"/>
            </p:xfrm>
            <a:graphic>
              <a:graphicData uri="http://schemas.openxmlformats.org/drawingml/2006/table">
                <a:tbl>
                  <a:tblPr firstRow="1" firstCol="1" bandRow="1">
                    <a:tableStyleId>{5C22544A-7EE6-4342-B048-85BDC9FD1C3A}</a:tableStyleId>
                  </a:tblPr>
                  <a:tblGrid>
                    <a:gridCol w="1161575">
                      <a:extLst>
                        <a:ext uri="{9D8B030D-6E8A-4147-A177-3AD203B41FA5}">
                          <a16:colId xmlns:a16="http://schemas.microsoft.com/office/drawing/2014/main" xmlns="" val="20000"/>
                        </a:ext>
                      </a:extLst>
                    </a:gridCol>
                    <a:gridCol w="997656">
                      <a:extLst>
                        <a:ext uri="{9D8B030D-6E8A-4147-A177-3AD203B41FA5}">
                          <a16:colId xmlns:a16="http://schemas.microsoft.com/office/drawing/2014/main" xmlns="" val="20001"/>
                        </a:ext>
                      </a:extLst>
                    </a:gridCol>
                    <a:gridCol w="1563702">
                      <a:extLst>
                        <a:ext uri="{9D8B030D-6E8A-4147-A177-3AD203B41FA5}">
                          <a16:colId xmlns:a16="http://schemas.microsoft.com/office/drawing/2014/main" xmlns="" val="20002"/>
                        </a:ext>
                      </a:extLst>
                    </a:gridCol>
                    <a:gridCol w="1332566">
                      <a:extLst>
                        <a:ext uri="{9D8B030D-6E8A-4147-A177-3AD203B41FA5}">
                          <a16:colId xmlns:a16="http://schemas.microsoft.com/office/drawing/2014/main" xmlns="" val="20003"/>
                        </a:ext>
                      </a:extLst>
                    </a:gridCol>
                    <a:gridCol w="1143884">
                      <a:extLst>
                        <a:ext uri="{9D8B030D-6E8A-4147-A177-3AD203B41FA5}">
                          <a16:colId xmlns:a16="http://schemas.microsoft.com/office/drawing/2014/main" xmlns="" val="20004"/>
                        </a:ext>
                      </a:extLst>
                    </a:gridCol>
                    <a:gridCol w="1510636">
                      <a:extLst>
                        <a:ext uri="{9D8B030D-6E8A-4147-A177-3AD203B41FA5}">
                          <a16:colId xmlns:a16="http://schemas.microsoft.com/office/drawing/2014/main" xmlns="" val="20005"/>
                        </a:ext>
                      </a:extLst>
                    </a:gridCol>
                    <a:gridCol w="1433982">
                      <a:extLst>
                        <a:ext uri="{9D8B030D-6E8A-4147-A177-3AD203B41FA5}">
                          <a16:colId xmlns:a16="http://schemas.microsoft.com/office/drawing/2014/main" xmlns="" val="20006"/>
                        </a:ext>
                      </a:extLst>
                    </a:gridCol>
                  </a:tblGrid>
                  <a:tr h="573326">
                    <a:tc>
                      <a:txBody>
                        <a:bodyPr/>
                        <a:lstStyle/>
                        <a:p>
                          <a:pPr algn="ctr">
                            <a:lnSpc>
                              <a:spcPct val="115000"/>
                            </a:lnSpc>
                            <a:spcBef>
                              <a:spcPts val="300"/>
                            </a:spcBef>
                            <a:spcAft>
                              <a:spcPts val="300"/>
                            </a:spcAft>
                          </a:pPr>
                          <a:r>
                            <a:rPr lang="el-GR" sz="1600" dirty="0">
                              <a:effectLst/>
                            </a:rPr>
                            <a:t>Γραμμή </a:t>
                          </a:r>
                          <a:endParaRPr lang="el-GR" sz="1600" dirty="0">
                            <a:effectLst/>
                            <a:latin typeface="Calibri"/>
                            <a:ea typeface="Calibri"/>
                            <a:cs typeface="Times New Roman"/>
                          </a:endParaRPr>
                        </a:p>
                      </a:txBody>
                      <a:tcPr marL="55546" marR="55546" marT="0" marB="0" anchor="ctr"/>
                    </a:tc>
                    <a:tc>
                      <a:txBody>
                        <a:bodyPr/>
                        <a:lstStyle/>
                        <a:p>
                          <a:pPr algn="ctr">
                            <a:lnSpc>
                              <a:spcPct val="115000"/>
                            </a:lnSpc>
                            <a:spcBef>
                              <a:spcPts val="300"/>
                            </a:spcBef>
                            <a:spcAft>
                              <a:spcPts val="300"/>
                            </a:spcAft>
                          </a:pPr>
                          <a:r>
                            <a:rPr lang="el-GR" sz="1600" dirty="0">
                              <a:effectLst/>
                            </a:rPr>
                            <a:t>Στήλη </a:t>
                          </a:r>
                          <a:endParaRPr lang="el-GR" sz="1600" dirty="0">
                            <a:effectLst/>
                            <a:latin typeface="Calibri"/>
                            <a:ea typeface="Calibri"/>
                            <a:cs typeface="Times New Roman"/>
                          </a:endParaRPr>
                        </a:p>
                      </a:txBody>
                      <a:tcPr marL="55546" marR="55546" marT="0" marB="0" anchor="ctr"/>
                    </a:tc>
                    <a:tc>
                      <a:txBody>
                        <a:bodyPr/>
                        <a:lstStyle/>
                        <a:p>
                          <a:pPr>
                            <a:lnSpc>
                              <a:spcPct val="115000"/>
                            </a:lnSpc>
                            <a:spcBef>
                              <a:spcPts val="300"/>
                            </a:spcBef>
                            <a:spcAft>
                              <a:spcPts val="300"/>
                            </a:spcAft>
                          </a:pPr>
                          <a:r>
                            <a:rPr lang="el-GR" sz="1600" dirty="0">
                              <a:effectLst/>
                            </a:rPr>
                            <a:t>Παρατηρούμενη</a:t>
                          </a:r>
                        </a:p>
                        <a:p>
                          <a:pPr algn="ctr">
                            <a:lnSpc>
                              <a:spcPct val="115000"/>
                            </a:lnSpc>
                            <a:spcBef>
                              <a:spcPts val="300"/>
                            </a:spcBef>
                            <a:spcAft>
                              <a:spcPts val="300"/>
                            </a:spcAft>
                          </a:pPr>
                          <a:r>
                            <a:rPr lang="el-GR" sz="1600" dirty="0">
                              <a:effectLst/>
                            </a:rPr>
                            <a:t>Π</a:t>
                          </a:r>
                          <a:endParaRPr lang="el-GR" sz="1600" dirty="0">
                            <a:effectLst/>
                            <a:latin typeface="Calibri"/>
                            <a:ea typeface="Calibri"/>
                            <a:cs typeface="Times New Roman"/>
                          </a:endParaRPr>
                        </a:p>
                      </a:txBody>
                      <a:tcPr marL="55546" marR="55546" marT="0" marB="0" anchor="ctr"/>
                    </a:tc>
                    <a:tc>
                      <a:txBody>
                        <a:bodyPr/>
                        <a:lstStyle/>
                        <a:p>
                          <a:pPr>
                            <a:lnSpc>
                              <a:spcPct val="115000"/>
                            </a:lnSpc>
                            <a:spcBef>
                              <a:spcPts val="300"/>
                            </a:spcBef>
                            <a:spcAft>
                              <a:spcPts val="300"/>
                            </a:spcAft>
                          </a:pPr>
                          <a:r>
                            <a:rPr lang="el-GR" sz="1600">
                              <a:effectLst/>
                            </a:rPr>
                            <a:t>Αναμενόμενη</a:t>
                          </a:r>
                        </a:p>
                        <a:p>
                          <a:pPr algn="ctr">
                            <a:lnSpc>
                              <a:spcPct val="115000"/>
                            </a:lnSpc>
                            <a:spcBef>
                              <a:spcPts val="300"/>
                            </a:spcBef>
                            <a:spcAft>
                              <a:spcPts val="300"/>
                            </a:spcAft>
                          </a:pPr>
                          <a:r>
                            <a:rPr lang="el-GR" sz="1600">
                              <a:effectLst/>
                            </a:rPr>
                            <a:t>Α</a:t>
                          </a:r>
                          <a:endParaRPr lang="el-GR" sz="1600">
                            <a:effectLst/>
                            <a:latin typeface="Calibri"/>
                            <a:ea typeface="Calibri"/>
                            <a:cs typeface="Times New Roman"/>
                          </a:endParaRPr>
                        </a:p>
                      </a:txBody>
                      <a:tcPr marL="55546" marR="55546"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r>
                                  <a:rPr lang="el-GR" sz="1600">
                                    <a:effectLst/>
                                    <a:latin typeface="Cambria Math"/>
                                  </a:rPr>
                                  <m:t>𝜫</m:t>
                                </m:r>
                                <m:r>
                                  <a:rPr lang="el-GR" sz="1600">
                                    <a:effectLst/>
                                    <a:latin typeface="Cambria Math"/>
                                  </a:rPr>
                                  <m:t>−</m:t>
                                </m:r>
                                <m:r>
                                  <a:rPr lang="el-GR" sz="1600">
                                    <a:effectLst/>
                                    <a:latin typeface="Cambria Math"/>
                                  </a:rPr>
                                  <m:t>𝜜</m:t>
                                </m:r>
                              </m:oMath>
                            </m:oMathPara>
                          </a14:m>
                          <a:endParaRPr lang="el-GR" sz="1600">
                            <a:effectLst/>
                            <a:latin typeface="Calibri"/>
                            <a:ea typeface="Calibri"/>
                            <a:cs typeface="Times New Roman"/>
                          </a:endParaRPr>
                        </a:p>
                      </a:txBody>
                      <a:tcPr marL="55546" marR="55546"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sSup>
                                  <m:sSupPr>
                                    <m:ctrlPr>
                                      <a:rPr lang="el-GR" sz="1600" i="1">
                                        <a:effectLst/>
                                        <a:latin typeface="Cambria Math" panose="02040503050406030204" pitchFamily="18" charset="0"/>
                                      </a:rPr>
                                    </m:ctrlPr>
                                  </m:sSupPr>
                                  <m:e>
                                    <m:r>
                                      <a:rPr lang="el-GR" sz="1600">
                                        <a:effectLst/>
                                        <a:latin typeface="Cambria Math"/>
                                      </a:rPr>
                                      <m:t>(</m:t>
                                    </m:r>
                                    <m:r>
                                      <a:rPr lang="el-GR" sz="1600">
                                        <a:effectLst/>
                                        <a:latin typeface="Cambria Math"/>
                                      </a:rPr>
                                      <m:t>𝜫</m:t>
                                    </m:r>
                                    <m:r>
                                      <a:rPr lang="el-GR" sz="1600">
                                        <a:effectLst/>
                                        <a:latin typeface="Cambria Math"/>
                                      </a:rPr>
                                      <m:t>−</m:t>
                                    </m:r>
                                    <m:r>
                                      <a:rPr lang="el-GR" sz="1600">
                                        <a:effectLst/>
                                        <a:latin typeface="Cambria Math"/>
                                      </a:rPr>
                                      <m:t>𝜜</m:t>
                                    </m:r>
                                    <m:r>
                                      <a:rPr lang="el-GR" sz="1600">
                                        <a:effectLst/>
                                        <a:latin typeface="Cambria Math"/>
                                      </a:rPr>
                                      <m:t>)</m:t>
                                    </m:r>
                                  </m:e>
                                  <m:sup>
                                    <m:r>
                                      <a:rPr lang="el-GR" sz="1600">
                                        <a:effectLst/>
                                        <a:latin typeface="Cambria Math"/>
                                      </a:rPr>
                                      <m:t>𝟐</m:t>
                                    </m:r>
                                  </m:sup>
                                </m:sSup>
                              </m:oMath>
                            </m:oMathPara>
                          </a14:m>
                          <a:endParaRPr lang="el-GR" sz="1600" dirty="0">
                            <a:effectLst/>
                            <a:latin typeface="Calibri"/>
                            <a:ea typeface="Calibri"/>
                            <a:cs typeface="Times New Roman"/>
                          </a:endParaRPr>
                        </a:p>
                      </a:txBody>
                      <a:tcPr marL="55546" marR="55546"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l-GR" sz="1600" i="1">
                                        <a:effectLst/>
                                        <a:latin typeface="Cambria Math" panose="02040503050406030204" pitchFamily="18" charset="0"/>
                                      </a:rPr>
                                    </m:ctrlPr>
                                  </m:fPr>
                                  <m:num>
                                    <m:sSup>
                                      <m:sSupPr>
                                        <m:ctrlPr>
                                          <a:rPr lang="el-GR" sz="1600" i="1">
                                            <a:effectLst/>
                                            <a:latin typeface="Cambria Math" panose="02040503050406030204" pitchFamily="18" charset="0"/>
                                          </a:rPr>
                                        </m:ctrlPr>
                                      </m:sSupPr>
                                      <m:e>
                                        <m:d>
                                          <m:dPr>
                                            <m:ctrlPr>
                                              <a:rPr lang="el-GR" sz="1600" i="1">
                                                <a:effectLst/>
                                                <a:latin typeface="Cambria Math" panose="02040503050406030204" pitchFamily="18" charset="0"/>
                                              </a:rPr>
                                            </m:ctrlPr>
                                          </m:dPr>
                                          <m:e>
                                            <m:r>
                                              <a:rPr lang="el-GR" sz="1600">
                                                <a:effectLst/>
                                                <a:latin typeface="Cambria Math"/>
                                              </a:rPr>
                                              <m:t>𝜫</m:t>
                                            </m:r>
                                            <m:r>
                                              <a:rPr lang="el-GR" sz="1600">
                                                <a:effectLst/>
                                                <a:latin typeface="Cambria Math"/>
                                              </a:rPr>
                                              <m:t>−</m:t>
                                            </m:r>
                                            <m:r>
                                              <a:rPr lang="el-GR" sz="1600">
                                                <a:effectLst/>
                                                <a:latin typeface="Cambria Math"/>
                                              </a:rPr>
                                              <m:t>𝜜</m:t>
                                            </m:r>
                                          </m:e>
                                        </m:d>
                                      </m:e>
                                      <m:sup>
                                        <m:r>
                                          <a:rPr lang="el-GR" sz="1600">
                                            <a:effectLst/>
                                            <a:latin typeface="Cambria Math"/>
                                          </a:rPr>
                                          <m:t>𝟐</m:t>
                                        </m:r>
                                      </m:sup>
                                    </m:sSup>
                                  </m:num>
                                  <m:den>
                                    <m:r>
                                      <a:rPr lang="el-GR" sz="1600">
                                        <a:effectLst/>
                                        <a:latin typeface="Cambria Math"/>
                                      </a:rPr>
                                      <m:t>𝜜</m:t>
                                    </m:r>
                                  </m:den>
                                </m:f>
                              </m:oMath>
                            </m:oMathPara>
                          </a14:m>
                          <a:endParaRPr lang="el-GR" sz="160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0"/>
                      </a:ext>
                    </a:extLst>
                  </a:tr>
                  <a:tr h="573326">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121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104,34</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16,66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277,56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2,66</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1"/>
                      </a:ext>
                    </a:extLst>
                  </a:tr>
                  <a:tr h="573326">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101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117,66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-16,66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277,56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2,36</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2"/>
                      </a:ext>
                    </a:extLst>
                  </a:tr>
                  <a:tr h="573326">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157</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156,04</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0,96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0,92</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0,01</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3"/>
                      </a:ext>
                    </a:extLst>
                  </a:tr>
                  <a:tr h="573326">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175</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175,96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-0,96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0,92</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0,01</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4"/>
                      </a:ext>
                    </a:extLst>
                  </a:tr>
                  <a:tr h="573326">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111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120,32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-9,32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86,86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0,72</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5"/>
                      </a:ext>
                    </a:extLst>
                  </a:tr>
                  <a:tr h="573326">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145</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135,68</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9,32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86,86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0,64</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6"/>
                      </a:ext>
                    </a:extLst>
                  </a:tr>
                  <a:tr h="573326">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89,3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68,89</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0,77</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7"/>
                      </a:ext>
                    </a:extLst>
                  </a:tr>
                  <a:tr h="573326">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109</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100,7</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68,89</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0,68</a:t>
                          </a:r>
                          <a:endParaRPr lang="el-GR" sz="2000" b="1" dirty="0">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8"/>
                      </a:ext>
                    </a:extLst>
                  </a:tr>
                  <a:tr h="573326">
                    <a:tc gridSpan="6">
                      <a:txBody>
                        <a:bodyPr/>
                        <a:lstStyle/>
                        <a:p>
                          <a:pPr>
                            <a:lnSpc>
                              <a:spcPct val="115000"/>
                            </a:lnSpc>
                            <a:spcAft>
                              <a:spcPts val="0"/>
                            </a:spcAft>
                          </a:pPr>
                          <a:r>
                            <a:rPr lang="el-GR" sz="2000">
                              <a:effectLst/>
                            </a:rPr>
                            <a:t>Σύνολο</a:t>
                          </a:r>
                          <a:endParaRPr lang="el-GR" sz="2000">
                            <a:effectLst/>
                            <a:latin typeface="Calibri"/>
                            <a:ea typeface="Calibri"/>
                            <a:cs typeface="Times New Roman"/>
                          </a:endParaRPr>
                        </a:p>
                      </a:txBody>
                      <a:tcPr marL="55546" marR="55546"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FF0000"/>
                              </a:solidFill>
                              <a:effectLst/>
                            </a:rPr>
                            <a:t>7,85</a:t>
                          </a:r>
                          <a:endParaRPr lang="el-GR" sz="2000" b="1" dirty="0">
                            <a:solidFill>
                              <a:srgbClr val="FF0000"/>
                            </a:solidFill>
                            <a:effectLst/>
                            <a:latin typeface="Calibri"/>
                            <a:ea typeface="Calibri"/>
                            <a:cs typeface="Times New Roman"/>
                          </a:endParaRPr>
                        </a:p>
                      </a:txBody>
                      <a:tcPr marL="55546" marR="55546" marT="0" marB="0" anchor="ctr"/>
                    </a:tc>
                    <a:extLst>
                      <a:ext uri="{0D108BD9-81ED-4DB2-BD59-A6C34878D82A}">
                        <a16:rowId xmlns:a16="http://schemas.microsoft.com/office/drawing/2014/main" xmlns="" val="10009"/>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932644226"/>
                  </p:ext>
                </p:extLst>
              </p:nvPr>
            </p:nvGraphicFramePr>
            <p:xfrm>
              <a:off x="-2" y="1124739"/>
              <a:ext cx="9144001" cy="5780456"/>
            </p:xfrm>
            <a:graphic>
              <a:graphicData uri="http://schemas.openxmlformats.org/drawingml/2006/table">
                <a:tbl>
                  <a:tblPr firstRow="1" firstCol="1" bandRow="1">
                    <a:tableStyleId>{5C22544A-7EE6-4342-B048-85BDC9FD1C3A}</a:tableStyleId>
                  </a:tblPr>
                  <a:tblGrid>
                    <a:gridCol w="1161575"/>
                    <a:gridCol w="997656"/>
                    <a:gridCol w="1563702"/>
                    <a:gridCol w="1332566"/>
                    <a:gridCol w="1143884"/>
                    <a:gridCol w="1510636"/>
                    <a:gridCol w="1433982"/>
                  </a:tblGrid>
                  <a:tr h="620522">
                    <a:tc>
                      <a:txBody>
                        <a:bodyPr/>
                        <a:lstStyle/>
                        <a:p>
                          <a:pPr algn="ctr">
                            <a:lnSpc>
                              <a:spcPct val="115000"/>
                            </a:lnSpc>
                            <a:spcBef>
                              <a:spcPts val="300"/>
                            </a:spcBef>
                            <a:spcAft>
                              <a:spcPts val="300"/>
                            </a:spcAft>
                          </a:pPr>
                          <a:r>
                            <a:rPr lang="el-GR" sz="1600" dirty="0">
                              <a:effectLst/>
                            </a:rPr>
                            <a:t>Γραμμή </a:t>
                          </a:r>
                          <a:endParaRPr lang="el-GR" sz="1600" dirty="0">
                            <a:effectLst/>
                            <a:latin typeface="Calibri"/>
                            <a:ea typeface="Calibri"/>
                            <a:cs typeface="Times New Roman"/>
                          </a:endParaRPr>
                        </a:p>
                      </a:txBody>
                      <a:tcPr marL="55546" marR="55546" marT="0" marB="0" anchor="ctr"/>
                    </a:tc>
                    <a:tc>
                      <a:txBody>
                        <a:bodyPr/>
                        <a:lstStyle/>
                        <a:p>
                          <a:pPr algn="ctr">
                            <a:lnSpc>
                              <a:spcPct val="115000"/>
                            </a:lnSpc>
                            <a:spcBef>
                              <a:spcPts val="300"/>
                            </a:spcBef>
                            <a:spcAft>
                              <a:spcPts val="300"/>
                            </a:spcAft>
                          </a:pPr>
                          <a:r>
                            <a:rPr lang="el-GR" sz="1600" dirty="0">
                              <a:effectLst/>
                            </a:rPr>
                            <a:t>Στήλη </a:t>
                          </a:r>
                          <a:endParaRPr lang="el-GR" sz="1600" dirty="0">
                            <a:effectLst/>
                            <a:latin typeface="Calibri"/>
                            <a:ea typeface="Calibri"/>
                            <a:cs typeface="Times New Roman"/>
                          </a:endParaRPr>
                        </a:p>
                      </a:txBody>
                      <a:tcPr marL="55546" marR="55546" marT="0" marB="0" anchor="ctr"/>
                    </a:tc>
                    <a:tc>
                      <a:txBody>
                        <a:bodyPr/>
                        <a:lstStyle/>
                        <a:p>
                          <a:pPr>
                            <a:lnSpc>
                              <a:spcPct val="115000"/>
                            </a:lnSpc>
                            <a:spcBef>
                              <a:spcPts val="300"/>
                            </a:spcBef>
                            <a:spcAft>
                              <a:spcPts val="300"/>
                            </a:spcAft>
                          </a:pPr>
                          <a:r>
                            <a:rPr lang="el-GR" sz="1600" dirty="0">
                              <a:effectLst/>
                            </a:rPr>
                            <a:t>Παρατηρούμενη</a:t>
                          </a:r>
                        </a:p>
                        <a:p>
                          <a:pPr algn="ctr">
                            <a:lnSpc>
                              <a:spcPct val="115000"/>
                            </a:lnSpc>
                            <a:spcBef>
                              <a:spcPts val="300"/>
                            </a:spcBef>
                            <a:spcAft>
                              <a:spcPts val="300"/>
                            </a:spcAft>
                          </a:pPr>
                          <a:r>
                            <a:rPr lang="el-GR" sz="1600" dirty="0">
                              <a:effectLst/>
                            </a:rPr>
                            <a:t>Π</a:t>
                          </a:r>
                          <a:endParaRPr lang="el-GR" sz="1600" dirty="0">
                            <a:effectLst/>
                            <a:latin typeface="Calibri"/>
                            <a:ea typeface="Calibri"/>
                            <a:cs typeface="Times New Roman"/>
                          </a:endParaRPr>
                        </a:p>
                      </a:txBody>
                      <a:tcPr marL="55546" marR="55546" marT="0" marB="0" anchor="ctr"/>
                    </a:tc>
                    <a:tc>
                      <a:txBody>
                        <a:bodyPr/>
                        <a:lstStyle/>
                        <a:p>
                          <a:pPr>
                            <a:lnSpc>
                              <a:spcPct val="115000"/>
                            </a:lnSpc>
                            <a:spcBef>
                              <a:spcPts val="300"/>
                            </a:spcBef>
                            <a:spcAft>
                              <a:spcPts val="300"/>
                            </a:spcAft>
                          </a:pPr>
                          <a:r>
                            <a:rPr lang="el-GR" sz="1600">
                              <a:effectLst/>
                            </a:rPr>
                            <a:t>Αναμενόμενη</a:t>
                          </a:r>
                        </a:p>
                        <a:p>
                          <a:pPr algn="ctr">
                            <a:lnSpc>
                              <a:spcPct val="115000"/>
                            </a:lnSpc>
                            <a:spcBef>
                              <a:spcPts val="300"/>
                            </a:spcBef>
                            <a:spcAft>
                              <a:spcPts val="300"/>
                            </a:spcAft>
                          </a:pPr>
                          <a:r>
                            <a:rPr lang="el-GR" sz="1600">
                              <a:effectLst/>
                            </a:rPr>
                            <a:t>Α</a:t>
                          </a:r>
                          <a:endParaRPr lang="el-GR" sz="1600">
                            <a:effectLst/>
                            <a:latin typeface="Calibri"/>
                            <a:ea typeface="Calibri"/>
                            <a:cs typeface="Times New Roman"/>
                          </a:endParaRPr>
                        </a:p>
                      </a:txBody>
                      <a:tcPr marL="55546" marR="55546" marT="0" marB="0" anchor="ctr"/>
                    </a:tc>
                    <a:tc>
                      <a:txBody>
                        <a:bodyPr/>
                        <a:lstStyle/>
                        <a:p>
                          <a:endParaRPr lang="el-GR"/>
                        </a:p>
                      </a:txBody>
                      <a:tcPr marL="55546" marR="55546" marT="0" marB="0" anchor="ctr">
                        <a:blipFill rotWithShape="1">
                          <a:blip r:embed="rId3"/>
                          <a:stretch>
                            <a:fillRect l="-440957" t="-6863" r="-256915" b="-853922"/>
                          </a:stretch>
                        </a:blipFill>
                      </a:tcPr>
                    </a:tc>
                    <a:tc>
                      <a:txBody>
                        <a:bodyPr/>
                        <a:lstStyle/>
                        <a:p>
                          <a:endParaRPr lang="el-GR"/>
                        </a:p>
                      </a:txBody>
                      <a:tcPr marL="55546" marR="55546" marT="0" marB="0" anchor="ctr">
                        <a:blipFill rotWithShape="1">
                          <a:blip r:embed="rId3"/>
                          <a:stretch>
                            <a:fillRect l="-410081" t="-6863" r="-94758" b="-853922"/>
                          </a:stretch>
                        </a:blipFill>
                      </a:tcPr>
                    </a:tc>
                    <a:tc>
                      <a:txBody>
                        <a:bodyPr/>
                        <a:lstStyle/>
                        <a:p>
                          <a:endParaRPr lang="el-GR"/>
                        </a:p>
                      </a:txBody>
                      <a:tcPr marL="55546" marR="55546" marT="0" marB="0" anchor="ctr">
                        <a:blipFill rotWithShape="1">
                          <a:blip r:embed="rId3"/>
                          <a:stretch>
                            <a:fillRect l="-538298" t="-6863" b="-853922"/>
                          </a:stretch>
                        </a:blipFill>
                      </a:tcPr>
                    </a:tc>
                  </a:tr>
                  <a:tr h="573326">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121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104,34</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16,66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277,56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2,66</a:t>
                          </a:r>
                          <a:endParaRPr lang="el-GR" sz="2000" b="1" dirty="0">
                            <a:effectLst/>
                            <a:latin typeface="Calibri"/>
                            <a:ea typeface="Calibri"/>
                            <a:cs typeface="Times New Roman"/>
                          </a:endParaRPr>
                        </a:p>
                      </a:txBody>
                      <a:tcPr marL="55546" marR="55546" marT="0" marB="0" anchor="ctr"/>
                    </a:tc>
                  </a:tr>
                  <a:tr h="573326">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101</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117,66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-16,66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277,56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2,36</a:t>
                          </a:r>
                          <a:endParaRPr lang="el-GR" sz="2000" b="1" dirty="0">
                            <a:effectLst/>
                            <a:latin typeface="Calibri"/>
                            <a:ea typeface="Calibri"/>
                            <a:cs typeface="Times New Roman"/>
                          </a:endParaRPr>
                        </a:p>
                      </a:txBody>
                      <a:tcPr marL="55546" marR="55546" marT="0" marB="0" anchor="ctr"/>
                    </a:tc>
                  </a:tr>
                  <a:tr h="573326">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157</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156,04</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0,96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0,92</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0,01</a:t>
                          </a:r>
                          <a:endParaRPr lang="el-GR" sz="2000" b="1" dirty="0">
                            <a:effectLst/>
                            <a:latin typeface="Calibri"/>
                            <a:ea typeface="Calibri"/>
                            <a:cs typeface="Times New Roman"/>
                          </a:endParaRPr>
                        </a:p>
                      </a:txBody>
                      <a:tcPr marL="55546" marR="55546" marT="0" marB="0" anchor="ctr"/>
                    </a:tc>
                  </a:tr>
                  <a:tr h="573326">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175</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175,96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-0,96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0,92</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0,01</a:t>
                          </a:r>
                          <a:endParaRPr lang="el-GR" sz="2000" b="1" dirty="0">
                            <a:effectLst/>
                            <a:latin typeface="Calibri"/>
                            <a:ea typeface="Calibri"/>
                            <a:cs typeface="Times New Roman"/>
                          </a:endParaRPr>
                        </a:p>
                      </a:txBody>
                      <a:tcPr marL="55546" marR="55546" marT="0" marB="0" anchor="ctr"/>
                    </a:tc>
                  </a:tr>
                  <a:tr h="573326">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111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120,32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-9,32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dirty="0">
                              <a:effectLst/>
                            </a:rPr>
                            <a:t>86,86</a:t>
                          </a:r>
                          <a:endParaRPr lang="el-GR" sz="2000" dirty="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0,72</a:t>
                          </a:r>
                          <a:endParaRPr lang="el-GR" sz="2000" b="1" dirty="0">
                            <a:effectLst/>
                            <a:latin typeface="Calibri"/>
                            <a:ea typeface="Calibri"/>
                            <a:cs typeface="Times New Roman"/>
                          </a:endParaRPr>
                        </a:p>
                      </a:txBody>
                      <a:tcPr marL="55546" marR="55546" marT="0" marB="0" anchor="ctr"/>
                    </a:tc>
                  </a:tr>
                  <a:tr h="573326">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145</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135,68</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9,32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86,86</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0,64</a:t>
                          </a:r>
                          <a:endParaRPr lang="el-GR" sz="2000" b="1" dirty="0">
                            <a:effectLst/>
                            <a:latin typeface="Calibri"/>
                            <a:ea typeface="Calibri"/>
                            <a:cs typeface="Times New Roman"/>
                          </a:endParaRPr>
                        </a:p>
                      </a:txBody>
                      <a:tcPr marL="55546" marR="55546" marT="0" marB="0" anchor="ctr"/>
                    </a:tc>
                  </a:tr>
                  <a:tr h="573326">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81</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89,3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68,89</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0,77</a:t>
                          </a:r>
                          <a:endParaRPr lang="el-GR" sz="2000" b="1" dirty="0">
                            <a:effectLst/>
                            <a:latin typeface="Calibri"/>
                            <a:ea typeface="Calibri"/>
                            <a:cs typeface="Times New Roman"/>
                          </a:endParaRPr>
                        </a:p>
                      </a:txBody>
                      <a:tcPr marL="55546" marR="55546" marT="0" marB="0" anchor="ctr"/>
                    </a:tc>
                  </a:tr>
                  <a:tr h="573326">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109</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100,7</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8,3</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a:effectLst/>
                            </a:rPr>
                            <a:t>68,89</a:t>
                          </a:r>
                          <a:endParaRPr lang="el-GR" sz="2000">
                            <a:effectLst/>
                            <a:latin typeface="Calibri"/>
                            <a:ea typeface="Calibri"/>
                            <a:cs typeface="Times New Roman"/>
                          </a:endParaRPr>
                        </a:p>
                      </a:txBody>
                      <a:tcPr marL="55546" marR="55546" marT="0" marB="0" anchor="ctr"/>
                    </a:tc>
                    <a:tc>
                      <a:txBody>
                        <a:bodyPr/>
                        <a:lstStyle/>
                        <a:p>
                          <a:pPr algn="ctr">
                            <a:lnSpc>
                              <a:spcPct val="115000"/>
                            </a:lnSpc>
                            <a:spcAft>
                              <a:spcPts val="0"/>
                            </a:spcAft>
                          </a:pPr>
                          <a:r>
                            <a:rPr lang="el-GR" sz="2000" b="1" dirty="0">
                              <a:effectLst/>
                            </a:rPr>
                            <a:t>0,68</a:t>
                          </a:r>
                          <a:endParaRPr lang="el-GR" sz="2000" b="1" dirty="0">
                            <a:effectLst/>
                            <a:latin typeface="Calibri"/>
                            <a:ea typeface="Calibri"/>
                            <a:cs typeface="Times New Roman"/>
                          </a:endParaRPr>
                        </a:p>
                      </a:txBody>
                      <a:tcPr marL="55546" marR="55546" marT="0" marB="0" anchor="ctr"/>
                    </a:tc>
                  </a:tr>
                  <a:tr h="573326">
                    <a:tc gridSpan="6">
                      <a:txBody>
                        <a:bodyPr/>
                        <a:lstStyle/>
                        <a:p>
                          <a:pPr>
                            <a:lnSpc>
                              <a:spcPct val="115000"/>
                            </a:lnSpc>
                            <a:spcAft>
                              <a:spcPts val="0"/>
                            </a:spcAft>
                          </a:pPr>
                          <a:r>
                            <a:rPr lang="el-GR" sz="2000">
                              <a:effectLst/>
                            </a:rPr>
                            <a:t>Σύνολο</a:t>
                          </a:r>
                          <a:endParaRPr lang="el-GR" sz="2000">
                            <a:effectLst/>
                            <a:latin typeface="Calibri"/>
                            <a:ea typeface="Calibri"/>
                            <a:cs typeface="Times New Roman"/>
                          </a:endParaRPr>
                        </a:p>
                      </a:txBody>
                      <a:tcPr marL="55546" marR="55546"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FF0000"/>
                              </a:solidFill>
                              <a:effectLst/>
                            </a:rPr>
                            <a:t>7,85</a:t>
                          </a:r>
                          <a:endParaRPr lang="el-GR" sz="2000" b="1" dirty="0">
                            <a:solidFill>
                              <a:srgbClr val="FF0000"/>
                            </a:solidFill>
                            <a:effectLst/>
                            <a:latin typeface="Calibri"/>
                            <a:ea typeface="Calibri"/>
                            <a:cs typeface="Times New Roman"/>
                          </a:endParaRPr>
                        </a:p>
                      </a:txBody>
                      <a:tcPr marL="55546" marR="55546" marT="0" marB="0" anchor="ctr"/>
                    </a:tc>
                  </a:tr>
                </a:tbl>
              </a:graphicData>
            </a:graphic>
          </p:graphicFrame>
        </mc:Fallback>
      </mc:AlternateContent>
    </p:spTree>
    <p:extLst>
      <p:ext uri="{BB962C8B-B14F-4D97-AF65-F5344CB8AC3E}">
        <p14:creationId xmlns:p14="http://schemas.microsoft.com/office/powerpoint/2010/main" val="2848207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79376" y="116632"/>
                <a:ext cx="11305256" cy="6858000"/>
              </a:xfrm>
            </p:spPr>
            <p:txBody>
              <a:bodyPr>
                <a:normAutofit fontScale="85000" lnSpcReduction="20000"/>
              </a:bodyPr>
              <a:lstStyle/>
              <a:p>
                <a:pPr marL="0" indent="0" algn="just">
                  <a:lnSpc>
                    <a:spcPct val="115000"/>
                  </a:lnSpc>
                  <a:spcBef>
                    <a:spcPts val="1200"/>
                  </a:spcBef>
                  <a:spcAft>
                    <a:spcPts val="1200"/>
                  </a:spcAft>
                  <a:buNone/>
                </a:pPr>
                <a:r>
                  <a:rPr lang="el-GR" b="1" dirty="0"/>
                  <a:t>Βήμα 4</a:t>
                </a:r>
                <a:r>
                  <a:rPr lang="el-GR" b="1" baseline="30000" dirty="0"/>
                  <a:t>ο</a:t>
                </a:r>
                <a:r>
                  <a:rPr lang="el-GR" b="1" dirty="0"/>
                  <a:t> . Συγκρίνουμε την τιμή της Στατιστικής   </a:t>
                </a:r>
                <a14:m>
                  <m:oMath xmlns:m="http://schemas.openxmlformats.org/officeDocument/2006/math">
                    <m:sSup>
                      <m:sSupPr>
                        <m:ctrlPr>
                          <a:rPr lang="el-GR" b="1" i="1">
                            <a:latin typeface="Cambria Math" panose="02040503050406030204" pitchFamily="18" charset="0"/>
                          </a:rPr>
                        </m:ctrlPr>
                      </m:sSupPr>
                      <m:e>
                        <m:r>
                          <a:rPr lang="en-US" b="1" i="1">
                            <a:latin typeface="Cambria Math"/>
                          </a:rPr>
                          <m:t>𝑿</m:t>
                        </m:r>
                      </m:e>
                      <m:sup>
                        <m:r>
                          <a:rPr lang="el-GR" b="1" i="1">
                            <a:latin typeface="Cambria Math"/>
                          </a:rPr>
                          <m:t>𝟐</m:t>
                        </m:r>
                      </m:sup>
                    </m:sSup>
                  </m:oMath>
                </a14:m>
                <a:r>
                  <a:rPr lang="el-GR" b="1" dirty="0"/>
                  <a:t> με την κρίσιμη τιμή που λαμβάνουμε από τον πίνακα της </a:t>
                </a:r>
                <a14:m>
                  <m:oMath xmlns:m="http://schemas.openxmlformats.org/officeDocument/2006/math">
                    <m:sSubSup>
                      <m:sSubSupPr>
                        <m:ctrlPr>
                          <a:rPr lang="el-GR" b="1" i="1">
                            <a:latin typeface="Cambria Math" panose="02040503050406030204" pitchFamily="18" charset="0"/>
                          </a:rPr>
                        </m:ctrlPr>
                      </m:sSubSupPr>
                      <m:e>
                        <m:r>
                          <a:rPr lang="el-GR" b="1" i="1">
                            <a:latin typeface="Cambria Math"/>
                          </a:rPr>
                          <m:t>𝛘</m:t>
                        </m:r>
                      </m:e>
                      <m:sub>
                        <m:r>
                          <a:rPr lang="el-GR" b="1" i="1">
                            <a:latin typeface="Cambria Math"/>
                          </a:rPr>
                          <m:t>𝛂</m:t>
                        </m:r>
                      </m:sub>
                      <m:sup>
                        <m:r>
                          <a:rPr lang="el-GR" b="1" i="1">
                            <a:latin typeface="Cambria Math"/>
                          </a:rPr>
                          <m:t>𝟐</m:t>
                        </m:r>
                      </m:sup>
                    </m:sSubSup>
                  </m:oMath>
                </a14:m>
                <a:r>
                  <a:rPr lang="el-GR" b="1" dirty="0"/>
                  <a:t> κατανομής και διεξάγουμε τον έλεγχο της υπόθεσης.  </a:t>
                </a:r>
                <a:endParaRPr lang="el-GR" dirty="0"/>
              </a:p>
              <a:p>
                <a:pPr algn="just">
                  <a:lnSpc>
                    <a:spcPct val="115000"/>
                  </a:lnSpc>
                  <a:spcBef>
                    <a:spcPts val="1200"/>
                  </a:spcBef>
                  <a:spcAft>
                    <a:spcPts val="1200"/>
                  </a:spcAft>
                </a:pPr>
                <a:r>
                  <a:rPr lang="el-GR" dirty="0" smtClean="0">
                    <a:ea typeface="Times New Roman"/>
                    <a:cs typeface="Calibri"/>
                  </a:rPr>
                  <a:t>Από </a:t>
                </a:r>
                <a:r>
                  <a:rPr lang="el-GR" dirty="0">
                    <a:ea typeface="Times New Roman"/>
                    <a:cs typeface="Calibri"/>
                  </a:rPr>
                  <a:t>τον παραπάνω πίνακα συνάγεται ότι η στατιστική </a:t>
                </a:r>
                <a14:m>
                  <m:oMath xmlns:m="http://schemas.openxmlformats.org/officeDocument/2006/math">
                    <m:sSup>
                      <m:sSupPr>
                        <m:ctrlPr>
                          <a:rPr lang="el-GR" i="1">
                            <a:effectLst/>
                            <a:latin typeface="Cambria Math" panose="02040503050406030204" pitchFamily="18" charset="0"/>
                            <a:ea typeface="Times New Roman"/>
                            <a:cs typeface="Calibri"/>
                          </a:rPr>
                        </m:ctrlPr>
                      </m:sSupPr>
                      <m:e>
                        <m:r>
                          <a:rPr lang="el-GR" i="1">
                            <a:effectLst/>
                            <a:latin typeface="Cambria Math"/>
                            <a:ea typeface="Times New Roman"/>
                            <a:cs typeface="Calibri"/>
                          </a:rPr>
                          <m:t>𝜒</m:t>
                        </m:r>
                      </m:e>
                      <m:sup>
                        <m:r>
                          <a:rPr lang="el-GR" i="1">
                            <a:effectLst/>
                            <a:latin typeface="Cambria Math"/>
                            <a:ea typeface="Times New Roman"/>
                            <a:cs typeface="Calibri"/>
                          </a:rPr>
                          <m:t>2</m:t>
                        </m:r>
                      </m:sup>
                    </m:sSup>
                    <m:r>
                      <a:rPr lang="el-GR" i="1">
                        <a:effectLst/>
                        <a:latin typeface="Cambria Math"/>
                        <a:ea typeface="Times New Roman"/>
                        <a:cs typeface="Calibri"/>
                      </a:rPr>
                      <m:t>=</m:t>
                    </m:r>
                    <m:nary>
                      <m:naryPr>
                        <m:chr m:val="∑"/>
                        <m:limLoc m:val="undOvr"/>
                        <m:subHide m:val="on"/>
                        <m:supHide m:val="on"/>
                        <m:ctrlPr>
                          <a:rPr lang="el-GR" i="1">
                            <a:effectLst/>
                            <a:latin typeface="Cambria Math" panose="02040503050406030204" pitchFamily="18" charset="0"/>
                            <a:ea typeface="Times New Roman"/>
                            <a:cs typeface="Calibri"/>
                          </a:rPr>
                        </m:ctrlPr>
                      </m:naryPr>
                      <m:sub/>
                      <m:sup/>
                      <m:e>
                        <m:f>
                          <m:fPr>
                            <m:ctrlPr>
                              <a:rPr lang="el-GR" i="1">
                                <a:effectLst/>
                                <a:latin typeface="Cambria Math" panose="02040503050406030204" pitchFamily="18" charset="0"/>
                                <a:ea typeface="Times New Roman"/>
                                <a:cs typeface="Calibri"/>
                              </a:rPr>
                            </m:ctrlPr>
                          </m:fPr>
                          <m:num>
                            <m:sSup>
                              <m:sSupPr>
                                <m:ctrlPr>
                                  <a:rPr lang="el-GR" i="1">
                                    <a:effectLst/>
                                    <a:latin typeface="Cambria Math" panose="02040503050406030204" pitchFamily="18" charset="0"/>
                                    <a:ea typeface="Times New Roman"/>
                                    <a:cs typeface="Calibri"/>
                                  </a:rPr>
                                </m:ctrlPr>
                              </m:sSupPr>
                              <m:e>
                                <m:d>
                                  <m:dPr>
                                    <m:ctrlPr>
                                      <a:rPr lang="el-GR" i="1">
                                        <a:effectLst/>
                                        <a:latin typeface="Cambria Math" panose="02040503050406030204" pitchFamily="18" charset="0"/>
                                        <a:ea typeface="Times New Roman"/>
                                        <a:cs typeface="Calibri"/>
                                      </a:rPr>
                                    </m:ctrlPr>
                                  </m:dPr>
                                  <m:e>
                                    <m:r>
                                      <a:rPr lang="el-GR" i="1">
                                        <a:effectLst/>
                                        <a:latin typeface="Cambria Math"/>
                                        <a:ea typeface="Times New Roman"/>
                                        <a:cs typeface="Calibri"/>
                                      </a:rPr>
                                      <m:t>𝛱</m:t>
                                    </m:r>
                                    <m:r>
                                      <a:rPr lang="el-GR" i="1">
                                        <a:effectLst/>
                                        <a:latin typeface="Cambria Math"/>
                                        <a:ea typeface="Times New Roman"/>
                                        <a:cs typeface="Calibri"/>
                                      </a:rPr>
                                      <m:t>−</m:t>
                                    </m:r>
                                    <m:r>
                                      <a:rPr lang="el-GR" i="1">
                                        <a:effectLst/>
                                        <a:latin typeface="Cambria Math"/>
                                        <a:ea typeface="Times New Roman"/>
                                        <a:cs typeface="Calibri"/>
                                      </a:rPr>
                                      <m:t>𝛢</m:t>
                                    </m:r>
                                  </m:e>
                                </m:d>
                              </m:e>
                              <m:sup>
                                <m:r>
                                  <a:rPr lang="el-GR" i="1">
                                    <a:effectLst/>
                                    <a:latin typeface="Cambria Math"/>
                                    <a:ea typeface="Times New Roman"/>
                                    <a:cs typeface="Calibri"/>
                                  </a:rPr>
                                  <m:t>2</m:t>
                                </m:r>
                              </m:sup>
                            </m:sSup>
                          </m:num>
                          <m:den>
                            <m:r>
                              <a:rPr lang="el-GR" i="1">
                                <a:effectLst/>
                                <a:latin typeface="Cambria Math"/>
                                <a:ea typeface="Times New Roman"/>
                                <a:cs typeface="Calibri"/>
                              </a:rPr>
                              <m:t>𝛢</m:t>
                            </m:r>
                          </m:den>
                        </m:f>
                      </m:e>
                    </m:nary>
                    <m:r>
                      <a:rPr lang="el-GR" i="1">
                        <a:effectLst/>
                        <a:latin typeface="Cambria Math"/>
                        <a:ea typeface="Times New Roman"/>
                        <a:cs typeface="Calibri"/>
                      </a:rPr>
                      <m:t>=7,85</m:t>
                    </m:r>
                  </m:oMath>
                </a14:m>
                <a:r>
                  <a:rPr lang="el-GR" dirty="0">
                    <a:ea typeface="Times New Roman"/>
                    <a:cs typeface="Calibri"/>
                  </a:rPr>
                  <a:t>. </a:t>
                </a:r>
                <a:endParaRPr lang="el-GR" dirty="0" smtClean="0">
                  <a:ea typeface="Times New Roman"/>
                  <a:cs typeface="Calibri"/>
                </a:endParaRPr>
              </a:p>
              <a:p>
                <a:pPr algn="just">
                  <a:lnSpc>
                    <a:spcPct val="115000"/>
                  </a:lnSpc>
                  <a:spcBef>
                    <a:spcPts val="1200"/>
                  </a:spcBef>
                  <a:spcAft>
                    <a:spcPts val="1200"/>
                  </a:spcAft>
                </a:pPr>
                <a:r>
                  <a:rPr lang="el-GR" dirty="0" smtClean="0">
                    <a:ea typeface="Times New Roman"/>
                    <a:cs typeface="Calibri"/>
                  </a:rPr>
                  <a:t>Όσο </a:t>
                </a:r>
                <a:r>
                  <a:rPr lang="el-GR" dirty="0">
                    <a:ea typeface="Times New Roman"/>
                    <a:cs typeface="Calibri"/>
                  </a:rPr>
                  <a:t>πιο «κοντά» είναι οι </a:t>
                </a:r>
                <a:r>
                  <a:rPr lang="el-GR" dirty="0" err="1">
                    <a:ea typeface="Times New Roman"/>
                    <a:cs typeface="Calibri"/>
                  </a:rPr>
                  <a:t>τιµές</a:t>
                </a:r>
                <a:r>
                  <a:rPr lang="el-GR" dirty="0">
                    <a:ea typeface="Times New Roman"/>
                    <a:cs typeface="Calibri"/>
                  </a:rPr>
                  <a:t> των </a:t>
                </a:r>
                <a:r>
                  <a:rPr lang="el-GR" dirty="0" err="1">
                    <a:ea typeface="Times New Roman"/>
                    <a:cs typeface="Calibri"/>
                  </a:rPr>
                  <a:t>παρατηρούµενων</a:t>
                </a:r>
                <a:r>
                  <a:rPr lang="el-GR" dirty="0">
                    <a:ea typeface="Times New Roman"/>
                    <a:cs typeface="Calibri"/>
                  </a:rPr>
                  <a:t> µε τις </a:t>
                </a:r>
                <a:r>
                  <a:rPr lang="el-GR" dirty="0" err="1">
                    <a:ea typeface="Times New Roman"/>
                    <a:cs typeface="Calibri"/>
                  </a:rPr>
                  <a:t>αναµενόµενες</a:t>
                </a:r>
                <a:r>
                  <a:rPr lang="el-GR" dirty="0">
                    <a:ea typeface="Times New Roman"/>
                    <a:cs typeface="Calibri"/>
                  </a:rPr>
                  <a:t> συχνότητες, δηλαδή όσοι πιο μικρές είναι οι τιμές της </a:t>
                </a:r>
                <a14:m>
                  <m:oMath xmlns:m="http://schemas.openxmlformats.org/officeDocument/2006/math">
                    <m:sSup>
                      <m:sSupPr>
                        <m:ctrlPr>
                          <a:rPr lang="el-GR" i="1">
                            <a:effectLst/>
                            <a:latin typeface="Cambria Math" panose="02040503050406030204" pitchFamily="18" charset="0"/>
                            <a:ea typeface="Times New Roman"/>
                            <a:cs typeface="Calibri"/>
                          </a:rPr>
                        </m:ctrlPr>
                      </m:sSupPr>
                      <m:e>
                        <m:r>
                          <a:rPr lang="el-GR" i="1">
                            <a:effectLst/>
                            <a:latin typeface="Cambria Math"/>
                            <a:ea typeface="Times New Roman"/>
                            <a:cs typeface="Calibri"/>
                          </a:rPr>
                          <m:t>𝜒</m:t>
                        </m:r>
                      </m:e>
                      <m:sup>
                        <m:r>
                          <a:rPr lang="el-GR" i="1">
                            <a:effectLst/>
                            <a:latin typeface="Cambria Math"/>
                            <a:ea typeface="Times New Roman"/>
                            <a:cs typeface="Calibri"/>
                          </a:rPr>
                          <m:t>2</m:t>
                        </m:r>
                      </m:sup>
                    </m:sSup>
                  </m:oMath>
                </a14:m>
                <a:r>
                  <a:rPr lang="el-GR" dirty="0">
                    <a:ea typeface="Times New Roman"/>
                    <a:cs typeface="Calibri"/>
                  </a:rPr>
                  <a:t> στατιστικής, τόσο πιθανότερο είναι να </a:t>
                </a:r>
                <a:r>
                  <a:rPr lang="el-GR" dirty="0" err="1">
                    <a:ea typeface="Times New Roman"/>
                    <a:cs typeface="Calibri"/>
                  </a:rPr>
                  <a:t>συµπεράνουµε</a:t>
                </a:r>
                <a:r>
                  <a:rPr lang="el-GR" dirty="0">
                    <a:ea typeface="Times New Roman"/>
                    <a:cs typeface="Calibri"/>
                  </a:rPr>
                  <a:t> ότι δεν υπάρχει στατιστικά </a:t>
                </a:r>
                <a:r>
                  <a:rPr lang="el-GR" dirty="0" err="1">
                    <a:ea typeface="Times New Roman"/>
                    <a:cs typeface="Calibri"/>
                  </a:rPr>
                  <a:t>σηµαντική</a:t>
                </a:r>
                <a:r>
                  <a:rPr lang="el-GR" dirty="0">
                    <a:ea typeface="Times New Roman"/>
                    <a:cs typeface="Calibri"/>
                  </a:rPr>
                  <a:t> σχέση µ</a:t>
                </a:r>
                <a:r>
                  <a:rPr lang="el-GR" dirty="0" err="1">
                    <a:ea typeface="Times New Roman"/>
                    <a:cs typeface="Calibri"/>
                  </a:rPr>
                  <a:t>εταξύ</a:t>
                </a:r>
                <a:r>
                  <a:rPr lang="el-GR" dirty="0">
                    <a:ea typeface="Times New Roman"/>
                    <a:cs typeface="Calibri"/>
                  </a:rPr>
                  <a:t> των µ</a:t>
                </a:r>
                <a:r>
                  <a:rPr lang="el-GR" dirty="0" err="1">
                    <a:ea typeface="Times New Roman"/>
                    <a:cs typeface="Calibri"/>
                  </a:rPr>
                  <a:t>εταβλητών</a:t>
                </a:r>
                <a:r>
                  <a:rPr lang="el-GR" dirty="0">
                    <a:ea typeface="Times New Roman"/>
                    <a:cs typeface="Calibri"/>
                  </a:rPr>
                  <a:t>, </a:t>
                </a:r>
                <a:r>
                  <a:rPr lang="el-GR" dirty="0" smtClean="0">
                    <a:ea typeface="Times New Roman"/>
                    <a:cs typeface="Calibri"/>
                  </a:rPr>
                  <a:t>δηλαδή </a:t>
                </a:r>
                <a:r>
                  <a:rPr lang="el-GR" dirty="0">
                    <a:ea typeface="Times New Roman"/>
                    <a:cs typeface="Calibri"/>
                  </a:rPr>
                  <a:t>ότι οι µ</a:t>
                </a:r>
                <a:r>
                  <a:rPr lang="el-GR" dirty="0" err="1">
                    <a:ea typeface="Times New Roman"/>
                    <a:cs typeface="Calibri"/>
                  </a:rPr>
                  <a:t>εταβλητές</a:t>
                </a:r>
                <a:r>
                  <a:rPr lang="el-GR" dirty="0">
                    <a:ea typeface="Times New Roman"/>
                    <a:cs typeface="Calibri"/>
                  </a:rPr>
                  <a:t> είναι µ</a:t>
                </a:r>
                <a:r>
                  <a:rPr lang="el-GR" dirty="0" err="1">
                    <a:ea typeface="Times New Roman"/>
                    <a:cs typeface="Calibri"/>
                  </a:rPr>
                  <a:t>εταξύ</a:t>
                </a:r>
                <a:r>
                  <a:rPr lang="el-GR" dirty="0">
                    <a:ea typeface="Times New Roman"/>
                    <a:cs typeface="Calibri"/>
                  </a:rPr>
                  <a:t> τους ανεξάρτητες. </a:t>
                </a:r>
                <a:endParaRPr lang="el-GR" dirty="0" smtClean="0">
                  <a:ea typeface="Times New Roman"/>
                  <a:cs typeface="Calibri"/>
                </a:endParaRPr>
              </a:p>
              <a:p>
                <a:pPr algn="just">
                  <a:lnSpc>
                    <a:spcPct val="115000"/>
                  </a:lnSpc>
                  <a:spcBef>
                    <a:spcPts val="1200"/>
                  </a:spcBef>
                  <a:spcAft>
                    <a:spcPts val="1200"/>
                  </a:spcAft>
                </a:pPr>
                <a:r>
                  <a:rPr lang="el-GR" dirty="0" smtClean="0">
                    <a:ea typeface="Times New Roman"/>
                    <a:cs typeface="Calibri"/>
                  </a:rPr>
                  <a:t>Σε </a:t>
                </a:r>
                <a:r>
                  <a:rPr lang="el-GR" dirty="0">
                    <a:ea typeface="Times New Roman"/>
                    <a:cs typeface="Calibri"/>
                  </a:rPr>
                  <a:t>αντίθετη περίπτωση το </a:t>
                </a:r>
                <a:r>
                  <a:rPr lang="el-GR" dirty="0" err="1">
                    <a:ea typeface="Times New Roman"/>
                    <a:cs typeface="Calibri"/>
                  </a:rPr>
                  <a:t>συµπέρασµα</a:t>
                </a:r>
                <a:r>
                  <a:rPr lang="el-GR" dirty="0">
                    <a:ea typeface="Times New Roman"/>
                    <a:cs typeface="Calibri"/>
                  </a:rPr>
                  <a:t> είναι ότι υπάρχει στατιστικά </a:t>
                </a:r>
                <a:r>
                  <a:rPr lang="el-GR" dirty="0" err="1">
                    <a:ea typeface="Times New Roman"/>
                    <a:cs typeface="Calibri"/>
                  </a:rPr>
                  <a:t>σηµαντική</a:t>
                </a:r>
                <a:r>
                  <a:rPr lang="el-GR" dirty="0">
                    <a:ea typeface="Times New Roman"/>
                    <a:cs typeface="Calibri"/>
                  </a:rPr>
                  <a:t> σχέση µ</a:t>
                </a:r>
                <a:r>
                  <a:rPr lang="el-GR" dirty="0" err="1">
                    <a:ea typeface="Times New Roman"/>
                    <a:cs typeface="Calibri"/>
                  </a:rPr>
                  <a:t>εταξύ</a:t>
                </a:r>
                <a:r>
                  <a:rPr lang="el-GR" dirty="0">
                    <a:ea typeface="Times New Roman"/>
                    <a:cs typeface="Calibri"/>
                  </a:rPr>
                  <a:t> των µ</a:t>
                </a:r>
                <a:r>
                  <a:rPr lang="el-GR" dirty="0" err="1">
                    <a:ea typeface="Times New Roman"/>
                    <a:cs typeface="Calibri"/>
                  </a:rPr>
                  <a:t>εταβλητών</a:t>
                </a:r>
                <a:r>
                  <a:rPr lang="el-GR" dirty="0">
                    <a:ea typeface="Times New Roman"/>
                    <a:cs typeface="Calibri"/>
                  </a:rPr>
                  <a:t>, οι οποίες τελικά αλληλοεξαρτώνται.</a:t>
                </a:r>
                <a:endParaRPr lang="el-GR" sz="2800" dirty="0">
                  <a:ea typeface="Calibri"/>
                  <a:cs typeface="Times New Roman"/>
                </a:endParaRP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79376" y="116632"/>
                <a:ext cx="11305256" cy="6858000"/>
              </a:xfrm>
              <a:blipFill rotWithShape="0">
                <a:blip r:embed="rId2"/>
                <a:stretch>
                  <a:fillRect l="-1025" t="-978" r="-1025"/>
                </a:stretch>
              </a:blipFill>
            </p:spPr>
            <p:txBody>
              <a:bodyPr/>
              <a:lstStyle/>
              <a:p>
                <a:r>
                  <a:rPr lang="el-GR">
                    <a:noFill/>
                  </a:rPr>
                  <a:t> </a:t>
                </a:r>
              </a:p>
            </p:txBody>
          </p:sp>
        </mc:Fallback>
      </mc:AlternateContent>
    </p:spTree>
    <p:extLst>
      <p:ext uri="{BB962C8B-B14F-4D97-AF65-F5344CB8AC3E}">
        <p14:creationId xmlns:p14="http://schemas.microsoft.com/office/powerpoint/2010/main" val="356573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335360" y="0"/>
                <a:ext cx="11521280" cy="2996952"/>
              </a:xfrm>
            </p:spPr>
            <p:txBody>
              <a:bodyPr>
                <a:normAutofit fontScale="77500" lnSpcReduction="20000"/>
              </a:bodyPr>
              <a:lstStyle/>
              <a:p>
                <a:pPr algn="just"/>
                <a:r>
                  <a:rPr lang="en-US" dirty="0"/>
                  <a:t>O </a:t>
                </a:r>
                <a:r>
                  <a:rPr lang="el-GR" dirty="0"/>
                  <a:t>εντοπισμός της κρίσιμης τιμής από τον πίνακα της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𝜒</m:t>
                        </m:r>
                      </m:e>
                      <m:sub>
                        <m:r>
                          <a:rPr lang="el-GR" i="1">
                            <a:latin typeface="Cambria Math"/>
                          </a:rPr>
                          <m:t>𝛼</m:t>
                        </m:r>
                      </m:sub>
                      <m:sup>
                        <m:r>
                          <a:rPr lang="el-GR" i="1">
                            <a:latin typeface="Cambria Math"/>
                          </a:rPr>
                          <m:t>2</m:t>
                        </m:r>
                      </m:sup>
                    </m:sSubSup>
                  </m:oMath>
                </a14:m>
                <a:r>
                  <a:rPr lang="el-GR" dirty="0"/>
                  <a:t> κατανομής γίνεται ως εξής: </a:t>
                </a:r>
              </a:p>
              <a:p>
                <a:pPr lvl="1" algn="just"/>
                <a:r>
                  <a:rPr lang="el-GR" dirty="0"/>
                  <a:t>Ορίζουμε το επιθυμητό επίπεδο σημαντικότητας εφόσον δεν έχει ορισθεί στην αρχή της άσκησης. </a:t>
                </a:r>
                <a:endParaRPr lang="el-GR" dirty="0" smtClean="0"/>
              </a:p>
              <a:p>
                <a:pPr lvl="1" algn="just"/>
                <a:r>
                  <a:rPr lang="el-GR" dirty="0" smtClean="0"/>
                  <a:t>Έστω </a:t>
                </a:r>
                <a14:m>
                  <m:oMath xmlns:m="http://schemas.openxmlformats.org/officeDocument/2006/math">
                    <m:r>
                      <a:rPr lang="el-GR" b="1" i="1">
                        <a:latin typeface="Cambria Math"/>
                      </a:rPr>
                      <m:t>𝜶</m:t>
                    </m:r>
                    <m:r>
                      <a:rPr lang="el-GR" b="1" i="1">
                        <a:latin typeface="Cambria Math"/>
                      </a:rPr>
                      <m:t>= </m:t>
                    </m:r>
                    <m:r>
                      <a:rPr lang="el-GR" b="1" i="1">
                        <a:latin typeface="Cambria Math"/>
                      </a:rPr>
                      <m:t>𝟓</m:t>
                    </m:r>
                    <m:r>
                      <a:rPr lang="el-GR" b="1" i="1">
                        <a:latin typeface="Cambria Math"/>
                      </a:rPr>
                      <m:t> %</m:t>
                    </m:r>
                  </m:oMath>
                </a14:m>
                <a:r>
                  <a:rPr lang="el-GR" b="1" dirty="0"/>
                  <a:t> </a:t>
                </a:r>
                <a:r>
                  <a:rPr lang="el-GR" dirty="0"/>
                  <a:t>, γεγονός που σημαίνει ότι επιτρέπουμε 5 % πιθανότητα η Βασική Υπόθεση να είναι ορθή, αλλά εμείς </a:t>
                </a:r>
                <a:r>
                  <a:rPr lang="el-GR" dirty="0" smtClean="0"/>
                  <a:t>να </a:t>
                </a:r>
                <a:r>
                  <a:rPr lang="el-GR" dirty="0"/>
                  <a:t>την έχουμε απορρίψει. </a:t>
                </a:r>
              </a:p>
              <a:p>
                <a:pPr lvl="1" algn="just"/>
                <a:r>
                  <a:rPr lang="el-GR" b="1" dirty="0"/>
                  <a:t>Υπολογίζουμε τους βαθμούς ελευθερίας </a:t>
                </a:r>
                <a14:m>
                  <m:oMath xmlns:m="http://schemas.openxmlformats.org/officeDocument/2006/math">
                    <m:d>
                      <m:dPr>
                        <m:begChr m:val="["/>
                        <m:endChr m:val="]"/>
                        <m:ctrlPr>
                          <a:rPr lang="el-GR" b="1" i="1">
                            <a:latin typeface="Cambria Math" panose="02040503050406030204" pitchFamily="18" charset="0"/>
                          </a:rPr>
                        </m:ctrlPr>
                      </m:dPr>
                      <m:e>
                        <m:d>
                          <m:dPr>
                            <m:ctrlPr>
                              <a:rPr lang="el-GR" b="1" i="1">
                                <a:latin typeface="Cambria Math" panose="02040503050406030204" pitchFamily="18" charset="0"/>
                              </a:rPr>
                            </m:ctrlPr>
                          </m:dPr>
                          <m:e>
                            <m:r>
                              <a:rPr lang="el-GR" b="1" i="1">
                                <a:latin typeface="Cambria Math"/>
                              </a:rPr>
                              <m:t>𝒊</m:t>
                            </m:r>
                            <m:r>
                              <a:rPr lang="el-GR" b="1" i="1">
                                <a:latin typeface="Cambria Math"/>
                              </a:rPr>
                              <m:t>−</m:t>
                            </m:r>
                            <m:r>
                              <a:rPr lang="el-GR" b="1" i="1">
                                <a:latin typeface="Cambria Math"/>
                              </a:rPr>
                              <m:t>𝟏</m:t>
                            </m:r>
                          </m:e>
                        </m:d>
                        <m:r>
                          <a:rPr lang="el-GR" b="1" i="1">
                            <a:latin typeface="Cambria Math"/>
                          </a:rPr>
                          <m:t>∙</m:t>
                        </m:r>
                        <m:d>
                          <m:dPr>
                            <m:ctrlPr>
                              <a:rPr lang="el-GR" b="1" i="1">
                                <a:latin typeface="Cambria Math" panose="02040503050406030204" pitchFamily="18" charset="0"/>
                              </a:rPr>
                            </m:ctrlPr>
                          </m:dPr>
                          <m:e>
                            <m:r>
                              <a:rPr lang="el-GR" b="1" i="1">
                                <a:latin typeface="Cambria Math"/>
                              </a:rPr>
                              <m:t>𝒋</m:t>
                            </m:r>
                            <m:r>
                              <a:rPr lang="el-GR" b="1" i="1">
                                <a:latin typeface="Cambria Math"/>
                              </a:rPr>
                              <m:t>−</m:t>
                            </m:r>
                            <m:r>
                              <a:rPr lang="el-GR" b="1" i="1">
                                <a:latin typeface="Cambria Math"/>
                              </a:rPr>
                              <m:t>𝟏</m:t>
                            </m:r>
                          </m:e>
                        </m:d>
                      </m:e>
                    </m:d>
                    <m:r>
                      <a:rPr lang="el-GR" b="1" i="1">
                        <a:latin typeface="Cambria Math"/>
                      </a:rPr>
                      <m:t>=</m:t>
                    </m:r>
                    <m:d>
                      <m:dPr>
                        <m:begChr m:val="["/>
                        <m:endChr m:val="]"/>
                        <m:ctrlPr>
                          <a:rPr lang="el-GR" b="1" i="1">
                            <a:latin typeface="Cambria Math" panose="02040503050406030204" pitchFamily="18" charset="0"/>
                          </a:rPr>
                        </m:ctrlPr>
                      </m:dPr>
                      <m:e>
                        <m:d>
                          <m:dPr>
                            <m:ctrlPr>
                              <a:rPr lang="el-GR" b="1" i="1">
                                <a:latin typeface="Cambria Math" panose="02040503050406030204" pitchFamily="18" charset="0"/>
                              </a:rPr>
                            </m:ctrlPr>
                          </m:dPr>
                          <m:e>
                            <m:r>
                              <a:rPr lang="el-GR" b="1" i="1">
                                <a:latin typeface="Cambria Math"/>
                              </a:rPr>
                              <m:t>𝟒</m:t>
                            </m:r>
                            <m:r>
                              <a:rPr lang="el-GR" b="1" i="1">
                                <a:latin typeface="Cambria Math"/>
                              </a:rPr>
                              <m:t>−</m:t>
                            </m:r>
                            <m:r>
                              <a:rPr lang="el-GR" b="1" i="1">
                                <a:latin typeface="Cambria Math"/>
                              </a:rPr>
                              <m:t>𝟏</m:t>
                            </m:r>
                          </m:e>
                        </m:d>
                        <m:r>
                          <a:rPr lang="el-GR" b="1" i="1">
                            <a:latin typeface="Cambria Math"/>
                          </a:rPr>
                          <m:t>∙</m:t>
                        </m:r>
                        <m:d>
                          <m:dPr>
                            <m:ctrlPr>
                              <a:rPr lang="el-GR" b="1" i="1">
                                <a:latin typeface="Cambria Math" panose="02040503050406030204" pitchFamily="18" charset="0"/>
                              </a:rPr>
                            </m:ctrlPr>
                          </m:dPr>
                          <m:e>
                            <m:r>
                              <a:rPr lang="el-GR" b="1" i="1">
                                <a:latin typeface="Cambria Math"/>
                              </a:rPr>
                              <m:t>𝟐</m:t>
                            </m:r>
                            <m:r>
                              <a:rPr lang="el-GR" b="1" i="1">
                                <a:latin typeface="Cambria Math"/>
                              </a:rPr>
                              <m:t>−</m:t>
                            </m:r>
                            <m:r>
                              <a:rPr lang="el-GR" b="1" i="1">
                                <a:latin typeface="Cambria Math"/>
                              </a:rPr>
                              <m:t>𝟏</m:t>
                            </m:r>
                          </m:e>
                        </m:d>
                      </m:e>
                    </m:d>
                    <m:r>
                      <a:rPr lang="el-GR" b="1" i="1">
                        <a:latin typeface="Cambria Math"/>
                      </a:rPr>
                      <m:t>=</m:t>
                    </m:r>
                    <m:r>
                      <a:rPr lang="el-GR" b="1" i="1">
                        <a:latin typeface="Cambria Math"/>
                      </a:rPr>
                      <m:t>𝟑</m:t>
                    </m:r>
                    <m:r>
                      <a:rPr lang="el-GR" b="1" i="1">
                        <a:latin typeface="Cambria Math"/>
                      </a:rPr>
                      <m:t>∙</m:t>
                    </m:r>
                    <m:r>
                      <a:rPr lang="el-GR" b="1" i="1">
                        <a:latin typeface="Cambria Math"/>
                      </a:rPr>
                      <m:t>𝟏</m:t>
                    </m:r>
                    <m:r>
                      <a:rPr lang="el-GR" b="1" i="1">
                        <a:latin typeface="Cambria Math"/>
                      </a:rPr>
                      <m:t>=</m:t>
                    </m:r>
                    <m:r>
                      <a:rPr lang="el-GR" b="1" i="1">
                        <a:latin typeface="Cambria Math"/>
                      </a:rPr>
                      <m:t>𝟑</m:t>
                    </m:r>
                    <m:r>
                      <a:rPr lang="el-GR" b="1" i="1">
                        <a:latin typeface="Cambria Math"/>
                      </a:rPr>
                      <m:t>. </m:t>
                    </m:r>
                  </m:oMath>
                </a14:m>
                <a:endParaRPr lang="el-GR" b="1" dirty="0" smtClean="0"/>
              </a:p>
              <a:p>
                <a:pPr lvl="1" algn="just"/>
                <a:r>
                  <a:rPr lang="el-GR" b="1" dirty="0"/>
                  <a:t>Σύμφωνα με τον παραπάνω πίνακα, η κριτική τιμή της </a:t>
                </a:r>
                <a14:m>
                  <m:oMath xmlns:m="http://schemas.openxmlformats.org/officeDocument/2006/math">
                    <m:sSup>
                      <m:sSupPr>
                        <m:ctrlPr>
                          <a:rPr lang="el-GR" b="1" i="1">
                            <a:latin typeface="Cambria Math" panose="02040503050406030204" pitchFamily="18" charset="0"/>
                          </a:rPr>
                        </m:ctrlPr>
                      </m:sSupPr>
                      <m:e>
                        <m:r>
                          <a:rPr lang="el-GR" b="1" i="1">
                            <a:latin typeface="Cambria Math"/>
                          </a:rPr>
                          <m:t>𝝌</m:t>
                        </m:r>
                      </m:e>
                      <m:sup>
                        <m:r>
                          <a:rPr lang="el-GR" b="1" i="1">
                            <a:latin typeface="Cambria Math"/>
                          </a:rPr>
                          <m:t>𝟐</m:t>
                        </m:r>
                      </m:sup>
                    </m:sSup>
                  </m:oMath>
                </a14:m>
                <a:r>
                  <a:rPr lang="el-GR" b="1" dirty="0"/>
                  <a:t> κατανομής για επίπεδο σημαντικότητας </a:t>
                </a:r>
                <a14:m>
                  <m:oMath xmlns:m="http://schemas.openxmlformats.org/officeDocument/2006/math">
                    <m:r>
                      <a:rPr lang="el-GR" b="1" i="1">
                        <a:latin typeface="Cambria Math"/>
                      </a:rPr>
                      <m:t>𝜶</m:t>
                    </m:r>
                    <m:r>
                      <a:rPr lang="el-GR" b="1" i="1">
                        <a:latin typeface="Cambria Math"/>
                      </a:rPr>
                      <m:t>=</m:t>
                    </m:r>
                    <m:r>
                      <a:rPr lang="el-GR" b="1" i="1">
                        <a:latin typeface="Cambria Math"/>
                      </a:rPr>
                      <m:t>𝟎</m:t>
                    </m:r>
                    <m:r>
                      <a:rPr lang="el-GR" b="1" i="1">
                        <a:latin typeface="Cambria Math"/>
                      </a:rPr>
                      <m:t>,</m:t>
                    </m:r>
                    <m:r>
                      <a:rPr lang="el-GR" b="1" i="1">
                        <a:latin typeface="Cambria Math"/>
                      </a:rPr>
                      <m:t>𝟎𝟓</m:t>
                    </m:r>
                  </m:oMath>
                </a14:m>
                <a:r>
                  <a:rPr lang="el-GR" b="1" dirty="0"/>
                  <a:t>  και 3 βαθμούς ελευθερίας είναι  </a:t>
                </a:r>
                <a14:m>
                  <m:oMath xmlns:m="http://schemas.openxmlformats.org/officeDocument/2006/math">
                    <m:sSubSup>
                      <m:sSubSupPr>
                        <m:ctrlPr>
                          <a:rPr lang="el-GR" b="1" i="1">
                            <a:latin typeface="Cambria Math" panose="02040503050406030204" pitchFamily="18" charset="0"/>
                          </a:rPr>
                        </m:ctrlPr>
                      </m:sSubSupPr>
                      <m:e>
                        <m:r>
                          <a:rPr lang="el-GR" b="1" i="1">
                            <a:latin typeface="Cambria Math"/>
                          </a:rPr>
                          <m:t>𝝌</m:t>
                        </m:r>
                      </m:e>
                      <m:sub>
                        <m:r>
                          <a:rPr lang="el-GR" b="1" i="1">
                            <a:latin typeface="Cambria Math"/>
                          </a:rPr>
                          <m:t>𝟎</m:t>
                        </m:r>
                        <m:r>
                          <a:rPr lang="el-GR" b="1" i="1">
                            <a:latin typeface="Cambria Math"/>
                          </a:rPr>
                          <m:t>,</m:t>
                        </m:r>
                        <m:r>
                          <a:rPr lang="el-GR" b="1" i="1">
                            <a:latin typeface="Cambria Math"/>
                          </a:rPr>
                          <m:t>𝟎𝟓</m:t>
                        </m:r>
                      </m:sub>
                      <m:sup>
                        <m:r>
                          <a:rPr lang="el-GR" b="1" i="1">
                            <a:latin typeface="Cambria Math"/>
                          </a:rPr>
                          <m:t>𝟐</m:t>
                        </m:r>
                      </m:sup>
                    </m:sSubSup>
                    <m:r>
                      <a:rPr lang="el-GR" b="1" i="1">
                        <a:latin typeface="Cambria Math"/>
                      </a:rPr>
                      <m:t>=</m:t>
                    </m:r>
                    <m:r>
                      <a:rPr lang="el-GR" b="1" i="1">
                        <a:latin typeface="Cambria Math"/>
                      </a:rPr>
                      <m:t>𝟕</m:t>
                    </m:r>
                    <m:r>
                      <a:rPr lang="el-GR" b="1" i="1">
                        <a:latin typeface="Cambria Math"/>
                      </a:rPr>
                      <m:t>,</m:t>
                    </m:r>
                    <m:r>
                      <a:rPr lang="el-GR" b="1" i="1">
                        <a:latin typeface="Cambria Math"/>
                      </a:rPr>
                      <m:t>𝟖𝟏𝟓</m:t>
                    </m:r>
                  </m:oMath>
                </a14:m>
                <a:r>
                  <a:rPr lang="el-GR" b="1" dirty="0"/>
                  <a:t>. </a:t>
                </a:r>
                <a:endParaRPr lang="el-GR" b="1" dirty="0" smtClean="0"/>
              </a:p>
              <a:p>
                <a:pPr lvl="1" algn="just"/>
                <a:endParaRPr lang="el-GR" b="1"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335360" y="0"/>
                <a:ext cx="11521280" cy="2996952"/>
              </a:xfrm>
              <a:blipFill rotWithShape="0">
                <a:blip r:embed="rId2"/>
                <a:stretch>
                  <a:fillRect l="-741" t="-3659" r="-68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1361471110"/>
                  </p:ext>
                </p:extLst>
              </p:nvPr>
            </p:nvGraphicFramePr>
            <p:xfrm>
              <a:off x="1502327" y="2924945"/>
              <a:ext cx="9165672" cy="3933057"/>
            </p:xfrm>
            <a:graphic>
              <a:graphicData uri="http://schemas.openxmlformats.org/drawingml/2006/table">
                <a:tbl>
                  <a:tblPr firstRow="1" firstCol="1" bandRow="1">
                    <a:tableStyleId>{5C22544A-7EE6-4342-B048-85BDC9FD1C3A}</a:tableStyleId>
                  </a:tblPr>
                  <a:tblGrid>
                    <a:gridCol w="1023674">
                      <a:extLst>
                        <a:ext uri="{9D8B030D-6E8A-4147-A177-3AD203B41FA5}">
                          <a16:colId xmlns:a16="http://schemas.microsoft.com/office/drawing/2014/main" xmlns="" val="20000"/>
                        </a:ext>
                      </a:extLst>
                    </a:gridCol>
                    <a:gridCol w="1404708">
                      <a:extLst>
                        <a:ext uri="{9D8B030D-6E8A-4147-A177-3AD203B41FA5}">
                          <a16:colId xmlns:a16="http://schemas.microsoft.com/office/drawing/2014/main" xmlns="" val="20001"/>
                        </a:ext>
                      </a:extLst>
                    </a:gridCol>
                    <a:gridCol w="1402812">
                      <a:extLst>
                        <a:ext uri="{9D8B030D-6E8A-4147-A177-3AD203B41FA5}">
                          <a16:colId xmlns:a16="http://schemas.microsoft.com/office/drawing/2014/main" xmlns="" val="20002"/>
                        </a:ext>
                      </a:extLst>
                    </a:gridCol>
                    <a:gridCol w="1692853">
                      <a:extLst>
                        <a:ext uri="{9D8B030D-6E8A-4147-A177-3AD203B41FA5}">
                          <a16:colId xmlns:a16="http://schemas.microsoft.com/office/drawing/2014/main" xmlns="" val="20003"/>
                        </a:ext>
                      </a:extLst>
                    </a:gridCol>
                    <a:gridCol w="1692853">
                      <a:extLst>
                        <a:ext uri="{9D8B030D-6E8A-4147-A177-3AD203B41FA5}">
                          <a16:colId xmlns:a16="http://schemas.microsoft.com/office/drawing/2014/main" xmlns="" val="20004"/>
                        </a:ext>
                      </a:extLst>
                    </a:gridCol>
                    <a:gridCol w="1948772">
                      <a:extLst>
                        <a:ext uri="{9D8B030D-6E8A-4147-A177-3AD203B41FA5}">
                          <a16:colId xmlns:a16="http://schemas.microsoft.com/office/drawing/2014/main" xmlns="" val="20005"/>
                        </a:ext>
                      </a:extLst>
                    </a:gridCol>
                  </a:tblGrid>
                  <a:tr h="1303405">
                    <a:tc>
                      <a:txBody>
                        <a:bodyPr/>
                        <a:lstStyle/>
                        <a:p>
                          <a:pPr algn="ctr">
                            <a:lnSpc>
                              <a:spcPct val="115000"/>
                            </a:lnSpc>
                            <a:spcAft>
                              <a:spcPts val="0"/>
                            </a:spcAft>
                          </a:pPr>
                          <a:r>
                            <a:rPr lang="el-GR" sz="2400" dirty="0">
                              <a:solidFill>
                                <a:schemeClr val="tx1"/>
                              </a:solidFill>
                              <a:effectLst/>
                            </a:rPr>
                            <a:t> </a:t>
                          </a:r>
                          <a:r>
                            <a:rPr lang="en-US" sz="2400" dirty="0">
                              <a:solidFill>
                                <a:schemeClr val="tx1"/>
                              </a:solidFill>
                              <a:effectLst/>
                            </a:rPr>
                            <a:t>n</a:t>
                          </a:r>
                          <a:endParaRPr lang="el-GR" sz="2400" dirty="0">
                            <a:solidFill>
                              <a:schemeClr val="tx1"/>
                            </a:solidFill>
                            <a:effectLst/>
                            <a:latin typeface="Calibri"/>
                            <a:ea typeface="Calibri"/>
                            <a:cs typeface="Times New Roman"/>
                          </a:endParaRPr>
                        </a:p>
                      </a:txBody>
                      <a:tcPr marL="68580" marR="68580" marT="0" marB="0" anchor="b"/>
                    </a:tc>
                    <a:tc gridSpan="5">
                      <a:txBody>
                        <a:bodyPr/>
                        <a:lstStyle/>
                        <a:p>
                          <a:pPr algn="ctr">
                            <a:lnSpc>
                              <a:spcPct val="115000"/>
                            </a:lnSpc>
                            <a:spcAft>
                              <a:spcPts val="0"/>
                            </a:spcAft>
                          </a:pPr>
                          <a:r>
                            <a:rPr lang="el-GR" sz="2400" dirty="0">
                              <a:effectLst/>
                            </a:rPr>
                            <a:t>Πιθανότητα η υπολογισθείσα στατιστική  να ξεπερνά την κριτική τιμή εάν αυτή ακολουθεί τη </a:t>
                          </a:r>
                          <a14:m>
                            <m:oMath xmlns:m="http://schemas.openxmlformats.org/officeDocument/2006/math">
                              <m:sSup>
                                <m:sSupPr>
                                  <m:ctrlPr>
                                    <a:rPr lang="el-GR" sz="2400" i="1">
                                      <a:effectLst/>
                                      <a:latin typeface="Cambria Math" panose="02040503050406030204" pitchFamily="18" charset="0"/>
                                    </a:rPr>
                                  </m:ctrlPr>
                                </m:sSupPr>
                                <m:e>
                                  <m:r>
                                    <a:rPr lang="el-GR" sz="2400">
                                      <a:effectLst/>
                                      <a:latin typeface="Cambria Math"/>
                                    </a:rPr>
                                    <m:t>𝝌</m:t>
                                  </m:r>
                                </m:e>
                                <m:sup>
                                  <m:r>
                                    <a:rPr lang="el-GR" sz="2400">
                                      <a:effectLst/>
                                      <a:latin typeface="Cambria Math"/>
                                    </a:rPr>
                                    <m:t>𝟐</m:t>
                                  </m:r>
                                </m:sup>
                              </m:sSup>
                            </m:oMath>
                          </a14:m>
                          <a:r>
                            <a:rPr lang="el-GR" sz="2400" dirty="0">
                              <a:effectLst/>
                            </a:rPr>
                            <a:t>κατανομή</a:t>
                          </a:r>
                          <a:endParaRPr lang="el-GR" sz="2400" dirty="0">
                            <a:effectLst/>
                            <a:latin typeface="Calibri"/>
                            <a:ea typeface="Calibri"/>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450797">
                    <a:tc>
                      <a:txBody>
                        <a:bodyPr/>
                        <a:lstStyle/>
                        <a:p>
                          <a:pPr algn="ctr">
                            <a:lnSpc>
                              <a:spcPct val="115000"/>
                            </a:lnSpc>
                            <a:spcAft>
                              <a:spcPts val="0"/>
                            </a:spcAft>
                          </a:pPr>
                          <a:r>
                            <a:rPr lang="el-GR" sz="2400" dirty="0">
                              <a:solidFill>
                                <a:schemeClr val="tx1"/>
                              </a:solidFill>
                              <a:effectLst/>
                            </a:rPr>
                            <a:t> </a:t>
                          </a:r>
                          <a:r>
                            <a:rPr lang="el-GR" sz="2400" dirty="0" smtClean="0">
                              <a:solidFill>
                                <a:schemeClr val="tx1"/>
                              </a:solidFill>
                              <a:effectLst/>
                            </a:rPr>
                            <a:t>ΒΕ/α</a:t>
                          </a:r>
                          <a:endParaRPr lang="el-GR" sz="2400" dirty="0">
                            <a:solidFill>
                              <a:schemeClr val="tx1"/>
                            </a:solidFill>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a:effectLst/>
                            </a:rPr>
                            <a:t>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0,05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0,025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0,005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435771">
                    <a:tc>
                      <a:txBody>
                        <a:bodyPr/>
                        <a:lstStyle/>
                        <a:p>
                          <a:pPr algn="ctr">
                            <a:lnSpc>
                              <a:spcPct val="115000"/>
                            </a:lnSpc>
                            <a:spcAft>
                              <a:spcPts val="0"/>
                            </a:spcAft>
                          </a:pPr>
                          <a:r>
                            <a:rPr lang="el-GR" sz="2400" dirty="0">
                              <a:solidFill>
                                <a:schemeClr val="tx1"/>
                              </a:solidFill>
                              <a:effectLst/>
                            </a:rPr>
                            <a:t>1</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2,706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3,841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5,024</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6,635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7,879</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435771">
                    <a:tc>
                      <a:txBody>
                        <a:bodyPr/>
                        <a:lstStyle/>
                        <a:p>
                          <a:pPr algn="ct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5,991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7,378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435771">
                    <a:tc>
                      <a:txBody>
                        <a:bodyPr/>
                        <a:lstStyle/>
                        <a:p>
                          <a:pPr algn="ctr">
                            <a:lnSpc>
                              <a:spcPct val="115000"/>
                            </a:lnSpc>
                            <a:spcAft>
                              <a:spcPts val="0"/>
                            </a:spcAft>
                          </a:pPr>
                          <a:r>
                            <a:rPr lang="el-GR" sz="2400" dirty="0">
                              <a:solidFill>
                                <a:schemeClr val="tx1"/>
                              </a:solidFill>
                              <a:effectLst/>
                              <a:highlight>
                                <a:srgbClr val="FFFF00"/>
                              </a:highligh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7,815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435771">
                    <a:tc>
                      <a:txBody>
                        <a:bodyPr/>
                        <a:lstStyle/>
                        <a:p>
                          <a:pPr algn="ct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7,779</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9,448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11,143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435771">
                    <a:tc>
                      <a:txBody>
                        <a:bodyPr/>
                        <a:lstStyle/>
                        <a:p>
                          <a:pPr algn="ct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9,236</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1361471110"/>
                  </p:ext>
                </p:extLst>
              </p:nvPr>
            </p:nvGraphicFramePr>
            <p:xfrm>
              <a:off x="-21673" y="2924944"/>
              <a:ext cx="9165672" cy="3933057"/>
            </p:xfrm>
            <a:graphic>
              <a:graphicData uri="http://schemas.openxmlformats.org/drawingml/2006/table">
                <a:tbl>
                  <a:tblPr firstRow="1" firstCol="1" bandRow="1">
                    <a:tableStyleId>{5C22544A-7EE6-4342-B048-85BDC9FD1C3A}</a:tableStyleId>
                  </a:tblPr>
                  <a:tblGrid>
                    <a:gridCol w="1023674"/>
                    <a:gridCol w="1404708"/>
                    <a:gridCol w="1402812"/>
                    <a:gridCol w="1692853"/>
                    <a:gridCol w="1692853"/>
                    <a:gridCol w="1948772"/>
                  </a:tblGrid>
                  <a:tr h="1303405">
                    <a:tc>
                      <a:txBody>
                        <a:bodyPr/>
                        <a:lstStyle/>
                        <a:p>
                          <a:pPr algn="ctr">
                            <a:lnSpc>
                              <a:spcPct val="115000"/>
                            </a:lnSpc>
                            <a:spcAft>
                              <a:spcPts val="0"/>
                            </a:spcAft>
                          </a:pPr>
                          <a:r>
                            <a:rPr lang="el-GR" sz="2400" dirty="0">
                              <a:solidFill>
                                <a:schemeClr val="tx1"/>
                              </a:solidFill>
                              <a:effectLst/>
                            </a:rPr>
                            <a:t> </a:t>
                          </a:r>
                          <a:r>
                            <a:rPr lang="en-US" sz="2400" dirty="0">
                              <a:solidFill>
                                <a:schemeClr val="tx1"/>
                              </a:solidFill>
                              <a:effectLst/>
                            </a:rPr>
                            <a:t>n</a:t>
                          </a:r>
                          <a:endParaRPr lang="el-GR" sz="2400" dirty="0">
                            <a:solidFill>
                              <a:schemeClr val="tx1"/>
                            </a:solidFill>
                            <a:effectLst/>
                            <a:latin typeface="Calibri"/>
                            <a:ea typeface="Calibri"/>
                            <a:cs typeface="Times New Roman"/>
                          </a:endParaRPr>
                        </a:p>
                      </a:txBody>
                      <a:tcPr marL="68580" marR="68580" marT="0" marB="0" anchor="b"/>
                    </a:tc>
                    <a:tc gridSpan="5">
                      <a:txBody>
                        <a:bodyPr/>
                        <a:lstStyle/>
                        <a:p>
                          <a:endParaRPr lang="el-GR"/>
                        </a:p>
                      </a:txBody>
                      <a:tcPr marL="68580" marR="68580" marT="0" marB="0" anchor="ctr">
                        <a:blipFill rotWithShape="1">
                          <a:blip r:embed="rId3"/>
                          <a:stretch>
                            <a:fillRect l="-12575" t="-467" b="-214019"/>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50797">
                    <a:tc>
                      <a:txBody>
                        <a:bodyPr/>
                        <a:lstStyle/>
                        <a:p>
                          <a:pPr algn="ctr">
                            <a:lnSpc>
                              <a:spcPct val="115000"/>
                            </a:lnSpc>
                            <a:spcAft>
                              <a:spcPts val="0"/>
                            </a:spcAft>
                          </a:pPr>
                          <a:r>
                            <a:rPr lang="el-GR" sz="2400" dirty="0">
                              <a:solidFill>
                                <a:schemeClr val="tx1"/>
                              </a:solidFill>
                              <a:effectLst/>
                            </a:rPr>
                            <a:t> </a:t>
                          </a:r>
                          <a:r>
                            <a:rPr lang="el-GR" sz="2400" dirty="0" smtClean="0">
                              <a:solidFill>
                                <a:schemeClr val="tx1"/>
                              </a:solidFill>
                              <a:effectLst/>
                            </a:rPr>
                            <a:t>ΒΕ/α</a:t>
                          </a:r>
                          <a:endParaRPr lang="el-GR" sz="2400" dirty="0">
                            <a:solidFill>
                              <a:schemeClr val="tx1"/>
                            </a:solidFill>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a:effectLst/>
                            </a:rPr>
                            <a:t>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0,05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0,025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0,005</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1</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2,706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3,841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5,024</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6,635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7,879</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5,991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7,378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highlight>
                                <a:srgbClr val="FFFF00"/>
                              </a:highligh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7,815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7,779</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9,448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11,143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9,236</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988037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a:extLst>
                  <a:ext uri="{FF2B5EF4-FFF2-40B4-BE49-F238E27FC236}">
                    <a16:creationId xmlns:a16="http://schemas.microsoft.com/office/drawing/2014/main" xmlns="" id="{02CF1414-5049-437C-8318-92F4DF4B5B15}"/>
                  </a:ext>
                </a:extLst>
              </p:cNvPr>
              <p:cNvSpPr>
                <a:spLocks noGrp="1"/>
              </p:cNvSpPr>
              <p:nvPr>
                <p:ph type="title"/>
              </p:nvPr>
            </p:nvSpPr>
            <p:spPr>
              <a:xfrm>
                <a:off x="1981200" y="0"/>
                <a:ext cx="8229600" cy="908720"/>
              </a:xfrm>
            </p:spPr>
            <p:txBody>
              <a:bodyPr>
                <a:normAutofit/>
              </a:bodyPr>
              <a:lstStyle/>
              <a:p>
                <a:r>
                  <a:rPr lang="el-GR" sz="3200" b="1" dirty="0">
                    <a:latin typeface="Calibri" panose="020F0502020204030204" pitchFamily="34" charset="0"/>
                    <a:ea typeface="Times New Roman" panose="02020603050405020304" pitchFamily="18" charset="0"/>
                    <a:cs typeface="Calibri" panose="020F0502020204030204" pitchFamily="34" charset="0"/>
                  </a:rPr>
                  <a:t>Έλεγχος ανεξαρτησίας </a:t>
                </a:r>
                <a14:m>
                  <m:oMath xmlns:m="http://schemas.openxmlformats.org/officeDocument/2006/math">
                    <m:sSup>
                      <m:sSupPr>
                        <m:ctrlPr>
                          <a:rPr lang="el-GR" sz="3200" b="1" i="1">
                            <a:latin typeface="Cambria Math" panose="02040503050406030204" pitchFamily="18" charset="0"/>
                            <a:ea typeface="Calibri" panose="020F0502020204030204" pitchFamily="34" charset="0"/>
                            <a:cs typeface="Calibri" panose="020F0502020204030204" pitchFamily="34" charset="0"/>
                          </a:rPr>
                        </m:ctrlPr>
                      </m:sSupPr>
                      <m:e>
                        <m:r>
                          <a:rPr lang="el-GR" sz="3200" b="1" i="1">
                            <a:latin typeface="Cambria Math" panose="02040503050406030204" pitchFamily="18" charset="0"/>
                            <a:ea typeface="Calibri" panose="020F0502020204030204" pitchFamily="34" charset="0"/>
                            <a:cs typeface="Calibri" panose="020F0502020204030204" pitchFamily="34" charset="0"/>
                          </a:rPr>
                          <m:t>𝝌</m:t>
                        </m:r>
                      </m:e>
                      <m:sup>
                        <m:r>
                          <a:rPr lang="el-GR" sz="3200" b="1" i="1">
                            <a:latin typeface="Cambria Math" panose="02040503050406030204" pitchFamily="18" charset="0"/>
                            <a:ea typeface="Calibri" panose="020F0502020204030204" pitchFamily="34" charset="0"/>
                            <a:cs typeface="Calibri" panose="020F0502020204030204" pitchFamily="34" charset="0"/>
                          </a:rPr>
                          <m:t>𝟐</m:t>
                        </m:r>
                      </m:sup>
                    </m:sSup>
                  </m:oMath>
                </a14:m>
                <a:endParaRPr lang="el-GR" sz="3200" dirty="0"/>
              </a:p>
            </p:txBody>
          </p:sp>
        </mc:Choice>
        <mc:Fallback xmlns="">
          <p:sp>
            <p:nvSpPr>
              <p:cNvPr id="2" name="Τίτλος 1">
                <a:extLst>
                  <a:ext uri="{FF2B5EF4-FFF2-40B4-BE49-F238E27FC236}">
                    <a16:creationId xmlns:a16="http://schemas.microsoft.com/office/drawing/2014/main" id="{02CF1414-5049-437C-8318-92F4DF4B5B15}"/>
                  </a:ext>
                </a:extLst>
              </p:cNvPr>
              <p:cNvSpPr>
                <a:spLocks noGrp="1" noRot="1" noChangeAspect="1" noMove="1" noResize="1" noEditPoints="1" noAdjustHandles="1" noChangeArrowheads="1" noChangeShapeType="1" noTextEdit="1"/>
              </p:cNvSpPr>
              <p:nvPr>
                <p:ph type="title"/>
              </p:nvPr>
            </p:nvSpPr>
            <p:spPr>
              <a:xfrm>
                <a:off x="457200" y="0"/>
                <a:ext cx="8229600" cy="908720"/>
              </a:xfrm>
              <a:blipFill>
                <a:blip r:embed="rId2"/>
                <a:stretch>
                  <a:fillRect b="-5369"/>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xmlns="" id="{37F5A15A-5EA7-44F2-B9DF-98F78670FD5C}"/>
                  </a:ext>
                </a:extLst>
              </p:cNvPr>
              <p:cNvSpPr>
                <a:spLocks noGrp="1"/>
              </p:cNvSpPr>
              <p:nvPr>
                <p:ph idx="1"/>
              </p:nvPr>
            </p:nvSpPr>
            <p:spPr>
              <a:xfrm>
                <a:off x="551384" y="908720"/>
                <a:ext cx="11233248" cy="5949280"/>
              </a:xfrm>
            </p:spPr>
            <p:txBody>
              <a:bodyPr>
                <a:normAutofit/>
              </a:bodyPr>
              <a:lstStyle/>
              <a:p>
                <a:pPr marL="0" indent="0" algn="just">
                  <a:lnSpc>
                    <a:spcPct val="115000"/>
                  </a:lnSpc>
                  <a:spcBef>
                    <a:spcPts val="1200"/>
                  </a:spcBef>
                  <a:spcAft>
                    <a:spcPts val="1200"/>
                  </a:spcAft>
                  <a:buNone/>
                </a:pPr>
                <a:r>
                  <a:rPr lang="el-GR" sz="2000" dirty="0">
                    <a:latin typeface="Calibri" panose="020F0502020204030204" pitchFamily="34" charset="0"/>
                    <a:ea typeface="Times New Roman" panose="02020603050405020304" pitchFamily="18" charset="0"/>
                    <a:cs typeface="Calibri" panose="020F0502020204030204" pitchFamily="34" charset="0"/>
                  </a:rPr>
                  <a:t>Ο έλεγχος ανεξαρτησίας </a:t>
                </a:r>
                <a14:m>
                  <m:oMath xmlns:m="http://schemas.openxmlformats.org/officeDocument/2006/math">
                    <m:sSup>
                      <m:sSupPr>
                        <m:ctrlPr>
                          <a:rPr lang="el-GR" sz="2000" b="1" i="1">
                            <a:latin typeface="Cambria Math" panose="02040503050406030204" pitchFamily="18" charset="0"/>
                            <a:ea typeface="Calibri" panose="020F0502020204030204" pitchFamily="34" charset="0"/>
                            <a:cs typeface="Calibri" panose="020F0502020204030204" pitchFamily="34" charset="0"/>
                          </a:rPr>
                        </m:ctrlPr>
                      </m:sSupPr>
                      <m:e>
                        <m:r>
                          <a:rPr lang="el-GR" sz="2000" b="1" i="1">
                            <a:latin typeface="Cambria Math" panose="02040503050406030204" pitchFamily="18" charset="0"/>
                            <a:ea typeface="Calibri" panose="020F0502020204030204" pitchFamily="34" charset="0"/>
                            <a:cs typeface="Calibri" panose="020F0502020204030204" pitchFamily="34" charset="0"/>
                          </a:rPr>
                          <m:t>𝝌</m:t>
                        </m:r>
                      </m:e>
                      <m:sup>
                        <m:r>
                          <a:rPr lang="el-GR" sz="2000" b="1" i="1">
                            <a:latin typeface="Cambria Math" panose="02040503050406030204" pitchFamily="18" charset="0"/>
                            <a:ea typeface="Calibri" panose="020F0502020204030204" pitchFamily="34" charset="0"/>
                            <a:cs typeface="Calibri" panose="020F0502020204030204" pitchFamily="34" charset="0"/>
                          </a:rPr>
                          <m:t>𝟐</m:t>
                        </m:r>
                      </m:sup>
                    </m:sSup>
                  </m:oMath>
                </a14:m>
                <a:r>
                  <a:rPr lang="el-GR" sz="2000" b="1" dirty="0">
                    <a:latin typeface="Calibri" panose="020F0502020204030204" pitchFamily="34" charset="0"/>
                    <a:ea typeface="Times New Roman" panose="02020603050405020304" pitchFamily="18" charset="0"/>
                    <a:cs typeface="Calibri" panose="020F0502020204030204" pitchFamily="34" charset="0"/>
                  </a:rPr>
                  <a:t> </a:t>
                </a:r>
                <a:r>
                  <a:rPr lang="el-GR" sz="2000" dirty="0">
                    <a:latin typeface="Calibri" panose="020F0502020204030204" pitchFamily="34" charset="0"/>
                    <a:ea typeface="Times New Roman" panose="02020603050405020304" pitchFamily="18" charset="0"/>
                    <a:cs typeface="Calibri" panose="020F0502020204030204" pitchFamily="34" charset="0"/>
                  </a:rPr>
                  <a:t>χρησιμοποιείται προκειμένου να ελέγξουμε την υπόθεση εάν δύο ποιοτικές μεταβλητές είναι εξαρτημένες ή όχι, δηλαδή εάν η τιμή της μιας μεταβλητής εξαρτάται από την τιμή που διαμορφώνεται στην άλλη μεταβλητή.  Σε κάποιες περιπτώσεις η μία από τις δυο θεωρείται εξαρτημένη και η άλλη ανεξάρτητη, συνήθως αυτή που διαμορφώνεται χρονικά πρώτα είναι η ανεξάρτητη και αυτή που έπεται η εξαρτημένη.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spcAft>
                    <a:spcPts val="1200"/>
                  </a:spcAft>
                  <a:buNone/>
                </a:pPr>
                <a:r>
                  <a:rPr lang="el-GR" sz="2000" dirty="0">
                    <a:latin typeface="Calibri" panose="020F0502020204030204" pitchFamily="34" charset="0"/>
                    <a:ea typeface="Times New Roman" panose="02020603050405020304" pitchFamily="18" charset="0"/>
                    <a:cs typeface="Calibri" panose="020F0502020204030204" pitchFamily="34" charset="0"/>
                  </a:rPr>
                  <a:t>Στον έλεγχο ανεξαρτησίας οι υποθέσεις τίθενται ως εξής: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l-GR" sz="2000" b="1" dirty="0">
                    <a:latin typeface="Calibri" panose="020F0502020204030204" pitchFamily="34" charset="0"/>
                    <a:ea typeface="Times New Roman" panose="02020603050405020304" pitchFamily="18" charset="0"/>
                    <a:cs typeface="Calibri" panose="020F0502020204030204" pitchFamily="34" charset="0"/>
                  </a:rPr>
                  <a:t>Βασική υπόθεση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spcAft>
                    <a:spcPts val="1200"/>
                  </a:spcAft>
                  <a:buNone/>
                </a:pPr>
                <a:r>
                  <a:rPr lang="en-US" sz="2000" dirty="0" smtClean="0">
                    <a:ea typeface="Calibri" panose="020F0502020204030204" pitchFamily="34" charset="0"/>
                    <a:cs typeface="Calibri" panose="020F0502020204030204" pitchFamily="34" charset="0"/>
                  </a:rPr>
                  <a:t>       </a:t>
                </a:r>
                <a14:m>
                  <m:oMath xmlns:m="http://schemas.openxmlformats.org/officeDocument/2006/math">
                    <m:sSub>
                      <m:sSubPr>
                        <m:ctrlPr>
                          <a:rPr lang="el-GR" sz="2000" i="1">
                            <a:latin typeface="Cambria Math" panose="02040503050406030204" pitchFamily="18" charset="0"/>
                            <a:ea typeface="Calibri" panose="020F0502020204030204" pitchFamily="34" charset="0"/>
                            <a:cs typeface="Calibri" panose="020F0502020204030204" pitchFamily="34" charset="0"/>
                          </a:rPr>
                        </m:ctrlPr>
                      </m:sSubPr>
                      <m:e>
                        <m:r>
                          <a:rPr lang="el-GR" sz="2000" i="1">
                            <a:latin typeface="Cambria Math" panose="02040503050406030204" pitchFamily="18" charset="0"/>
                            <a:ea typeface="Calibri" panose="020F0502020204030204" pitchFamily="34" charset="0"/>
                            <a:cs typeface="Calibri" panose="020F0502020204030204" pitchFamily="34" charset="0"/>
                          </a:rPr>
                          <m:t>𝛨</m:t>
                        </m:r>
                      </m:e>
                      <m:sub>
                        <m:r>
                          <a:rPr lang="el-GR" sz="2000" i="1">
                            <a:latin typeface="Cambria Math" panose="02040503050406030204" pitchFamily="18" charset="0"/>
                            <a:ea typeface="Calibri" panose="020F0502020204030204" pitchFamily="34" charset="0"/>
                            <a:cs typeface="Calibri" panose="020F0502020204030204" pitchFamily="34" charset="0"/>
                          </a:rPr>
                          <m:t>0</m:t>
                        </m:r>
                      </m:sub>
                    </m:sSub>
                    <m:r>
                      <a:rPr lang="el-GR" sz="2000" i="1">
                        <a:latin typeface="Cambria Math" panose="02040503050406030204" pitchFamily="18" charset="0"/>
                        <a:ea typeface="Calibri" panose="020F0502020204030204" pitchFamily="34" charset="0"/>
                        <a:cs typeface="Calibri" panose="020F0502020204030204" pitchFamily="34" charset="0"/>
                      </a:rPr>
                      <m:t>:</m:t>
                    </m:r>
                  </m:oMath>
                </a14:m>
                <a:r>
                  <a:rPr lang="el-GR" sz="2000" dirty="0">
                    <a:latin typeface="Calibri" panose="020F0502020204030204" pitchFamily="34" charset="0"/>
                    <a:ea typeface="Times New Roman" panose="02020603050405020304" pitchFamily="18" charset="0"/>
                    <a:cs typeface="Calibri" panose="020F0502020204030204" pitchFamily="34" charset="0"/>
                  </a:rPr>
                  <a:t> Οι υπό εξέταση μεταβλητές είναι ανεξάρτητες.</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l-GR" sz="2000" b="1" dirty="0">
                    <a:latin typeface="Calibri" panose="020F0502020204030204" pitchFamily="34" charset="0"/>
                    <a:ea typeface="Times New Roman" panose="02020603050405020304" pitchFamily="18" charset="0"/>
                    <a:cs typeface="Calibri" panose="020F0502020204030204" pitchFamily="34" charset="0"/>
                  </a:rPr>
                  <a:t>Έναντι της εναλλακτικής υπόθεσης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spcAft>
                    <a:spcPts val="1200"/>
                  </a:spcAft>
                  <a:buNone/>
                </a:pPr>
                <a:r>
                  <a:rPr lang="en-US" sz="2000" dirty="0" smtClean="0">
                    <a:ea typeface="Calibri" panose="020F0502020204030204" pitchFamily="34" charset="0"/>
                    <a:cs typeface="Calibri" panose="020F0502020204030204" pitchFamily="34" charset="0"/>
                  </a:rPr>
                  <a:t>     </a:t>
                </a:r>
                <a14:m>
                  <m:oMath xmlns:m="http://schemas.openxmlformats.org/officeDocument/2006/math">
                    <m:sSub>
                      <m:sSubPr>
                        <m:ctrlPr>
                          <a:rPr lang="el-GR" sz="2000" i="1">
                            <a:latin typeface="Cambria Math" panose="02040503050406030204" pitchFamily="18" charset="0"/>
                            <a:ea typeface="Calibri" panose="020F0502020204030204" pitchFamily="34" charset="0"/>
                            <a:cs typeface="Calibri" panose="020F0502020204030204" pitchFamily="34" charset="0"/>
                          </a:rPr>
                        </m:ctrlPr>
                      </m:sSubPr>
                      <m:e>
                        <m:r>
                          <a:rPr lang="el-GR" sz="2000" i="1">
                            <a:latin typeface="Cambria Math" panose="02040503050406030204" pitchFamily="18" charset="0"/>
                            <a:ea typeface="Calibri" panose="020F0502020204030204" pitchFamily="34" charset="0"/>
                            <a:cs typeface="Calibri" panose="020F0502020204030204" pitchFamily="34" charset="0"/>
                          </a:rPr>
                          <m:t>𝛨</m:t>
                        </m:r>
                      </m:e>
                      <m:sub>
                        <m:r>
                          <a:rPr lang="el-GR" sz="2000" i="1">
                            <a:latin typeface="Cambria Math" panose="02040503050406030204" pitchFamily="18" charset="0"/>
                            <a:ea typeface="Calibri" panose="020F0502020204030204" pitchFamily="34" charset="0"/>
                            <a:cs typeface="Calibri" panose="020F0502020204030204" pitchFamily="34" charset="0"/>
                          </a:rPr>
                          <m:t>1</m:t>
                        </m:r>
                      </m:sub>
                    </m:sSub>
                    <m:r>
                      <a:rPr lang="el-GR" sz="2000" i="1">
                        <a:latin typeface="Cambria Math" panose="02040503050406030204" pitchFamily="18" charset="0"/>
                        <a:ea typeface="Calibri" panose="020F0502020204030204" pitchFamily="34" charset="0"/>
                        <a:cs typeface="Calibri" panose="020F0502020204030204" pitchFamily="34" charset="0"/>
                      </a:rPr>
                      <m:t>:</m:t>
                    </m:r>
                  </m:oMath>
                </a14:m>
                <a:r>
                  <a:rPr lang="el-GR" sz="2000" dirty="0">
                    <a:latin typeface="Calibri" panose="020F0502020204030204" pitchFamily="34" charset="0"/>
                    <a:ea typeface="Times New Roman" panose="02020603050405020304" pitchFamily="18" charset="0"/>
                    <a:cs typeface="Calibri" panose="020F0502020204030204" pitchFamily="34" charset="0"/>
                  </a:rPr>
                  <a:t> Οι υπό εξέταση μεταβλητές δεν είναι ανεξάρτητες  </a:t>
                </a:r>
                <a:endParaRPr lang="el-GR" sz="20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mc:Choice>
        <mc:Fallback>
          <p:sp>
            <p:nvSpPr>
              <p:cNvPr id="3" name="Θέση περιεχομένου 2">
                <a:extLst>
                  <a:ext uri="{FF2B5EF4-FFF2-40B4-BE49-F238E27FC236}">
                    <a16:creationId xmlns:a16="http://schemas.microsoft.com/office/drawing/2014/main" xmlns:a14="http://schemas.microsoft.com/office/drawing/2010/main" xmlns="" id="{37F5A15A-5EA7-44F2-B9DF-98F78670FD5C}"/>
                  </a:ext>
                </a:extLst>
              </p:cNvPr>
              <p:cNvSpPr>
                <a:spLocks noGrp="1" noRot="1" noChangeAspect="1" noMove="1" noResize="1" noEditPoints="1" noAdjustHandles="1" noChangeArrowheads="1" noChangeShapeType="1" noTextEdit="1"/>
              </p:cNvSpPr>
              <p:nvPr>
                <p:ph idx="1"/>
              </p:nvPr>
            </p:nvSpPr>
            <p:spPr>
              <a:xfrm>
                <a:off x="551384" y="908720"/>
                <a:ext cx="11233248" cy="5949280"/>
              </a:xfrm>
              <a:blipFill rotWithShape="0">
                <a:blip r:embed="rId3"/>
                <a:stretch>
                  <a:fillRect l="-543" r="-597"/>
                </a:stretch>
              </a:blipFill>
            </p:spPr>
            <p:txBody>
              <a:bodyPr/>
              <a:lstStyle/>
              <a:p>
                <a:r>
                  <a:rPr lang="el-GR">
                    <a:noFill/>
                  </a:rPr>
                  <a:t> </a:t>
                </a:r>
              </a:p>
            </p:txBody>
          </p:sp>
        </mc:Fallback>
      </mc:AlternateContent>
    </p:spTree>
    <p:extLst>
      <p:ext uri="{BB962C8B-B14F-4D97-AF65-F5344CB8AC3E}">
        <p14:creationId xmlns:p14="http://schemas.microsoft.com/office/powerpoint/2010/main" val="6515111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335360" y="0"/>
                <a:ext cx="11521280" cy="2996952"/>
              </a:xfrm>
            </p:spPr>
            <p:txBody>
              <a:bodyPr>
                <a:normAutofit fontScale="85000" lnSpcReduction="10000"/>
              </a:bodyPr>
              <a:lstStyle/>
              <a:p>
                <a:pPr algn="just"/>
                <a:r>
                  <a:rPr lang="el-GR" dirty="0"/>
                  <a:t>Παρατηρούμε ότι η στατιστική </a:t>
                </a:r>
                <a14:m>
                  <m:oMath xmlns:m="http://schemas.openxmlformats.org/officeDocument/2006/math">
                    <m:sSup>
                      <m:sSupPr>
                        <m:ctrlPr>
                          <a:rPr lang="el-GR" i="1">
                            <a:latin typeface="Cambria Math" panose="02040503050406030204" pitchFamily="18" charset="0"/>
                          </a:rPr>
                        </m:ctrlPr>
                      </m:sSupPr>
                      <m:e>
                        <m:r>
                          <a:rPr lang="el-GR" i="1">
                            <a:latin typeface="Cambria Math"/>
                          </a:rPr>
                          <m:t>𝜒</m:t>
                        </m:r>
                      </m:e>
                      <m:sup>
                        <m:r>
                          <a:rPr lang="el-GR" i="1">
                            <a:latin typeface="Cambria Math"/>
                          </a:rPr>
                          <m:t>2</m:t>
                        </m:r>
                      </m:sup>
                    </m:sSup>
                    <m:r>
                      <a:rPr lang="el-GR" i="1">
                        <a:latin typeface="Cambria Math"/>
                      </a:rPr>
                      <m:t>=</m:t>
                    </m:r>
                    <m:nary>
                      <m:naryPr>
                        <m:chr m:val="∑"/>
                        <m:limLoc m:val="undOvr"/>
                        <m:subHide m:val="on"/>
                        <m:supHide m:val="on"/>
                        <m:ctrlPr>
                          <a:rPr lang="el-GR" i="1">
                            <a:latin typeface="Cambria Math" panose="02040503050406030204" pitchFamily="18" charset="0"/>
                          </a:rPr>
                        </m:ctrlPr>
                      </m:naryPr>
                      <m:sub/>
                      <m:sup/>
                      <m:e>
                        <m:f>
                          <m:fPr>
                            <m:ctrlPr>
                              <a:rPr lang="el-GR" i="1">
                                <a:latin typeface="Cambria Math" panose="02040503050406030204" pitchFamily="18" charset="0"/>
                              </a:rPr>
                            </m:ctrlPr>
                          </m:fPr>
                          <m:num>
                            <m:sSup>
                              <m:sSupPr>
                                <m:ctrlPr>
                                  <a:rPr lang="el-GR" i="1">
                                    <a:latin typeface="Cambria Math" panose="02040503050406030204" pitchFamily="18" charset="0"/>
                                  </a:rPr>
                                </m:ctrlPr>
                              </m:sSupPr>
                              <m:e>
                                <m:d>
                                  <m:dPr>
                                    <m:ctrlPr>
                                      <a:rPr lang="el-GR" i="1">
                                        <a:latin typeface="Cambria Math" panose="02040503050406030204" pitchFamily="18" charset="0"/>
                                      </a:rPr>
                                    </m:ctrlPr>
                                  </m:dPr>
                                  <m:e>
                                    <m:r>
                                      <a:rPr lang="el-GR" i="1">
                                        <a:latin typeface="Cambria Math"/>
                                      </a:rPr>
                                      <m:t>𝛱</m:t>
                                    </m:r>
                                    <m:r>
                                      <a:rPr lang="el-GR" i="1">
                                        <a:latin typeface="Cambria Math"/>
                                      </a:rPr>
                                      <m:t>−</m:t>
                                    </m:r>
                                    <m:r>
                                      <a:rPr lang="el-GR" i="1">
                                        <a:latin typeface="Cambria Math"/>
                                      </a:rPr>
                                      <m:t>𝛢</m:t>
                                    </m:r>
                                  </m:e>
                                </m:d>
                              </m:e>
                              <m:sup>
                                <m:r>
                                  <a:rPr lang="el-GR" i="1">
                                    <a:latin typeface="Cambria Math"/>
                                  </a:rPr>
                                  <m:t>2</m:t>
                                </m:r>
                              </m:sup>
                            </m:sSup>
                          </m:num>
                          <m:den>
                            <m:r>
                              <a:rPr lang="el-GR" i="1">
                                <a:latin typeface="Cambria Math"/>
                              </a:rPr>
                              <m:t>𝛢</m:t>
                            </m:r>
                          </m:den>
                        </m:f>
                        <m:r>
                          <a:rPr lang="el-GR" i="1">
                            <a:latin typeface="Cambria Math"/>
                          </a:rPr>
                          <m:t>=7,85</m:t>
                        </m:r>
                      </m:e>
                    </m:nary>
                  </m:oMath>
                </a14:m>
                <a:r>
                  <a:rPr lang="el-GR" dirty="0"/>
                  <a:t> ξεπερνά την κρίσιμη τιμή της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𝜒</m:t>
                        </m:r>
                      </m:e>
                      <m:sub>
                        <m:r>
                          <a:rPr lang="el-GR" i="1">
                            <a:latin typeface="Cambria Math"/>
                          </a:rPr>
                          <m:t>0,05</m:t>
                        </m:r>
                      </m:sub>
                      <m:sup>
                        <m:r>
                          <a:rPr lang="el-GR" i="1">
                            <a:latin typeface="Cambria Math"/>
                          </a:rPr>
                          <m:t>2</m:t>
                        </m:r>
                      </m:sup>
                    </m:sSubSup>
                    <m:r>
                      <a:rPr lang="el-GR" i="1">
                        <a:latin typeface="Cambria Math"/>
                      </a:rPr>
                      <m:t>=7,815</m:t>
                    </m:r>
                  </m:oMath>
                </a14:m>
                <a:r>
                  <a:rPr lang="el-GR" dirty="0"/>
                  <a:t>, </a:t>
                </a:r>
                <a:endParaRPr lang="el-GR" dirty="0" smtClean="0"/>
              </a:p>
              <a:p>
                <a:pPr marL="0" indent="0" algn="just">
                  <a:buNone/>
                </a:pPr>
                <a:r>
                  <a:rPr lang="en-US" dirty="0" smtClean="0"/>
                  <a:t>                 </a:t>
                </a:r>
                <a:r>
                  <a:rPr lang="el-GR" dirty="0" smtClean="0"/>
                  <a:t> </a:t>
                </a:r>
                <a14:m>
                  <m:oMath xmlns:m="http://schemas.openxmlformats.org/officeDocument/2006/math">
                    <m:sSup>
                      <m:sSupPr>
                        <m:ctrlPr>
                          <a:rPr lang="el-GR" b="1" i="1" smtClean="0">
                            <a:solidFill>
                              <a:srgbClr val="FF0000"/>
                            </a:solidFill>
                            <a:latin typeface="Cambria Math" panose="02040503050406030204" pitchFamily="18" charset="0"/>
                          </a:rPr>
                        </m:ctrlPr>
                      </m:sSupPr>
                      <m:e>
                        <m:r>
                          <a:rPr lang="el-GR" b="1" i="1">
                            <a:solidFill>
                              <a:srgbClr val="FF0000"/>
                            </a:solidFill>
                            <a:latin typeface="Cambria Math"/>
                          </a:rPr>
                          <m:t>𝝌</m:t>
                        </m:r>
                      </m:e>
                      <m:sup>
                        <m:r>
                          <a:rPr lang="el-GR" b="1" i="1">
                            <a:solidFill>
                              <a:srgbClr val="FF0000"/>
                            </a:solidFill>
                            <a:latin typeface="Cambria Math"/>
                          </a:rPr>
                          <m:t>𝟐</m:t>
                        </m:r>
                      </m:sup>
                    </m:sSup>
                    <m:r>
                      <a:rPr lang="el-GR" b="1" i="1">
                        <a:solidFill>
                          <a:srgbClr val="FF0000"/>
                        </a:solidFill>
                        <a:latin typeface="Cambria Math"/>
                      </a:rPr>
                      <m:t>=</m:t>
                    </m:r>
                    <m:r>
                      <a:rPr lang="el-GR" b="1" i="1">
                        <a:solidFill>
                          <a:srgbClr val="FF0000"/>
                        </a:solidFill>
                        <a:latin typeface="Cambria Math"/>
                      </a:rPr>
                      <m:t>𝟕</m:t>
                    </m:r>
                    <m:r>
                      <a:rPr lang="el-GR" b="1" i="1">
                        <a:solidFill>
                          <a:srgbClr val="FF0000"/>
                        </a:solidFill>
                        <a:latin typeface="Cambria Math"/>
                      </a:rPr>
                      <m:t>,</m:t>
                    </m:r>
                    <m:r>
                      <a:rPr lang="el-GR" b="1" i="1">
                        <a:solidFill>
                          <a:srgbClr val="FF0000"/>
                        </a:solidFill>
                        <a:latin typeface="Cambria Math"/>
                      </a:rPr>
                      <m:t>𝟖𝟓</m:t>
                    </m:r>
                    <m:r>
                      <a:rPr lang="el-GR" b="1" i="1">
                        <a:solidFill>
                          <a:srgbClr val="FF0000"/>
                        </a:solidFill>
                        <a:latin typeface="Cambria Math"/>
                      </a:rPr>
                      <m:t>&gt;</m:t>
                    </m:r>
                    <m:sSubSup>
                      <m:sSubSupPr>
                        <m:ctrlPr>
                          <a:rPr lang="el-GR" b="1" i="1">
                            <a:solidFill>
                              <a:srgbClr val="FF0000"/>
                            </a:solidFill>
                            <a:latin typeface="Cambria Math" panose="02040503050406030204" pitchFamily="18" charset="0"/>
                          </a:rPr>
                        </m:ctrlPr>
                      </m:sSubSupPr>
                      <m:e>
                        <m:r>
                          <a:rPr lang="el-GR" b="1" i="1">
                            <a:solidFill>
                              <a:srgbClr val="FF0000"/>
                            </a:solidFill>
                            <a:latin typeface="Cambria Math"/>
                          </a:rPr>
                          <m:t>𝟕</m:t>
                        </m:r>
                        <m:r>
                          <a:rPr lang="el-GR" b="1" i="1">
                            <a:solidFill>
                              <a:srgbClr val="FF0000"/>
                            </a:solidFill>
                            <a:latin typeface="Cambria Math"/>
                          </a:rPr>
                          <m:t>,</m:t>
                        </m:r>
                        <m:r>
                          <a:rPr lang="el-GR" b="1" i="1">
                            <a:solidFill>
                              <a:srgbClr val="FF0000"/>
                            </a:solidFill>
                            <a:latin typeface="Cambria Math"/>
                          </a:rPr>
                          <m:t>𝟖𝟏𝟓</m:t>
                        </m:r>
                        <m:r>
                          <a:rPr lang="el-GR" b="1" i="1">
                            <a:solidFill>
                              <a:srgbClr val="FF0000"/>
                            </a:solidFill>
                            <a:latin typeface="Cambria Math"/>
                          </a:rPr>
                          <m:t>=</m:t>
                        </m:r>
                        <m:r>
                          <a:rPr lang="el-GR" b="1" i="1">
                            <a:solidFill>
                              <a:srgbClr val="FF0000"/>
                            </a:solidFill>
                            <a:latin typeface="Cambria Math"/>
                          </a:rPr>
                          <m:t>𝝌</m:t>
                        </m:r>
                      </m:e>
                      <m:sub>
                        <m:r>
                          <a:rPr lang="el-GR" b="1" i="1">
                            <a:solidFill>
                              <a:srgbClr val="FF0000"/>
                            </a:solidFill>
                            <a:latin typeface="Cambria Math"/>
                          </a:rPr>
                          <m:t>𝜶</m:t>
                        </m:r>
                      </m:sub>
                      <m:sup>
                        <m:r>
                          <a:rPr lang="el-GR" b="1" i="1">
                            <a:solidFill>
                              <a:srgbClr val="FF0000"/>
                            </a:solidFill>
                            <a:latin typeface="Cambria Math"/>
                          </a:rPr>
                          <m:t>𝟐</m:t>
                        </m:r>
                      </m:sup>
                    </m:sSubSup>
                  </m:oMath>
                </a14:m>
                <a:r>
                  <a:rPr lang="el-GR" b="1" dirty="0"/>
                  <a:t> </a:t>
                </a:r>
                <a:r>
                  <a:rPr lang="el-GR" dirty="0"/>
                  <a:t>, </a:t>
                </a:r>
                <a:r>
                  <a:rPr lang="el-GR" b="1" dirty="0" smtClean="0">
                    <a:solidFill>
                      <a:srgbClr val="0070C0"/>
                    </a:solidFill>
                  </a:rPr>
                  <a:t>συνεπώς απορρίπτουμε την </a:t>
                </a:r>
                <a14:m>
                  <m:oMath xmlns:m="http://schemas.openxmlformats.org/officeDocument/2006/math">
                    <m:sSub>
                      <m:sSubPr>
                        <m:ctrlPr>
                          <a:rPr lang="el-GR" b="1" i="1">
                            <a:solidFill>
                              <a:srgbClr val="0070C0"/>
                            </a:solidFill>
                            <a:latin typeface="Cambria Math" panose="02040503050406030204" pitchFamily="18" charset="0"/>
                          </a:rPr>
                        </m:ctrlPr>
                      </m:sSubPr>
                      <m:e>
                        <m:r>
                          <a:rPr lang="el-GR" b="1" i="1">
                            <a:solidFill>
                              <a:srgbClr val="0070C0"/>
                            </a:solidFill>
                            <a:latin typeface="Cambria Math"/>
                          </a:rPr>
                          <m:t>𝜢</m:t>
                        </m:r>
                      </m:e>
                      <m:sub>
                        <m:r>
                          <a:rPr lang="el-GR" b="1" i="1">
                            <a:solidFill>
                              <a:srgbClr val="0070C0"/>
                            </a:solidFill>
                            <a:latin typeface="Cambria Math"/>
                          </a:rPr>
                          <m:t>𝟎</m:t>
                        </m:r>
                      </m:sub>
                    </m:sSub>
                  </m:oMath>
                </a14:m>
                <a:r>
                  <a:rPr lang="el-GR" b="1" dirty="0">
                    <a:solidFill>
                      <a:srgbClr val="0070C0"/>
                    </a:solidFill>
                  </a:rPr>
                  <a:t>. </a:t>
                </a:r>
                <a:endParaRPr lang="el-GR" b="1" dirty="0" smtClean="0"/>
              </a:p>
              <a:p>
                <a:pPr algn="just"/>
                <a:r>
                  <a:rPr lang="el-GR" dirty="0" smtClean="0"/>
                  <a:t>Με </a:t>
                </a:r>
                <a:r>
                  <a:rPr lang="el-GR" dirty="0"/>
                  <a:t>άλλα λόγια καταλήγουμε στο συμπέρασμα, ότι το είδος των ταινιών δεν είναι ανεξάρτητο των τροφίμων που καταναλώνουμε σε έναν κινηματογράφο, ή αλλιώς το είδος των ταινιών σχετίζεται με την κατανάλωση των τροφίμων.  </a:t>
                </a:r>
              </a:p>
              <a:p>
                <a:pPr lvl="1" algn="just"/>
                <a:endParaRPr lang="el-GR" b="1"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335360" y="0"/>
                <a:ext cx="11521280" cy="2996952"/>
              </a:xfrm>
              <a:blipFill rotWithShape="0">
                <a:blip r:embed="rId2"/>
                <a:stretch>
                  <a:fillRect l="-899" r="-100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3401598581"/>
                  </p:ext>
                </p:extLst>
              </p:nvPr>
            </p:nvGraphicFramePr>
            <p:xfrm>
              <a:off x="1502327" y="2924945"/>
              <a:ext cx="9165672" cy="3933057"/>
            </p:xfrm>
            <a:graphic>
              <a:graphicData uri="http://schemas.openxmlformats.org/drawingml/2006/table">
                <a:tbl>
                  <a:tblPr firstRow="1" firstCol="1" bandRow="1">
                    <a:tableStyleId>{5C22544A-7EE6-4342-B048-85BDC9FD1C3A}</a:tableStyleId>
                  </a:tblPr>
                  <a:tblGrid>
                    <a:gridCol w="1023674">
                      <a:extLst>
                        <a:ext uri="{9D8B030D-6E8A-4147-A177-3AD203B41FA5}">
                          <a16:colId xmlns:a16="http://schemas.microsoft.com/office/drawing/2014/main" xmlns="" val="20000"/>
                        </a:ext>
                      </a:extLst>
                    </a:gridCol>
                    <a:gridCol w="1404708">
                      <a:extLst>
                        <a:ext uri="{9D8B030D-6E8A-4147-A177-3AD203B41FA5}">
                          <a16:colId xmlns:a16="http://schemas.microsoft.com/office/drawing/2014/main" xmlns="" val="20001"/>
                        </a:ext>
                      </a:extLst>
                    </a:gridCol>
                    <a:gridCol w="1402812">
                      <a:extLst>
                        <a:ext uri="{9D8B030D-6E8A-4147-A177-3AD203B41FA5}">
                          <a16:colId xmlns:a16="http://schemas.microsoft.com/office/drawing/2014/main" xmlns="" val="20002"/>
                        </a:ext>
                      </a:extLst>
                    </a:gridCol>
                    <a:gridCol w="1692853">
                      <a:extLst>
                        <a:ext uri="{9D8B030D-6E8A-4147-A177-3AD203B41FA5}">
                          <a16:colId xmlns:a16="http://schemas.microsoft.com/office/drawing/2014/main" xmlns="" val="20003"/>
                        </a:ext>
                      </a:extLst>
                    </a:gridCol>
                    <a:gridCol w="1692853">
                      <a:extLst>
                        <a:ext uri="{9D8B030D-6E8A-4147-A177-3AD203B41FA5}">
                          <a16:colId xmlns:a16="http://schemas.microsoft.com/office/drawing/2014/main" xmlns="" val="20004"/>
                        </a:ext>
                      </a:extLst>
                    </a:gridCol>
                    <a:gridCol w="1948772">
                      <a:extLst>
                        <a:ext uri="{9D8B030D-6E8A-4147-A177-3AD203B41FA5}">
                          <a16:colId xmlns:a16="http://schemas.microsoft.com/office/drawing/2014/main" xmlns="" val="20005"/>
                        </a:ext>
                      </a:extLst>
                    </a:gridCol>
                  </a:tblGrid>
                  <a:tr h="1303405">
                    <a:tc>
                      <a:txBody>
                        <a:bodyPr/>
                        <a:lstStyle/>
                        <a:p>
                          <a:pPr algn="ctr">
                            <a:lnSpc>
                              <a:spcPct val="115000"/>
                            </a:lnSpc>
                            <a:spcAft>
                              <a:spcPts val="0"/>
                            </a:spcAft>
                          </a:pPr>
                          <a:r>
                            <a:rPr lang="el-GR" sz="2400" dirty="0">
                              <a:solidFill>
                                <a:schemeClr val="tx1"/>
                              </a:solidFill>
                              <a:effectLst/>
                            </a:rPr>
                            <a:t> </a:t>
                          </a:r>
                          <a:r>
                            <a:rPr lang="en-US" sz="2400" dirty="0">
                              <a:solidFill>
                                <a:schemeClr val="tx1"/>
                              </a:solidFill>
                              <a:effectLst/>
                            </a:rPr>
                            <a:t>n</a:t>
                          </a:r>
                          <a:endParaRPr lang="el-GR" sz="2400" dirty="0">
                            <a:solidFill>
                              <a:schemeClr val="tx1"/>
                            </a:solidFill>
                            <a:effectLst/>
                            <a:latin typeface="Calibri"/>
                            <a:ea typeface="Calibri"/>
                            <a:cs typeface="Times New Roman"/>
                          </a:endParaRPr>
                        </a:p>
                      </a:txBody>
                      <a:tcPr marL="68580" marR="68580" marT="0" marB="0" anchor="b"/>
                    </a:tc>
                    <a:tc gridSpan="5">
                      <a:txBody>
                        <a:bodyPr/>
                        <a:lstStyle/>
                        <a:p>
                          <a:pPr algn="ctr">
                            <a:lnSpc>
                              <a:spcPct val="115000"/>
                            </a:lnSpc>
                            <a:spcAft>
                              <a:spcPts val="0"/>
                            </a:spcAft>
                          </a:pPr>
                          <a:r>
                            <a:rPr lang="el-GR" sz="2400" dirty="0">
                              <a:effectLst/>
                            </a:rPr>
                            <a:t>Πιθανότητα η υπολογισθείσα στατιστική  να ξεπερνά την κριτική τιμή εάν αυτή ακολουθεί τη </a:t>
                          </a:r>
                          <a14:m>
                            <m:oMath xmlns:m="http://schemas.openxmlformats.org/officeDocument/2006/math">
                              <m:sSup>
                                <m:sSupPr>
                                  <m:ctrlPr>
                                    <a:rPr lang="el-GR" sz="2400" i="1">
                                      <a:effectLst/>
                                      <a:latin typeface="Cambria Math" panose="02040503050406030204" pitchFamily="18" charset="0"/>
                                    </a:rPr>
                                  </m:ctrlPr>
                                </m:sSupPr>
                                <m:e>
                                  <m:r>
                                    <a:rPr lang="el-GR" sz="2400">
                                      <a:effectLst/>
                                      <a:latin typeface="Cambria Math"/>
                                    </a:rPr>
                                    <m:t>𝝌</m:t>
                                  </m:r>
                                </m:e>
                                <m:sup>
                                  <m:r>
                                    <a:rPr lang="el-GR" sz="2400">
                                      <a:effectLst/>
                                      <a:latin typeface="Cambria Math"/>
                                    </a:rPr>
                                    <m:t>𝟐</m:t>
                                  </m:r>
                                </m:sup>
                              </m:sSup>
                            </m:oMath>
                          </a14:m>
                          <a:r>
                            <a:rPr lang="el-GR" sz="2400" dirty="0">
                              <a:effectLst/>
                            </a:rPr>
                            <a:t>κατανομή</a:t>
                          </a:r>
                          <a:endParaRPr lang="el-GR" sz="2400" dirty="0">
                            <a:effectLst/>
                            <a:latin typeface="Calibri"/>
                            <a:ea typeface="Calibri"/>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450797">
                    <a:tc>
                      <a:txBody>
                        <a:bodyPr/>
                        <a:lstStyle/>
                        <a:p>
                          <a:pPr algn="ctr">
                            <a:lnSpc>
                              <a:spcPct val="115000"/>
                            </a:lnSpc>
                            <a:spcAft>
                              <a:spcPts val="0"/>
                            </a:spcAft>
                          </a:pPr>
                          <a:r>
                            <a:rPr lang="el-GR" sz="2400" dirty="0">
                              <a:solidFill>
                                <a:schemeClr val="tx1"/>
                              </a:solidFill>
                              <a:effectLst/>
                            </a:rPr>
                            <a:t> </a:t>
                          </a:r>
                          <a:r>
                            <a:rPr lang="el-GR" sz="2400" dirty="0" smtClean="0">
                              <a:solidFill>
                                <a:schemeClr val="tx1"/>
                              </a:solidFill>
                              <a:effectLst/>
                            </a:rPr>
                            <a:t>ΒΕ/α</a:t>
                          </a:r>
                          <a:endParaRPr lang="el-GR" sz="2400" dirty="0">
                            <a:solidFill>
                              <a:schemeClr val="tx1"/>
                            </a:solidFill>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a:effectLst/>
                            </a:rPr>
                            <a:t>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0,05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0,025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0,005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435771">
                    <a:tc>
                      <a:txBody>
                        <a:bodyPr/>
                        <a:lstStyle/>
                        <a:p>
                          <a:pPr algn="ctr">
                            <a:lnSpc>
                              <a:spcPct val="115000"/>
                            </a:lnSpc>
                            <a:spcAft>
                              <a:spcPts val="0"/>
                            </a:spcAft>
                          </a:pPr>
                          <a:r>
                            <a:rPr lang="el-GR" sz="2400" dirty="0">
                              <a:solidFill>
                                <a:schemeClr val="tx1"/>
                              </a:solidFill>
                              <a:effectLst/>
                            </a:rPr>
                            <a:t>1</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2,706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3,841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5,024</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6,635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7,879</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435771">
                    <a:tc>
                      <a:txBody>
                        <a:bodyPr/>
                        <a:lstStyle/>
                        <a:p>
                          <a:pPr algn="ct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5,991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7,378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435771">
                    <a:tc>
                      <a:txBody>
                        <a:bodyPr/>
                        <a:lstStyle/>
                        <a:p>
                          <a:pPr algn="ctr">
                            <a:lnSpc>
                              <a:spcPct val="115000"/>
                            </a:lnSpc>
                            <a:spcAft>
                              <a:spcPts val="0"/>
                            </a:spcAft>
                          </a:pPr>
                          <a:r>
                            <a:rPr lang="el-GR" sz="2400" dirty="0">
                              <a:solidFill>
                                <a:schemeClr val="tx1"/>
                              </a:solidFill>
                              <a:effectLst/>
                              <a:highlight>
                                <a:srgbClr val="FFFF00"/>
                              </a:highligh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7,815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435771">
                    <a:tc>
                      <a:txBody>
                        <a:bodyPr/>
                        <a:lstStyle/>
                        <a:p>
                          <a:pPr algn="ct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7,779</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9,448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11,143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435771">
                    <a:tc>
                      <a:txBody>
                        <a:bodyPr/>
                        <a:lstStyle/>
                        <a:p>
                          <a:pPr algn="ct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9,236</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3401598581"/>
                  </p:ext>
                </p:extLst>
              </p:nvPr>
            </p:nvGraphicFramePr>
            <p:xfrm>
              <a:off x="-21673" y="2924944"/>
              <a:ext cx="9165672" cy="3933057"/>
            </p:xfrm>
            <a:graphic>
              <a:graphicData uri="http://schemas.openxmlformats.org/drawingml/2006/table">
                <a:tbl>
                  <a:tblPr firstRow="1" firstCol="1" bandRow="1">
                    <a:tableStyleId>{5C22544A-7EE6-4342-B048-85BDC9FD1C3A}</a:tableStyleId>
                  </a:tblPr>
                  <a:tblGrid>
                    <a:gridCol w="1023674"/>
                    <a:gridCol w="1404708"/>
                    <a:gridCol w="1402812"/>
                    <a:gridCol w="1692853"/>
                    <a:gridCol w="1692853"/>
                    <a:gridCol w="1948772"/>
                  </a:tblGrid>
                  <a:tr h="1303405">
                    <a:tc>
                      <a:txBody>
                        <a:bodyPr/>
                        <a:lstStyle/>
                        <a:p>
                          <a:pPr algn="ctr">
                            <a:lnSpc>
                              <a:spcPct val="115000"/>
                            </a:lnSpc>
                            <a:spcAft>
                              <a:spcPts val="0"/>
                            </a:spcAft>
                          </a:pPr>
                          <a:r>
                            <a:rPr lang="el-GR" sz="2400" dirty="0">
                              <a:solidFill>
                                <a:schemeClr val="tx1"/>
                              </a:solidFill>
                              <a:effectLst/>
                            </a:rPr>
                            <a:t> </a:t>
                          </a:r>
                          <a:r>
                            <a:rPr lang="en-US" sz="2400" dirty="0">
                              <a:solidFill>
                                <a:schemeClr val="tx1"/>
                              </a:solidFill>
                              <a:effectLst/>
                            </a:rPr>
                            <a:t>n</a:t>
                          </a:r>
                          <a:endParaRPr lang="el-GR" sz="2400" dirty="0">
                            <a:solidFill>
                              <a:schemeClr val="tx1"/>
                            </a:solidFill>
                            <a:effectLst/>
                            <a:latin typeface="Calibri"/>
                            <a:ea typeface="Calibri"/>
                            <a:cs typeface="Times New Roman"/>
                          </a:endParaRPr>
                        </a:p>
                      </a:txBody>
                      <a:tcPr marL="68580" marR="68580" marT="0" marB="0" anchor="b"/>
                    </a:tc>
                    <a:tc gridSpan="5">
                      <a:txBody>
                        <a:bodyPr/>
                        <a:lstStyle/>
                        <a:p>
                          <a:endParaRPr lang="el-GR"/>
                        </a:p>
                      </a:txBody>
                      <a:tcPr marL="68580" marR="68580" marT="0" marB="0" anchor="ctr">
                        <a:blipFill rotWithShape="1">
                          <a:blip r:embed="rId3"/>
                          <a:stretch>
                            <a:fillRect l="-12575" t="-467" b="-213084"/>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50797">
                    <a:tc>
                      <a:txBody>
                        <a:bodyPr/>
                        <a:lstStyle/>
                        <a:p>
                          <a:pPr algn="ctr">
                            <a:lnSpc>
                              <a:spcPct val="115000"/>
                            </a:lnSpc>
                            <a:spcAft>
                              <a:spcPts val="0"/>
                            </a:spcAft>
                          </a:pPr>
                          <a:r>
                            <a:rPr lang="el-GR" sz="2400" dirty="0">
                              <a:solidFill>
                                <a:schemeClr val="tx1"/>
                              </a:solidFill>
                              <a:effectLst/>
                            </a:rPr>
                            <a:t> </a:t>
                          </a:r>
                          <a:r>
                            <a:rPr lang="el-GR" sz="2400" dirty="0" smtClean="0">
                              <a:solidFill>
                                <a:schemeClr val="tx1"/>
                              </a:solidFill>
                              <a:effectLst/>
                            </a:rPr>
                            <a:t>ΒΕ/α</a:t>
                          </a:r>
                          <a:endParaRPr lang="el-GR" sz="2400" dirty="0">
                            <a:solidFill>
                              <a:schemeClr val="tx1"/>
                            </a:solidFill>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a:effectLst/>
                            </a:rPr>
                            <a:t>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0,05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0,025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0,005</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1</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2,706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3,841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5,024</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6,635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7,879</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5,991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7,378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highlight>
                                <a:srgbClr val="FFFF00"/>
                              </a:highligh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7,815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7,779</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9,448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11,143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tr>
                  <a:tr h="435771">
                    <a:tc>
                      <a:txBody>
                        <a:bodyPr/>
                        <a:lstStyle/>
                        <a:p>
                          <a:pPr algn="ct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9,236</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3381135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9439"/>
            <a:ext cx="8229600" cy="562074"/>
          </a:xfrm>
        </p:spPr>
        <p:txBody>
          <a:bodyPr>
            <a:normAutofit fontScale="90000"/>
          </a:bodyPr>
          <a:lstStyle/>
          <a:p>
            <a:r>
              <a:rPr lang="el-GR" b="1" dirty="0"/>
              <a:t>Παράδειγμα  </a:t>
            </a:r>
            <a:r>
              <a:rPr lang="el-GR" b="1" dirty="0" smtClean="0"/>
              <a:t>2</a:t>
            </a:r>
            <a:endParaRPr lang="el-GR" dirty="0"/>
          </a:p>
        </p:txBody>
      </p:sp>
      <p:sp>
        <p:nvSpPr>
          <p:cNvPr id="3" name="Θέση περιεχομένου 2"/>
          <p:cNvSpPr>
            <a:spLocks noGrp="1"/>
          </p:cNvSpPr>
          <p:nvPr>
            <p:ph idx="1"/>
          </p:nvPr>
        </p:nvSpPr>
        <p:spPr>
          <a:xfrm>
            <a:off x="479376" y="548681"/>
            <a:ext cx="11089232" cy="2448272"/>
          </a:xfrm>
        </p:spPr>
        <p:txBody>
          <a:bodyPr>
            <a:normAutofit fontScale="92500" lnSpcReduction="20000"/>
          </a:bodyPr>
          <a:lstStyle/>
          <a:p>
            <a:pPr marL="0" indent="0" algn="just">
              <a:buNone/>
            </a:pPr>
            <a:r>
              <a:rPr lang="el-GR" dirty="0"/>
              <a:t>Με βάση ένα ερωτηματολόγιο που μοιράστηκε με τυχαίο τρόπο σε 50 φοιτητές και 50 </a:t>
            </a:r>
            <a:r>
              <a:rPr lang="el-GR" dirty="0" smtClean="0"/>
              <a:t>φοιτήτριες, </a:t>
            </a:r>
            <a:r>
              <a:rPr lang="el-GR" dirty="0"/>
              <a:t>λάβαμε τυχαίο </a:t>
            </a:r>
            <a:r>
              <a:rPr lang="el-GR" dirty="0" err="1"/>
              <a:t>δείγµα</a:t>
            </a:r>
            <a:r>
              <a:rPr lang="el-GR" dirty="0"/>
              <a:t> 100 απαντήσεων </a:t>
            </a:r>
            <a:r>
              <a:rPr lang="el-GR" dirty="0" smtClean="0"/>
              <a:t>για το </a:t>
            </a:r>
            <a:r>
              <a:rPr lang="el-GR" dirty="0" err="1" smtClean="0"/>
              <a:t>ερώτηµα</a:t>
            </a:r>
            <a:r>
              <a:rPr lang="el-GR" dirty="0" smtClean="0"/>
              <a:t>, </a:t>
            </a:r>
            <a:r>
              <a:rPr lang="el-GR" dirty="0"/>
              <a:t>αν θα μπορούσαν να κάνουν για ένα μήνα διακοπές σε σκηνή. </a:t>
            </a:r>
            <a:endParaRPr lang="el-GR" dirty="0" smtClean="0"/>
          </a:p>
          <a:p>
            <a:pPr algn="just"/>
            <a:r>
              <a:rPr lang="el-GR" dirty="0" smtClean="0"/>
              <a:t>Οι </a:t>
            </a:r>
            <a:r>
              <a:rPr lang="el-GR" dirty="0"/>
              <a:t>απαντήσεις καταγραφόταν ως πολλαπλής επιλογής µε </a:t>
            </a:r>
            <a:r>
              <a:rPr lang="el-GR" b="1" dirty="0"/>
              <a:t>ΝΑΙ και Όχι</a:t>
            </a:r>
            <a:r>
              <a:rPr lang="el-GR" dirty="0"/>
              <a:t>. </a:t>
            </a:r>
          </a:p>
          <a:p>
            <a:endParaRPr lang="el-GR" dirty="0"/>
          </a:p>
        </p:txBody>
      </p:sp>
      <p:sp>
        <p:nvSpPr>
          <p:cNvPr id="4" name="TextBox 3"/>
          <p:cNvSpPr txBox="1"/>
          <p:nvPr/>
        </p:nvSpPr>
        <p:spPr>
          <a:xfrm>
            <a:off x="3215680" y="2872237"/>
            <a:ext cx="6100324" cy="523220"/>
          </a:xfrm>
          <a:prstGeom prst="rect">
            <a:avLst/>
          </a:prstGeom>
          <a:noFill/>
        </p:spPr>
        <p:txBody>
          <a:bodyPr wrap="none" rtlCol="0">
            <a:spAutoFit/>
          </a:bodyPr>
          <a:lstStyle/>
          <a:p>
            <a:r>
              <a:rPr lang="el-GR" sz="2800" dirty="0"/>
              <a:t>Πίνακας 1. Παρατηρούμενες συχνότητες</a:t>
            </a:r>
          </a:p>
        </p:txBody>
      </p:sp>
      <p:graphicFrame>
        <p:nvGraphicFramePr>
          <p:cNvPr id="5" name="Πίνακας 4"/>
          <p:cNvGraphicFramePr>
            <a:graphicFrameLocks noGrp="1"/>
          </p:cNvGraphicFramePr>
          <p:nvPr>
            <p:extLst>
              <p:ext uri="{D42A27DB-BD31-4B8C-83A1-F6EECF244321}">
                <p14:modId xmlns:p14="http://schemas.microsoft.com/office/powerpoint/2010/main" val="4016557371"/>
              </p:ext>
            </p:extLst>
          </p:nvPr>
        </p:nvGraphicFramePr>
        <p:xfrm>
          <a:off x="2639617" y="3573016"/>
          <a:ext cx="7416825" cy="3079036"/>
        </p:xfrm>
        <a:graphic>
          <a:graphicData uri="http://schemas.openxmlformats.org/drawingml/2006/table">
            <a:tbl>
              <a:tblPr firstRow="1" firstCol="1" bandRow="1">
                <a:tableStyleId>{5C22544A-7EE6-4342-B048-85BDC9FD1C3A}</a:tableStyleId>
              </a:tblPr>
              <a:tblGrid>
                <a:gridCol w="1788983">
                  <a:extLst>
                    <a:ext uri="{9D8B030D-6E8A-4147-A177-3AD203B41FA5}">
                      <a16:colId xmlns:a16="http://schemas.microsoft.com/office/drawing/2014/main" xmlns="" val="20000"/>
                    </a:ext>
                  </a:extLst>
                </a:gridCol>
                <a:gridCol w="1788983">
                  <a:extLst>
                    <a:ext uri="{9D8B030D-6E8A-4147-A177-3AD203B41FA5}">
                      <a16:colId xmlns:a16="http://schemas.microsoft.com/office/drawing/2014/main" xmlns="" val="20001"/>
                    </a:ext>
                  </a:extLst>
                </a:gridCol>
                <a:gridCol w="2049876">
                  <a:extLst>
                    <a:ext uri="{9D8B030D-6E8A-4147-A177-3AD203B41FA5}">
                      <a16:colId xmlns:a16="http://schemas.microsoft.com/office/drawing/2014/main" xmlns="" val="20002"/>
                    </a:ext>
                  </a:extLst>
                </a:gridCol>
                <a:gridCol w="1788983">
                  <a:extLst>
                    <a:ext uri="{9D8B030D-6E8A-4147-A177-3AD203B41FA5}">
                      <a16:colId xmlns:a16="http://schemas.microsoft.com/office/drawing/2014/main" xmlns="" val="20003"/>
                    </a:ext>
                  </a:extLst>
                </a:gridCol>
              </a:tblGrid>
              <a:tr h="558062">
                <a:tc>
                  <a:txBody>
                    <a:bodyPr/>
                    <a:lstStyle/>
                    <a:p>
                      <a:pPr>
                        <a:lnSpc>
                          <a:spcPct val="115000"/>
                        </a:lnSpc>
                        <a:spcAft>
                          <a:spcPts val="0"/>
                        </a:spcAft>
                      </a:pPr>
                      <a:r>
                        <a:rPr lang="el-GR" sz="2800" dirty="0">
                          <a:effectLst/>
                        </a:rPr>
                        <a:t> Διακοπές σε σκηνή</a:t>
                      </a:r>
                      <a:endParaRPr lang="el-GR" sz="28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800" dirty="0">
                          <a:effectLst/>
                        </a:rPr>
                        <a:t>Φοιτήτριες </a:t>
                      </a:r>
                      <a:endParaRPr lang="el-GR" sz="28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800">
                          <a:effectLst/>
                        </a:rPr>
                        <a:t>Φοιτητές</a:t>
                      </a:r>
                      <a:endParaRPr lang="el-GR" sz="280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800">
                          <a:effectLst/>
                        </a:rPr>
                        <a:t>Άθροισμα Γραμμών </a:t>
                      </a:r>
                      <a:endParaRPr lang="el-GR" sz="2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558062">
                <a:tc>
                  <a:txBody>
                    <a:bodyPr/>
                    <a:lstStyle/>
                    <a:p>
                      <a:pPr>
                        <a:lnSpc>
                          <a:spcPct val="115000"/>
                        </a:lnSpc>
                        <a:spcAft>
                          <a:spcPts val="0"/>
                        </a:spcAft>
                      </a:pPr>
                      <a:r>
                        <a:rPr lang="el-GR" sz="2800">
                          <a:effectLst/>
                        </a:rPr>
                        <a:t>ΝΑΙ</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15</a:t>
                      </a:r>
                      <a:endParaRPr lang="el-GR" sz="2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30</a:t>
                      </a:r>
                      <a:endParaRPr lang="el-GR" sz="2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45</a:t>
                      </a:r>
                      <a:endParaRPr lang="el-GR" sz="2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558062">
                <a:tc>
                  <a:txBody>
                    <a:bodyPr/>
                    <a:lstStyle/>
                    <a:p>
                      <a:pPr>
                        <a:lnSpc>
                          <a:spcPct val="115000"/>
                        </a:lnSpc>
                        <a:spcAft>
                          <a:spcPts val="0"/>
                        </a:spcAft>
                      </a:pPr>
                      <a:r>
                        <a:rPr lang="el-GR" sz="2800">
                          <a:effectLst/>
                        </a:rPr>
                        <a:t>ΟΧΙ</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35</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20</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55</a:t>
                      </a:r>
                      <a:endParaRPr lang="el-GR" sz="2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558062">
                <a:tc>
                  <a:txBody>
                    <a:bodyPr/>
                    <a:lstStyle/>
                    <a:p>
                      <a:pPr>
                        <a:lnSpc>
                          <a:spcPct val="115000"/>
                        </a:lnSpc>
                        <a:spcAft>
                          <a:spcPts val="0"/>
                        </a:spcAft>
                      </a:pPr>
                      <a:r>
                        <a:rPr lang="el-GR" sz="2800">
                          <a:effectLst/>
                        </a:rPr>
                        <a:t>Άθροισμα Στηλών </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50</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50</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100</a:t>
                      </a:r>
                      <a:endParaRPr lang="el-GR" sz="2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912972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91544" y="9439"/>
            <a:ext cx="8229600" cy="562074"/>
          </a:xfrm>
        </p:spPr>
        <p:txBody>
          <a:bodyPr>
            <a:normAutofit fontScale="90000"/>
          </a:bodyPr>
          <a:lstStyle/>
          <a:p>
            <a:r>
              <a:rPr lang="el-GR" b="1" dirty="0"/>
              <a:t>Παράδειγμα  </a:t>
            </a:r>
            <a:r>
              <a:rPr lang="el-GR" b="1" dirty="0" smtClean="0"/>
              <a:t>2</a:t>
            </a:r>
            <a:endParaRPr lang="el-GR" dirty="0"/>
          </a:p>
        </p:txBody>
      </p:sp>
      <p:sp>
        <p:nvSpPr>
          <p:cNvPr id="3" name="Θέση περιεχομένου 2"/>
          <p:cNvSpPr>
            <a:spLocks noGrp="1"/>
          </p:cNvSpPr>
          <p:nvPr>
            <p:ph idx="1"/>
          </p:nvPr>
        </p:nvSpPr>
        <p:spPr>
          <a:xfrm>
            <a:off x="407368" y="548681"/>
            <a:ext cx="11233248" cy="2448272"/>
          </a:xfrm>
        </p:spPr>
        <p:txBody>
          <a:bodyPr>
            <a:normAutofit fontScale="92500" lnSpcReduction="20000"/>
          </a:bodyPr>
          <a:lstStyle/>
          <a:p>
            <a:pPr algn="just"/>
            <a:r>
              <a:rPr lang="el-GR" dirty="0"/>
              <a:t>Είναι εμφανές από τον πίνακα ότι υπάρχει συστηματικότητα, καθώς οι φοιτήτριες έχουν λιγότερα ΝΑΙ  συγκριτικά με τους φοιτητές. </a:t>
            </a:r>
            <a:endParaRPr lang="el-GR" dirty="0" smtClean="0"/>
          </a:p>
          <a:p>
            <a:pPr algn="just"/>
            <a:r>
              <a:rPr lang="el-GR" dirty="0" smtClean="0"/>
              <a:t>Δεν </a:t>
            </a:r>
            <a:r>
              <a:rPr lang="el-GR" dirty="0"/>
              <a:t>γνωρίζουμε αν αυτή η διαφορά οφείλεται σε λόγους </a:t>
            </a:r>
            <a:r>
              <a:rPr lang="el-GR" dirty="0" err="1"/>
              <a:t>τυχαιότητας</a:t>
            </a:r>
            <a:r>
              <a:rPr lang="el-GR" dirty="0"/>
              <a:t> ή πράγματι μπορεί να στοιχειοθετηθεί στατιστικά σημαντική σχέση ή αλλιώς συνάφεια μεταξύ του φύλου και της προδιάθεσης για διακοπές σε σκηνή. </a:t>
            </a:r>
          </a:p>
        </p:txBody>
      </p:sp>
      <p:sp>
        <p:nvSpPr>
          <p:cNvPr id="4" name="TextBox 3"/>
          <p:cNvSpPr txBox="1"/>
          <p:nvPr/>
        </p:nvSpPr>
        <p:spPr>
          <a:xfrm>
            <a:off x="3215680" y="2872237"/>
            <a:ext cx="6100324" cy="523220"/>
          </a:xfrm>
          <a:prstGeom prst="rect">
            <a:avLst/>
          </a:prstGeom>
          <a:noFill/>
        </p:spPr>
        <p:txBody>
          <a:bodyPr wrap="none" rtlCol="0">
            <a:spAutoFit/>
          </a:bodyPr>
          <a:lstStyle/>
          <a:p>
            <a:r>
              <a:rPr lang="el-GR" sz="2800" dirty="0"/>
              <a:t>Πίνακας 1. Παρατηρούμενες συχνότητες</a:t>
            </a:r>
          </a:p>
        </p:txBody>
      </p:sp>
      <p:graphicFrame>
        <p:nvGraphicFramePr>
          <p:cNvPr id="5" name="Πίνακας 4"/>
          <p:cNvGraphicFramePr>
            <a:graphicFrameLocks noGrp="1"/>
          </p:cNvGraphicFramePr>
          <p:nvPr>
            <p:extLst>
              <p:ext uri="{D42A27DB-BD31-4B8C-83A1-F6EECF244321}">
                <p14:modId xmlns:p14="http://schemas.microsoft.com/office/powerpoint/2010/main" val="2275867579"/>
              </p:ext>
            </p:extLst>
          </p:nvPr>
        </p:nvGraphicFramePr>
        <p:xfrm>
          <a:off x="2639617" y="3573016"/>
          <a:ext cx="7416825" cy="3079036"/>
        </p:xfrm>
        <a:graphic>
          <a:graphicData uri="http://schemas.openxmlformats.org/drawingml/2006/table">
            <a:tbl>
              <a:tblPr firstRow="1" firstCol="1" bandRow="1">
                <a:tableStyleId>{5C22544A-7EE6-4342-B048-85BDC9FD1C3A}</a:tableStyleId>
              </a:tblPr>
              <a:tblGrid>
                <a:gridCol w="1788983">
                  <a:extLst>
                    <a:ext uri="{9D8B030D-6E8A-4147-A177-3AD203B41FA5}">
                      <a16:colId xmlns:a16="http://schemas.microsoft.com/office/drawing/2014/main" xmlns="" val="20000"/>
                    </a:ext>
                  </a:extLst>
                </a:gridCol>
                <a:gridCol w="1788983">
                  <a:extLst>
                    <a:ext uri="{9D8B030D-6E8A-4147-A177-3AD203B41FA5}">
                      <a16:colId xmlns:a16="http://schemas.microsoft.com/office/drawing/2014/main" xmlns="" val="20001"/>
                    </a:ext>
                  </a:extLst>
                </a:gridCol>
                <a:gridCol w="2049876">
                  <a:extLst>
                    <a:ext uri="{9D8B030D-6E8A-4147-A177-3AD203B41FA5}">
                      <a16:colId xmlns:a16="http://schemas.microsoft.com/office/drawing/2014/main" xmlns="" val="20002"/>
                    </a:ext>
                  </a:extLst>
                </a:gridCol>
                <a:gridCol w="1788983">
                  <a:extLst>
                    <a:ext uri="{9D8B030D-6E8A-4147-A177-3AD203B41FA5}">
                      <a16:colId xmlns:a16="http://schemas.microsoft.com/office/drawing/2014/main" xmlns="" val="20003"/>
                    </a:ext>
                  </a:extLst>
                </a:gridCol>
              </a:tblGrid>
              <a:tr h="558062">
                <a:tc>
                  <a:txBody>
                    <a:bodyPr/>
                    <a:lstStyle/>
                    <a:p>
                      <a:pPr>
                        <a:lnSpc>
                          <a:spcPct val="115000"/>
                        </a:lnSpc>
                        <a:spcAft>
                          <a:spcPts val="0"/>
                        </a:spcAft>
                      </a:pPr>
                      <a:r>
                        <a:rPr lang="el-GR" sz="2800" dirty="0">
                          <a:effectLst/>
                        </a:rPr>
                        <a:t> Διακοπές σε σκηνή</a:t>
                      </a:r>
                      <a:endParaRPr lang="el-GR" sz="28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800" dirty="0">
                          <a:effectLst/>
                        </a:rPr>
                        <a:t>Φοιτήτριες </a:t>
                      </a:r>
                      <a:endParaRPr lang="el-GR" sz="28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800">
                          <a:effectLst/>
                        </a:rPr>
                        <a:t>Φοιτητές</a:t>
                      </a:r>
                      <a:endParaRPr lang="el-GR" sz="280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800">
                          <a:effectLst/>
                        </a:rPr>
                        <a:t>Άθροισμα Γραμμών </a:t>
                      </a:r>
                      <a:endParaRPr lang="el-GR" sz="2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558062">
                <a:tc>
                  <a:txBody>
                    <a:bodyPr/>
                    <a:lstStyle/>
                    <a:p>
                      <a:pPr>
                        <a:lnSpc>
                          <a:spcPct val="115000"/>
                        </a:lnSpc>
                        <a:spcAft>
                          <a:spcPts val="0"/>
                        </a:spcAft>
                      </a:pPr>
                      <a:r>
                        <a:rPr lang="el-GR" sz="2800">
                          <a:effectLst/>
                        </a:rPr>
                        <a:t>ΝΑΙ</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15</a:t>
                      </a:r>
                      <a:endParaRPr lang="el-GR" sz="2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30</a:t>
                      </a:r>
                      <a:endParaRPr lang="el-GR" sz="2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45</a:t>
                      </a:r>
                      <a:endParaRPr lang="el-GR" sz="2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558062">
                <a:tc>
                  <a:txBody>
                    <a:bodyPr/>
                    <a:lstStyle/>
                    <a:p>
                      <a:pPr>
                        <a:lnSpc>
                          <a:spcPct val="115000"/>
                        </a:lnSpc>
                        <a:spcAft>
                          <a:spcPts val="0"/>
                        </a:spcAft>
                      </a:pPr>
                      <a:r>
                        <a:rPr lang="el-GR" sz="2800">
                          <a:effectLst/>
                        </a:rPr>
                        <a:t>ΟΧΙ</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35</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20</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55</a:t>
                      </a:r>
                      <a:endParaRPr lang="el-GR" sz="2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558062">
                <a:tc>
                  <a:txBody>
                    <a:bodyPr/>
                    <a:lstStyle/>
                    <a:p>
                      <a:pPr>
                        <a:lnSpc>
                          <a:spcPct val="115000"/>
                        </a:lnSpc>
                        <a:spcAft>
                          <a:spcPts val="0"/>
                        </a:spcAft>
                      </a:pPr>
                      <a:r>
                        <a:rPr lang="el-GR" sz="2800">
                          <a:effectLst/>
                        </a:rPr>
                        <a:t>Άθροισμα Στηλών </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50</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a:effectLst/>
                        </a:rPr>
                        <a:t>50</a:t>
                      </a:r>
                      <a:endParaRPr lang="el-GR" sz="2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800" dirty="0">
                          <a:effectLst/>
                        </a:rPr>
                        <a:t>100</a:t>
                      </a:r>
                      <a:endParaRPr lang="el-GR" sz="2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818006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0"/>
                <a:ext cx="11233247" cy="6858000"/>
              </a:xfrm>
            </p:spPr>
            <p:txBody>
              <a:bodyPr>
                <a:normAutofit/>
              </a:bodyPr>
              <a:lstStyle/>
              <a:p>
                <a:pPr marL="0" indent="0" algn="just">
                  <a:buNone/>
                </a:pPr>
                <a:r>
                  <a:rPr lang="el-GR" b="1" dirty="0"/>
                  <a:t>Βήμα 1</a:t>
                </a:r>
                <a:r>
                  <a:rPr lang="el-GR" b="1" baseline="30000" dirty="0"/>
                  <a:t>ο</a:t>
                </a:r>
                <a:r>
                  <a:rPr lang="el-GR" b="1" dirty="0"/>
                  <a:t> Ελέγχουμε τις προϋποθέσεις για την εφαρμογή του ελέγχου  </a:t>
                </a:r>
                <a14:m>
                  <m:oMath xmlns:m="http://schemas.openxmlformats.org/officeDocument/2006/math">
                    <m:sSup>
                      <m:sSupPr>
                        <m:ctrlPr>
                          <a:rPr lang="el-GR" b="1" i="1">
                            <a:latin typeface="Cambria Math" panose="02040503050406030204" pitchFamily="18" charset="0"/>
                          </a:rPr>
                        </m:ctrlPr>
                      </m:sSupPr>
                      <m:e>
                        <m:r>
                          <a:rPr lang="en-US" b="1" i="1">
                            <a:latin typeface="Cambria Math"/>
                          </a:rPr>
                          <m:t>𝑿</m:t>
                        </m:r>
                      </m:e>
                      <m:sup>
                        <m:r>
                          <a:rPr lang="el-GR" b="1" i="1">
                            <a:latin typeface="Cambria Math"/>
                          </a:rPr>
                          <m:t>𝟐</m:t>
                        </m:r>
                      </m:sup>
                    </m:sSup>
                  </m:oMath>
                </a14:m>
                <a:endParaRPr lang="el-GR" b="1" dirty="0"/>
              </a:p>
              <a:p>
                <a:pPr lvl="0" algn="just"/>
                <a:r>
                  <a:rPr lang="el-GR" dirty="0"/>
                  <a:t>Η προϋπόθεση του απλού τυχαίου δείγματος ικανοποιείται, καθώς πρόκειται για ένα τυχαίο δείγμα 100 ατόμων. </a:t>
                </a:r>
              </a:p>
              <a:p>
                <a:pPr lvl="0" algn="just"/>
                <a:r>
                  <a:rPr lang="el-GR" dirty="0"/>
                  <a:t>Η προϋπόθεση των ποιοτικών μεταβλητών ικανοποιείται, καθώς οι υπό εξέταση μεταβλητές  είναι ποιοτικές (Διακοπές σε σκηνή και Φύλο).   </a:t>
                </a:r>
              </a:p>
              <a:p>
                <a:pPr lvl="0" algn="just"/>
                <a:r>
                  <a:rPr lang="en-US" dirty="0"/>
                  <a:t>O</a:t>
                </a:r>
                <a:r>
                  <a:rPr lang="el-GR" dirty="0"/>
                  <a:t> πίνακας διπλής εισόδου είναι 2 </a:t>
                </a:r>
                <a:r>
                  <a:rPr lang="en-US" dirty="0"/>
                  <a:t>x</a:t>
                </a:r>
                <a:r>
                  <a:rPr lang="el-GR" dirty="0"/>
                  <a:t> 2, δηλαδή οι βαθμοί ελευθερίας είναι ίσοι με </a:t>
                </a:r>
                <a14:m>
                  <m:oMath xmlns:m="http://schemas.openxmlformats.org/officeDocument/2006/math">
                    <m:d>
                      <m:dPr>
                        <m:begChr m:val="["/>
                        <m:endChr m:val="]"/>
                        <m:ctrlPr>
                          <a:rPr lang="el-GR" i="1">
                            <a:latin typeface="Cambria Math" panose="02040503050406030204" pitchFamily="18" charset="0"/>
                          </a:rPr>
                        </m:ctrlPr>
                      </m:dPr>
                      <m:e>
                        <m:d>
                          <m:dPr>
                            <m:ctrlPr>
                              <a:rPr lang="el-GR" i="1">
                                <a:latin typeface="Cambria Math" panose="02040503050406030204" pitchFamily="18" charset="0"/>
                              </a:rPr>
                            </m:ctrlPr>
                          </m:dPr>
                          <m:e>
                            <m:r>
                              <a:rPr lang="el-GR" i="1">
                                <a:latin typeface="Cambria Math"/>
                              </a:rPr>
                              <m:t>𝑖</m:t>
                            </m:r>
                            <m:r>
                              <a:rPr lang="el-GR" i="1">
                                <a:latin typeface="Cambria Math"/>
                              </a:rPr>
                              <m:t>−1</m:t>
                            </m:r>
                          </m:e>
                        </m:d>
                        <m:r>
                          <a:rPr lang="el-GR" i="1">
                            <a:latin typeface="Cambria Math"/>
                          </a:rPr>
                          <m:t>∙</m:t>
                        </m:r>
                        <m:d>
                          <m:dPr>
                            <m:ctrlPr>
                              <a:rPr lang="el-GR" i="1">
                                <a:latin typeface="Cambria Math" panose="02040503050406030204" pitchFamily="18" charset="0"/>
                              </a:rPr>
                            </m:ctrlPr>
                          </m:dPr>
                          <m:e>
                            <m:r>
                              <a:rPr lang="el-GR" i="1">
                                <a:latin typeface="Cambria Math"/>
                              </a:rPr>
                              <m:t>𝑗</m:t>
                            </m:r>
                            <m:r>
                              <a:rPr lang="el-GR" i="1">
                                <a:latin typeface="Cambria Math"/>
                              </a:rPr>
                              <m:t>−1</m:t>
                            </m:r>
                          </m:e>
                        </m:d>
                      </m:e>
                    </m:d>
                    <m:r>
                      <a:rPr lang="el-GR" i="1">
                        <a:latin typeface="Cambria Math"/>
                      </a:rPr>
                      <m:t>=</m:t>
                    </m:r>
                    <m:d>
                      <m:dPr>
                        <m:begChr m:val="["/>
                        <m:endChr m:val="]"/>
                        <m:ctrlPr>
                          <a:rPr lang="el-GR" i="1">
                            <a:latin typeface="Cambria Math" panose="02040503050406030204" pitchFamily="18" charset="0"/>
                          </a:rPr>
                        </m:ctrlPr>
                      </m:dPr>
                      <m:e>
                        <m:d>
                          <m:dPr>
                            <m:ctrlPr>
                              <a:rPr lang="el-GR" i="1">
                                <a:latin typeface="Cambria Math" panose="02040503050406030204" pitchFamily="18" charset="0"/>
                              </a:rPr>
                            </m:ctrlPr>
                          </m:dPr>
                          <m:e>
                            <m:r>
                              <a:rPr lang="el-GR" i="1">
                                <a:latin typeface="Cambria Math"/>
                              </a:rPr>
                              <m:t>2−1</m:t>
                            </m:r>
                          </m:e>
                        </m:d>
                        <m:r>
                          <a:rPr lang="el-GR" i="1">
                            <a:latin typeface="Cambria Math"/>
                          </a:rPr>
                          <m:t>∙</m:t>
                        </m:r>
                        <m:d>
                          <m:dPr>
                            <m:ctrlPr>
                              <a:rPr lang="el-GR" i="1">
                                <a:latin typeface="Cambria Math" panose="02040503050406030204" pitchFamily="18" charset="0"/>
                              </a:rPr>
                            </m:ctrlPr>
                          </m:dPr>
                          <m:e>
                            <m:r>
                              <a:rPr lang="el-GR" i="1">
                                <a:latin typeface="Cambria Math"/>
                              </a:rPr>
                              <m:t>2−1</m:t>
                            </m:r>
                          </m:e>
                        </m:d>
                      </m:e>
                    </m:d>
                    <m:r>
                      <a:rPr lang="el-GR" i="1">
                        <a:latin typeface="Cambria Math"/>
                      </a:rPr>
                      <m:t>=1∙1=1, </m:t>
                    </m:r>
                  </m:oMath>
                </a14:m>
                <a:r>
                  <a:rPr lang="el-GR" dirty="0"/>
                  <a:t>συνεπώς θα πρέπει ο πίνακας των αναμενόμενων συχνοτήτων να έχει αναμενόμενες τιμές πάνω από δέκα (10), συνθήκη που όπως θα δούμε παρακάτω ικανοποιείται. </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0"/>
                <a:ext cx="11233247" cy="6858000"/>
              </a:xfrm>
              <a:blipFill rotWithShape="0">
                <a:blip r:embed="rId2"/>
                <a:stretch>
                  <a:fillRect l="-1411" t="-1156" r="-1356" b="-1156"/>
                </a:stretch>
              </a:blipFill>
            </p:spPr>
            <p:txBody>
              <a:bodyPr/>
              <a:lstStyle/>
              <a:p>
                <a:r>
                  <a:rPr lang="el-GR">
                    <a:noFill/>
                  </a:rPr>
                  <a:t> </a:t>
                </a:r>
              </a:p>
            </p:txBody>
          </p:sp>
        </mc:Fallback>
      </mc:AlternateContent>
    </p:spTree>
    <p:extLst>
      <p:ext uri="{BB962C8B-B14F-4D97-AF65-F5344CB8AC3E}">
        <p14:creationId xmlns:p14="http://schemas.microsoft.com/office/powerpoint/2010/main" val="1046727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9376" y="0"/>
            <a:ext cx="11377263" cy="1772816"/>
          </a:xfrm>
        </p:spPr>
        <p:txBody>
          <a:bodyPr>
            <a:normAutofit fontScale="77500" lnSpcReduction="20000"/>
          </a:bodyPr>
          <a:lstStyle/>
          <a:p>
            <a:pPr marL="0" indent="0" algn="just">
              <a:buNone/>
            </a:pPr>
            <a:r>
              <a:rPr lang="el-GR" sz="3400" b="1" dirty="0">
                <a:solidFill>
                  <a:srgbClr val="0000FF"/>
                </a:solidFill>
              </a:rPr>
              <a:t>Βήμα </a:t>
            </a:r>
            <a:r>
              <a:rPr lang="el-GR" sz="3400" b="1" dirty="0">
                <a:solidFill>
                  <a:srgbClr val="0000FF"/>
                </a:solidFill>
              </a:rPr>
              <a:t>2</a:t>
            </a:r>
            <a:r>
              <a:rPr lang="el-GR" sz="3400" b="1" baseline="30000" dirty="0">
                <a:solidFill>
                  <a:srgbClr val="0000FF"/>
                </a:solidFill>
              </a:rPr>
              <a:t>ο</a:t>
            </a:r>
            <a:r>
              <a:rPr lang="el-GR" sz="3400" b="1" dirty="0">
                <a:solidFill>
                  <a:srgbClr val="0000FF"/>
                </a:solidFill>
              </a:rPr>
              <a:t>. </a:t>
            </a:r>
            <a:r>
              <a:rPr lang="el-GR" sz="3400" b="1" dirty="0">
                <a:solidFill>
                  <a:srgbClr val="0000FF"/>
                </a:solidFill>
              </a:rPr>
              <a:t>Υπολογίζουμε τον Πίνακα των Αναμενόμενων Συχνοτήτων </a:t>
            </a:r>
            <a:endParaRPr lang="el-GR" sz="3400" b="1" dirty="0">
              <a:solidFill>
                <a:srgbClr val="0000FF"/>
              </a:solidFill>
            </a:endParaRPr>
          </a:p>
          <a:p>
            <a:pPr algn="just"/>
            <a:r>
              <a:rPr lang="el-GR" b="1" dirty="0"/>
              <a:t>Παρατηρούμε στον πίνακα των αναμενόμενων συχνοτήτων, οι φοιτήτριες να έχουν τον ίδιο ακριβώς αριθμό απαντήσεων σε “NAI” και “ΟΧΙ” με τους φοιτητές, γεγονός που θα ήταν το απόλυτα ορθό εάν οι διακοπές σε σκηνή δεν είχαν να κάνουν με το φύλο. </a:t>
            </a:r>
          </a:p>
        </p:txBody>
      </p:sp>
      <mc:AlternateContent xmlns:mc="http://schemas.openxmlformats.org/markup-compatibility/2006" xmlns:a14="http://schemas.microsoft.com/office/drawing/2010/main">
        <mc:Choice Requires="a14">
          <p:graphicFrame>
            <p:nvGraphicFramePr>
              <p:cNvPr id="2" name="Πίνακας 1"/>
              <p:cNvGraphicFramePr>
                <a:graphicFrameLocks noGrp="1"/>
              </p:cNvGraphicFramePr>
              <p:nvPr>
                <p:extLst>
                  <p:ext uri="{D42A27DB-BD31-4B8C-83A1-F6EECF244321}">
                    <p14:modId xmlns:p14="http://schemas.microsoft.com/office/powerpoint/2010/main" val="2373871378"/>
                  </p:ext>
                </p:extLst>
              </p:nvPr>
            </p:nvGraphicFramePr>
            <p:xfrm>
              <a:off x="1534080" y="1745432"/>
              <a:ext cx="9036495" cy="5112568"/>
            </p:xfrm>
            <a:graphic>
              <a:graphicData uri="http://schemas.openxmlformats.org/drawingml/2006/table">
                <a:tbl>
                  <a:tblPr firstRow="1" firstCol="1" bandRow="1">
                    <a:tableStyleId>{5C22544A-7EE6-4342-B048-85BDC9FD1C3A}</a:tableStyleId>
                  </a:tblPr>
                  <a:tblGrid>
                    <a:gridCol w="1243944">
                      <a:extLst>
                        <a:ext uri="{9D8B030D-6E8A-4147-A177-3AD203B41FA5}">
                          <a16:colId xmlns:a16="http://schemas.microsoft.com/office/drawing/2014/main" xmlns="" val="20000"/>
                        </a:ext>
                      </a:extLst>
                    </a:gridCol>
                    <a:gridCol w="3371626">
                      <a:extLst>
                        <a:ext uri="{9D8B030D-6E8A-4147-A177-3AD203B41FA5}">
                          <a16:colId xmlns:a16="http://schemas.microsoft.com/office/drawing/2014/main" xmlns="" val="20001"/>
                        </a:ext>
                      </a:extLst>
                    </a:gridCol>
                    <a:gridCol w="3176981">
                      <a:extLst>
                        <a:ext uri="{9D8B030D-6E8A-4147-A177-3AD203B41FA5}">
                          <a16:colId xmlns:a16="http://schemas.microsoft.com/office/drawing/2014/main" xmlns="" val="20002"/>
                        </a:ext>
                      </a:extLst>
                    </a:gridCol>
                    <a:gridCol w="1243944">
                      <a:extLst>
                        <a:ext uri="{9D8B030D-6E8A-4147-A177-3AD203B41FA5}">
                          <a16:colId xmlns:a16="http://schemas.microsoft.com/office/drawing/2014/main" xmlns="" val="20003"/>
                        </a:ext>
                      </a:extLst>
                    </a:gridCol>
                  </a:tblGrid>
                  <a:tr h="852640">
                    <a:tc>
                      <a:txBody>
                        <a:bodyPr/>
                        <a:lstStyle/>
                        <a:p>
                          <a:pPr>
                            <a:lnSpc>
                              <a:spcPct val="115000"/>
                            </a:lnSpc>
                            <a:spcAft>
                              <a:spcPts val="0"/>
                            </a:spcAft>
                          </a:pPr>
                          <a:r>
                            <a:rPr lang="el-GR" sz="2000" dirty="0">
                              <a:effectLst/>
                            </a:rPr>
                            <a:t> </a:t>
                          </a:r>
                          <a:endParaRPr lang="el-GR" sz="20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000" dirty="0">
                              <a:effectLst/>
                            </a:rPr>
                            <a:t>Φοιτητές </a:t>
                          </a:r>
                          <a:endParaRPr lang="el-GR" sz="20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000" dirty="0">
                              <a:effectLst/>
                            </a:rPr>
                            <a:t>Φοιτήτριες</a:t>
                          </a:r>
                          <a:endParaRPr lang="el-GR" sz="20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000">
                              <a:effectLst/>
                            </a:rPr>
                            <a:t>Άθροισμα Γραμμών</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1760843">
                    <a:tc>
                      <a:txBody>
                        <a:bodyPr/>
                        <a:lstStyle/>
                        <a:p>
                          <a:pPr>
                            <a:lnSpc>
                              <a:spcPct val="115000"/>
                            </a:lnSpc>
                            <a:spcAft>
                              <a:spcPts val="0"/>
                            </a:spcAft>
                          </a:pPr>
                          <a:r>
                            <a:rPr lang="el-GR" sz="2000">
                              <a:effectLst/>
                            </a:rPr>
                            <a:t>Σωστό </a:t>
                          </a:r>
                          <a:endParaRPr lang="el-GR" sz="200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𝜋</m:t>
                                    </m:r>
                                  </m:e>
                                  <m:sub>
                                    <m:r>
                                      <a:rPr lang="en-US" sz="2000">
                                        <a:effectLst/>
                                        <a:latin typeface="Cambria Math"/>
                                      </a:rPr>
                                      <m:t>11</m:t>
                                    </m:r>
                                  </m:sub>
                                </m:sSub>
                                <m:r>
                                  <a:rPr lang="el-GR" sz="2000">
                                    <a:effectLst/>
                                    <a:latin typeface="Cambria Math"/>
                                  </a:rPr>
                                  <m:t>=</m:t>
                                </m:r>
                                <m:f>
                                  <m:fPr>
                                    <m:ctrlPr>
                                      <a:rPr lang="el-GR" sz="2000" i="1">
                                        <a:effectLst/>
                                        <a:latin typeface="Cambria Math" panose="02040503050406030204" pitchFamily="18" charset="0"/>
                                      </a:rPr>
                                    </m:ctrlPr>
                                  </m:fPr>
                                  <m:num>
                                    <m:r>
                                      <a:rPr lang="el-GR" sz="2000">
                                        <a:effectLst/>
                                        <a:latin typeface="Cambria Math"/>
                                      </a:rPr>
                                      <m:t>50∙45</m:t>
                                    </m:r>
                                  </m:num>
                                  <m:den>
                                    <m:r>
                                      <a:rPr lang="el-GR" sz="2000">
                                        <a:effectLst/>
                                        <a:latin typeface="Cambria Math"/>
                                      </a:rPr>
                                      <m:t>100</m:t>
                                    </m:r>
                                  </m:den>
                                </m:f>
                                <m:r>
                                  <a:rPr lang="el-GR" sz="2000">
                                    <a:effectLst/>
                                    <a:latin typeface="Cambria Math"/>
                                  </a:rPr>
                                  <m:t>=22,5</m:t>
                                </m:r>
                              </m:oMath>
                            </m:oMathPara>
                          </a14:m>
                          <a:endParaRPr lang="el-GR" sz="2000" dirty="0">
                            <a:effectLst/>
                          </a:endParaRPr>
                        </a:p>
                        <a:p>
                          <a:pPr algn="ctr">
                            <a:lnSpc>
                              <a:spcPct val="115000"/>
                            </a:lnSpc>
                            <a:spcAft>
                              <a:spcPts val="0"/>
                            </a:spcAft>
                          </a:pPr>
                          <a:r>
                            <a:rPr lang="el-GR" sz="2000" dirty="0">
                              <a:effectLst/>
                            </a:rPr>
                            <a:t> </a:t>
                          </a:r>
                          <a:endParaRPr lang="el-GR" sz="2000" dirty="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𝜋</m:t>
                                    </m:r>
                                  </m:e>
                                  <m:sub>
                                    <m:r>
                                      <a:rPr lang="en-US" sz="2000">
                                        <a:effectLst/>
                                        <a:latin typeface="Cambria Math"/>
                                      </a:rPr>
                                      <m:t>12</m:t>
                                    </m:r>
                                  </m:sub>
                                </m:sSub>
                                <m:r>
                                  <a:rPr lang="el-GR" sz="2000">
                                    <a:effectLst/>
                                    <a:latin typeface="Cambria Math"/>
                                  </a:rPr>
                                  <m:t>=</m:t>
                                </m:r>
                                <m:f>
                                  <m:fPr>
                                    <m:ctrlPr>
                                      <a:rPr lang="el-GR" sz="2000" i="1">
                                        <a:effectLst/>
                                        <a:latin typeface="Cambria Math" panose="02040503050406030204" pitchFamily="18" charset="0"/>
                                      </a:rPr>
                                    </m:ctrlPr>
                                  </m:fPr>
                                  <m:num>
                                    <m:r>
                                      <a:rPr lang="el-GR" sz="2000">
                                        <a:effectLst/>
                                        <a:latin typeface="Cambria Math"/>
                                      </a:rPr>
                                      <m:t>50∙45</m:t>
                                    </m:r>
                                  </m:num>
                                  <m:den>
                                    <m:r>
                                      <a:rPr lang="el-GR" sz="2000">
                                        <a:effectLst/>
                                        <a:latin typeface="Cambria Math"/>
                                      </a:rPr>
                                      <m:t>100</m:t>
                                    </m:r>
                                  </m:den>
                                </m:f>
                                <m:r>
                                  <a:rPr lang="el-GR" sz="2000">
                                    <a:effectLst/>
                                    <a:latin typeface="Cambria Math"/>
                                  </a:rPr>
                                  <m:t>=22,5</m:t>
                                </m:r>
                              </m:oMath>
                            </m:oMathPara>
                          </a14:m>
                          <a:endParaRPr lang="el-GR" sz="2000" dirty="0">
                            <a:effectLst/>
                          </a:endParaRPr>
                        </a:p>
                        <a:p>
                          <a:pPr algn="ctr">
                            <a:lnSpc>
                              <a:spcPct val="115000"/>
                            </a:lnSpc>
                            <a:spcAft>
                              <a:spcPts val="0"/>
                            </a:spcAft>
                          </a:pPr>
                          <a:r>
                            <a:rPr lang="el-GR" sz="2000" dirty="0">
                              <a:effectLst/>
                            </a:rPr>
                            <a:t> </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45</a:t>
                          </a:r>
                          <a:endParaRPr lang="el-GR"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1646445">
                    <a:tc>
                      <a:txBody>
                        <a:bodyPr/>
                        <a:lstStyle/>
                        <a:p>
                          <a:pPr>
                            <a:lnSpc>
                              <a:spcPct val="115000"/>
                            </a:lnSpc>
                            <a:spcAft>
                              <a:spcPts val="0"/>
                            </a:spcAft>
                          </a:pPr>
                          <a:r>
                            <a:rPr lang="el-GR" sz="2000">
                              <a:effectLst/>
                            </a:rPr>
                            <a:t>Λάθος</a:t>
                          </a:r>
                          <a:endParaRPr lang="el-GR" sz="200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𝜋</m:t>
                                    </m:r>
                                  </m:e>
                                  <m:sub>
                                    <m:r>
                                      <a:rPr lang="en-US" sz="2000">
                                        <a:effectLst/>
                                        <a:latin typeface="Cambria Math"/>
                                      </a:rPr>
                                      <m:t>21</m:t>
                                    </m:r>
                                  </m:sub>
                                </m:sSub>
                                <m:r>
                                  <a:rPr lang="el-GR" sz="2000">
                                    <a:effectLst/>
                                    <a:latin typeface="Cambria Math"/>
                                  </a:rPr>
                                  <m:t>=</m:t>
                                </m:r>
                                <m:f>
                                  <m:fPr>
                                    <m:ctrlPr>
                                      <a:rPr lang="el-GR" sz="2000" i="1">
                                        <a:effectLst/>
                                        <a:latin typeface="Cambria Math" panose="02040503050406030204" pitchFamily="18" charset="0"/>
                                      </a:rPr>
                                    </m:ctrlPr>
                                  </m:fPr>
                                  <m:num>
                                    <m:r>
                                      <a:rPr lang="el-GR" sz="2000">
                                        <a:effectLst/>
                                        <a:latin typeface="Cambria Math"/>
                                      </a:rPr>
                                      <m:t>50∙55</m:t>
                                    </m:r>
                                  </m:num>
                                  <m:den>
                                    <m:r>
                                      <a:rPr lang="el-GR" sz="2000">
                                        <a:effectLst/>
                                        <a:latin typeface="Cambria Math"/>
                                      </a:rPr>
                                      <m:t>100</m:t>
                                    </m:r>
                                  </m:den>
                                </m:f>
                                <m:r>
                                  <a:rPr lang="el-GR" sz="2000">
                                    <a:effectLst/>
                                    <a:latin typeface="Cambria Math"/>
                                  </a:rPr>
                                  <m:t>=27,5</m:t>
                                </m:r>
                              </m:oMath>
                            </m:oMathPara>
                          </a14:m>
                          <a:endParaRPr lang="el-GR" sz="2000">
                            <a:effectLst/>
                          </a:endParaRPr>
                        </a:p>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a:txBody>
                        <a:bodyPr/>
                        <a:lstStyle/>
                        <a:p>
                          <a:pPr algn="just">
                            <a:lnSpc>
                              <a:spcPct val="115000"/>
                            </a:lnSpc>
                            <a:spcBef>
                              <a:spcPts val="1200"/>
                            </a:spcBef>
                            <a:spcAft>
                              <a:spcPts val="1200"/>
                            </a:spcAft>
                          </a:pPr>
                          <a14:m>
                            <m:oMathPara xmlns:m="http://schemas.openxmlformats.org/officeDocument/2006/math">
                              <m:oMathParaPr>
                                <m:jc m:val="centerGroup"/>
                              </m:oMathParaPr>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𝜋</m:t>
                                    </m:r>
                                  </m:e>
                                  <m:sub>
                                    <m:r>
                                      <a:rPr lang="en-US" sz="2000">
                                        <a:effectLst/>
                                        <a:latin typeface="Cambria Math"/>
                                      </a:rPr>
                                      <m:t>22</m:t>
                                    </m:r>
                                  </m:sub>
                                </m:sSub>
                                <m:r>
                                  <a:rPr lang="el-GR" sz="2000">
                                    <a:effectLst/>
                                    <a:latin typeface="Cambria Math"/>
                                  </a:rPr>
                                  <m:t>=</m:t>
                                </m:r>
                                <m:f>
                                  <m:fPr>
                                    <m:ctrlPr>
                                      <a:rPr lang="el-GR" sz="2000" i="1">
                                        <a:effectLst/>
                                        <a:latin typeface="Cambria Math" panose="02040503050406030204" pitchFamily="18" charset="0"/>
                                      </a:rPr>
                                    </m:ctrlPr>
                                  </m:fPr>
                                  <m:num>
                                    <m:r>
                                      <a:rPr lang="el-GR" sz="2000">
                                        <a:effectLst/>
                                        <a:latin typeface="Cambria Math"/>
                                      </a:rPr>
                                      <m:t>50∙55</m:t>
                                    </m:r>
                                  </m:num>
                                  <m:den>
                                    <m:r>
                                      <a:rPr lang="el-GR" sz="2000">
                                        <a:effectLst/>
                                        <a:latin typeface="Cambria Math"/>
                                      </a:rPr>
                                      <m:t>100</m:t>
                                    </m:r>
                                  </m:den>
                                </m:f>
                                <m:r>
                                  <a:rPr lang="el-GR" sz="2000">
                                    <a:effectLst/>
                                    <a:latin typeface="Cambria Math"/>
                                  </a:rPr>
                                  <m:t>=27,5</m:t>
                                </m:r>
                              </m:oMath>
                            </m:oMathPara>
                          </a14:m>
                          <a:endParaRPr lang="el-GR" sz="2000" dirty="0">
                            <a:effectLst/>
                          </a:endParaRPr>
                        </a:p>
                        <a:p>
                          <a:pPr algn="ctr">
                            <a:lnSpc>
                              <a:spcPct val="115000"/>
                            </a:lnSpc>
                            <a:spcAft>
                              <a:spcPts val="0"/>
                            </a:spcAft>
                          </a:pPr>
                          <a:r>
                            <a:rPr lang="el-GR" sz="2000" dirty="0">
                              <a:effectLst/>
                            </a:rPr>
                            <a:t> </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55</a:t>
                          </a:r>
                          <a:endParaRPr lang="el-GR"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852640">
                    <a:tc>
                      <a:txBody>
                        <a:bodyPr/>
                        <a:lstStyle/>
                        <a:p>
                          <a:pPr>
                            <a:lnSpc>
                              <a:spcPct val="115000"/>
                            </a:lnSpc>
                            <a:spcAft>
                              <a:spcPts val="0"/>
                            </a:spcAft>
                          </a:pPr>
                          <a:r>
                            <a:rPr lang="el-GR" sz="2000">
                              <a:effectLst/>
                            </a:rPr>
                            <a:t>Άθροισμα Στηλών</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50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50</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100</a:t>
                          </a:r>
                          <a:endParaRPr lang="el-GR" sz="20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bl>
              </a:graphicData>
            </a:graphic>
          </p:graphicFrame>
        </mc:Choice>
        <mc:Fallback xmlns="">
          <p:graphicFrame>
            <p:nvGraphicFramePr>
              <p:cNvPr id="2" name="Πίνακας 1"/>
              <p:cNvGraphicFramePr>
                <a:graphicFrameLocks noGrp="1"/>
              </p:cNvGraphicFramePr>
              <p:nvPr>
                <p:extLst>
                  <p:ext uri="{D42A27DB-BD31-4B8C-83A1-F6EECF244321}">
                    <p14:modId xmlns:p14="http://schemas.microsoft.com/office/powerpoint/2010/main" val="2373871378"/>
                  </p:ext>
                </p:extLst>
              </p:nvPr>
            </p:nvGraphicFramePr>
            <p:xfrm>
              <a:off x="10079" y="1745432"/>
              <a:ext cx="9036495" cy="5112568"/>
            </p:xfrm>
            <a:graphic>
              <a:graphicData uri="http://schemas.openxmlformats.org/drawingml/2006/table">
                <a:tbl>
                  <a:tblPr firstRow="1" firstCol="1" bandRow="1">
                    <a:tableStyleId>{5C22544A-7EE6-4342-B048-85BDC9FD1C3A}</a:tableStyleId>
                  </a:tblPr>
                  <a:tblGrid>
                    <a:gridCol w="1243944"/>
                    <a:gridCol w="3371626"/>
                    <a:gridCol w="3176981"/>
                    <a:gridCol w="1243944"/>
                  </a:tblGrid>
                  <a:tr h="852640">
                    <a:tc>
                      <a:txBody>
                        <a:bodyPr/>
                        <a:lstStyle/>
                        <a:p>
                          <a:pPr>
                            <a:lnSpc>
                              <a:spcPct val="115000"/>
                            </a:lnSpc>
                            <a:spcAft>
                              <a:spcPts val="0"/>
                            </a:spcAft>
                          </a:pPr>
                          <a:r>
                            <a:rPr lang="el-GR" sz="2000" dirty="0">
                              <a:effectLst/>
                            </a:rPr>
                            <a:t> </a:t>
                          </a:r>
                          <a:endParaRPr lang="el-GR" sz="20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000" dirty="0">
                              <a:effectLst/>
                            </a:rPr>
                            <a:t>Φοιτητές </a:t>
                          </a:r>
                          <a:endParaRPr lang="el-GR" sz="20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000" dirty="0">
                              <a:effectLst/>
                            </a:rPr>
                            <a:t>Φοιτήτριες</a:t>
                          </a:r>
                          <a:endParaRPr lang="el-GR" sz="2000" dirty="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000">
                              <a:effectLst/>
                            </a:rPr>
                            <a:t>Άθροισμα Γραμμών</a:t>
                          </a:r>
                          <a:endParaRPr lang="el-GR" sz="2000">
                            <a:effectLst/>
                            <a:latin typeface="Calibri"/>
                            <a:ea typeface="Calibri"/>
                            <a:cs typeface="Times New Roman"/>
                          </a:endParaRPr>
                        </a:p>
                      </a:txBody>
                      <a:tcPr marL="68580" marR="68580" marT="0" marB="0" anchor="b"/>
                    </a:tc>
                  </a:tr>
                  <a:tr h="1760843">
                    <a:tc>
                      <a:txBody>
                        <a:bodyPr/>
                        <a:lstStyle/>
                        <a:p>
                          <a:pPr>
                            <a:lnSpc>
                              <a:spcPct val="115000"/>
                            </a:lnSpc>
                            <a:spcAft>
                              <a:spcPts val="0"/>
                            </a:spcAft>
                          </a:pPr>
                          <a:r>
                            <a:rPr lang="el-GR" sz="2000">
                              <a:effectLst/>
                            </a:rPr>
                            <a:t>Σωστό </a:t>
                          </a:r>
                          <a:endParaRPr lang="el-GR" sz="2000">
                            <a:effectLst/>
                            <a:latin typeface="Calibri"/>
                            <a:ea typeface="Calibri"/>
                            <a:cs typeface="Times New Roman"/>
                          </a:endParaRPr>
                        </a:p>
                      </a:txBody>
                      <a:tcPr marL="68580" marR="68580" marT="0" marB="0" anchor="b"/>
                    </a:tc>
                    <a:tc>
                      <a:txBody>
                        <a:bodyPr/>
                        <a:lstStyle/>
                        <a:p>
                          <a:endParaRPr lang="el-GR"/>
                        </a:p>
                      </a:txBody>
                      <a:tcPr marL="68580" marR="68580" marT="0" marB="0" anchor="b">
                        <a:blipFill rotWithShape="1">
                          <a:blip r:embed="rId2"/>
                          <a:stretch>
                            <a:fillRect l="-37071" t="-48443" r="-131284" b="-149481"/>
                          </a:stretch>
                        </a:blipFill>
                      </a:tcPr>
                    </a:tc>
                    <a:tc>
                      <a:txBody>
                        <a:bodyPr/>
                        <a:lstStyle/>
                        <a:p>
                          <a:endParaRPr lang="el-GR"/>
                        </a:p>
                      </a:txBody>
                      <a:tcPr marL="68580" marR="68580" marT="0" marB="0" anchor="b">
                        <a:blipFill rotWithShape="1">
                          <a:blip r:embed="rId2"/>
                          <a:stretch>
                            <a:fillRect l="-145489" t="-48443" r="-39347" b="-149481"/>
                          </a:stretch>
                        </a:blipFill>
                      </a:tcPr>
                    </a:tc>
                    <a:tc>
                      <a:txBody>
                        <a:bodyPr/>
                        <a:lstStyle/>
                        <a:p>
                          <a:pPr algn="ctr">
                            <a:lnSpc>
                              <a:spcPct val="115000"/>
                            </a:lnSpc>
                            <a:spcAft>
                              <a:spcPts val="0"/>
                            </a:spcAft>
                          </a:pPr>
                          <a:r>
                            <a:rPr lang="el-GR" sz="2000" dirty="0">
                              <a:effectLst/>
                            </a:rPr>
                            <a:t>45</a:t>
                          </a:r>
                          <a:endParaRPr lang="el-GR" sz="2000" dirty="0">
                            <a:effectLst/>
                            <a:latin typeface="Calibri"/>
                            <a:ea typeface="Calibri"/>
                            <a:cs typeface="Times New Roman"/>
                          </a:endParaRPr>
                        </a:p>
                      </a:txBody>
                      <a:tcPr marL="68580" marR="68580" marT="0" marB="0" anchor="ctr"/>
                    </a:tc>
                  </a:tr>
                  <a:tr h="1646445">
                    <a:tc>
                      <a:txBody>
                        <a:bodyPr/>
                        <a:lstStyle/>
                        <a:p>
                          <a:pPr>
                            <a:lnSpc>
                              <a:spcPct val="115000"/>
                            </a:lnSpc>
                            <a:spcAft>
                              <a:spcPts val="0"/>
                            </a:spcAft>
                          </a:pPr>
                          <a:r>
                            <a:rPr lang="el-GR" sz="2000">
                              <a:effectLst/>
                            </a:rPr>
                            <a:t>Λάθος</a:t>
                          </a:r>
                          <a:endParaRPr lang="el-GR" sz="2000">
                            <a:effectLst/>
                            <a:latin typeface="Calibri"/>
                            <a:ea typeface="Calibri"/>
                            <a:cs typeface="Times New Roman"/>
                          </a:endParaRPr>
                        </a:p>
                      </a:txBody>
                      <a:tcPr marL="68580" marR="68580" marT="0" marB="0" anchor="b"/>
                    </a:tc>
                    <a:tc>
                      <a:txBody>
                        <a:bodyPr/>
                        <a:lstStyle/>
                        <a:p>
                          <a:endParaRPr lang="el-GR"/>
                        </a:p>
                      </a:txBody>
                      <a:tcPr marL="68580" marR="68580" marT="0" marB="0" anchor="b">
                        <a:blipFill rotWithShape="1">
                          <a:blip r:embed="rId2"/>
                          <a:stretch>
                            <a:fillRect l="-37071" t="-158889" r="-131284" b="-60000"/>
                          </a:stretch>
                        </a:blipFill>
                      </a:tcPr>
                    </a:tc>
                    <a:tc>
                      <a:txBody>
                        <a:bodyPr/>
                        <a:lstStyle/>
                        <a:p>
                          <a:endParaRPr lang="el-GR"/>
                        </a:p>
                      </a:txBody>
                      <a:tcPr marL="68580" marR="68580" marT="0" marB="0" anchor="b">
                        <a:blipFill rotWithShape="1">
                          <a:blip r:embed="rId2"/>
                          <a:stretch>
                            <a:fillRect l="-145489" t="-158889" r="-39347" b="-60000"/>
                          </a:stretch>
                        </a:blipFill>
                      </a:tcPr>
                    </a:tc>
                    <a:tc>
                      <a:txBody>
                        <a:bodyPr/>
                        <a:lstStyle/>
                        <a:p>
                          <a:pPr algn="ctr">
                            <a:lnSpc>
                              <a:spcPct val="115000"/>
                            </a:lnSpc>
                            <a:spcAft>
                              <a:spcPts val="0"/>
                            </a:spcAft>
                          </a:pPr>
                          <a:r>
                            <a:rPr lang="el-GR" sz="2000" dirty="0">
                              <a:effectLst/>
                            </a:rPr>
                            <a:t>55</a:t>
                          </a:r>
                          <a:endParaRPr lang="el-GR" sz="2000" dirty="0">
                            <a:effectLst/>
                            <a:latin typeface="Calibri"/>
                            <a:ea typeface="Calibri"/>
                            <a:cs typeface="Times New Roman"/>
                          </a:endParaRPr>
                        </a:p>
                      </a:txBody>
                      <a:tcPr marL="68580" marR="68580" marT="0" marB="0" anchor="ctr"/>
                    </a:tc>
                  </a:tr>
                  <a:tr h="852640">
                    <a:tc>
                      <a:txBody>
                        <a:bodyPr/>
                        <a:lstStyle/>
                        <a:p>
                          <a:pPr>
                            <a:lnSpc>
                              <a:spcPct val="115000"/>
                            </a:lnSpc>
                            <a:spcAft>
                              <a:spcPts val="0"/>
                            </a:spcAft>
                          </a:pPr>
                          <a:r>
                            <a:rPr lang="el-GR" sz="2000">
                              <a:effectLst/>
                            </a:rPr>
                            <a:t>Άθροισμα Στηλών</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50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50</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100</a:t>
                          </a:r>
                          <a:endParaRPr lang="el-GR" sz="2000"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803472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551384" y="360040"/>
                <a:ext cx="11089231" cy="980728"/>
              </a:xfrm>
            </p:spPr>
            <p:txBody>
              <a:bodyPr>
                <a:normAutofit/>
              </a:bodyPr>
              <a:lstStyle/>
              <a:p>
                <a:pPr marL="0" indent="0" algn="just">
                  <a:buNone/>
                </a:pPr>
                <a:r>
                  <a:rPr lang="el-GR" sz="2800" b="1" dirty="0">
                    <a:solidFill>
                      <a:srgbClr val="0000FF"/>
                    </a:solidFill>
                  </a:rPr>
                  <a:t>Βήμα 3</a:t>
                </a:r>
                <a:r>
                  <a:rPr lang="el-GR" sz="2800" b="1" baseline="30000" dirty="0">
                    <a:solidFill>
                      <a:srgbClr val="0000FF"/>
                    </a:solidFill>
                  </a:rPr>
                  <a:t>ο</a:t>
                </a:r>
                <a:r>
                  <a:rPr lang="el-GR" sz="2800" b="1" dirty="0">
                    <a:solidFill>
                      <a:srgbClr val="0000FF"/>
                    </a:solidFill>
                  </a:rPr>
                  <a:t>. </a:t>
                </a:r>
                <a:r>
                  <a:rPr lang="el-GR" sz="2800" b="1" dirty="0">
                    <a:solidFill>
                      <a:srgbClr val="0000FF"/>
                    </a:solidFill>
                  </a:rPr>
                  <a:t>Υπολογίζουμε τον βοηθητικό πίνακα για τον υπολογισμό της Στατιστικής   </a:t>
                </a:r>
                <a14:m>
                  <m:oMath xmlns:m="http://schemas.openxmlformats.org/officeDocument/2006/math">
                    <m:sSup>
                      <m:sSupPr>
                        <m:ctrlPr>
                          <a:rPr lang="el-GR" sz="2800" b="1" i="1">
                            <a:solidFill>
                              <a:srgbClr val="0000FF"/>
                            </a:solidFill>
                            <a:latin typeface="Cambria Math" panose="02040503050406030204" pitchFamily="18" charset="0"/>
                          </a:rPr>
                        </m:ctrlPr>
                      </m:sSupPr>
                      <m:e>
                        <m:r>
                          <a:rPr lang="en-US" sz="2800" b="1" i="1">
                            <a:solidFill>
                              <a:srgbClr val="0000FF"/>
                            </a:solidFill>
                            <a:latin typeface="Cambria Math"/>
                          </a:rPr>
                          <m:t>𝑿</m:t>
                        </m:r>
                      </m:e>
                      <m:sup>
                        <m:r>
                          <a:rPr lang="el-GR" sz="2800" b="1" i="1">
                            <a:solidFill>
                              <a:srgbClr val="0000FF"/>
                            </a:solidFill>
                            <a:latin typeface="Cambria Math"/>
                          </a:rPr>
                          <m:t>𝟐</m:t>
                        </m:r>
                      </m:sup>
                    </m:sSup>
                  </m:oMath>
                </a14:m>
                <a:endParaRPr lang="el-GR" sz="2800"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551384" y="360040"/>
                <a:ext cx="11089231" cy="980728"/>
              </a:xfrm>
              <a:blipFill rotWithShape="0">
                <a:blip r:embed="rId2"/>
                <a:stretch>
                  <a:fillRect l="-1099" t="-5590" r="-1099" b="-15528"/>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ext uri="{D42A27DB-BD31-4B8C-83A1-F6EECF244321}">
                    <p14:modId xmlns:p14="http://schemas.microsoft.com/office/powerpoint/2010/main" val="2857192978"/>
                  </p:ext>
                </p:extLst>
              </p:nvPr>
            </p:nvGraphicFramePr>
            <p:xfrm>
              <a:off x="1524001" y="1844825"/>
              <a:ext cx="9144001" cy="4536503"/>
            </p:xfrm>
            <a:graphic>
              <a:graphicData uri="http://schemas.openxmlformats.org/drawingml/2006/table">
                <a:tbl>
                  <a:tblPr firstRow="1" firstCol="1" bandRow="1">
                    <a:tableStyleId>{5C22544A-7EE6-4342-B048-85BDC9FD1C3A}</a:tableStyleId>
                  </a:tblPr>
                  <a:tblGrid>
                    <a:gridCol w="1223807">
                      <a:extLst>
                        <a:ext uri="{9D8B030D-6E8A-4147-A177-3AD203B41FA5}">
                          <a16:colId xmlns:a16="http://schemas.microsoft.com/office/drawing/2014/main" xmlns="" val="20000"/>
                        </a:ext>
                      </a:extLst>
                    </a:gridCol>
                    <a:gridCol w="938056">
                      <a:extLst>
                        <a:ext uri="{9D8B030D-6E8A-4147-A177-3AD203B41FA5}">
                          <a16:colId xmlns:a16="http://schemas.microsoft.com/office/drawing/2014/main" xmlns="" val="20001"/>
                        </a:ext>
                      </a:extLst>
                    </a:gridCol>
                    <a:gridCol w="1552887">
                      <a:extLst>
                        <a:ext uri="{9D8B030D-6E8A-4147-A177-3AD203B41FA5}">
                          <a16:colId xmlns:a16="http://schemas.microsoft.com/office/drawing/2014/main" xmlns="" val="20002"/>
                        </a:ext>
                      </a:extLst>
                    </a:gridCol>
                    <a:gridCol w="1323350">
                      <a:extLst>
                        <a:ext uri="{9D8B030D-6E8A-4147-A177-3AD203B41FA5}">
                          <a16:colId xmlns:a16="http://schemas.microsoft.com/office/drawing/2014/main" xmlns="" val="20003"/>
                        </a:ext>
                      </a:extLst>
                    </a:gridCol>
                    <a:gridCol w="1253084">
                      <a:extLst>
                        <a:ext uri="{9D8B030D-6E8A-4147-A177-3AD203B41FA5}">
                          <a16:colId xmlns:a16="http://schemas.microsoft.com/office/drawing/2014/main" xmlns="" val="20004"/>
                        </a:ext>
                      </a:extLst>
                    </a:gridCol>
                    <a:gridCol w="1468568">
                      <a:extLst>
                        <a:ext uri="{9D8B030D-6E8A-4147-A177-3AD203B41FA5}">
                          <a16:colId xmlns:a16="http://schemas.microsoft.com/office/drawing/2014/main" xmlns="" val="20005"/>
                        </a:ext>
                      </a:extLst>
                    </a:gridCol>
                    <a:gridCol w="1384249">
                      <a:extLst>
                        <a:ext uri="{9D8B030D-6E8A-4147-A177-3AD203B41FA5}">
                          <a16:colId xmlns:a16="http://schemas.microsoft.com/office/drawing/2014/main" xmlns="" val="20006"/>
                        </a:ext>
                      </a:extLst>
                    </a:gridCol>
                  </a:tblGrid>
                  <a:tr h="1499696">
                    <a:tc>
                      <a:txBody>
                        <a:bodyPr/>
                        <a:lstStyle/>
                        <a:p>
                          <a:pPr algn="ctr">
                            <a:lnSpc>
                              <a:spcPct val="115000"/>
                            </a:lnSpc>
                            <a:spcBef>
                              <a:spcPts val="300"/>
                            </a:spcBef>
                            <a:spcAft>
                              <a:spcPts val="300"/>
                            </a:spcAft>
                          </a:pPr>
                          <a:r>
                            <a:rPr lang="el-GR" sz="2400" dirty="0">
                              <a:effectLst/>
                            </a:rPr>
                            <a:t>Γραμμή </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el-GR" sz="2400" dirty="0">
                              <a:effectLst/>
                            </a:rPr>
                            <a:t>Στήλη </a:t>
                          </a:r>
                          <a:endParaRPr lang="el-GR" sz="2400" dirty="0">
                            <a:effectLst/>
                            <a:latin typeface="Calibri"/>
                            <a:ea typeface="Calibri"/>
                            <a:cs typeface="Times New Roman"/>
                          </a:endParaRPr>
                        </a:p>
                      </a:txBody>
                      <a:tcPr marL="68580" marR="68580" marT="0" marB="0" anchor="ctr"/>
                    </a:tc>
                    <a:tc>
                      <a:txBody>
                        <a:bodyPr/>
                        <a:lstStyle/>
                        <a:p>
                          <a:pPr>
                            <a:lnSpc>
                              <a:spcPct val="115000"/>
                            </a:lnSpc>
                            <a:spcBef>
                              <a:spcPts val="300"/>
                            </a:spcBef>
                            <a:spcAft>
                              <a:spcPts val="300"/>
                            </a:spcAft>
                          </a:pPr>
                          <a:r>
                            <a:rPr lang="el-GR" sz="1600" dirty="0">
                              <a:effectLst/>
                            </a:rPr>
                            <a:t>Παρατηρούμενη</a:t>
                          </a:r>
                        </a:p>
                        <a:p>
                          <a:pPr algn="ctr">
                            <a:lnSpc>
                              <a:spcPct val="115000"/>
                            </a:lnSpc>
                            <a:spcBef>
                              <a:spcPts val="300"/>
                            </a:spcBef>
                            <a:spcAft>
                              <a:spcPts val="300"/>
                            </a:spcAft>
                          </a:pPr>
                          <a:r>
                            <a:rPr lang="el-GR" sz="2400" dirty="0">
                              <a:effectLst/>
                            </a:rPr>
                            <a:t>Π</a:t>
                          </a:r>
                          <a:endParaRPr lang="el-GR" sz="2400" dirty="0">
                            <a:effectLst/>
                            <a:latin typeface="Calibri"/>
                            <a:ea typeface="Calibri"/>
                            <a:cs typeface="Times New Roman"/>
                          </a:endParaRPr>
                        </a:p>
                      </a:txBody>
                      <a:tcPr marL="68580" marR="68580" marT="0" marB="0" anchor="ctr"/>
                    </a:tc>
                    <a:tc>
                      <a:txBody>
                        <a:bodyPr/>
                        <a:lstStyle/>
                        <a:p>
                          <a:pPr>
                            <a:lnSpc>
                              <a:spcPct val="115000"/>
                            </a:lnSpc>
                            <a:spcBef>
                              <a:spcPts val="300"/>
                            </a:spcBef>
                            <a:spcAft>
                              <a:spcPts val="300"/>
                            </a:spcAft>
                          </a:pPr>
                          <a:r>
                            <a:rPr lang="el-GR" sz="1600" dirty="0">
                              <a:effectLst/>
                            </a:rPr>
                            <a:t>Αναμενόμενη</a:t>
                          </a:r>
                        </a:p>
                        <a:p>
                          <a:pPr algn="ctr">
                            <a:lnSpc>
                              <a:spcPct val="115000"/>
                            </a:lnSpc>
                            <a:spcBef>
                              <a:spcPts val="300"/>
                            </a:spcBef>
                            <a:spcAft>
                              <a:spcPts val="300"/>
                            </a:spcAft>
                          </a:pPr>
                          <a:r>
                            <a:rPr lang="el-GR" sz="2400" dirty="0">
                              <a:effectLst/>
                            </a:rPr>
                            <a:t>Α</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r>
                                  <a:rPr lang="el-GR" sz="2400">
                                    <a:effectLst/>
                                    <a:latin typeface="Cambria Math"/>
                                  </a:rPr>
                                  <m:t>𝜫</m:t>
                                </m:r>
                                <m:r>
                                  <a:rPr lang="el-GR" sz="2400">
                                    <a:effectLst/>
                                    <a:latin typeface="Cambria Math"/>
                                  </a:rPr>
                                  <m:t>−</m:t>
                                </m:r>
                                <m:r>
                                  <a:rPr lang="el-GR" sz="2400">
                                    <a:effectLst/>
                                    <a:latin typeface="Cambria Math"/>
                                  </a:rPr>
                                  <m:t>𝜜</m:t>
                                </m:r>
                              </m:oMath>
                            </m:oMathPara>
                          </a14:m>
                          <a:endParaRPr lang="el-GR" sz="2400">
                            <a:effectLst/>
                            <a:latin typeface="Calibri"/>
                            <a:ea typeface="Calibri"/>
                            <a:cs typeface="Times New Roman"/>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sSup>
                                  <m:sSupPr>
                                    <m:ctrlPr>
                                      <a:rPr lang="el-GR" sz="2400" i="1">
                                        <a:effectLst/>
                                        <a:latin typeface="Cambria Math" panose="02040503050406030204" pitchFamily="18" charset="0"/>
                                      </a:rPr>
                                    </m:ctrlPr>
                                  </m:sSupPr>
                                  <m:e>
                                    <m:r>
                                      <a:rPr lang="el-GR" sz="2400">
                                        <a:effectLst/>
                                        <a:latin typeface="Cambria Math"/>
                                      </a:rPr>
                                      <m:t>(</m:t>
                                    </m:r>
                                    <m:r>
                                      <a:rPr lang="el-GR" sz="2400">
                                        <a:effectLst/>
                                        <a:latin typeface="Cambria Math"/>
                                      </a:rPr>
                                      <m:t>𝜫</m:t>
                                    </m:r>
                                    <m:r>
                                      <a:rPr lang="el-GR" sz="2400">
                                        <a:effectLst/>
                                        <a:latin typeface="Cambria Math"/>
                                      </a:rPr>
                                      <m:t>−</m:t>
                                    </m:r>
                                    <m:r>
                                      <a:rPr lang="el-GR" sz="2400">
                                        <a:effectLst/>
                                        <a:latin typeface="Cambria Math"/>
                                      </a:rPr>
                                      <m:t>𝜜</m:t>
                                    </m:r>
                                    <m:r>
                                      <a:rPr lang="el-GR" sz="2400">
                                        <a:effectLst/>
                                        <a:latin typeface="Cambria Math"/>
                                      </a:rPr>
                                      <m:t>)</m:t>
                                    </m:r>
                                  </m:e>
                                  <m:sup>
                                    <m:r>
                                      <a:rPr lang="el-GR" sz="2400">
                                        <a:effectLst/>
                                        <a:latin typeface="Cambria Math"/>
                                      </a:rPr>
                                      <m:t>𝟐</m:t>
                                    </m:r>
                                  </m:sup>
                                </m:sSup>
                              </m:oMath>
                            </m:oMathPara>
                          </a14:m>
                          <a:endParaRPr lang="el-GR" sz="2400">
                            <a:effectLst/>
                            <a:latin typeface="Calibri"/>
                            <a:ea typeface="Calibri"/>
                            <a:cs typeface="Times New Roman"/>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l-GR" sz="2400" i="1">
                                        <a:effectLst/>
                                        <a:latin typeface="Cambria Math" panose="02040503050406030204" pitchFamily="18" charset="0"/>
                                      </a:rPr>
                                    </m:ctrlPr>
                                  </m:fPr>
                                  <m:num>
                                    <m:sSup>
                                      <m:sSupPr>
                                        <m:ctrlPr>
                                          <a:rPr lang="el-GR" sz="2400" i="1">
                                            <a:effectLst/>
                                            <a:latin typeface="Cambria Math" panose="02040503050406030204" pitchFamily="18" charset="0"/>
                                          </a:rPr>
                                        </m:ctrlPr>
                                      </m:sSupPr>
                                      <m:e>
                                        <m:d>
                                          <m:dPr>
                                            <m:ctrlPr>
                                              <a:rPr lang="el-GR" sz="2400" i="1">
                                                <a:effectLst/>
                                                <a:latin typeface="Cambria Math" panose="02040503050406030204" pitchFamily="18" charset="0"/>
                                              </a:rPr>
                                            </m:ctrlPr>
                                          </m:dPr>
                                          <m:e>
                                            <m:r>
                                              <a:rPr lang="el-GR" sz="2400">
                                                <a:effectLst/>
                                                <a:latin typeface="Cambria Math"/>
                                              </a:rPr>
                                              <m:t>𝜫</m:t>
                                            </m:r>
                                            <m:r>
                                              <a:rPr lang="el-GR" sz="2400">
                                                <a:effectLst/>
                                                <a:latin typeface="Cambria Math"/>
                                              </a:rPr>
                                              <m:t>−</m:t>
                                            </m:r>
                                            <m:r>
                                              <a:rPr lang="el-GR" sz="2400">
                                                <a:effectLst/>
                                                <a:latin typeface="Cambria Math"/>
                                              </a:rPr>
                                              <m:t>𝜜</m:t>
                                            </m:r>
                                          </m:e>
                                        </m:d>
                                      </m:e>
                                      <m:sup>
                                        <m:r>
                                          <a:rPr lang="el-GR" sz="2400">
                                            <a:effectLst/>
                                            <a:latin typeface="Cambria Math"/>
                                          </a:rPr>
                                          <m:t>𝟐</m:t>
                                        </m:r>
                                      </m:sup>
                                    </m:sSup>
                                  </m:num>
                                  <m:den>
                                    <m:r>
                                      <a:rPr lang="el-GR" sz="2400">
                                        <a:effectLst/>
                                        <a:latin typeface="Cambria Math"/>
                                      </a:rPr>
                                      <m:t>𝜜</m:t>
                                    </m:r>
                                  </m:den>
                                </m:f>
                              </m:oMath>
                            </m:oMathPara>
                          </a14:m>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607673">
                    <a:tc>
                      <a:txBody>
                        <a:bodyPr/>
                        <a:lstStyle/>
                        <a:p>
                          <a:pPr algn="ctr">
                            <a:lnSpc>
                              <a:spcPct val="115000"/>
                            </a:lnSpc>
                            <a:spcBef>
                              <a:spcPts val="300"/>
                            </a:spcBef>
                            <a:spcAft>
                              <a:spcPts val="30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22,5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-7,5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56,25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607673">
                    <a:tc>
                      <a:txBody>
                        <a:bodyPr/>
                        <a:lstStyle/>
                        <a:p>
                          <a:pPr algn="ctr">
                            <a:lnSpc>
                              <a:spcPct val="115000"/>
                            </a:lnSpc>
                            <a:spcBef>
                              <a:spcPts val="300"/>
                            </a:spcBef>
                            <a:spcAft>
                              <a:spcPts val="30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7,5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56,25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607673">
                    <a:tc>
                      <a:txBody>
                        <a:bodyPr/>
                        <a:lstStyle/>
                        <a:p>
                          <a:pPr algn="ctr">
                            <a:lnSpc>
                              <a:spcPct val="115000"/>
                            </a:lnSpc>
                            <a:spcBef>
                              <a:spcPts val="300"/>
                            </a:spcBef>
                            <a:spcAft>
                              <a:spcPts val="30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7,5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56,25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2,04545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607673">
                    <a:tc>
                      <a:txBody>
                        <a:bodyPr/>
                        <a:lstStyle/>
                        <a:p>
                          <a:pPr algn="ctr">
                            <a:lnSpc>
                              <a:spcPct val="115000"/>
                            </a:lnSpc>
                            <a:spcBef>
                              <a:spcPts val="300"/>
                            </a:spcBef>
                            <a:spcAft>
                              <a:spcPts val="30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-7,5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56,25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2,04545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606115">
                    <a:tc gridSpan="7">
                      <a:txBody>
                        <a:bodyPr/>
                        <a:lstStyle/>
                        <a:p>
                          <a:pPr algn="r">
                            <a:lnSpc>
                              <a:spcPct val="115000"/>
                            </a:lnSpc>
                            <a:spcBef>
                              <a:spcPts val="300"/>
                            </a:spcBef>
                            <a:spcAft>
                              <a:spcPts val="300"/>
                            </a:spcAft>
                          </a:pPr>
                          <a:r>
                            <a:rPr lang="el-GR" sz="2400" dirty="0">
                              <a:effectLst/>
                            </a:rPr>
                            <a:t>Σύνολο </a:t>
                          </a:r>
                          <a14:m>
                            <m:oMath xmlns:m="http://schemas.openxmlformats.org/officeDocument/2006/math">
                              <m:r>
                                <a:rPr lang="el-GR" sz="2400">
                                  <a:effectLst/>
                                  <a:latin typeface="Cambria Math"/>
                                </a:rPr>
                                <m:t>=</m:t>
                              </m:r>
                            </m:oMath>
                          </a14:m>
                          <a:r>
                            <a:rPr lang="el-GR" sz="2400" dirty="0">
                              <a:effectLst/>
                            </a:rPr>
                            <a:t> 9,09</a:t>
                          </a:r>
                          <a:endParaRPr lang="el-GR" sz="2400" dirty="0">
                            <a:effectLst/>
                            <a:latin typeface="Calibri"/>
                            <a:ea typeface="Calibri"/>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5"/>
                      </a:ext>
                    </a:extLst>
                  </a:tr>
                </a:tbl>
              </a:graphicData>
            </a:graphic>
          </p:graphicFrame>
        </mc:Choice>
        <mc:Fallback xmlns="">
          <p:graphicFrame>
            <p:nvGraphicFramePr>
              <p:cNvPr id="5" name="Πίνακας 4"/>
              <p:cNvGraphicFramePr>
                <a:graphicFrameLocks noGrp="1"/>
              </p:cNvGraphicFramePr>
              <p:nvPr>
                <p:extLst>
                  <p:ext uri="{D42A27DB-BD31-4B8C-83A1-F6EECF244321}">
                    <p14:modId xmlns:p14="http://schemas.microsoft.com/office/powerpoint/2010/main" val="2857192978"/>
                  </p:ext>
                </p:extLst>
              </p:nvPr>
            </p:nvGraphicFramePr>
            <p:xfrm>
              <a:off x="0" y="1844824"/>
              <a:ext cx="9144001" cy="4536503"/>
            </p:xfrm>
            <a:graphic>
              <a:graphicData uri="http://schemas.openxmlformats.org/drawingml/2006/table">
                <a:tbl>
                  <a:tblPr firstRow="1" firstCol="1" bandRow="1">
                    <a:tableStyleId>{5C22544A-7EE6-4342-B048-85BDC9FD1C3A}</a:tableStyleId>
                  </a:tblPr>
                  <a:tblGrid>
                    <a:gridCol w="1223807"/>
                    <a:gridCol w="938056"/>
                    <a:gridCol w="1552887"/>
                    <a:gridCol w="1323350"/>
                    <a:gridCol w="1253084"/>
                    <a:gridCol w="1468568"/>
                    <a:gridCol w="1384249"/>
                  </a:tblGrid>
                  <a:tr h="1499696">
                    <a:tc>
                      <a:txBody>
                        <a:bodyPr/>
                        <a:lstStyle/>
                        <a:p>
                          <a:pPr algn="ctr">
                            <a:lnSpc>
                              <a:spcPct val="115000"/>
                            </a:lnSpc>
                            <a:spcBef>
                              <a:spcPts val="300"/>
                            </a:spcBef>
                            <a:spcAft>
                              <a:spcPts val="300"/>
                            </a:spcAft>
                          </a:pPr>
                          <a:r>
                            <a:rPr lang="el-GR" sz="2400" dirty="0">
                              <a:effectLst/>
                            </a:rPr>
                            <a:t>Γραμμή </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Bef>
                              <a:spcPts val="300"/>
                            </a:spcBef>
                            <a:spcAft>
                              <a:spcPts val="300"/>
                            </a:spcAft>
                          </a:pPr>
                          <a:r>
                            <a:rPr lang="el-GR" sz="2400" dirty="0">
                              <a:effectLst/>
                            </a:rPr>
                            <a:t>Στήλη </a:t>
                          </a:r>
                          <a:endParaRPr lang="el-GR" sz="2400" dirty="0">
                            <a:effectLst/>
                            <a:latin typeface="Calibri"/>
                            <a:ea typeface="Calibri"/>
                            <a:cs typeface="Times New Roman"/>
                          </a:endParaRPr>
                        </a:p>
                      </a:txBody>
                      <a:tcPr marL="68580" marR="68580" marT="0" marB="0" anchor="ctr"/>
                    </a:tc>
                    <a:tc>
                      <a:txBody>
                        <a:bodyPr/>
                        <a:lstStyle/>
                        <a:p>
                          <a:pPr>
                            <a:lnSpc>
                              <a:spcPct val="115000"/>
                            </a:lnSpc>
                            <a:spcBef>
                              <a:spcPts val="300"/>
                            </a:spcBef>
                            <a:spcAft>
                              <a:spcPts val="300"/>
                            </a:spcAft>
                          </a:pPr>
                          <a:r>
                            <a:rPr lang="el-GR" sz="1600" dirty="0">
                              <a:effectLst/>
                            </a:rPr>
                            <a:t>Παρατηρούμενη</a:t>
                          </a:r>
                        </a:p>
                        <a:p>
                          <a:pPr algn="ctr">
                            <a:lnSpc>
                              <a:spcPct val="115000"/>
                            </a:lnSpc>
                            <a:spcBef>
                              <a:spcPts val="300"/>
                            </a:spcBef>
                            <a:spcAft>
                              <a:spcPts val="300"/>
                            </a:spcAft>
                          </a:pPr>
                          <a:r>
                            <a:rPr lang="el-GR" sz="2400" dirty="0">
                              <a:effectLst/>
                            </a:rPr>
                            <a:t>Π</a:t>
                          </a:r>
                          <a:endParaRPr lang="el-GR" sz="2400" dirty="0">
                            <a:effectLst/>
                            <a:latin typeface="Calibri"/>
                            <a:ea typeface="Calibri"/>
                            <a:cs typeface="Times New Roman"/>
                          </a:endParaRPr>
                        </a:p>
                      </a:txBody>
                      <a:tcPr marL="68580" marR="68580" marT="0" marB="0" anchor="ctr"/>
                    </a:tc>
                    <a:tc>
                      <a:txBody>
                        <a:bodyPr/>
                        <a:lstStyle/>
                        <a:p>
                          <a:pPr>
                            <a:lnSpc>
                              <a:spcPct val="115000"/>
                            </a:lnSpc>
                            <a:spcBef>
                              <a:spcPts val="300"/>
                            </a:spcBef>
                            <a:spcAft>
                              <a:spcPts val="300"/>
                            </a:spcAft>
                          </a:pPr>
                          <a:r>
                            <a:rPr lang="el-GR" sz="1600" dirty="0">
                              <a:effectLst/>
                            </a:rPr>
                            <a:t>Αναμενόμενη</a:t>
                          </a:r>
                        </a:p>
                        <a:p>
                          <a:pPr algn="ctr">
                            <a:lnSpc>
                              <a:spcPct val="115000"/>
                            </a:lnSpc>
                            <a:spcBef>
                              <a:spcPts val="300"/>
                            </a:spcBef>
                            <a:spcAft>
                              <a:spcPts val="300"/>
                            </a:spcAft>
                          </a:pPr>
                          <a:r>
                            <a:rPr lang="el-GR" sz="2400" dirty="0">
                              <a:effectLst/>
                            </a:rPr>
                            <a:t>Α</a:t>
                          </a:r>
                          <a:endParaRPr lang="el-GR" sz="2400" dirty="0">
                            <a:effectLst/>
                            <a:latin typeface="Calibri"/>
                            <a:ea typeface="Calibri"/>
                            <a:cs typeface="Times New Roman"/>
                          </a:endParaRPr>
                        </a:p>
                      </a:txBody>
                      <a:tcPr marL="68580" marR="68580" marT="0" marB="0" anchor="ctr"/>
                    </a:tc>
                    <a:tc>
                      <a:txBody>
                        <a:bodyPr/>
                        <a:lstStyle/>
                        <a:p>
                          <a:endParaRPr lang="el-GR"/>
                        </a:p>
                      </a:txBody>
                      <a:tcPr marL="68580" marR="68580" marT="0" marB="0" anchor="ctr">
                        <a:blipFill rotWithShape="1">
                          <a:blip r:embed="rId3"/>
                          <a:stretch>
                            <a:fillRect l="-400971" t="-407" r="-227184" b="-207724"/>
                          </a:stretch>
                        </a:blipFill>
                      </a:tcPr>
                    </a:tc>
                    <a:tc>
                      <a:txBody>
                        <a:bodyPr/>
                        <a:lstStyle/>
                        <a:p>
                          <a:endParaRPr lang="el-GR"/>
                        </a:p>
                      </a:txBody>
                      <a:tcPr marL="68580" marR="68580" marT="0" marB="0" anchor="ctr">
                        <a:blipFill rotWithShape="1">
                          <a:blip r:embed="rId3"/>
                          <a:stretch>
                            <a:fillRect l="-428216" t="-407" r="-94191" b="-207724"/>
                          </a:stretch>
                        </a:blipFill>
                      </a:tcPr>
                    </a:tc>
                    <a:tc>
                      <a:txBody>
                        <a:bodyPr/>
                        <a:lstStyle/>
                        <a:p>
                          <a:endParaRPr lang="el-GR"/>
                        </a:p>
                      </a:txBody>
                      <a:tcPr marL="68580" marR="68580" marT="0" marB="0" anchor="ctr">
                        <a:blipFill rotWithShape="1">
                          <a:blip r:embed="rId3"/>
                          <a:stretch>
                            <a:fillRect l="-560793" t="-407" b="-207724"/>
                          </a:stretch>
                        </a:blipFill>
                      </a:tcPr>
                    </a:tc>
                  </a:tr>
                  <a:tr h="607673">
                    <a:tc>
                      <a:txBody>
                        <a:bodyPr/>
                        <a:lstStyle/>
                        <a:p>
                          <a:pPr algn="ctr">
                            <a:lnSpc>
                              <a:spcPct val="115000"/>
                            </a:lnSpc>
                            <a:spcBef>
                              <a:spcPts val="300"/>
                            </a:spcBef>
                            <a:spcAft>
                              <a:spcPts val="30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22,5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-7,5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56,25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tr>
                  <a:tr h="607673">
                    <a:tc>
                      <a:txBody>
                        <a:bodyPr/>
                        <a:lstStyle/>
                        <a:p>
                          <a:pPr algn="ctr">
                            <a:lnSpc>
                              <a:spcPct val="115000"/>
                            </a:lnSpc>
                            <a:spcBef>
                              <a:spcPts val="300"/>
                            </a:spcBef>
                            <a:spcAft>
                              <a:spcPts val="30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7,5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56,25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tr>
                  <a:tr h="607673">
                    <a:tc>
                      <a:txBody>
                        <a:bodyPr/>
                        <a:lstStyle/>
                        <a:p>
                          <a:pPr algn="ctr">
                            <a:lnSpc>
                              <a:spcPct val="115000"/>
                            </a:lnSpc>
                            <a:spcBef>
                              <a:spcPts val="300"/>
                            </a:spcBef>
                            <a:spcAft>
                              <a:spcPts val="30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7,5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56,25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2,04545</a:t>
                          </a:r>
                          <a:endParaRPr lang="el-GR" sz="2400">
                            <a:effectLst/>
                            <a:latin typeface="Calibri"/>
                            <a:ea typeface="Calibri"/>
                            <a:cs typeface="Times New Roman"/>
                          </a:endParaRPr>
                        </a:p>
                      </a:txBody>
                      <a:tcPr marL="68580" marR="68580" marT="0" marB="0" anchor="ctr"/>
                    </a:tc>
                  </a:tr>
                  <a:tr h="607673">
                    <a:tc>
                      <a:txBody>
                        <a:bodyPr/>
                        <a:lstStyle/>
                        <a:p>
                          <a:pPr algn="ctr">
                            <a:lnSpc>
                              <a:spcPct val="115000"/>
                            </a:lnSpc>
                            <a:spcBef>
                              <a:spcPts val="300"/>
                            </a:spcBef>
                            <a:spcAft>
                              <a:spcPts val="30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-7,5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56,25</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2,04545</a:t>
                          </a:r>
                          <a:endParaRPr lang="el-GR" sz="2400">
                            <a:effectLst/>
                            <a:latin typeface="Calibri"/>
                            <a:ea typeface="Calibri"/>
                            <a:cs typeface="Times New Roman"/>
                          </a:endParaRPr>
                        </a:p>
                      </a:txBody>
                      <a:tcPr marL="68580" marR="68580" marT="0" marB="0" anchor="ctr"/>
                    </a:tc>
                  </a:tr>
                  <a:tr h="606115">
                    <a:tc gridSpan="7">
                      <a:txBody>
                        <a:bodyPr/>
                        <a:lstStyle/>
                        <a:p>
                          <a:endParaRPr lang="el-GR"/>
                        </a:p>
                      </a:txBody>
                      <a:tcPr marL="68580" marR="68580" marT="0" marB="0" anchor="ctr">
                        <a:blipFill rotWithShape="1">
                          <a:blip r:embed="rId3"/>
                          <a:stretch>
                            <a:fillRect t="-652525" b="-13131"/>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mc:Fallback>
      </mc:AlternateContent>
    </p:spTree>
    <p:extLst>
      <p:ext uri="{BB962C8B-B14F-4D97-AF65-F5344CB8AC3E}">
        <p14:creationId xmlns:p14="http://schemas.microsoft.com/office/powerpoint/2010/main" val="276410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Τίτλος 1"/>
              <p:cNvSpPr>
                <a:spLocks noGrp="1"/>
              </p:cNvSpPr>
              <p:nvPr>
                <p:ph type="title"/>
              </p:nvPr>
            </p:nvSpPr>
            <p:spPr>
              <a:xfrm>
                <a:off x="407368" y="0"/>
                <a:ext cx="11305256" cy="1417638"/>
              </a:xfrm>
            </p:spPr>
            <p:txBody>
              <a:bodyPr>
                <a:normAutofit/>
              </a:bodyPr>
              <a:lstStyle/>
              <a:p>
                <a:pPr algn="just"/>
                <a:r>
                  <a:rPr lang="el-GR" sz="2700" b="1" dirty="0">
                    <a:latin typeface="+mn-lt"/>
                    <a:ea typeface="+mn-ea"/>
                    <a:cs typeface="+mn-cs"/>
                  </a:rPr>
                  <a:t>Βήμα 4ο . Συγκρίνουμε την τιμή της Στατιστικής   </a:t>
                </a:r>
                <a14:m>
                  <m:oMath xmlns:m="http://schemas.openxmlformats.org/officeDocument/2006/math">
                    <m:sSup>
                      <m:sSupPr>
                        <m:ctrlPr>
                          <a:rPr lang="el-GR" sz="2700" b="1" i="1">
                            <a:latin typeface="Cambria Math" panose="02040503050406030204" pitchFamily="18" charset="0"/>
                            <a:ea typeface="+mn-ea"/>
                            <a:cs typeface="+mn-cs"/>
                          </a:rPr>
                        </m:ctrlPr>
                      </m:sSupPr>
                      <m:e>
                        <m:r>
                          <a:rPr lang="en-US" sz="2700" b="1" i="1">
                            <a:latin typeface="Cambria Math"/>
                            <a:ea typeface="+mn-ea"/>
                            <a:cs typeface="+mn-cs"/>
                          </a:rPr>
                          <m:t>𝐗</m:t>
                        </m:r>
                      </m:e>
                      <m:sup>
                        <m:r>
                          <a:rPr lang="el-GR" sz="2700" b="1">
                            <a:latin typeface="Cambria Math"/>
                            <a:ea typeface="+mn-ea"/>
                            <a:cs typeface="+mn-cs"/>
                          </a:rPr>
                          <m:t>𝟐</m:t>
                        </m:r>
                      </m:sup>
                    </m:sSup>
                  </m:oMath>
                </a14:m>
                <a:r>
                  <a:rPr lang="el-GR" sz="2700" b="1" dirty="0">
                    <a:latin typeface="+mn-lt"/>
                    <a:ea typeface="+mn-ea"/>
                    <a:cs typeface="+mn-cs"/>
                  </a:rPr>
                  <a:t> με την κρίσιμη τιμή που λαμβάνουμε από τον πίνακα της </a:t>
                </a:r>
                <a14:m>
                  <m:oMath xmlns:m="http://schemas.openxmlformats.org/officeDocument/2006/math">
                    <m:sSubSup>
                      <m:sSubSupPr>
                        <m:ctrlPr>
                          <a:rPr lang="el-GR" sz="2700" b="1" i="1">
                            <a:latin typeface="Cambria Math" panose="02040503050406030204" pitchFamily="18" charset="0"/>
                            <a:ea typeface="+mn-ea"/>
                            <a:cs typeface="+mn-cs"/>
                          </a:rPr>
                        </m:ctrlPr>
                      </m:sSubSupPr>
                      <m:e>
                        <m:r>
                          <a:rPr lang="el-GR" sz="2700" b="1">
                            <a:latin typeface="Cambria Math"/>
                            <a:ea typeface="+mn-ea"/>
                            <a:cs typeface="+mn-cs"/>
                          </a:rPr>
                          <m:t>𝛘</m:t>
                        </m:r>
                      </m:e>
                      <m:sub>
                        <m:r>
                          <a:rPr lang="el-GR" sz="2700" b="1">
                            <a:latin typeface="Cambria Math"/>
                            <a:ea typeface="+mn-ea"/>
                            <a:cs typeface="+mn-cs"/>
                          </a:rPr>
                          <m:t>𝛂</m:t>
                        </m:r>
                      </m:sub>
                      <m:sup>
                        <m:r>
                          <a:rPr lang="el-GR" sz="2700" b="1">
                            <a:latin typeface="Cambria Math"/>
                            <a:ea typeface="+mn-ea"/>
                            <a:cs typeface="+mn-cs"/>
                          </a:rPr>
                          <m:t>𝟐</m:t>
                        </m:r>
                      </m:sup>
                    </m:sSubSup>
                  </m:oMath>
                </a14:m>
                <a:r>
                  <a:rPr lang="el-GR" sz="2700" b="1" dirty="0">
                    <a:latin typeface="+mn-lt"/>
                    <a:ea typeface="+mn-ea"/>
                    <a:cs typeface="+mn-cs"/>
                  </a:rPr>
                  <a:t> κατανομής και διεξάγουμε τον έλεγχο της υπόθεσης.  </a:t>
                </a:r>
              </a:p>
            </p:txBody>
          </p:sp>
        </mc:Choice>
        <mc:Fallback>
          <p:sp>
            <p:nvSpPr>
              <p:cNvPr id="2" name="Τίτλος 1"/>
              <p:cNvSpPr>
                <a:spLocks noGrp="1" noRot="1" noChangeAspect="1" noMove="1" noResize="1" noEditPoints="1" noAdjustHandles="1" noChangeArrowheads="1" noChangeShapeType="1" noTextEdit="1"/>
              </p:cNvSpPr>
              <p:nvPr>
                <p:ph type="title"/>
              </p:nvPr>
            </p:nvSpPr>
            <p:spPr>
              <a:xfrm>
                <a:off x="407368" y="0"/>
                <a:ext cx="11305256" cy="1417638"/>
              </a:xfrm>
              <a:blipFill rotWithShape="0">
                <a:blip r:embed="rId2"/>
                <a:stretch>
                  <a:fillRect l="-1025" t="-429" r="-1025" b="-8584"/>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1556792"/>
                <a:ext cx="11305256" cy="5301208"/>
              </a:xfrm>
            </p:spPr>
            <p:txBody>
              <a:bodyPr>
                <a:normAutofit lnSpcReduction="10000"/>
              </a:bodyPr>
              <a:lstStyle/>
              <a:p>
                <a:pPr algn="just"/>
                <a:r>
                  <a:rPr lang="el-GR" dirty="0" smtClean="0"/>
                  <a:t>Από τον βοηθητικό πίνακα </a:t>
                </a:r>
                <a:r>
                  <a:rPr lang="el-GR" dirty="0"/>
                  <a:t>προκύπτει ότι η στατιστική </a:t>
                </a:r>
                <a14:m>
                  <m:oMath xmlns:m="http://schemas.openxmlformats.org/officeDocument/2006/math">
                    <m:sSup>
                      <m:sSupPr>
                        <m:ctrlPr>
                          <a:rPr lang="el-GR" i="1">
                            <a:latin typeface="Cambria Math" panose="02040503050406030204" pitchFamily="18" charset="0"/>
                          </a:rPr>
                        </m:ctrlPr>
                      </m:sSupPr>
                      <m:e>
                        <m:r>
                          <a:rPr lang="el-GR" i="1">
                            <a:latin typeface="Cambria Math"/>
                          </a:rPr>
                          <m:t>𝜒</m:t>
                        </m:r>
                      </m:e>
                      <m:sup>
                        <m:r>
                          <a:rPr lang="el-GR" i="1">
                            <a:latin typeface="Cambria Math"/>
                          </a:rPr>
                          <m:t>2</m:t>
                        </m:r>
                      </m:sup>
                    </m:sSup>
                    <m:r>
                      <a:rPr lang="el-GR" i="1">
                        <a:latin typeface="Cambria Math"/>
                      </a:rPr>
                      <m:t>=</m:t>
                    </m:r>
                    <m:nary>
                      <m:naryPr>
                        <m:chr m:val="∑"/>
                        <m:limLoc m:val="undOvr"/>
                        <m:subHide m:val="on"/>
                        <m:supHide m:val="on"/>
                        <m:ctrlPr>
                          <a:rPr lang="el-GR" i="1">
                            <a:latin typeface="Cambria Math" panose="02040503050406030204" pitchFamily="18" charset="0"/>
                          </a:rPr>
                        </m:ctrlPr>
                      </m:naryPr>
                      <m:sub/>
                      <m:sup/>
                      <m:e>
                        <m:f>
                          <m:fPr>
                            <m:ctrlPr>
                              <a:rPr lang="el-GR" i="1">
                                <a:latin typeface="Cambria Math" panose="02040503050406030204" pitchFamily="18" charset="0"/>
                              </a:rPr>
                            </m:ctrlPr>
                          </m:fPr>
                          <m:num>
                            <m:sSup>
                              <m:sSupPr>
                                <m:ctrlPr>
                                  <a:rPr lang="el-GR" i="1">
                                    <a:latin typeface="Cambria Math" panose="02040503050406030204" pitchFamily="18" charset="0"/>
                                  </a:rPr>
                                </m:ctrlPr>
                              </m:sSupPr>
                              <m:e>
                                <m:d>
                                  <m:dPr>
                                    <m:ctrlPr>
                                      <a:rPr lang="el-GR" i="1">
                                        <a:latin typeface="Cambria Math" panose="02040503050406030204" pitchFamily="18" charset="0"/>
                                      </a:rPr>
                                    </m:ctrlPr>
                                  </m:dPr>
                                  <m:e>
                                    <m:r>
                                      <a:rPr lang="el-GR" i="1">
                                        <a:latin typeface="Cambria Math"/>
                                      </a:rPr>
                                      <m:t>𝛱</m:t>
                                    </m:r>
                                    <m:r>
                                      <a:rPr lang="el-GR" i="1">
                                        <a:latin typeface="Cambria Math"/>
                                      </a:rPr>
                                      <m:t>−</m:t>
                                    </m:r>
                                    <m:r>
                                      <a:rPr lang="el-GR" i="1">
                                        <a:latin typeface="Cambria Math"/>
                                      </a:rPr>
                                      <m:t>𝛢</m:t>
                                    </m:r>
                                  </m:e>
                                </m:d>
                              </m:e>
                              <m:sup>
                                <m:r>
                                  <a:rPr lang="el-GR" i="1">
                                    <a:latin typeface="Cambria Math"/>
                                  </a:rPr>
                                  <m:t>2</m:t>
                                </m:r>
                              </m:sup>
                            </m:sSup>
                          </m:num>
                          <m:den>
                            <m:r>
                              <a:rPr lang="el-GR" i="1">
                                <a:latin typeface="Cambria Math"/>
                              </a:rPr>
                              <m:t>𝛢</m:t>
                            </m:r>
                          </m:den>
                        </m:f>
                      </m:e>
                    </m:nary>
                    <m:r>
                      <a:rPr lang="el-GR" i="1">
                        <a:latin typeface="Cambria Math"/>
                      </a:rPr>
                      <m:t>=9,09</m:t>
                    </m:r>
                  </m:oMath>
                </a14:m>
                <a:r>
                  <a:rPr lang="el-GR" dirty="0"/>
                  <a:t>, η οποία θα πρέπει να συγκριθεί με την κρίσιμη τιμή που λαμβάνουμε από τον πίνακα της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𝜒</m:t>
                        </m:r>
                      </m:e>
                      <m:sub>
                        <m:r>
                          <a:rPr lang="el-GR" i="1">
                            <a:latin typeface="Cambria Math"/>
                          </a:rPr>
                          <m:t>𝛼</m:t>
                        </m:r>
                      </m:sub>
                      <m:sup>
                        <m:r>
                          <a:rPr lang="el-GR" i="1">
                            <a:latin typeface="Cambria Math"/>
                          </a:rPr>
                          <m:t>2</m:t>
                        </m:r>
                      </m:sup>
                    </m:sSubSup>
                  </m:oMath>
                </a14:m>
                <a:r>
                  <a:rPr lang="el-GR" dirty="0"/>
                  <a:t> κατανομής για δεδομένο επίπεδο σημαντικότητας </a:t>
                </a:r>
                <a14:m>
                  <m:oMath xmlns:m="http://schemas.openxmlformats.org/officeDocument/2006/math">
                    <m:r>
                      <a:rPr lang="el-GR" i="1">
                        <a:latin typeface="Cambria Math"/>
                      </a:rPr>
                      <m:t>𝛼</m:t>
                    </m:r>
                  </m:oMath>
                </a14:m>
                <a:r>
                  <a:rPr lang="el-GR" dirty="0"/>
                  <a:t> : </a:t>
                </a:r>
              </a:p>
              <a:p>
                <a:pPr lvl="0" algn="just"/>
                <a:r>
                  <a:rPr lang="el-GR" dirty="0"/>
                  <a:t>Έστω </a:t>
                </a:r>
                <a14:m>
                  <m:oMath xmlns:m="http://schemas.openxmlformats.org/officeDocument/2006/math">
                    <m:r>
                      <a:rPr lang="el-GR" i="1">
                        <a:latin typeface="Cambria Math"/>
                      </a:rPr>
                      <m:t>𝛼</m:t>
                    </m:r>
                    <m:r>
                      <a:rPr lang="el-GR" i="1">
                        <a:latin typeface="Cambria Math"/>
                      </a:rPr>
                      <m:t>= 1 %</m:t>
                    </m:r>
                  </m:oMath>
                </a14:m>
                <a:r>
                  <a:rPr lang="el-GR" dirty="0"/>
                  <a:t> , γεγονός που σημαίνει ότι αναλαμβάνουμε τον κίνδυνο με πιθανότητα 1 % οι υπό εξέταση μεταβλητές να είναι πράγματι ανεξάρτητες, αλλά εμείς να συμπεράνουμε ότι δεν είναι.    </a:t>
                </a:r>
              </a:p>
              <a:p>
                <a:pPr lvl="0"/>
                <a:r>
                  <a:rPr lang="el-GR" dirty="0"/>
                  <a:t>Υπολογίζουμε τους βαθμούς ελευθερίας </a:t>
                </a:r>
                <a14:m>
                  <m:oMath xmlns:m="http://schemas.openxmlformats.org/officeDocument/2006/math">
                    <m:d>
                      <m:dPr>
                        <m:begChr m:val="["/>
                        <m:endChr m:val="]"/>
                        <m:ctrlPr>
                          <a:rPr lang="el-GR" i="1">
                            <a:latin typeface="Cambria Math" panose="02040503050406030204" pitchFamily="18" charset="0"/>
                          </a:rPr>
                        </m:ctrlPr>
                      </m:dPr>
                      <m:e>
                        <m:d>
                          <m:dPr>
                            <m:ctrlPr>
                              <a:rPr lang="el-GR" i="1">
                                <a:latin typeface="Cambria Math" panose="02040503050406030204" pitchFamily="18" charset="0"/>
                              </a:rPr>
                            </m:ctrlPr>
                          </m:dPr>
                          <m:e>
                            <m:r>
                              <a:rPr lang="el-GR" i="1">
                                <a:latin typeface="Cambria Math"/>
                              </a:rPr>
                              <m:t>𝑖</m:t>
                            </m:r>
                            <m:r>
                              <a:rPr lang="el-GR" i="1">
                                <a:latin typeface="Cambria Math"/>
                              </a:rPr>
                              <m:t>−1</m:t>
                            </m:r>
                          </m:e>
                        </m:d>
                        <m:r>
                          <a:rPr lang="el-GR" i="1">
                            <a:latin typeface="Cambria Math"/>
                          </a:rPr>
                          <m:t>∙</m:t>
                        </m:r>
                        <m:d>
                          <m:dPr>
                            <m:ctrlPr>
                              <a:rPr lang="el-GR" i="1">
                                <a:latin typeface="Cambria Math" panose="02040503050406030204" pitchFamily="18" charset="0"/>
                              </a:rPr>
                            </m:ctrlPr>
                          </m:dPr>
                          <m:e>
                            <m:r>
                              <a:rPr lang="el-GR" i="1">
                                <a:latin typeface="Cambria Math"/>
                              </a:rPr>
                              <m:t>𝑗</m:t>
                            </m:r>
                            <m:r>
                              <a:rPr lang="el-GR" i="1">
                                <a:latin typeface="Cambria Math"/>
                              </a:rPr>
                              <m:t>−1</m:t>
                            </m:r>
                          </m:e>
                        </m:d>
                      </m:e>
                    </m:d>
                    <m:r>
                      <a:rPr lang="el-GR" i="1">
                        <a:latin typeface="Cambria Math"/>
                      </a:rPr>
                      <m:t>=</m:t>
                    </m:r>
                    <m:d>
                      <m:dPr>
                        <m:begChr m:val="["/>
                        <m:endChr m:val="]"/>
                        <m:ctrlPr>
                          <a:rPr lang="el-GR" i="1">
                            <a:latin typeface="Cambria Math" panose="02040503050406030204" pitchFamily="18" charset="0"/>
                          </a:rPr>
                        </m:ctrlPr>
                      </m:dPr>
                      <m:e>
                        <m:d>
                          <m:dPr>
                            <m:ctrlPr>
                              <a:rPr lang="el-GR" i="1">
                                <a:latin typeface="Cambria Math" panose="02040503050406030204" pitchFamily="18" charset="0"/>
                              </a:rPr>
                            </m:ctrlPr>
                          </m:dPr>
                          <m:e>
                            <m:r>
                              <a:rPr lang="el-GR" i="1">
                                <a:latin typeface="Cambria Math"/>
                              </a:rPr>
                              <m:t>2−1</m:t>
                            </m:r>
                          </m:e>
                        </m:d>
                        <m:r>
                          <a:rPr lang="el-GR" i="1">
                            <a:latin typeface="Cambria Math"/>
                          </a:rPr>
                          <m:t>∙</m:t>
                        </m:r>
                        <m:d>
                          <m:dPr>
                            <m:ctrlPr>
                              <a:rPr lang="el-GR" i="1">
                                <a:latin typeface="Cambria Math" panose="02040503050406030204" pitchFamily="18" charset="0"/>
                              </a:rPr>
                            </m:ctrlPr>
                          </m:dPr>
                          <m:e>
                            <m:r>
                              <a:rPr lang="el-GR" i="1">
                                <a:latin typeface="Cambria Math"/>
                              </a:rPr>
                              <m:t>2−1</m:t>
                            </m:r>
                          </m:e>
                        </m:d>
                      </m:e>
                    </m:d>
                    <m:r>
                      <a:rPr lang="el-GR" i="1">
                        <a:latin typeface="Cambria Math"/>
                      </a:rPr>
                      <m:t>=1∙1=1. </m:t>
                    </m:r>
                  </m:oMath>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1556792"/>
                <a:ext cx="11305256" cy="5301208"/>
              </a:xfrm>
              <a:blipFill rotWithShape="0">
                <a:blip r:embed="rId3"/>
                <a:stretch>
                  <a:fillRect l="-1241" t="-2299" r="-1348"/>
                </a:stretch>
              </a:blipFill>
            </p:spPr>
            <p:txBody>
              <a:bodyPr/>
              <a:lstStyle/>
              <a:p>
                <a:r>
                  <a:rPr lang="el-GR">
                    <a:noFill/>
                  </a:rPr>
                  <a:t> </a:t>
                </a:r>
              </a:p>
            </p:txBody>
          </p:sp>
        </mc:Fallback>
      </mc:AlternateContent>
    </p:spTree>
    <p:extLst>
      <p:ext uri="{BB962C8B-B14F-4D97-AF65-F5344CB8AC3E}">
        <p14:creationId xmlns:p14="http://schemas.microsoft.com/office/powerpoint/2010/main" val="25282754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335360" y="1"/>
                <a:ext cx="11521280" cy="3428999"/>
              </a:xfrm>
            </p:spPr>
            <p:txBody>
              <a:bodyPr>
                <a:normAutofit fontScale="85000" lnSpcReduction="10000"/>
              </a:bodyPr>
              <a:lstStyle/>
              <a:p>
                <a:pPr algn="just"/>
                <a:r>
                  <a:rPr lang="el-GR" dirty="0"/>
                  <a:t>Σύμφωνα με τον παραπάνω πίνακα, η κριτική τιμή της </a:t>
                </a:r>
                <a14:m>
                  <m:oMath xmlns:m="http://schemas.openxmlformats.org/officeDocument/2006/math">
                    <m:sSup>
                      <m:sSupPr>
                        <m:ctrlPr>
                          <a:rPr lang="el-GR" i="1">
                            <a:latin typeface="Cambria Math" panose="02040503050406030204" pitchFamily="18" charset="0"/>
                          </a:rPr>
                        </m:ctrlPr>
                      </m:sSupPr>
                      <m:e>
                        <m:r>
                          <a:rPr lang="el-GR" i="1">
                            <a:latin typeface="Cambria Math"/>
                          </a:rPr>
                          <m:t>𝜒</m:t>
                        </m:r>
                      </m:e>
                      <m:sup>
                        <m:r>
                          <a:rPr lang="el-GR" i="1">
                            <a:latin typeface="Cambria Math"/>
                          </a:rPr>
                          <m:t>2</m:t>
                        </m:r>
                      </m:sup>
                    </m:sSup>
                  </m:oMath>
                </a14:m>
                <a:r>
                  <a:rPr lang="el-GR" dirty="0"/>
                  <a:t> κατανομής για ένα βαθμό ελευθερίας και </a:t>
                </a:r>
                <a14:m>
                  <m:oMath xmlns:m="http://schemas.openxmlformats.org/officeDocument/2006/math">
                    <m:r>
                      <a:rPr lang="el-GR" i="1">
                        <a:latin typeface="Cambria Math"/>
                      </a:rPr>
                      <m:t>𝛼</m:t>
                    </m:r>
                    <m:r>
                      <a:rPr lang="el-GR" i="1">
                        <a:latin typeface="Cambria Math"/>
                      </a:rPr>
                      <m:t>=0,01</m:t>
                    </m:r>
                  </m:oMath>
                </a14:m>
                <a:r>
                  <a:rPr lang="el-GR" dirty="0"/>
                  <a:t> επίπεδο σημαντικότητας  είναι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𝜒</m:t>
                        </m:r>
                      </m:e>
                      <m:sub>
                        <m:r>
                          <a:rPr lang="el-GR" i="1">
                            <a:latin typeface="Cambria Math"/>
                          </a:rPr>
                          <m:t>0,01</m:t>
                        </m:r>
                      </m:sub>
                      <m:sup>
                        <m:r>
                          <a:rPr lang="el-GR" i="1">
                            <a:latin typeface="Cambria Math"/>
                          </a:rPr>
                          <m:t>2</m:t>
                        </m:r>
                      </m:sup>
                    </m:sSubSup>
                    <m:r>
                      <a:rPr lang="el-GR" i="1">
                        <a:latin typeface="Cambria Math"/>
                      </a:rPr>
                      <m:t>=6,635</m:t>
                    </m:r>
                  </m:oMath>
                </a14:m>
                <a:r>
                  <a:rPr lang="el-GR" dirty="0"/>
                  <a:t>. </a:t>
                </a:r>
              </a:p>
              <a:p>
                <a:pPr algn="just"/>
                <a:r>
                  <a:rPr lang="el-GR" dirty="0"/>
                  <a:t>Παρατηρούμε ότι η στατιστική </a:t>
                </a:r>
                <a14:m>
                  <m:oMath xmlns:m="http://schemas.openxmlformats.org/officeDocument/2006/math">
                    <m:sSup>
                      <m:sSupPr>
                        <m:ctrlPr>
                          <a:rPr lang="el-GR" i="1">
                            <a:latin typeface="Cambria Math" panose="02040503050406030204" pitchFamily="18" charset="0"/>
                          </a:rPr>
                        </m:ctrlPr>
                      </m:sSupPr>
                      <m:e>
                        <m:r>
                          <a:rPr lang="el-GR" i="1">
                            <a:latin typeface="Cambria Math"/>
                          </a:rPr>
                          <m:t>𝜒</m:t>
                        </m:r>
                      </m:e>
                      <m:sup>
                        <m:r>
                          <a:rPr lang="el-GR" i="1">
                            <a:latin typeface="Cambria Math"/>
                          </a:rPr>
                          <m:t>2</m:t>
                        </m:r>
                      </m:sup>
                    </m:sSup>
                    <m:r>
                      <a:rPr lang="el-GR" i="1">
                        <a:latin typeface="Cambria Math"/>
                      </a:rPr>
                      <m:t>=</m:t>
                    </m:r>
                    <m:nary>
                      <m:naryPr>
                        <m:chr m:val="∑"/>
                        <m:limLoc m:val="undOvr"/>
                        <m:subHide m:val="on"/>
                        <m:supHide m:val="on"/>
                        <m:ctrlPr>
                          <a:rPr lang="el-GR" i="1">
                            <a:latin typeface="Cambria Math" panose="02040503050406030204" pitchFamily="18" charset="0"/>
                          </a:rPr>
                        </m:ctrlPr>
                      </m:naryPr>
                      <m:sub/>
                      <m:sup/>
                      <m:e>
                        <m:f>
                          <m:fPr>
                            <m:ctrlPr>
                              <a:rPr lang="el-GR" i="1">
                                <a:latin typeface="Cambria Math" panose="02040503050406030204" pitchFamily="18" charset="0"/>
                              </a:rPr>
                            </m:ctrlPr>
                          </m:fPr>
                          <m:num>
                            <m:sSup>
                              <m:sSupPr>
                                <m:ctrlPr>
                                  <a:rPr lang="el-GR" i="1">
                                    <a:latin typeface="Cambria Math" panose="02040503050406030204" pitchFamily="18" charset="0"/>
                                  </a:rPr>
                                </m:ctrlPr>
                              </m:sSupPr>
                              <m:e>
                                <m:d>
                                  <m:dPr>
                                    <m:ctrlPr>
                                      <a:rPr lang="el-GR" i="1">
                                        <a:latin typeface="Cambria Math" panose="02040503050406030204" pitchFamily="18" charset="0"/>
                                      </a:rPr>
                                    </m:ctrlPr>
                                  </m:dPr>
                                  <m:e>
                                    <m:r>
                                      <a:rPr lang="el-GR" i="1">
                                        <a:latin typeface="Cambria Math"/>
                                      </a:rPr>
                                      <m:t>𝛱</m:t>
                                    </m:r>
                                    <m:r>
                                      <a:rPr lang="el-GR" i="1">
                                        <a:latin typeface="Cambria Math"/>
                                      </a:rPr>
                                      <m:t>−</m:t>
                                    </m:r>
                                    <m:r>
                                      <a:rPr lang="el-GR" i="1">
                                        <a:latin typeface="Cambria Math"/>
                                      </a:rPr>
                                      <m:t>𝛢</m:t>
                                    </m:r>
                                  </m:e>
                                </m:d>
                              </m:e>
                              <m:sup>
                                <m:r>
                                  <a:rPr lang="el-GR" i="1">
                                    <a:latin typeface="Cambria Math"/>
                                  </a:rPr>
                                  <m:t>2</m:t>
                                </m:r>
                              </m:sup>
                            </m:sSup>
                          </m:num>
                          <m:den>
                            <m:r>
                              <a:rPr lang="el-GR" i="1">
                                <a:latin typeface="Cambria Math"/>
                              </a:rPr>
                              <m:t>𝛢</m:t>
                            </m:r>
                          </m:den>
                        </m:f>
                        <m:r>
                          <a:rPr lang="el-GR" i="1">
                            <a:latin typeface="Cambria Math"/>
                          </a:rPr>
                          <m:t>=9,09</m:t>
                        </m:r>
                      </m:e>
                    </m:nary>
                  </m:oMath>
                </a14:m>
                <a:r>
                  <a:rPr lang="el-GR" dirty="0"/>
                  <a:t> ξεπερνά την κρίσιμη τιμή της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𝜒</m:t>
                        </m:r>
                      </m:e>
                      <m:sub>
                        <m:r>
                          <a:rPr lang="el-GR" i="1">
                            <a:latin typeface="Cambria Math"/>
                          </a:rPr>
                          <m:t>0,05</m:t>
                        </m:r>
                      </m:sub>
                      <m:sup>
                        <m:r>
                          <a:rPr lang="el-GR" i="1">
                            <a:latin typeface="Cambria Math"/>
                          </a:rPr>
                          <m:t>2</m:t>
                        </m:r>
                      </m:sup>
                    </m:sSubSup>
                    <m:r>
                      <a:rPr lang="el-GR" i="1">
                        <a:latin typeface="Cambria Math"/>
                      </a:rPr>
                      <m:t>=6,635</m:t>
                    </m:r>
                  </m:oMath>
                </a14:m>
                <a:r>
                  <a:rPr lang="el-GR" dirty="0"/>
                  <a:t>, δηλαδή   </a:t>
                </a:r>
                <a14:m>
                  <m:oMath xmlns:m="http://schemas.openxmlformats.org/officeDocument/2006/math">
                    <m:sSup>
                      <m:sSupPr>
                        <m:ctrlPr>
                          <a:rPr lang="el-GR" i="1">
                            <a:latin typeface="Cambria Math" panose="02040503050406030204" pitchFamily="18" charset="0"/>
                          </a:rPr>
                        </m:ctrlPr>
                      </m:sSupPr>
                      <m:e>
                        <m:r>
                          <a:rPr lang="el-GR" i="1">
                            <a:latin typeface="Cambria Math"/>
                          </a:rPr>
                          <m:t>𝜒</m:t>
                        </m:r>
                      </m:e>
                      <m:sup>
                        <m:r>
                          <a:rPr lang="el-GR" i="1">
                            <a:latin typeface="Cambria Math"/>
                          </a:rPr>
                          <m:t>2</m:t>
                        </m:r>
                      </m:sup>
                    </m:sSup>
                    <m:r>
                      <a:rPr lang="el-GR" i="1">
                        <a:latin typeface="Cambria Math"/>
                      </a:rPr>
                      <m:t>=9,09&gt;</m:t>
                    </m:r>
                    <m:sSubSup>
                      <m:sSubSupPr>
                        <m:ctrlPr>
                          <a:rPr lang="el-GR" i="1">
                            <a:latin typeface="Cambria Math" panose="02040503050406030204" pitchFamily="18" charset="0"/>
                          </a:rPr>
                        </m:ctrlPr>
                      </m:sSubSupPr>
                      <m:e>
                        <m:r>
                          <a:rPr lang="el-GR" i="1">
                            <a:latin typeface="Cambria Math"/>
                          </a:rPr>
                          <m:t>6,635=</m:t>
                        </m:r>
                        <m:r>
                          <a:rPr lang="el-GR" i="1">
                            <a:latin typeface="Cambria Math"/>
                          </a:rPr>
                          <m:t>𝜒</m:t>
                        </m:r>
                      </m:e>
                      <m:sub>
                        <m:r>
                          <a:rPr lang="el-GR" i="1">
                            <a:latin typeface="Cambria Math"/>
                          </a:rPr>
                          <m:t>𝛼</m:t>
                        </m:r>
                      </m:sub>
                      <m:sup>
                        <m:r>
                          <a:rPr lang="el-GR" i="1">
                            <a:latin typeface="Cambria Math"/>
                          </a:rPr>
                          <m:t>2</m:t>
                        </m:r>
                      </m:sup>
                    </m:sSubSup>
                  </m:oMath>
                </a14:m>
                <a:r>
                  <a:rPr lang="el-GR" dirty="0"/>
                  <a:t> , συνεπώς απορρίπτουμε την </a:t>
                </a:r>
                <a14:m>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l-GR" i="1">
                            <a:latin typeface="Cambria Math"/>
                          </a:rPr>
                          <m:t>0</m:t>
                        </m:r>
                      </m:sub>
                    </m:sSub>
                  </m:oMath>
                </a14:m>
                <a:r>
                  <a:rPr lang="el-GR" dirty="0"/>
                  <a:t>. Με άλλα λόγια, καταλήγουμε στο συμπέρασμα ότι η προτίμηση σε διακοπές στη σκηνή δεν είναι ανεξάρτητη από το φύλο. </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335360" y="1"/>
                <a:ext cx="11521280" cy="3428999"/>
              </a:xfrm>
              <a:blipFill rotWithShape="0">
                <a:blip r:embed="rId2"/>
                <a:stretch>
                  <a:fillRect l="-899" t="-2842" r="-100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3282009824"/>
                  </p:ext>
                </p:extLst>
              </p:nvPr>
            </p:nvGraphicFramePr>
            <p:xfrm>
              <a:off x="1524001" y="3212977"/>
              <a:ext cx="9143999" cy="3904723"/>
            </p:xfrm>
            <a:graphic>
              <a:graphicData uri="http://schemas.openxmlformats.org/drawingml/2006/table">
                <a:tbl>
                  <a:tblPr firstRow="1" firstCol="1" bandRow="1">
                    <a:tableStyleId>{5C22544A-7EE6-4342-B048-85BDC9FD1C3A}</a:tableStyleId>
                  </a:tblPr>
                  <a:tblGrid>
                    <a:gridCol w="1021253">
                      <a:extLst>
                        <a:ext uri="{9D8B030D-6E8A-4147-A177-3AD203B41FA5}">
                          <a16:colId xmlns:a16="http://schemas.microsoft.com/office/drawing/2014/main" xmlns="" val="20000"/>
                        </a:ext>
                      </a:extLst>
                    </a:gridCol>
                    <a:gridCol w="1401387">
                      <a:extLst>
                        <a:ext uri="{9D8B030D-6E8A-4147-A177-3AD203B41FA5}">
                          <a16:colId xmlns:a16="http://schemas.microsoft.com/office/drawing/2014/main" xmlns="" val="20001"/>
                        </a:ext>
                      </a:extLst>
                    </a:gridCol>
                    <a:gridCol w="1399495">
                      <a:extLst>
                        <a:ext uri="{9D8B030D-6E8A-4147-A177-3AD203B41FA5}">
                          <a16:colId xmlns:a16="http://schemas.microsoft.com/office/drawing/2014/main" xmlns="" val="20002"/>
                        </a:ext>
                      </a:extLst>
                    </a:gridCol>
                    <a:gridCol w="1688850">
                      <a:extLst>
                        <a:ext uri="{9D8B030D-6E8A-4147-A177-3AD203B41FA5}">
                          <a16:colId xmlns:a16="http://schemas.microsoft.com/office/drawing/2014/main" xmlns="" val="20003"/>
                        </a:ext>
                      </a:extLst>
                    </a:gridCol>
                    <a:gridCol w="1688850">
                      <a:extLst>
                        <a:ext uri="{9D8B030D-6E8A-4147-A177-3AD203B41FA5}">
                          <a16:colId xmlns:a16="http://schemas.microsoft.com/office/drawing/2014/main" xmlns="" val="20004"/>
                        </a:ext>
                      </a:extLst>
                    </a:gridCol>
                    <a:gridCol w="1944164">
                      <a:extLst>
                        <a:ext uri="{9D8B030D-6E8A-4147-A177-3AD203B41FA5}">
                          <a16:colId xmlns:a16="http://schemas.microsoft.com/office/drawing/2014/main" xmlns="" val="20005"/>
                        </a:ext>
                      </a:extLst>
                    </a:gridCol>
                  </a:tblGrid>
                  <a:tr h="591072">
                    <a:tc>
                      <a:txBody>
                        <a:bodyPr/>
                        <a:lstStyle/>
                        <a:p>
                          <a:pPr>
                            <a:lnSpc>
                              <a:spcPct val="115000"/>
                            </a:lnSpc>
                            <a:spcAft>
                              <a:spcPts val="0"/>
                            </a:spcAft>
                          </a:pPr>
                          <a:r>
                            <a:rPr lang="el-GR" sz="2400" dirty="0">
                              <a:effectLst/>
                            </a:rPr>
                            <a:t> </a:t>
                          </a:r>
                          <a:r>
                            <a:rPr lang="en-US" sz="2400" dirty="0">
                              <a:effectLst/>
                            </a:rPr>
                            <a:t>n</a:t>
                          </a:r>
                          <a:endParaRPr lang="el-GR" sz="2400" dirty="0">
                            <a:effectLst/>
                            <a:latin typeface="Calibri"/>
                            <a:ea typeface="Calibri"/>
                            <a:cs typeface="Times New Roman"/>
                          </a:endParaRPr>
                        </a:p>
                      </a:txBody>
                      <a:tcPr marL="68580" marR="68580" marT="0" marB="0" anchor="b"/>
                    </a:tc>
                    <a:tc gridSpan="5">
                      <a:txBody>
                        <a:bodyPr/>
                        <a:lstStyle/>
                        <a:p>
                          <a:pPr algn="ctr">
                            <a:lnSpc>
                              <a:spcPct val="115000"/>
                            </a:lnSpc>
                            <a:spcAft>
                              <a:spcPts val="0"/>
                            </a:spcAft>
                          </a:pPr>
                          <a:r>
                            <a:rPr lang="el-GR" sz="2400" dirty="0">
                              <a:effectLst/>
                            </a:rPr>
                            <a:t>Πιθανότητα η υπολογισθείσα στατιστική  να ξεπερνά την κριτική τιμή εάν αυτή ακολουθεί τη </a:t>
                          </a:r>
                          <a14:m>
                            <m:oMath xmlns:m="http://schemas.openxmlformats.org/officeDocument/2006/math">
                              <m:sSup>
                                <m:sSupPr>
                                  <m:ctrlPr>
                                    <a:rPr lang="el-GR" sz="2400" i="1">
                                      <a:effectLst/>
                                      <a:latin typeface="Cambria Math" panose="02040503050406030204" pitchFamily="18" charset="0"/>
                                    </a:rPr>
                                  </m:ctrlPr>
                                </m:sSupPr>
                                <m:e>
                                  <m:r>
                                    <a:rPr lang="el-GR" sz="2400">
                                      <a:effectLst/>
                                      <a:latin typeface="Cambria Math"/>
                                    </a:rPr>
                                    <m:t>𝝌</m:t>
                                  </m:r>
                                </m:e>
                                <m:sup>
                                  <m:r>
                                    <a:rPr lang="el-GR" sz="2400">
                                      <a:effectLst/>
                                      <a:latin typeface="Cambria Math"/>
                                    </a:rPr>
                                    <m:t>𝟐</m:t>
                                  </m:r>
                                </m:sup>
                              </m:sSup>
                            </m:oMath>
                          </a14:m>
                          <a:r>
                            <a:rPr lang="el-GR" sz="2400" dirty="0">
                              <a:effectLst/>
                            </a:rPr>
                            <a:t>κατανομή</a:t>
                          </a:r>
                          <a:endParaRPr lang="el-GR" sz="2400" dirty="0">
                            <a:effectLst/>
                            <a:latin typeface="Calibri"/>
                            <a:ea typeface="Calibri"/>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523535">
                    <a:tc>
                      <a:txBody>
                        <a:bodyPr/>
                        <a:lstStyle/>
                        <a:p>
                          <a:pPr>
                            <a:lnSpc>
                              <a:spcPct val="115000"/>
                            </a:lnSpc>
                            <a:spcAft>
                              <a:spcPts val="0"/>
                            </a:spcAft>
                          </a:pPr>
                          <a:r>
                            <a:rPr lang="el-GR" sz="2400">
                              <a:effectLst/>
                            </a:rPr>
                            <a:t> ΒΕ/α</a:t>
                          </a:r>
                          <a:endParaRPr lang="el-GR" sz="24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a:effectLst/>
                            </a:rPr>
                            <a:t>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0,025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0,01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0,005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506083">
                    <a:tc>
                      <a:txBody>
                        <a:bodyPr/>
                        <a:lstStyle/>
                        <a:p>
                          <a:pPr algn="r">
                            <a:lnSpc>
                              <a:spcPct val="115000"/>
                            </a:lnSpc>
                            <a:spcAft>
                              <a:spcPts val="0"/>
                            </a:spcAft>
                          </a:pPr>
                          <a:r>
                            <a:rPr lang="el-GR" sz="2400" dirty="0">
                              <a:solidFill>
                                <a:schemeClr val="tx1"/>
                              </a:solidFill>
                              <a:effectLst/>
                              <a:highlight>
                                <a:srgbClr val="FFFF00"/>
                              </a:highlight>
                            </a:rPr>
                            <a:t>1</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2,706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3,841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highlight>
                                <a:srgbClr val="FFFF00"/>
                              </a:highlight>
                            </a:rPr>
                            <a:t>5,024</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6,635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7,879</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506083">
                    <a:tc>
                      <a:txBody>
                        <a:bodyPr/>
                        <a:lstStyle/>
                        <a:p>
                          <a:pPr algn="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5,991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7,378</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506083">
                    <a:tc>
                      <a:txBody>
                        <a:bodyPr/>
                        <a:lstStyle/>
                        <a:p>
                          <a:pPr algn="r">
                            <a:lnSpc>
                              <a:spcPct val="115000"/>
                            </a:lnSpc>
                            <a:spcAft>
                              <a:spcPts val="0"/>
                            </a:spcAft>
                          </a:pPr>
                          <a:r>
                            <a:rPr lang="el-GR" sz="2400" dirty="0">
                              <a:solidFill>
                                <a:schemeClr val="tx1"/>
                              </a:solidFill>
                              <a:effectLs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7,815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506083">
                    <a:tc>
                      <a:txBody>
                        <a:bodyPr/>
                        <a:lstStyle/>
                        <a:p>
                          <a:pPr algn="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7,779</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9,448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11,143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506083">
                    <a:tc>
                      <a:txBody>
                        <a:bodyPr/>
                        <a:lstStyle/>
                        <a:p>
                          <a:pPr algn="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9,236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3282009824"/>
                  </p:ext>
                </p:extLst>
              </p:nvPr>
            </p:nvGraphicFramePr>
            <p:xfrm>
              <a:off x="0" y="3212976"/>
              <a:ext cx="9143999" cy="3875005"/>
            </p:xfrm>
            <a:graphic>
              <a:graphicData uri="http://schemas.openxmlformats.org/drawingml/2006/table">
                <a:tbl>
                  <a:tblPr firstRow="1" firstCol="1" bandRow="1">
                    <a:tableStyleId>{5C22544A-7EE6-4342-B048-85BDC9FD1C3A}</a:tableStyleId>
                  </a:tblPr>
                  <a:tblGrid>
                    <a:gridCol w="1021253"/>
                    <a:gridCol w="1401387"/>
                    <a:gridCol w="1399495"/>
                    <a:gridCol w="1688850"/>
                    <a:gridCol w="1688850"/>
                    <a:gridCol w="1944164"/>
                  </a:tblGrid>
                  <a:tr h="821055">
                    <a:tc>
                      <a:txBody>
                        <a:bodyPr/>
                        <a:lstStyle/>
                        <a:p>
                          <a:pPr>
                            <a:lnSpc>
                              <a:spcPct val="115000"/>
                            </a:lnSpc>
                            <a:spcAft>
                              <a:spcPts val="0"/>
                            </a:spcAft>
                          </a:pPr>
                          <a:r>
                            <a:rPr lang="el-GR" sz="2400" dirty="0">
                              <a:effectLst/>
                            </a:rPr>
                            <a:t> </a:t>
                          </a:r>
                          <a:r>
                            <a:rPr lang="en-US" sz="2400" dirty="0">
                              <a:effectLst/>
                            </a:rPr>
                            <a:t>n</a:t>
                          </a:r>
                          <a:endParaRPr lang="el-GR" sz="2400" dirty="0">
                            <a:effectLst/>
                            <a:latin typeface="Calibri"/>
                            <a:ea typeface="Calibri"/>
                            <a:cs typeface="Times New Roman"/>
                          </a:endParaRPr>
                        </a:p>
                      </a:txBody>
                      <a:tcPr marL="68580" marR="68580" marT="0" marB="0" anchor="b"/>
                    </a:tc>
                    <a:tc gridSpan="5">
                      <a:txBody>
                        <a:bodyPr/>
                        <a:lstStyle/>
                        <a:p>
                          <a:endParaRPr lang="el-GR"/>
                        </a:p>
                      </a:txBody>
                      <a:tcPr marL="68580" marR="68580" marT="0" marB="0" anchor="ctr">
                        <a:blipFill rotWithShape="1">
                          <a:blip r:embed="rId3"/>
                          <a:stretch>
                            <a:fillRect l="-12613" t="-7407" b="-386667"/>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23535">
                    <a:tc>
                      <a:txBody>
                        <a:bodyPr/>
                        <a:lstStyle/>
                        <a:p>
                          <a:pPr>
                            <a:lnSpc>
                              <a:spcPct val="115000"/>
                            </a:lnSpc>
                            <a:spcAft>
                              <a:spcPts val="0"/>
                            </a:spcAft>
                          </a:pPr>
                          <a:r>
                            <a:rPr lang="el-GR" sz="2400">
                              <a:effectLst/>
                            </a:rPr>
                            <a:t> ΒΕ/α</a:t>
                          </a:r>
                          <a:endParaRPr lang="el-GR" sz="240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a:effectLst/>
                            </a:rPr>
                            <a:t>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0,025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0,01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0,005</a:t>
                          </a:r>
                          <a:endParaRPr lang="el-GR" sz="240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highlight>
                                <a:srgbClr val="FFFF00"/>
                              </a:highlight>
                            </a:rPr>
                            <a:t>1</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2,706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3,841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highlight>
                                <a:srgbClr val="FFFF00"/>
                              </a:highlight>
                            </a:rPr>
                            <a:t>5,024</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6,635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highlight>
                                <a:srgbClr val="FFFF00"/>
                              </a:highlight>
                            </a:rPr>
                            <a:t>7,879</a:t>
                          </a:r>
                          <a:endParaRPr lang="el-GR" sz="240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5,991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7,378</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7,815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7,779</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9,448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11,143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9,236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48250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CBE93CBA-5585-4803-9203-677DFD654C06}"/>
              </a:ext>
            </a:extLst>
          </p:cNvPr>
          <p:cNvSpPr>
            <a:spLocks noGrp="1"/>
          </p:cNvSpPr>
          <p:nvPr>
            <p:ph idx="1"/>
          </p:nvPr>
        </p:nvSpPr>
        <p:spPr>
          <a:xfrm>
            <a:off x="407368" y="0"/>
            <a:ext cx="11161240" cy="6858000"/>
          </a:xfrm>
        </p:spPr>
        <p:txBody>
          <a:bodyPr>
            <a:normAutofit/>
          </a:bodyPr>
          <a:lstStyle/>
          <a:p>
            <a:pPr marL="0" indent="0" algn="just">
              <a:lnSpc>
                <a:spcPct val="115000"/>
              </a:lnSpc>
              <a:spcBef>
                <a:spcPts val="600"/>
              </a:spcBef>
              <a:spcAft>
                <a:spcPts val="1200"/>
              </a:spcAft>
              <a:buNone/>
            </a:pPr>
            <a:r>
              <a:rPr lang="el-GR" sz="2800" b="1" dirty="0">
                <a:latin typeface="Calibri" panose="020F0502020204030204" pitchFamily="34" charset="0"/>
                <a:ea typeface="Times New Roman" panose="02020603050405020304" pitchFamily="18" charset="0"/>
                <a:cs typeface="Calibri" panose="020F0502020204030204" pitchFamily="34" charset="0"/>
              </a:rPr>
              <a:t>Παράδειγμα 3</a:t>
            </a:r>
            <a:r>
              <a:rPr lang="el-GR" sz="2800" dirty="0">
                <a:latin typeface="Calibri" panose="020F0502020204030204" pitchFamily="34" charset="0"/>
                <a:ea typeface="Times New Roman" panose="02020603050405020304" pitchFamily="18" charset="0"/>
                <a:cs typeface="Calibri" panose="020F0502020204030204" pitchFamily="34" charset="0"/>
              </a:rPr>
              <a:t>: </a:t>
            </a:r>
            <a:r>
              <a:rPr lang="el-GR" sz="2800" dirty="0">
                <a:latin typeface="Calibri" panose="020F0502020204030204" pitchFamily="34" charset="0"/>
                <a:ea typeface="Times New Roman" panose="02020603050405020304" pitchFamily="18" charset="0"/>
                <a:cs typeface="Calibri" panose="020F0502020204030204" pitchFamily="34" charset="0"/>
              </a:rPr>
              <a:t>Ερωτήθηκαν 320 φοιτητές  του Πανεπιστημίου για τον τρόπο διασκέδασης και ψυχαγωγίας και οι σχετικές απαντήσεις ανά φύλο παρουσιάζονται στον παρακάτω Πίνακα.</a:t>
            </a:r>
          </a:p>
          <a:p>
            <a:pPr marL="0" indent="0" algn="ctr">
              <a:lnSpc>
                <a:spcPct val="115000"/>
              </a:lnSpc>
              <a:spcBef>
                <a:spcPts val="600"/>
              </a:spcBef>
              <a:spcAft>
                <a:spcPts val="1200"/>
              </a:spcAft>
              <a:buNone/>
            </a:pPr>
            <a:r>
              <a:rPr lang="el-GR" sz="2800" b="1" dirty="0">
                <a:latin typeface="Calibri" panose="020F0502020204030204" pitchFamily="34" charset="0"/>
                <a:ea typeface="Times New Roman" panose="02020603050405020304" pitchFamily="18" charset="0"/>
                <a:cs typeface="Calibri" panose="020F0502020204030204" pitchFamily="34" charset="0"/>
              </a:rPr>
              <a:t>Τρόποι διασκέδασης σπουδαστών</a:t>
            </a:r>
          </a:p>
        </p:txBody>
      </p:sp>
      <p:graphicFrame>
        <p:nvGraphicFramePr>
          <p:cNvPr id="2" name="Πίνακας 1">
            <a:extLst>
              <a:ext uri="{FF2B5EF4-FFF2-40B4-BE49-F238E27FC236}">
                <a16:creationId xmlns:a16="http://schemas.microsoft.com/office/drawing/2014/main" xmlns="" id="{D906D868-7143-4638-8DA4-A08F90703E8B}"/>
              </a:ext>
            </a:extLst>
          </p:cNvPr>
          <p:cNvGraphicFramePr>
            <a:graphicFrameLocks noGrp="1"/>
          </p:cNvGraphicFramePr>
          <p:nvPr>
            <p:extLst>
              <p:ext uri="{D42A27DB-BD31-4B8C-83A1-F6EECF244321}">
                <p14:modId xmlns:p14="http://schemas.microsoft.com/office/powerpoint/2010/main" val="1994730223"/>
              </p:ext>
            </p:extLst>
          </p:nvPr>
        </p:nvGraphicFramePr>
        <p:xfrm>
          <a:off x="2783632" y="2780929"/>
          <a:ext cx="6480720" cy="4030316"/>
        </p:xfrm>
        <a:graphic>
          <a:graphicData uri="http://schemas.openxmlformats.org/drawingml/2006/table">
            <a:tbl>
              <a:tblPr firstRow="1" firstCol="1" bandRow="1">
                <a:tableStyleId>{5C22544A-7EE6-4342-B048-85BDC9FD1C3A}</a:tableStyleId>
              </a:tblPr>
              <a:tblGrid>
                <a:gridCol w="1620180">
                  <a:extLst>
                    <a:ext uri="{9D8B030D-6E8A-4147-A177-3AD203B41FA5}">
                      <a16:colId xmlns:a16="http://schemas.microsoft.com/office/drawing/2014/main" xmlns="" val="2164133394"/>
                    </a:ext>
                  </a:extLst>
                </a:gridCol>
                <a:gridCol w="1620180">
                  <a:extLst>
                    <a:ext uri="{9D8B030D-6E8A-4147-A177-3AD203B41FA5}">
                      <a16:colId xmlns:a16="http://schemas.microsoft.com/office/drawing/2014/main" xmlns="" val="2098071948"/>
                    </a:ext>
                  </a:extLst>
                </a:gridCol>
                <a:gridCol w="1620180">
                  <a:extLst>
                    <a:ext uri="{9D8B030D-6E8A-4147-A177-3AD203B41FA5}">
                      <a16:colId xmlns:a16="http://schemas.microsoft.com/office/drawing/2014/main" xmlns="" val="4080544719"/>
                    </a:ext>
                  </a:extLst>
                </a:gridCol>
                <a:gridCol w="1620180">
                  <a:extLst>
                    <a:ext uri="{9D8B030D-6E8A-4147-A177-3AD203B41FA5}">
                      <a16:colId xmlns:a16="http://schemas.microsoft.com/office/drawing/2014/main" xmlns="" val="3634368341"/>
                    </a:ext>
                  </a:extLst>
                </a:gridCol>
              </a:tblGrid>
              <a:tr h="595220">
                <a:tc>
                  <a:txBody>
                    <a:bodyPr/>
                    <a:lstStyle/>
                    <a:p>
                      <a:pPr>
                        <a:lnSpc>
                          <a:spcPct val="115000"/>
                        </a:lnSpc>
                      </a:pPr>
                      <a:endParaRPr lang="el-GR" sz="2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Άνδρες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Γυναίκες</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Σύνολο </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65828381"/>
                  </a:ext>
                </a:extLst>
              </a:tr>
              <a:tr h="460172">
                <a:tc>
                  <a:txBody>
                    <a:bodyPr/>
                    <a:lstStyle/>
                    <a:p>
                      <a:pPr algn="ctr">
                        <a:lnSpc>
                          <a:spcPct val="115000"/>
                        </a:lnSpc>
                        <a:spcBef>
                          <a:spcPts val="300"/>
                        </a:spcBef>
                        <a:spcAft>
                          <a:spcPts val="300"/>
                        </a:spcAft>
                      </a:pPr>
                      <a:r>
                        <a:rPr lang="el-GR" sz="2800">
                          <a:effectLst/>
                        </a:rPr>
                        <a:t>Ταβέρνα </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45</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34</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79</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8380758"/>
                  </a:ext>
                </a:extLst>
              </a:tr>
              <a:tr h="460172">
                <a:tc>
                  <a:txBody>
                    <a:bodyPr/>
                    <a:lstStyle/>
                    <a:p>
                      <a:pPr algn="ctr">
                        <a:lnSpc>
                          <a:spcPct val="115000"/>
                        </a:lnSpc>
                        <a:spcBef>
                          <a:spcPts val="300"/>
                        </a:spcBef>
                        <a:spcAft>
                          <a:spcPts val="300"/>
                        </a:spcAft>
                      </a:pPr>
                      <a:r>
                        <a:rPr lang="el-GR" sz="2800" dirty="0">
                          <a:effectLst/>
                        </a:rPr>
                        <a:t>Σινεμά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30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36</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66</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5118225"/>
                  </a:ext>
                </a:extLst>
              </a:tr>
              <a:tr h="920344">
                <a:tc>
                  <a:txBody>
                    <a:bodyPr/>
                    <a:lstStyle/>
                    <a:p>
                      <a:pPr algn="ctr">
                        <a:lnSpc>
                          <a:spcPct val="115000"/>
                        </a:lnSpc>
                        <a:spcBef>
                          <a:spcPts val="300"/>
                        </a:spcBef>
                        <a:spcAft>
                          <a:spcPts val="300"/>
                        </a:spcAft>
                      </a:pPr>
                      <a:r>
                        <a:rPr lang="el-GR" sz="2800">
                          <a:effectLst/>
                        </a:rPr>
                        <a:t>Σπίτι με φίλους</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28</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40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68</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26898116"/>
                  </a:ext>
                </a:extLst>
              </a:tr>
              <a:tr h="460172">
                <a:tc>
                  <a:txBody>
                    <a:bodyPr/>
                    <a:lstStyle/>
                    <a:p>
                      <a:pPr algn="ctr">
                        <a:lnSpc>
                          <a:spcPct val="115000"/>
                        </a:lnSpc>
                        <a:spcBef>
                          <a:spcPts val="300"/>
                        </a:spcBef>
                        <a:spcAft>
                          <a:spcPts val="300"/>
                        </a:spcAft>
                      </a:pPr>
                      <a:r>
                        <a:rPr lang="el-GR" sz="2800">
                          <a:effectLst/>
                        </a:rPr>
                        <a:t>Εκδρομή </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15</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16</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31</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97700288"/>
                  </a:ext>
                </a:extLst>
              </a:tr>
              <a:tr h="460172">
                <a:tc>
                  <a:txBody>
                    <a:bodyPr/>
                    <a:lstStyle/>
                    <a:p>
                      <a:pPr algn="ctr">
                        <a:lnSpc>
                          <a:spcPct val="115000"/>
                        </a:lnSpc>
                        <a:spcBef>
                          <a:spcPts val="300"/>
                        </a:spcBef>
                        <a:spcAft>
                          <a:spcPts val="300"/>
                        </a:spcAft>
                      </a:pPr>
                      <a:r>
                        <a:rPr lang="el-GR" sz="2800">
                          <a:effectLst/>
                        </a:rPr>
                        <a:t>Σπορ </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40</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36</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76</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96459635"/>
                  </a:ext>
                </a:extLst>
              </a:tr>
              <a:tr h="460172">
                <a:tc>
                  <a:txBody>
                    <a:bodyPr/>
                    <a:lstStyle/>
                    <a:p>
                      <a:pPr algn="ctr">
                        <a:lnSpc>
                          <a:spcPct val="115000"/>
                        </a:lnSpc>
                        <a:spcBef>
                          <a:spcPts val="300"/>
                        </a:spcBef>
                        <a:spcAft>
                          <a:spcPts val="300"/>
                        </a:spcAft>
                      </a:pPr>
                      <a:r>
                        <a:rPr lang="el-GR" sz="2800">
                          <a:effectLst/>
                        </a:rPr>
                        <a:t>Σύνολο </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a:effectLst/>
                        </a:rPr>
                        <a:t>158</a:t>
                      </a:r>
                      <a:endParaRPr lang="el-GR"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162</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2800" dirty="0">
                          <a:effectLst/>
                        </a:rPr>
                        <a:t>320</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23603784"/>
                  </a:ext>
                </a:extLst>
              </a:tr>
            </a:tbl>
          </a:graphicData>
        </a:graphic>
      </p:graphicFrame>
    </p:spTree>
    <p:extLst>
      <p:ext uri="{BB962C8B-B14F-4D97-AF65-F5344CB8AC3E}">
        <p14:creationId xmlns:p14="http://schemas.microsoft.com/office/powerpoint/2010/main" val="40255289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xmlns="" id="{78213B0D-81DD-4B89-BDF6-095E62599923}"/>
                  </a:ext>
                </a:extLst>
              </p:cNvPr>
              <p:cNvSpPr>
                <a:spLocks noGrp="1"/>
              </p:cNvSpPr>
              <p:nvPr>
                <p:ph idx="1"/>
              </p:nvPr>
            </p:nvSpPr>
            <p:spPr>
              <a:xfrm>
                <a:off x="551384" y="476672"/>
                <a:ext cx="11233248" cy="6858000"/>
              </a:xfrm>
            </p:spPr>
            <p:txBody>
              <a:bodyPr/>
              <a:lstStyle/>
              <a:p>
                <a:pPr marL="0" indent="0" algn="just">
                  <a:lnSpc>
                    <a:spcPct val="115000"/>
                  </a:lnSpc>
                  <a:spcBef>
                    <a:spcPts val="1200"/>
                  </a:spcBef>
                  <a:spcAft>
                    <a:spcPts val="1200"/>
                  </a:spcAft>
                  <a:buNone/>
                </a:pPr>
                <a:r>
                  <a:rPr lang="el-GR" sz="2800" dirty="0">
                    <a:latin typeface="Calibri" panose="020F0502020204030204" pitchFamily="34" charset="0"/>
                    <a:ea typeface="Calibri" panose="020F0502020204030204" pitchFamily="34" charset="0"/>
                    <a:cs typeface="Calibri" panose="020F0502020204030204" pitchFamily="34" charset="0"/>
                  </a:rPr>
                  <a:t>Να βρεθεί σε επίπεδο σημαντικότητας 5% εάν οι μεταβλητές “τρόπος διασκέδασης” και “φύλο” είναι ανεξάρτητες, εάν δηλαδή άνδρες και γυναίκες σπουδαστές επιλέγουν μεταξύ τους τούς ίδιους τρόπους διασκέδασης.  </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spcAft>
                    <a:spcPts val="1200"/>
                  </a:spcAft>
                  <a:buNone/>
                </a:pPr>
                <a:r>
                  <a:rPr lang="el-GR" sz="2800" b="1" dirty="0">
                    <a:solidFill>
                      <a:srgbClr val="215868"/>
                    </a:solidFill>
                    <a:latin typeface="Calibri" panose="020F0502020204030204" pitchFamily="34" charset="0"/>
                    <a:ea typeface="Calibri" panose="020F0502020204030204" pitchFamily="34" charset="0"/>
                    <a:cs typeface="Calibri" panose="020F0502020204030204" pitchFamily="34" charset="0"/>
                  </a:rPr>
                  <a:t>Απάντηση:</a:t>
                </a:r>
                <a:r>
                  <a:rPr lang="el-GR" sz="2800" dirty="0">
                    <a:latin typeface="Calibri" panose="020F0502020204030204" pitchFamily="34" charset="0"/>
                    <a:ea typeface="Calibri" panose="020F0502020204030204" pitchFamily="34" charset="0"/>
                    <a:cs typeface="Calibri" panose="020F0502020204030204" pitchFamily="34" charset="0"/>
                  </a:rPr>
                  <a:t> Διατυπώνουμε τις υποθέσεις:</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spcAft>
                    <a:spcPts val="1200"/>
                  </a:spcAft>
                  <a:buNone/>
                </a:pPr>
                <a:r>
                  <a:rPr lang="en-US" sz="2800" dirty="0" smtClean="0">
                    <a:ea typeface="Calibri" panose="020F0502020204030204" pitchFamily="34" charset="0"/>
                    <a:cs typeface="Calibri" panose="020F0502020204030204" pitchFamily="34" charset="0"/>
                  </a:rPr>
                  <a:t>          </a:t>
                </a:r>
                <a14:m>
                  <m:oMath xmlns:m="http://schemas.openxmlformats.org/officeDocument/2006/math">
                    <m:sSub>
                      <m:sSubPr>
                        <m:ctrlPr>
                          <a:rPr lang="el-GR" sz="2800" i="1">
                            <a:latin typeface="Cambria Math" panose="02040503050406030204" pitchFamily="18" charset="0"/>
                            <a:ea typeface="Calibri" panose="020F0502020204030204" pitchFamily="34" charset="0"/>
                            <a:cs typeface="Calibri" panose="020F0502020204030204" pitchFamily="34" charset="0"/>
                          </a:rPr>
                        </m:ctrlPr>
                      </m:sSubPr>
                      <m:e>
                        <m:r>
                          <a:rPr lang="el-GR" sz="2800" i="1">
                            <a:latin typeface="Cambria Math" panose="02040503050406030204" pitchFamily="18" charset="0"/>
                            <a:ea typeface="Calibri" panose="020F0502020204030204" pitchFamily="34" charset="0"/>
                            <a:cs typeface="Calibri" panose="020F0502020204030204" pitchFamily="34" charset="0"/>
                          </a:rPr>
                          <m:t>𝛨</m:t>
                        </m:r>
                      </m:e>
                      <m:sub>
                        <m:r>
                          <a:rPr lang="el-GR" sz="2800" i="1">
                            <a:latin typeface="Cambria Math" panose="02040503050406030204" pitchFamily="18" charset="0"/>
                            <a:ea typeface="Calibri" panose="020F0502020204030204" pitchFamily="34" charset="0"/>
                            <a:cs typeface="Calibri" panose="020F0502020204030204" pitchFamily="34" charset="0"/>
                          </a:rPr>
                          <m:t>0</m:t>
                        </m:r>
                      </m:sub>
                    </m:sSub>
                    <m:r>
                      <a:rPr lang="el-GR" sz="2800" i="1">
                        <a:latin typeface="Cambria Math" panose="02040503050406030204" pitchFamily="18" charset="0"/>
                        <a:ea typeface="Calibri" panose="020F0502020204030204" pitchFamily="34" charset="0"/>
                        <a:cs typeface="Calibri" panose="020F0502020204030204" pitchFamily="34" charset="0"/>
                      </a:rPr>
                      <m:t>:</m:t>
                    </m:r>
                  </m:oMath>
                </a14:m>
                <a:r>
                  <a:rPr lang="el-GR" sz="2800" dirty="0">
                    <a:latin typeface="Calibri" panose="020F0502020204030204" pitchFamily="34" charset="0"/>
                    <a:ea typeface="Times New Roman" panose="02020603050405020304" pitchFamily="18" charset="0"/>
                    <a:cs typeface="Calibri" panose="020F0502020204030204" pitchFamily="34" charset="0"/>
                  </a:rPr>
                  <a:t> Η επιλογή τρόπου διασκέδασης είναι ανεξάρτητη από το </a:t>
                </a:r>
                <a:r>
                  <a:rPr lang="el-GR" sz="2800" dirty="0" smtClean="0">
                    <a:latin typeface="Calibri" panose="020F0502020204030204" pitchFamily="34" charset="0"/>
                    <a:ea typeface="Times New Roman" panose="02020603050405020304" pitchFamily="18" charset="0"/>
                    <a:cs typeface="Calibri" panose="020F0502020204030204" pitchFamily="34" charset="0"/>
                  </a:rPr>
                  <a:t>φύλο</a:t>
                </a: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marL="0" indent="0" algn="just">
                  <a:lnSpc>
                    <a:spcPct val="115000"/>
                  </a:lnSpc>
                  <a:spcBef>
                    <a:spcPts val="1200"/>
                  </a:spcBef>
                  <a:spcAft>
                    <a:spcPts val="1200"/>
                  </a:spcAft>
                  <a:buNone/>
                </a:pP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smtClean="0">
                    <a:ea typeface="Calibri" panose="020F0502020204030204" pitchFamily="34" charset="0"/>
                    <a:cs typeface="Calibri" panose="020F0502020204030204" pitchFamily="34" charset="0"/>
                  </a:rPr>
                  <a:t> </a:t>
                </a:r>
                <a14:m>
                  <m:oMath xmlns:m="http://schemas.openxmlformats.org/officeDocument/2006/math">
                    <m:sSub>
                      <m:sSubPr>
                        <m:ctrlPr>
                          <a:rPr lang="el-GR" sz="2800" i="1">
                            <a:latin typeface="Cambria Math" panose="02040503050406030204" pitchFamily="18" charset="0"/>
                            <a:ea typeface="Calibri" panose="020F0502020204030204" pitchFamily="34" charset="0"/>
                            <a:cs typeface="Calibri" panose="020F0502020204030204" pitchFamily="34" charset="0"/>
                          </a:rPr>
                        </m:ctrlPr>
                      </m:sSubPr>
                      <m:e>
                        <m:r>
                          <a:rPr lang="el-GR" sz="2800" i="1">
                            <a:latin typeface="Cambria Math" panose="02040503050406030204" pitchFamily="18" charset="0"/>
                            <a:ea typeface="Calibri" panose="020F0502020204030204" pitchFamily="34" charset="0"/>
                            <a:cs typeface="Calibri" panose="020F0502020204030204" pitchFamily="34" charset="0"/>
                          </a:rPr>
                          <m:t>𝛨</m:t>
                        </m:r>
                      </m:e>
                      <m:sub>
                        <m:r>
                          <a:rPr lang="el-GR" sz="2800" i="1">
                            <a:latin typeface="Cambria Math" panose="02040503050406030204" pitchFamily="18" charset="0"/>
                            <a:ea typeface="Calibri" panose="020F0502020204030204" pitchFamily="34" charset="0"/>
                            <a:cs typeface="Calibri" panose="020F0502020204030204" pitchFamily="34" charset="0"/>
                          </a:rPr>
                          <m:t>1</m:t>
                        </m:r>
                      </m:sub>
                    </m:sSub>
                    <m:r>
                      <a:rPr lang="el-GR" sz="2800" i="1">
                        <a:latin typeface="Cambria Math" panose="02040503050406030204" pitchFamily="18" charset="0"/>
                        <a:ea typeface="Calibri" panose="020F0502020204030204" pitchFamily="34" charset="0"/>
                        <a:cs typeface="Calibri" panose="020F0502020204030204" pitchFamily="34" charset="0"/>
                      </a:rPr>
                      <m:t>:</m:t>
                    </m:r>
                  </m:oMath>
                </a14:m>
                <a:r>
                  <a:rPr lang="el-GR" sz="2800" dirty="0">
                    <a:latin typeface="Calibri" panose="020F0502020204030204" pitchFamily="34" charset="0"/>
                    <a:ea typeface="Times New Roman" panose="02020603050405020304" pitchFamily="18" charset="0"/>
                    <a:cs typeface="Calibri" panose="020F0502020204030204" pitchFamily="34" charset="0"/>
                  </a:rPr>
                  <a:t> Η επιλογή τρόπου διασκέδασης εξαρτάται από το φύλο</a:t>
                </a:r>
                <a:endParaRPr lang="el-GR" sz="2800"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mc:Choice>
        <mc:Fallback>
          <p:sp>
            <p:nvSpPr>
              <p:cNvPr id="3" name="Θέση περιεχομένου 2">
                <a:extLst>
                  <a:ext uri="{FF2B5EF4-FFF2-40B4-BE49-F238E27FC236}">
                    <a16:creationId xmlns:a16="http://schemas.microsoft.com/office/drawing/2014/main" xmlns:a14="http://schemas.microsoft.com/office/drawing/2010/main" xmlns="" id="{78213B0D-81DD-4B89-BDF6-095E62599923}"/>
                  </a:ext>
                </a:extLst>
              </p:cNvPr>
              <p:cNvSpPr>
                <a:spLocks noGrp="1" noRot="1" noChangeAspect="1" noMove="1" noResize="1" noEditPoints="1" noAdjustHandles="1" noChangeArrowheads="1" noChangeShapeType="1" noTextEdit="1"/>
              </p:cNvSpPr>
              <p:nvPr>
                <p:ph idx="1"/>
              </p:nvPr>
            </p:nvSpPr>
            <p:spPr>
              <a:xfrm>
                <a:off x="551384" y="476672"/>
                <a:ext cx="11233248" cy="6858000"/>
              </a:xfrm>
              <a:blipFill rotWithShape="0">
                <a:blip r:embed="rId2"/>
                <a:stretch>
                  <a:fillRect l="-1085" t="-356" r="-1139"/>
                </a:stretch>
              </a:blipFill>
            </p:spPr>
            <p:txBody>
              <a:bodyPr/>
              <a:lstStyle/>
              <a:p>
                <a:r>
                  <a:rPr lang="el-GR">
                    <a:noFill/>
                  </a:rPr>
                  <a:t> </a:t>
                </a:r>
              </a:p>
            </p:txBody>
          </p:sp>
        </mc:Fallback>
      </mc:AlternateContent>
    </p:spTree>
    <p:extLst>
      <p:ext uri="{BB962C8B-B14F-4D97-AF65-F5344CB8AC3E}">
        <p14:creationId xmlns:p14="http://schemas.microsoft.com/office/powerpoint/2010/main" val="1270604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xmlns="" id="{CBE93CBA-5585-4803-9203-677DFD654C06}"/>
                  </a:ext>
                </a:extLst>
              </p:cNvPr>
              <p:cNvSpPr>
                <a:spLocks noGrp="1"/>
              </p:cNvSpPr>
              <p:nvPr>
                <p:ph idx="1"/>
              </p:nvPr>
            </p:nvSpPr>
            <p:spPr>
              <a:xfrm>
                <a:off x="551384" y="1268760"/>
                <a:ext cx="11161240" cy="6858000"/>
              </a:xfrm>
            </p:spPr>
            <p:txBody>
              <a:bodyPr>
                <a:normAutofit/>
              </a:bodyPr>
              <a:lstStyle/>
              <a:p>
                <a:pPr algn="just"/>
                <a:r>
                  <a:rPr lang="el-GR" dirty="0"/>
                  <a:t>Ο έλεγχος ανεξαρτησίας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υιοθετείται προκειμένου να εξετάσουμε τη σχέση εξάρτησης ή καλύτερα ανεξαρτησίας μεταξύ δύο ποιοτικών μεταβλητών, με βάση </a:t>
                </a:r>
                <a:r>
                  <a:rPr lang="el-GR" dirty="0" smtClean="0"/>
                  <a:t>έναν </a:t>
                </a:r>
                <a:r>
                  <a:rPr lang="el-GR" dirty="0" err="1"/>
                  <a:t>δημιουργηθέν</a:t>
                </a:r>
                <a:r>
                  <a:rPr lang="el-GR" dirty="0"/>
                  <a:t> πίνακα διπλής εισόδου.  </a:t>
                </a:r>
              </a:p>
              <a:p>
                <a:pPr algn="just"/>
                <a:r>
                  <a:rPr lang="el-GR" dirty="0"/>
                  <a:t>Ο έλεγχος ανεξαρτησίας </a:t>
                </a:r>
                <a14:m>
                  <m:oMath xmlns:m="http://schemas.openxmlformats.org/officeDocument/2006/math">
                    <m:sSup>
                      <m:sSupPr>
                        <m:ctrlPr>
                          <a:rPr lang="el-GR" b="1" i="1">
                            <a:latin typeface="Cambria Math" panose="02040503050406030204" pitchFamily="18" charset="0"/>
                          </a:rPr>
                        </m:ctrlPr>
                      </m:sSupPr>
                      <m:e>
                        <m:r>
                          <a:rPr lang="el-GR" b="1" i="1">
                            <a:latin typeface="Cambria Math"/>
                          </a:rPr>
                          <m:t>𝝌</m:t>
                        </m:r>
                      </m:e>
                      <m:sup>
                        <m:r>
                          <a:rPr lang="el-GR" b="1" i="1">
                            <a:latin typeface="Cambria Math"/>
                          </a:rPr>
                          <m:t>𝟐</m:t>
                        </m:r>
                      </m:sup>
                    </m:sSup>
                  </m:oMath>
                </a14:m>
                <a:r>
                  <a:rPr lang="el-GR" b="1" dirty="0"/>
                  <a:t> </a:t>
                </a:r>
                <a:r>
                  <a:rPr lang="el-GR" dirty="0"/>
                  <a:t>χρησιμοποιείται ευρύτατα από τους κοινωνικούς επιστήμονες, καθώς εφαρμόζεται σχετικά εύκολα, ενώ παράλληλά δεν απαιτεί καμία υπόθεση για την κατανομή του πληθυσμού (</a:t>
                </a:r>
                <a:r>
                  <a:rPr lang="el-GR" dirty="0" err="1"/>
                  <a:t>απαραμετρική</a:t>
                </a:r>
                <a:r>
                  <a:rPr lang="el-GR" dirty="0"/>
                  <a:t> στατιστική).  </a:t>
                </a:r>
              </a:p>
              <a:p>
                <a:endParaRPr lang="el-GR" dirty="0"/>
              </a:p>
            </p:txBody>
          </p:sp>
        </mc:Choice>
        <mc:Fallback>
          <p:sp>
            <p:nvSpPr>
              <p:cNvPr id="3" name="Θέση περιεχομένου 2">
                <a:extLst>
                  <a:ext uri="{FF2B5EF4-FFF2-40B4-BE49-F238E27FC236}">
                    <a16:creationId xmlns:a16="http://schemas.microsoft.com/office/drawing/2014/main" xmlns:a14="http://schemas.microsoft.com/office/drawing/2010/main" xmlns="" id="{CBE93CBA-5585-4803-9203-677DFD654C06}"/>
                  </a:ext>
                </a:extLst>
              </p:cNvPr>
              <p:cNvSpPr>
                <a:spLocks noGrp="1" noRot="1" noChangeAspect="1" noMove="1" noResize="1" noEditPoints="1" noAdjustHandles="1" noChangeArrowheads="1" noChangeShapeType="1" noTextEdit="1"/>
              </p:cNvSpPr>
              <p:nvPr>
                <p:ph idx="1"/>
              </p:nvPr>
            </p:nvSpPr>
            <p:spPr>
              <a:xfrm>
                <a:off x="551384" y="1268760"/>
                <a:ext cx="11161240" cy="6858000"/>
              </a:xfrm>
              <a:blipFill rotWithShape="0">
                <a:blip r:embed="rId2"/>
                <a:stretch>
                  <a:fillRect l="-1256" t="-1067" r="-1420"/>
                </a:stretch>
              </a:blipFill>
            </p:spPr>
            <p:txBody>
              <a:bodyPr/>
              <a:lstStyle/>
              <a:p>
                <a:r>
                  <a:rPr lang="el-GR">
                    <a:noFill/>
                  </a:rPr>
                  <a:t> </a:t>
                </a:r>
              </a:p>
            </p:txBody>
          </p:sp>
        </mc:Fallback>
      </mc:AlternateContent>
    </p:spTree>
    <p:extLst>
      <p:ext uri="{BB962C8B-B14F-4D97-AF65-F5344CB8AC3E}">
        <p14:creationId xmlns:p14="http://schemas.microsoft.com/office/powerpoint/2010/main" val="3452734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a:extLst>
                  <a:ext uri="{FF2B5EF4-FFF2-40B4-BE49-F238E27FC236}">
                    <a16:creationId xmlns:a16="http://schemas.microsoft.com/office/drawing/2014/main" xmlns="" id="{78213B0D-81DD-4B89-BDF6-095E62599923}"/>
                  </a:ext>
                </a:extLst>
              </p:cNvPr>
              <p:cNvSpPr>
                <a:spLocks noGrp="1"/>
              </p:cNvSpPr>
              <p:nvPr>
                <p:ph idx="1"/>
              </p:nvPr>
            </p:nvSpPr>
            <p:spPr>
              <a:xfrm>
                <a:off x="335360" y="0"/>
                <a:ext cx="11449272" cy="6858000"/>
              </a:xfrm>
            </p:spPr>
            <p:txBody>
              <a:bodyPr/>
              <a:lstStyle/>
              <a:p>
                <a:pPr algn="just">
                  <a:lnSpc>
                    <a:spcPct val="115000"/>
                  </a:lnSpc>
                  <a:spcBef>
                    <a:spcPts val="1200"/>
                  </a:spcBef>
                  <a:spcAft>
                    <a:spcPts val="1200"/>
                  </a:spcAft>
                </a:pPr>
                <a:r>
                  <a:rPr lang="el-GR" sz="1800" dirty="0">
                    <a:latin typeface="Calibri" panose="020F0502020204030204" pitchFamily="34" charset="0"/>
                    <a:ea typeface="Calibri" panose="020F0502020204030204" pitchFamily="34" charset="0"/>
                    <a:cs typeface="Calibri" panose="020F0502020204030204" pitchFamily="34" charset="0"/>
                  </a:rPr>
                  <a:t>Θα υπολογίσουμε αρχικά τις αναμενόμενες συχνότητες με τον τύπο:</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0"/>
                  </a:spcBef>
                  <a:buNone/>
                </a:pPr>
                <a14:m>
                  <m:oMathPara xmlns:m="http://schemas.openxmlformats.org/officeDocument/2006/math">
                    <m:oMathParaPr>
                      <m:jc m:val="centerGroup"/>
                    </m:oMathParaPr>
                    <m:oMath xmlns:m="http://schemas.openxmlformats.org/officeDocument/2006/math">
                      <m:sSub>
                        <m:sSubPr>
                          <m:ctrl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ctrlPr>
                        </m:sSubPr>
                        <m:e>
                          <m:r>
                            <a:rPr lang="el-GR" sz="1800" b="1" i="1">
                              <a:solidFill>
                                <a:srgbClr val="FF0000"/>
                              </a:solidFill>
                              <a:latin typeface="Cambria Math"/>
                              <a:ea typeface="Calibri" panose="020F0502020204030204" pitchFamily="34" charset="0"/>
                              <a:cs typeface="Calibri" panose="020F0502020204030204" pitchFamily="34" charset="0"/>
                            </a:rPr>
                            <m:t>𝝅</m:t>
                          </m:r>
                        </m:e>
                        <m:sub>
                          <m:r>
                            <a:rPr lang="en-US"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𝒊𝒋</m:t>
                          </m:r>
                        </m:sub>
                      </m:sSub>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m:t>
                      </m:r>
                      <m:f>
                        <m:fPr>
                          <m:ctrl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ctrlPr>
                        </m:fPr>
                        <m:num>
                          <m:d>
                            <m:dPr>
                              <m:ctrl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ctrlPr>
                            </m:dPr>
                            <m:e>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𝝈</m:t>
                              </m:r>
                              <m:r>
                                <m:rPr>
                                  <m:sty m:val="p"/>
                                </m:r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ύ</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𝝂𝝄𝝀𝝄</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 </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𝜸𝝆𝜶𝝁𝝁𝜼𝝇</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 </m:t>
                              </m:r>
                              <m:r>
                                <a:rPr lang="en-US"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𝒊</m:t>
                              </m:r>
                              <m:r>
                                <a:rPr lang="en-US"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 </m:t>
                              </m:r>
                            </m:e>
                          </m:d>
                          <m:r>
                            <a:rPr lang="en-US"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m:t>
                          </m:r>
                          <m:d>
                            <m:dPr>
                              <m:ctrl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ctrlPr>
                            </m:dPr>
                            <m:e>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𝝈</m:t>
                              </m:r>
                              <m:r>
                                <m:rPr>
                                  <m:sty m:val="p"/>
                                </m:r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ύ</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𝝂𝝄𝝀𝝄</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 </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𝝈𝝉𝜼𝝀𝜼𝝇</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 </m:t>
                              </m:r>
                              <m:r>
                                <a:rPr lang="en-US"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𝒋</m:t>
                              </m:r>
                            </m:e>
                          </m:d>
                        </m:num>
                        <m:den>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𝝈𝝊𝝂𝝄𝝀𝜾𝜿</m:t>
                          </m:r>
                          <m:r>
                            <m:rPr>
                              <m:sty m:val="p"/>
                            </m:r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ό</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𝝇</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 </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𝜶𝝆𝜾𝜽𝝁</m:t>
                          </m:r>
                          <m:r>
                            <m:rPr>
                              <m:sty m:val="p"/>
                            </m:rP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ό</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𝝇</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 </m:t>
                          </m:r>
                          <m:r>
                            <a:rPr lang="el-GR" sz="1800" b="1" i="1">
                              <a:solidFill>
                                <a:srgbClr val="FF0000"/>
                              </a:solidFill>
                              <a:latin typeface="Cambria Math" panose="02040503050406030204" pitchFamily="18" charset="0"/>
                              <a:ea typeface="Calibri" panose="020F0502020204030204" pitchFamily="34" charset="0"/>
                              <a:cs typeface="Calibri" panose="020F0502020204030204" pitchFamily="34" charset="0"/>
                            </a:rPr>
                            <m:t>𝝅𝜶𝝆𝜶𝝉𝜼𝝆𝜼𝝈𝜺𝝎𝝂</m:t>
                          </m:r>
                        </m:den>
                      </m:f>
                    </m:oMath>
                  </m:oMathPara>
                </a14:m>
                <a:endParaRPr lang="el-GR" sz="18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0"/>
                  </a:spcBef>
                </a:pPr>
                <a:r>
                  <a:rPr lang="el-GR" sz="1800" dirty="0">
                    <a:latin typeface="Calibri" panose="020F0502020204030204" pitchFamily="34" charset="0"/>
                    <a:ea typeface="Times New Roman" panose="02020603050405020304" pitchFamily="18" charset="0"/>
                    <a:cs typeface="Calibri" panose="020F0502020204030204" pitchFamily="34" charset="0"/>
                  </a:rPr>
                  <a:t>Η τιμή </a:t>
                </a:r>
                <a14:m>
                  <m:oMath xmlns:m="http://schemas.openxmlformats.org/officeDocument/2006/math">
                    <m:sSub>
                      <m:sSubPr>
                        <m:ctrlPr>
                          <a:rPr lang="el-GR" sz="1800" i="1">
                            <a:latin typeface="Cambria Math" panose="02040503050406030204" pitchFamily="18" charset="0"/>
                            <a:ea typeface="Calibri" panose="020F0502020204030204" pitchFamily="34" charset="0"/>
                            <a:cs typeface="Calibri" panose="020F0502020204030204" pitchFamily="34" charset="0"/>
                          </a:rPr>
                        </m:ctrlPr>
                      </m:sSubPr>
                      <m:e>
                        <m:r>
                          <a:rPr lang="el-GR" sz="1800" i="1">
                            <a:latin typeface="Cambria Math"/>
                            <a:ea typeface="Calibri" panose="020F0502020204030204" pitchFamily="34" charset="0"/>
                            <a:cs typeface="Calibri" panose="020F0502020204030204" pitchFamily="34" charset="0"/>
                          </a:rPr>
                          <m:t>𝜋</m:t>
                        </m:r>
                      </m:e>
                      <m:sub>
                        <m:r>
                          <a:rPr lang="el-GR" sz="1800" i="1">
                            <a:latin typeface="Cambria Math" panose="02040503050406030204" pitchFamily="18" charset="0"/>
                            <a:ea typeface="Calibri" panose="020F0502020204030204" pitchFamily="34" charset="0"/>
                            <a:cs typeface="Calibri" panose="020F0502020204030204" pitchFamily="34" charset="0"/>
                          </a:rPr>
                          <m:t>11</m:t>
                        </m:r>
                      </m:sub>
                    </m:sSub>
                    <m:r>
                      <a:rPr lang="el-GR" sz="1800" i="1">
                        <a:latin typeface="Cambria Math" panose="02040503050406030204" pitchFamily="18" charset="0"/>
                        <a:ea typeface="Calibri" panose="020F0502020204030204" pitchFamily="34" charset="0"/>
                        <a:cs typeface="Calibri" panose="020F0502020204030204" pitchFamily="34" charset="0"/>
                      </a:rPr>
                      <m:t>=39,01</m:t>
                    </m:r>
                  </m:oMath>
                </a14:m>
                <a:r>
                  <a:rPr lang="el-GR" sz="1800" dirty="0">
                    <a:latin typeface="Calibri" panose="020F0502020204030204" pitchFamily="34" charset="0"/>
                    <a:ea typeface="Times New Roman" panose="02020603050405020304" pitchFamily="18" charset="0"/>
                    <a:cs typeface="Calibri" panose="020F0502020204030204" pitchFamily="34" charset="0"/>
                  </a:rPr>
                  <a:t> σημαίνει ότι εάν η διασκέδαση ήταν ανεξάρτητη του φύλου τότε 39,01 άνδρες θα διασκέδαζαν σε ταβέρνα. Αντίστοιχα, η τιμή </a:t>
                </a:r>
                <a14:m>
                  <m:oMath xmlns:m="http://schemas.openxmlformats.org/officeDocument/2006/math">
                    <m:sSub>
                      <m:sSubPr>
                        <m:ctrlPr>
                          <a:rPr lang="el-GR" sz="1800" i="1">
                            <a:latin typeface="Cambria Math" panose="02040503050406030204" pitchFamily="18" charset="0"/>
                            <a:ea typeface="Calibri" panose="020F0502020204030204" pitchFamily="34" charset="0"/>
                            <a:cs typeface="Calibri" panose="020F0502020204030204" pitchFamily="34" charset="0"/>
                          </a:rPr>
                        </m:ctrlPr>
                      </m:sSubPr>
                      <m:e>
                        <m:r>
                          <a:rPr lang="el-GR" sz="1800" i="1">
                            <a:latin typeface="Cambria Math"/>
                            <a:ea typeface="Calibri" panose="020F0502020204030204" pitchFamily="34" charset="0"/>
                            <a:cs typeface="Calibri" panose="020F0502020204030204" pitchFamily="34" charset="0"/>
                          </a:rPr>
                          <m:t>𝜋</m:t>
                        </m:r>
                      </m:e>
                      <m:sub>
                        <m:r>
                          <a:rPr lang="el-GR" sz="1800" i="1">
                            <a:latin typeface="Cambria Math" panose="02040503050406030204" pitchFamily="18" charset="0"/>
                            <a:ea typeface="Calibri" panose="020F0502020204030204" pitchFamily="34" charset="0"/>
                            <a:cs typeface="Calibri" panose="020F0502020204030204" pitchFamily="34" charset="0"/>
                          </a:rPr>
                          <m:t>12</m:t>
                        </m:r>
                      </m:sub>
                    </m:sSub>
                    <m:r>
                      <a:rPr lang="el-GR" sz="1800" i="1">
                        <a:latin typeface="Cambria Math" panose="02040503050406030204" pitchFamily="18" charset="0"/>
                        <a:ea typeface="Calibri" panose="020F0502020204030204" pitchFamily="34" charset="0"/>
                        <a:cs typeface="Calibri" panose="020F0502020204030204" pitchFamily="34" charset="0"/>
                      </a:rPr>
                      <m:t>=39,99</m:t>
                    </m:r>
                  </m:oMath>
                </a14:m>
                <a:r>
                  <a:rPr lang="el-GR" sz="1800" dirty="0">
                    <a:latin typeface="Calibri" panose="020F0502020204030204" pitchFamily="34" charset="0"/>
                    <a:ea typeface="Times New Roman" panose="02020603050405020304" pitchFamily="18" charset="0"/>
                    <a:cs typeface="Calibri" panose="020F0502020204030204" pitchFamily="34" charset="0"/>
                  </a:rPr>
                  <a:t> σημαίνει ότι εάν η διασκέδαση ήταν ανεξάρτητη του φύλου τότε 39,99 γυναίκες θα διασκέδαζαν σε ταβέρνα. Η τιμή </a:t>
                </a:r>
                <a14:m>
                  <m:oMath xmlns:m="http://schemas.openxmlformats.org/officeDocument/2006/math">
                    <m:sSub>
                      <m:sSubPr>
                        <m:ctrlPr>
                          <a:rPr lang="el-GR" sz="1800" i="1">
                            <a:latin typeface="Cambria Math" panose="02040503050406030204" pitchFamily="18" charset="0"/>
                            <a:ea typeface="Calibri" panose="020F0502020204030204" pitchFamily="34" charset="0"/>
                            <a:cs typeface="Calibri" panose="020F0502020204030204" pitchFamily="34" charset="0"/>
                          </a:rPr>
                        </m:ctrlPr>
                      </m:sSubPr>
                      <m:e>
                        <m:r>
                          <a:rPr lang="el-GR" sz="1800" i="1">
                            <a:latin typeface="Cambria Math"/>
                            <a:ea typeface="Calibri" panose="020F0502020204030204" pitchFamily="34" charset="0"/>
                            <a:cs typeface="Calibri" panose="020F0502020204030204" pitchFamily="34" charset="0"/>
                          </a:rPr>
                          <m:t>𝜋</m:t>
                        </m:r>
                      </m:e>
                      <m:sub>
                        <m:r>
                          <a:rPr lang="el-GR" sz="1800" i="1">
                            <a:latin typeface="Cambria Math" panose="02040503050406030204" pitchFamily="18" charset="0"/>
                            <a:ea typeface="Calibri" panose="020F0502020204030204" pitchFamily="34" charset="0"/>
                            <a:cs typeface="Calibri" panose="020F0502020204030204" pitchFamily="34" charset="0"/>
                          </a:rPr>
                          <m:t>42</m:t>
                        </m:r>
                      </m:sub>
                    </m:sSub>
                    <m:r>
                      <a:rPr lang="el-GR" sz="1800" i="1">
                        <a:latin typeface="Cambria Math" panose="02040503050406030204" pitchFamily="18" charset="0"/>
                        <a:ea typeface="Calibri" panose="020F0502020204030204" pitchFamily="34" charset="0"/>
                        <a:cs typeface="Calibri" panose="020F0502020204030204" pitchFamily="34" charset="0"/>
                      </a:rPr>
                      <m:t>=15,69</m:t>
                    </m:r>
                  </m:oMath>
                </a14:m>
                <a:r>
                  <a:rPr lang="el-GR" sz="1800" dirty="0">
                    <a:latin typeface="Calibri" panose="020F0502020204030204" pitchFamily="34" charset="0"/>
                    <a:ea typeface="Times New Roman" panose="02020603050405020304" pitchFamily="18" charset="0"/>
                    <a:cs typeface="Calibri" panose="020F0502020204030204" pitchFamily="34" charset="0"/>
                  </a:rPr>
                  <a:t> σημαίνει ότι εάν η διασκέδαση ήταν ανεξάρτητη του φύλου τότε 15,69 γυναίκες θα διασκέδαζαν πηγαίνοντας εκδρομή. (Ίσως σας παραξενεύουν τα δεκαδικά ψηφία τα οποία δεν έχουν νόημα όταν μιλάμε για ανθρώπους, αυτοκίνητα, κτίρια, κλπ. Θυμηθείτε ότι τα χρησιμοποιούμε απλώς για ενδεικτικούς λόγους, δηλαδή 2,8 άνθρωποι είναι στατιστικά περισσότεροι από 2,3 ανθρώπους, παρόλο που δεν υπάρχουν ούτε 2,8 ούτε 2,3 άνθρωποι στην πραγματικότητα). </a:t>
                </a:r>
                <a:endParaRPr lang="el-GR"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800"/>
                  </a:spcBef>
                  <a:spcAft>
                    <a:spcPts val="1800"/>
                  </a:spcAft>
                </a:pPr>
                <a:endParaRPr lang="el-GR" sz="1800" dirty="0">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Θέση περιεχομένου 2">
                <a:extLst>
                  <a:ext uri="{FF2B5EF4-FFF2-40B4-BE49-F238E27FC236}">
                    <a16:creationId xmlns:a16="http://schemas.microsoft.com/office/drawing/2014/main" xmlns:a14="http://schemas.microsoft.com/office/drawing/2010/main" xmlns="" id="{78213B0D-81DD-4B89-BDF6-095E62599923}"/>
                  </a:ext>
                </a:extLst>
              </p:cNvPr>
              <p:cNvSpPr>
                <a:spLocks noGrp="1" noRot="1" noChangeAspect="1" noMove="1" noResize="1" noEditPoints="1" noAdjustHandles="1" noChangeArrowheads="1" noChangeShapeType="1" noTextEdit="1"/>
              </p:cNvSpPr>
              <p:nvPr>
                <p:ph idx="1"/>
              </p:nvPr>
            </p:nvSpPr>
            <p:spPr>
              <a:xfrm>
                <a:off x="335360" y="0"/>
                <a:ext cx="11449272" cy="6858000"/>
              </a:xfrm>
              <a:blipFill rotWithShape="0">
                <a:blip r:embed="rId2"/>
                <a:stretch>
                  <a:fillRect l="-319" t="-89" r="-479"/>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graphicFrame>
            <p:nvGraphicFramePr>
              <p:cNvPr id="2" name="Πίνακας 1">
                <a:extLst>
                  <a:ext uri="{FF2B5EF4-FFF2-40B4-BE49-F238E27FC236}">
                    <a16:creationId xmlns:a16="http://schemas.microsoft.com/office/drawing/2014/main" xmlns="" id="{1DA8AA26-A1B0-43F0-9BCF-1C2FC554467F}"/>
                  </a:ext>
                </a:extLst>
              </p:cNvPr>
              <p:cNvGraphicFramePr>
                <a:graphicFrameLocks noGrp="1"/>
              </p:cNvGraphicFramePr>
              <p:nvPr>
                <p:extLst>
                  <p:ext uri="{D42A27DB-BD31-4B8C-83A1-F6EECF244321}">
                    <p14:modId xmlns:p14="http://schemas.microsoft.com/office/powerpoint/2010/main" val="128963922"/>
                  </p:ext>
                </p:extLst>
              </p:nvPr>
            </p:nvGraphicFramePr>
            <p:xfrm>
              <a:off x="6168008" y="3573016"/>
              <a:ext cx="4523105" cy="2880320"/>
            </p:xfrm>
            <a:graphic>
              <a:graphicData uri="http://schemas.openxmlformats.org/drawingml/2006/table">
                <a:tbl>
                  <a:tblPr firstRow="1" firstCol="1" bandRow="1">
                    <a:tableStyleId>{5C22544A-7EE6-4342-B048-85BDC9FD1C3A}</a:tableStyleId>
                  </a:tblPr>
                  <a:tblGrid>
                    <a:gridCol w="827647">
                      <a:extLst>
                        <a:ext uri="{9D8B030D-6E8A-4147-A177-3AD203B41FA5}">
                          <a16:colId xmlns:a16="http://schemas.microsoft.com/office/drawing/2014/main" xmlns="" val="3400850591"/>
                        </a:ext>
                      </a:extLst>
                    </a:gridCol>
                    <a:gridCol w="1847729">
                      <a:extLst>
                        <a:ext uri="{9D8B030D-6E8A-4147-A177-3AD203B41FA5}">
                          <a16:colId xmlns:a16="http://schemas.microsoft.com/office/drawing/2014/main" xmlns="" val="1819120440"/>
                        </a:ext>
                      </a:extLst>
                    </a:gridCol>
                    <a:gridCol w="1847729">
                      <a:extLst>
                        <a:ext uri="{9D8B030D-6E8A-4147-A177-3AD203B41FA5}">
                          <a16:colId xmlns:a16="http://schemas.microsoft.com/office/drawing/2014/main" xmlns="" val="3046891009"/>
                        </a:ext>
                      </a:extLst>
                    </a:gridCol>
                  </a:tblGrid>
                  <a:tr h="221405">
                    <a:tc>
                      <a:txBody>
                        <a:bodyPr/>
                        <a:lstStyle/>
                        <a:p>
                          <a:pPr>
                            <a:lnSpc>
                              <a:spcPct val="115000"/>
                            </a:lnSpc>
                          </a:pPr>
                          <a:endParaRPr lang="el-GR" sz="1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l-GR" sz="1200">
                              <a:effectLst/>
                            </a:rPr>
                            <a:t>Άνδρες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l-GR" sz="1200">
                              <a:effectLst/>
                            </a:rPr>
                            <a:t>Γυναίκες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268642457"/>
                      </a:ext>
                    </a:extLst>
                  </a:tr>
                  <a:tr h="531783">
                    <a:tc>
                      <a:txBody>
                        <a:bodyPr/>
                        <a:lstStyle/>
                        <a:p>
                          <a:pPr algn="ctr">
                            <a:lnSpc>
                              <a:spcPct val="115000"/>
                            </a:lnSpc>
                            <a:spcBef>
                              <a:spcPts val="600"/>
                            </a:spcBef>
                            <a:spcAft>
                              <a:spcPts val="600"/>
                            </a:spcAft>
                          </a:pPr>
                          <a:r>
                            <a:rPr lang="el-GR" sz="1200">
                              <a:effectLst/>
                            </a:rPr>
                            <a:t>Ταβέρνα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m:rPr>
                                        <m:sty m:val="p"/>
                                      </m:rPr>
                                      <a:rPr lang="el-GR" sz="1200" b="0" i="0" smtClean="0">
                                        <a:effectLst/>
                                        <a:latin typeface="Cambria Math"/>
                                      </a:rPr>
                                      <m:t>π</m:t>
                                    </m:r>
                                  </m:e>
                                  <m:sub>
                                    <m:r>
                                      <a:rPr lang="en-US" sz="1200">
                                        <a:effectLst/>
                                        <a:latin typeface="Cambria Math"/>
                                      </a:rPr>
                                      <m:t>11</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79∙158</m:t>
                                    </m:r>
                                  </m:num>
                                  <m:den>
                                    <m:r>
                                      <a:rPr lang="el-GR" sz="1200">
                                        <a:effectLst/>
                                        <a:latin typeface="Cambria Math"/>
                                      </a:rPr>
                                      <m:t>320</m:t>
                                    </m:r>
                                  </m:den>
                                </m:f>
                                <m:r>
                                  <a:rPr lang="el-GR" sz="1200">
                                    <a:effectLst/>
                                    <a:latin typeface="Cambria Math"/>
                                  </a:rPr>
                                  <m:t>=39,01</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m:rPr>
                                        <m:sty m:val="p"/>
                                      </m:rPr>
                                      <a:rPr lang="el-GR" sz="1200" b="0" i="0" smtClean="0">
                                        <a:effectLst/>
                                        <a:latin typeface="Cambria Math"/>
                                      </a:rPr>
                                      <m:t>π</m:t>
                                    </m:r>
                                  </m:e>
                                  <m:sub>
                                    <m:r>
                                      <a:rPr lang="en-US" sz="1200">
                                        <a:effectLst/>
                                        <a:latin typeface="Cambria Math"/>
                                      </a:rPr>
                                      <m:t>12</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79∙162</m:t>
                                    </m:r>
                                  </m:num>
                                  <m:den>
                                    <m:r>
                                      <a:rPr lang="el-GR" sz="1200">
                                        <a:effectLst/>
                                        <a:latin typeface="Cambria Math"/>
                                      </a:rPr>
                                      <m:t>320</m:t>
                                    </m:r>
                                  </m:den>
                                </m:f>
                                <m:r>
                                  <a:rPr lang="el-GR" sz="1200">
                                    <a:effectLst/>
                                    <a:latin typeface="Cambria Math"/>
                                  </a:rPr>
                                  <m:t>=39,99</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478798157"/>
                      </a:ext>
                    </a:extLst>
                  </a:tr>
                  <a:tr h="531783">
                    <a:tc>
                      <a:txBody>
                        <a:bodyPr/>
                        <a:lstStyle/>
                        <a:p>
                          <a:pPr algn="ctr">
                            <a:lnSpc>
                              <a:spcPct val="115000"/>
                            </a:lnSpc>
                            <a:spcBef>
                              <a:spcPts val="600"/>
                            </a:spcBef>
                            <a:spcAft>
                              <a:spcPts val="600"/>
                            </a:spcAft>
                          </a:pPr>
                          <a:r>
                            <a:rPr lang="el-GR" sz="1200">
                              <a:effectLst/>
                            </a:rPr>
                            <a:t>Σινεμά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m:rPr>
                                        <m:sty m:val="p"/>
                                      </m:rPr>
                                      <a:rPr lang="el-GR" sz="1200" b="0" i="0" smtClean="0">
                                        <a:effectLst/>
                                        <a:latin typeface="Cambria Math"/>
                                      </a:rPr>
                                      <m:t>π</m:t>
                                    </m:r>
                                  </m:e>
                                  <m:sub>
                                    <m:r>
                                      <a:rPr lang="en-US" sz="1200">
                                        <a:effectLst/>
                                        <a:latin typeface="Cambria Math"/>
                                      </a:rPr>
                                      <m:t>21</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66∙158</m:t>
                                    </m:r>
                                  </m:num>
                                  <m:den>
                                    <m:r>
                                      <a:rPr lang="el-GR" sz="1200">
                                        <a:effectLst/>
                                        <a:latin typeface="Cambria Math"/>
                                      </a:rPr>
                                      <m:t>320</m:t>
                                    </m:r>
                                  </m:den>
                                </m:f>
                                <m:r>
                                  <a:rPr lang="el-GR" sz="1200">
                                    <a:effectLst/>
                                    <a:latin typeface="Cambria Math"/>
                                  </a:rPr>
                                  <m:t>=32,59</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a:rPr lang="el-GR" sz="1200" b="0" i="1" smtClean="0">
                                        <a:effectLst/>
                                        <a:latin typeface="Cambria Math"/>
                                      </a:rPr>
                                      <m:t>𝜋</m:t>
                                    </m:r>
                                  </m:e>
                                  <m:sub>
                                    <m:r>
                                      <a:rPr lang="en-US" sz="1200">
                                        <a:effectLst/>
                                        <a:latin typeface="Cambria Math"/>
                                      </a:rPr>
                                      <m:t>22</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66∙162</m:t>
                                    </m:r>
                                  </m:num>
                                  <m:den>
                                    <m:r>
                                      <a:rPr lang="el-GR" sz="1200">
                                        <a:effectLst/>
                                        <a:latin typeface="Cambria Math"/>
                                      </a:rPr>
                                      <m:t>320</m:t>
                                    </m:r>
                                  </m:den>
                                </m:f>
                                <m:r>
                                  <a:rPr lang="el-GR" sz="1200">
                                    <a:effectLst/>
                                    <a:latin typeface="Cambria Math"/>
                                  </a:rPr>
                                  <m:t>=33,41</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203620416"/>
                      </a:ext>
                    </a:extLst>
                  </a:tr>
                  <a:tr h="531783">
                    <a:tc>
                      <a:txBody>
                        <a:bodyPr/>
                        <a:lstStyle/>
                        <a:p>
                          <a:pPr algn="ctr">
                            <a:lnSpc>
                              <a:spcPct val="115000"/>
                            </a:lnSpc>
                            <a:spcBef>
                              <a:spcPts val="600"/>
                            </a:spcBef>
                            <a:spcAft>
                              <a:spcPts val="600"/>
                            </a:spcAft>
                          </a:pPr>
                          <a:r>
                            <a:rPr lang="el-GR" sz="1200">
                              <a:effectLst/>
                            </a:rPr>
                            <a:t>Σπίτι με φίλους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m:rPr>
                                        <m:sty m:val="p"/>
                                      </m:rPr>
                                      <a:rPr lang="el-GR" sz="1200" b="0" i="0" smtClean="0">
                                        <a:effectLst/>
                                        <a:latin typeface="Cambria Math"/>
                                      </a:rPr>
                                      <m:t>π</m:t>
                                    </m:r>
                                  </m:e>
                                  <m:sub>
                                    <m:r>
                                      <a:rPr lang="en-US" sz="1200">
                                        <a:effectLst/>
                                        <a:latin typeface="Cambria Math"/>
                                      </a:rPr>
                                      <m:t>31</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68∙158</m:t>
                                    </m:r>
                                  </m:num>
                                  <m:den>
                                    <m:r>
                                      <a:rPr lang="el-GR" sz="1200">
                                        <a:effectLst/>
                                        <a:latin typeface="Cambria Math"/>
                                      </a:rPr>
                                      <m:t>320</m:t>
                                    </m:r>
                                  </m:den>
                                </m:f>
                                <m:r>
                                  <a:rPr lang="el-GR" sz="1200">
                                    <a:effectLst/>
                                    <a:latin typeface="Cambria Math"/>
                                  </a:rPr>
                                  <m:t>=33,58</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a:rPr lang="el-GR" sz="1200" b="0" i="1" smtClean="0">
                                        <a:effectLst/>
                                        <a:latin typeface="Cambria Math"/>
                                      </a:rPr>
                                      <m:t>𝜋</m:t>
                                    </m:r>
                                  </m:e>
                                  <m:sub>
                                    <m:r>
                                      <a:rPr lang="en-US" sz="1200">
                                        <a:effectLst/>
                                        <a:latin typeface="Cambria Math"/>
                                      </a:rPr>
                                      <m:t>32</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68∙162</m:t>
                                    </m:r>
                                  </m:num>
                                  <m:den>
                                    <m:r>
                                      <a:rPr lang="el-GR" sz="1200">
                                        <a:effectLst/>
                                        <a:latin typeface="Cambria Math"/>
                                      </a:rPr>
                                      <m:t>320</m:t>
                                    </m:r>
                                  </m:den>
                                </m:f>
                                <m:r>
                                  <a:rPr lang="el-GR" sz="1200">
                                    <a:effectLst/>
                                    <a:latin typeface="Cambria Math"/>
                                  </a:rPr>
                                  <m:t>=34,43</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72563396"/>
                      </a:ext>
                    </a:extLst>
                  </a:tr>
                  <a:tr h="531783">
                    <a:tc>
                      <a:txBody>
                        <a:bodyPr/>
                        <a:lstStyle/>
                        <a:p>
                          <a:pPr algn="ctr">
                            <a:lnSpc>
                              <a:spcPct val="115000"/>
                            </a:lnSpc>
                            <a:spcBef>
                              <a:spcPts val="600"/>
                            </a:spcBef>
                            <a:spcAft>
                              <a:spcPts val="600"/>
                            </a:spcAft>
                          </a:pPr>
                          <a:r>
                            <a:rPr lang="el-GR" sz="1200">
                              <a:effectLst/>
                            </a:rPr>
                            <a:t>Εκδρομή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m:rPr>
                                        <m:sty m:val="p"/>
                                      </m:rPr>
                                      <a:rPr lang="el-GR" sz="1200" b="0" i="0" smtClean="0">
                                        <a:effectLst/>
                                        <a:latin typeface="Cambria Math"/>
                                      </a:rPr>
                                      <m:t>π</m:t>
                                    </m:r>
                                  </m:e>
                                  <m:sub>
                                    <m:r>
                                      <a:rPr lang="en-US" sz="1200">
                                        <a:effectLst/>
                                        <a:latin typeface="Cambria Math"/>
                                      </a:rPr>
                                      <m:t>41</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31∙158</m:t>
                                    </m:r>
                                  </m:num>
                                  <m:den>
                                    <m:r>
                                      <a:rPr lang="el-GR" sz="1200">
                                        <a:effectLst/>
                                        <a:latin typeface="Cambria Math"/>
                                      </a:rPr>
                                      <m:t>320</m:t>
                                    </m:r>
                                  </m:den>
                                </m:f>
                                <m:r>
                                  <a:rPr lang="el-GR" sz="1200">
                                    <a:effectLst/>
                                    <a:latin typeface="Cambria Math"/>
                                  </a:rPr>
                                  <m:t>=15,31</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a:rPr lang="el-GR" sz="1200" b="0" i="1" smtClean="0">
                                        <a:effectLst/>
                                        <a:latin typeface="Cambria Math"/>
                                      </a:rPr>
                                      <m:t>𝜋</m:t>
                                    </m:r>
                                  </m:e>
                                  <m:sub>
                                    <m:r>
                                      <a:rPr lang="en-US" sz="1200">
                                        <a:effectLst/>
                                        <a:latin typeface="Cambria Math"/>
                                      </a:rPr>
                                      <m:t>42</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31∙162</m:t>
                                    </m:r>
                                  </m:num>
                                  <m:den>
                                    <m:r>
                                      <a:rPr lang="el-GR" sz="1200">
                                        <a:effectLst/>
                                        <a:latin typeface="Cambria Math"/>
                                      </a:rPr>
                                      <m:t>320</m:t>
                                    </m:r>
                                  </m:den>
                                </m:f>
                                <m:r>
                                  <a:rPr lang="el-GR" sz="1200">
                                    <a:effectLst/>
                                    <a:latin typeface="Cambria Math"/>
                                  </a:rPr>
                                  <m:t>=15,69</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97025775"/>
                      </a:ext>
                    </a:extLst>
                  </a:tr>
                  <a:tr h="531783">
                    <a:tc>
                      <a:txBody>
                        <a:bodyPr/>
                        <a:lstStyle/>
                        <a:p>
                          <a:pPr algn="ctr">
                            <a:lnSpc>
                              <a:spcPct val="115000"/>
                            </a:lnSpc>
                            <a:spcBef>
                              <a:spcPts val="600"/>
                            </a:spcBef>
                            <a:spcAft>
                              <a:spcPts val="600"/>
                            </a:spcAft>
                          </a:pPr>
                          <a:r>
                            <a:rPr lang="el-GR" sz="1200">
                              <a:effectLst/>
                            </a:rPr>
                            <a:t>Σπορ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m:rPr>
                                        <m:sty m:val="p"/>
                                      </m:rPr>
                                      <a:rPr lang="el-GR" sz="1200" b="0" i="0" smtClean="0">
                                        <a:effectLst/>
                                        <a:latin typeface="Cambria Math"/>
                                      </a:rPr>
                                      <m:t>π</m:t>
                                    </m:r>
                                  </m:e>
                                  <m:sub>
                                    <m:r>
                                      <a:rPr lang="en-US" sz="1200">
                                        <a:effectLst/>
                                        <a:latin typeface="Cambria Math"/>
                                      </a:rPr>
                                      <m:t>51</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76∙158</m:t>
                                    </m:r>
                                  </m:num>
                                  <m:den>
                                    <m:r>
                                      <a:rPr lang="el-GR" sz="1200">
                                        <a:effectLst/>
                                        <a:latin typeface="Cambria Math"/>
                                      </a:rPr>
                                      <m:t>320</m:t>
                                    </m:r>
                                  </m:den>
                                </m:f>
                                <m:r>
                                  <a:rPr lang="el-GR" sz="1200">
                                    <a:effectLst/>
                                    <a:latin typeface="Cambria Math"/>
                                  </a:rPr>
                                  <m:t>=37,53</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l-GR" sz="1200" i="1" smtClean="0">
                                        <a:effectLst/>
                                        <a:latin typeface="Cambria Math" panose="02040503050406030204" pitchFamily="18" charset="0"/>
                                      </a:rPr>
                                    </m:ctrlPr>
                                  </m:sSubPr>
                                  <m:e>
                                    <m:r>
                                      <a:rPr lang="el-GR" sz="1200" b="0" i="1" smtClean="0">
                                        <a:effectLst/>
                                        <a:latin typeface="Cambria Math"/>
                                      </a:rPr>
                                      <m:t>𝜋</m:t>
                                    </m:r>
                                  </m:e>
                                  <m:sub>
                                    <m:r>
                                      <a:rPr lang="en-US" sz="1200">
                                        <a:effectLst/>
                                        <a:latin typeface="Cambria Math"/>
                                      </a:rPr>
                                      <m:t>52</m:t>
                                    </m:r>
                                  </m:sub>
                                </m:sSub>
                                <m:r>
                                  <a:rPr lang="el-GR" sz="1200">
                                    <a:effectLst/>
                                    <a:latin typeface="Cambria Math"/>
                                  </a:rPr>
                                  <m:t>=</m:t>
                                </m:r>
                                <m:f>
                                  <m:fPr>
                                    <m:ctrlPr>
                                      <a:rPr lang="el-GR" sz="1200" i="1">
                                        <a:effectLst/>
                                        <a:latin typeface="Cambria Math" panose="02040503050406030204" pitchFamily="18" charset="0"/>
                                      </a:rPr>
                                    </m:ctrlPr>
                                  </m:fPr>
                                  <m:num>
                                    <m:r>
                                      <a:rPr lang="el-GR" sz="1200">
                                        <a:effectLst/>
                                        <a:latin typeface="Cambria Math"/>
                                      </a:rPr>
                                      <m:t>76∙162</m:t>
                                    </m:r>
                                  </m:num>
                                  <m:den>
                                    <m:r>
                                      <a:rPr lang="el-GR" sz="1200">
                                        <a:effectLst/>
                                        <a:latin typeface="Cambria Math"/>
                                      </a:rPr>
                                      <m:t>320</m:t>
                                    </m:r>
                                  </m:den>
                                </m:f>
                                <m:r>
                                  <a:rPr lang="el-GR" sz="1200">
                                    <a:effectLst/>
                                    <a:latin typeface="Cambria Math"/>
                                  </a:rPr>
                                  <m:t>=38,48</m:t>
                                </m:r>
                              </m:oMath>
                            </m:oMathPara>
                          </a14:m>
                          <a:endParaRPr lang="el-G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22333575"/>
                      </a:ext>
                    </a:extLst>
                  </a:tr>
                </a:tbl>
              </a:graphicData>
            </a:graphic>
          </p:graphicFrame>
        </mc:Choice>
        <mc:Fallback>
          <p:graphicFrame>
            <p:nvGraphicFramePr>
              <p:cNvPr id="2" name="Πίνακας 1">
                <a:extLst>
                  <a:ext uri="{FF2B5EF4-FFF2-40B4-BE49-F238E27FC236}">
                    <a16:creationId xmlns:a16="http://schemas.microsoft.com/office/drawing/2014/main" xmlns:a14="http://schemas.microsoft.com/office/drawing/2010/main" xmlns="" id="{1DA8AA26-A1B0-43F0-9BCF-1C2FC554467F}"/>
                  </a:ext>
                </a:extLst>
              </p:cNvPr>
              <p:cNvGraphicFramePr>
                <a:graphicFrameLocks noGrp="1"/>
              </p:cNvGraphicFramePr>
              <p:nvPr>
                <p:extLst>
                  <p:ext uri="{D42A27DB-BD31-4B8C-83A1-F6EECF244321}">
                    <p14:modId xmlns:p14="http://schemas.microsoft.com/office/powerpoint/2010/main" val="128963922"/>
                  </p:ext>
                </p:extLst>
              </p:nvPr>
            </p:nvGraphicFramePr>
            <p:xfrm>
              <a:off x="6168008" y="3573016"/>
              <a:ext cx="4523105" cy="2880320"/>
            </p:xfrm>
            <a:graphic>
              <a:graphicData uri="http://schemas.openxmlformats.org/drawingml/2006/table">
                <a:tbl>
                  <a:tblPr firstRow="1" firstCol="1" bandRow="1">
                    <a:tableStyleId>{5C22544A-7EE6-4342-B048-85BDC9FD1C3A}</a:tableStyleId>
                  </a:tblPr>
                  <a:tblGrid>
                    <a:gridCol w="827647">
                      <a:extLst>
                        <a:ext uri="{9D8B030D-6E8A-4147-A177-3AD203B41FA5}">
                          <a16:colId xmlns:a16="http://schemas.microsoft.com/office/drawing/2014/main" xmlns:a14="http://schemas.microsoft.com/office/drawing/2010/main" xmlns="" val="3400850591"/>
                        </a:ext>
                      </a:extLst>
                    </a:gridCol>
                    <a:gridCol w="1847729">
                      <a:extLst>
                        <a:ext uri="{9D8B030D-6E8A-4147-A177-3AD203B41FA5}">
                          <a16:colId xmlns:a16="http://schemas.microsoft.com/office/drawing/2014/main" xmlns:a14="http://schemas.microsoft.com/office/drawing/2010/main" xmlns="" val="1819120440"/>
                        </a:ext>
                      </a:extLst>
                    </a:gridCol>
                    <a:gridCol w="1847729">
                      <a:extLst>
                        <a:ext uri="{9D8B030D-6E8A-4147-A177-3AD203B41FA5}">
                          <a16:colId xmlns:a16="http://schemas.microsoft.com/office/drawing/2014/main" xmlns:a14="http://schemas.microsoft.com/office/drawing/2010/main" xmlns="" val="3046891009"/>
                        </a:ext>
                      </a:extLst>
                    </a:gridCol>
                  </a:tblGrid>
                  <a:tr h="221405">
                    <a:tc>
                      <a:txBody>
                        <a:bodyPr/>
                        <a:lstStyle/>
                        <a:p>
                          <a:pPr>
                            <a:lnSpc>
                              <a:spcPct val="115000"/>
                            </a:lnSpc>
                          </a:pPr>
                          <a:endParaRPr lang="el-GR" sz="11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l-GR" sz="1200">
                              <a:effectLst/>
                            </a:rPr>
                            <a:t>Άνδρες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l-GR" sz="1200">
                              <a:effectLst/>
                            </a:rPr>
                            <a:t>Γυναίκες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4268642457"/>
                      </a:ext>
                    </a:extLst>
                  </a:tr>
                  <a:tr h="531783">
                    <a:tc>
                      <a:txBody>
                        <a:bodyPr/>
                        <a:lstStyle/>
                        <a:p>
                          <a:pPr algn="ctr">
                            <a:lnSpc>
                              <a:spcPct val="115000"/>
                            </a:lnSpc>
                            <a:spcBef>
                              <a:spcPts val="600"/>
                            </a:spcBef>
                            <a:spcAft>
                              <a:spcPts val="600"/>
                            </a:spcAft>
                          </a:pPr>
                          <a:r>
                            <a:rPr lang="el-GR" sz="1200">
                              <a:effectLst/>
                            </a:rPr>
                            <a:t>Ταβέρνα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45215" t="-45455" r="-101650" b="-398864"/>
                          </a:stretch>
                        </a:blipFill>
                      </a:tcPr>
                    </a:tc>
                    <a:tc>
                      <a:txBody>
                        <a:bodyPr/>
                        <a:lstStyle/>
                        <a:p>
                          <a:endParaRPr lang="el-GR"/>
                        </a:p>
                      </a:txBody>
                      <a:tcPr marL="68580" marR="68580" marT="0" marB="0" anchor="ctr">
                        <a:blipFill rotWithShape="0">
                          <a:blip r:embed="rId3"/>
                          <a:stretch>
                            <a:fillRect l="-144737" t="-45455" r="-1316" b="-398864"/>
                          </a:stretch>
                        </a:blipFill>
                      </a:tcPr>
                    </a:tc>
                    <a:extLst>
                      <a:ext uri="{0D108BD9-81ED-4DB2-BD59-A6C34878D82A}">
                        <a16:rowId xmlns:a16="http://schemas.microsoft.com/office/drawing/2014/main" xmlns:a14="http://schemas.microsoft.com/office/drawing/2010/main" xmlns="" val="2478798157"/>
                      </a:ext>
                    </a:extLst>
                  </a:tr>
                  <a:tr h="531783">
                    <a:tc>
                      <a:txBody>
                        <a:bodyPr/>
                        <a:lstStyle/>
                        <a:p>
                          <a:pPr algn="ctr">
                            <a:lnSpc>
                              <a:spcPct val="115000"/>
                            </a:lnSpc>
                            <a:spcBef>
                              <a:spcPts val="600"/>
                            </a:spcBef>
                            <a:spcAft>
                              <a:spcPts val="600"/>
                            </a:spcAft>
                          </a:pPr>
                          <a:r>
                            <a:rPr lang="el-GR" sz="1200">
                              <a:effectLst/>
                            </a:rPr>
                            <a:t>Σινεμά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45215" t="-147126" r="-101650" b="-303448"/>
                          </a:stretch>
                        </a:blipFill>
                      </a:tcPr>
                    </a:tc>
                    <a:tc>
                      <a:txBody>
                        <a:bodyPr/>
                        <a:lstStyle/>
                        <a:p>
                          <a:endParaRPr lang="el-GR"/>
                        </a:p>
                      </a:txBody>
                      <a:tcPr marL="68580" marR="68580" marT="0" marB="0" anchor="ctr">
                        <a:blipFill rotWithShape="0">
                          <a:blip r:embed="rId3"/>
                          <a:stretch>
                            <a:fillRect l="-144737" t="-147126" r="-1316" b="-303448"/>
                          </a:stretch>
                        </a:blipFill>
                      </a:tcPr>
                    </a:tc>
                    <a:extLst>
                      <a:ext uri="{0D108BD9-81ED-4DB2-BD59-A6C34878D82A}">
                        <a16:rowId xmlns:a16="http://schemas.microsoft.com/office/drawing/2014/main" xmlns:a14="http://schemas.microsoft.com/office/drawing/2010/main" xmlns="" val="2203620416"/>
                      </a:ext>
                    </a:extLst>
                  </a:tr>
                  <a:tr h="531783">
                    <a:tc>
                      <a:txBody>
                        <a:bodyPr/>
                        <a:lstStyle/>
                        <a:p>
                          <a:pPr algn="ctr">
                            <a:lnSpc>
                              <a:spcPct val="115000"/>
                            </a:lnSpc>
                            <a:spcBef>
                              <a:spcPts val="600"/>
                            </a:spcBef>
                            <a:spcAft>
                              <a:spcPts val="600"/>
                            </a:spcAft>
                          </a:pPr>
                          <a:r>
                            <a:rPr lang="el-GR" sz="1200">
                              <a:effectLst/>
                            </a:rPr>
                            <a:t>Σπίτι με φίλους</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45215" t="-247126" r="-101650" b="-203448"/>
                          </a:stretch>
                        </a:blipFill>
                      </a:tcPr>
                    </a:tc>
                    <a:tc>
                      <a:txBody>
                        <a:bodyPr/>
                        <a:lstStyle/>
                        <a:p>
                          <a:endParaRPr lang="el-GR"/>
                        </a:p>
                      </a:txBody>
                      <a:tcPr marL="68580" marR="68580" marT="0" marB="0" anchor="ctr">
                        <a:blipFill rotWithShape="0">
                          <a:blip r:embed="rId3"/>
                          <a:stretch>
                            <a:fillRect l="-144737" t="-247126" r="-1316" b="-203448"/>
                          </a:stretch>
                        </a:blipFill>
                      </a:tcPr>
                    </a:tc>
                    <a:extLst>
                      <a:ext uri="{0D108BD9-81ED-4DB2-BD59-A6C34878D82A}">
                        <a16:rowId xmlns:a16="http://schemas.microsoft.com/office/drawing/2014/main" xmlns:a14="http://schemas.microsoft.com/office/drawing/2010/main" xmlns="" val="1872563396"/>
                      </a:ext>
                    </a:extLst>
                  </a:tr>
                  <a:tr h="531783">
                    <a:tc>
                      <a:txBody>
                        <a:bodyPr/>
                        <a:lstStyle/>
                        <a:p>
                          <a:pPr algn="ctr">
                            <a:lnSpc>
                              <a:spcPct val="115000"/>
                            </a:lnSpc>
                            <a:spcBef>
                              <a:spcPts val="600"/>
                            </a:spcBef>
                            <a:spcAft>
                              <a:spcPts val="600"/>
                            </a:spcAft>
                          </a:pPr>
                          <a:r>
                            <a:rPr lang="el-GR" sz="1200">
                              <a:effectLst/>
                            </a:rPr>
                            <a:t>Εκδρομή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45215" t="-343182" r="-101650" b="-101136"/>
                          </a:stretch>
                        </a:blipFill>
                      </a:tcPr>
                    </a:tc>
                    <a:tc>
                      <a:txBody>
                        <a:bodyPr/>
                        <a:lstStyle/>
                        <a:p>
                          <a:endParaRPr lang="el-GR"/>
                        </a:p>
                      </a:txBody>
                      <a:tcPr marL="68580" marR="68580" marT="0" marB="0" anchor="ctr">
                        <a:blipFill rotWithShape="0">
                          <a:blip r:embed="rId3"/>
                          <a:stretch>
                            <a:fillRect l="-144737" t="-343182" r="-1316" b="-101136"/>
                          </a:stretch>
                        </a:blipFill>
                      </a:tcPr>
                    </a:tc>
                    <a:extLst>
                      <a:ext uri="{0D108BD9-81ED-4DB2-BD59-A6C34878D82A}">
                        <a16:rowId xmlns:a16="http://schemas.microsoft.com/office/drawing/2014/main" xmlns:a14="http://schemas.microsoft.com/office/drawing/2010/main" xmlns="" val="3797025775"/>
                      </a:ext>
                    </a:extLst>
                  </a:tr>
                  <a:tr h="531783">
                    <a:tc>
                      <a:txBody>
                        <a:bodyPr/>
                        <a:lstStyle/>
                        <a:p>
                          <a:pPr algn="ctr">
                            <a:lnSpc>
                              <a:spcPct val="115000"/>
                            </a:lnSpc>
                            <a:spcBef>
                              <a:spcPts val="600"/>
                            </a:spcBef>
                            <a:spcAft>
                              <a:spcPts val="600"/>
                            </a:spcAft>
                          </a:pPr>
                          <a:r>
                            <a:rPr lang="el-GR" sz="1200">
                              <a:effectLst/>
                            </a:rPr>
                            <a:t>Σπορ </a:t>
                          </a:r>
                          <a:endParaRPr lang="el-G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0">
                          <a:blip r:embed="rId3"/>
                          <a:stretch>
                            <a:fillRect l="-45215" t="-448276" r="-101650" b="-2299"/>
                          </a:stretch>
                        </a:blipFill>
                      </a:tcPr>
                    </a:tc>
                    <a:tc>
                      <a:txBody>
                        <a:bodyPr/>
                        <a:lstStyle/>
                        <a:p>
                          <a:endParaRPr lang="el-GR"/>
                        </a:p>
                      </a:txBody>
                      <a:tcPr marL="68580" marR="68580" marT="0" marB="0" anchor="ctr">
                        <a:blipFill rotWithShape="0">
                          <a:blip r:embed="rId3"/>
                          <a:stretch>
                            <a:fillRect l="-144737" t="-448276" r="-1316" b="-2299"/>
                          </a:stretch>
                        </a:blipFill>
                      </a:tcPr>
                    </a:tc>
                    <a:extLst>
                      <a:ext uri="{0D108BD9-81ED-4DB2-BD59-A6C34878D82A}">
                        <a16:rowId xmlns:a16="http://schemas.microsoft.com/office/drawing/2014/main" xmlns:a14="http://schemas.microsoft.com/office/drawing/2010/main" xmlns="" val="2622333575"/>
                      </a:ext>
                    </a:extLst>
                  </a:tr>
                </a:tbl>
              </a:graphicData>
            </a:graphic>
          </p:graphicFrame>
        </mc:Fallback>
      </mc:AlternateContent>
      <p:graphicFrame>
        <p:nvGraphicFramePr>
          <p:cNvPr id="5" name="Πίνακας 4">
            <a:extLst>
              <a:ext uri="{FF2B5EF4-FFF2-40B4-BE49-F238E27FC236}">
                <a16:creationId xmlns:a16="http://schemas.microsoft.com/office/drawing/2014/main" xmlns="" id="{BA66C63C-4596-4C96-AE60-F26CA0D6F4CE}"/>
              </a:ext>
            </a:extLst>
          </p:cNvPr>
          <p:cNvGraphicFramePr>
            <a:graphicFrameLocks noGrp="1"/>
          </p:cNvGraphicFramePr>
          <p:nvPr>
            <p:extLst>
              <p:ext uri="{D42A27DB-BD31-4B8C-83A1-F6EECF244321}">
                <p14:modId xmlns:p14="http://schemas.microsoft.com/office/powerpoint/2010/main" val="3224011184"/>
              </p:ext>
            </p:extLst>
          </p:nvPr>
        </p:nvGraphicFramePr>
        <p:xfrm>
          <a:off x="1271464" y="3645024"/>
          <a:ext cx="4464496" cy="2882885"/>
        </p:xfrm>
        <a:graphic>
          <a:graphicData uri="http://schemas.openxmlformats.org/drawingml/2006/table">
            <a:tbl>
              <a:tblPr firstRow="1" firstCol="1" bandRow="1">
                <a:tableStyleId>{5C22544A-7EE6-4342-B048-85BDC9FD1C3A}</a:tableStyleId>
              </a:tblPr>
              <a:tblGrid>
                <a:gridCol w="1116124">
                  <a:extLst>
                    <a:ext uri="{9D8B030D-6E8A-4147-A177-3AD203B41FA5}">
                      <a16:colId xmlns:a16="http://schemas.microsoft.com/office/drawing/2014/main" xmlns="" val="2164133394"/>
                    </a:ext>
                  </a:extLst>
                </a:gridCol>
                <a:gridCol w="1116124">
                  <a:extLst>
                    <a:ext uri="{9D8B030D-6E8A-4147-A177-3AD203B41FA5}">
                      <a16:colId xmlns:a16="http://schemas.microsoft.com/office/drawing/2014/main" xmlns="" val="2098071948"/>
                    </a:ext>
                  </a:extLst>
                </a:gridCol>
                <a:gridCol w="1116124">
                  <a:extLst>
                    <a:ext uri="{9D8B030D-6E8A-4147-A177-3AD203B41FA5}">
                      <a16:colId xmlns:a16="http://schemas.microsoft.com/office/drawing/2014/main" xmlns="" val="4080544719"/>
                    </a:ext>
                  </a:extLst>
                </a:gridCol>
                <a:gridCol w="1116124">
                  <a:extLst>
                    <a:ext uri="{9D8B030D-6E8A-4147-A177-3AD203B41FA5}">
                      <a16:colId xmlns:a16="http://schemas.microsoft.com/office/drawing/2014/main" xmlns="" val="3634368341"/>
                    </a:ext>
                  </a:extLst>
                </a:gridCol>
              </a:tblGrid>
              <a:tr h="312904">
                <a:tc>
                  <a:txBody>
                    <a:bodyPr/>
                    <a:lstStyle/>
                    <a:p>
                      <a:pPr>
                        <a:lnSpc>
                          <a:spcPct val="115000"/>
                        </a:lnSpc>
                      </a:pPr>
                      <a:endParaRPr lang="el-GR" sz="1800" dirty="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Άνδρες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Γυναίκες</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Σύνολο </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965828381"/>
                  </a:ext>
                </a:extLst>
              </a:tr>
              <a:tr h="370783">
                <a:tc>
                  <a:txBody>
                    <a:bodyPr/>
                    <a:lstStyle/>
                    <a:p>
                      <a:pPr algn="ctr">
                        <a:lnSpc>
                          <a:spcPct val="115000"/>
                        </a:lnSpc>
                        <a:spcBef>
                          <a:spcPts val="300"/>
                        </a:spcBef>
                        <a:spcAft>
                          <a:spcPts val="300"/>
                        </a:spcAft>
                      </a:pPr>
                      <a:r>
                        <a:rPr lang="el-GR" sz="1800">
                          <a:effectLst/>
                        </a:rPr>
                        <a:t>Ταβέρνα </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45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34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79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8380758"/>
                  </a:ext>
                </a:extLst>
              </a:tr>
              <a:tr h="370783">
                <a:tc>
                  <a:txBody>
                    <a:bodyPr/>
                    <a:lstStyle/>
                    <a:p>
                      <a:pPr algn="ctr">
                        <a:lnSpc>
                          <a:spcPct val="115000"/>
                        </a:lnSpc>
                        <a:spcBef>
                          <a:spcPts val="300"/>
                        </a:spcBef>
                        <a:spcAft>
                          <a:spcPts val="300"/>
                        </a:spcAft>
                      </a:pPr>
                      <a:r>
                        <a:rPr lang="el-GR" sz="1800" dirty="0">
                          <a:effectLst/>
                        </a:rPr>
                        <a:t>Σινεμά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30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36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66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5118225"/>
                  </a:ext>
                </a:extLst>
              </a:tr>
              <a:tr h="713502">
                <a:tc>
                  <a:txBody>
                    <a:bodyPr/>
                    <a:lstStyle/>
                    <a:p>
                      <a:pPr algn="ctr">
                        <a:lnSpc>
                          <a:spcPct val="115000"/>
                        </a:lnSpc>
                        <a:spcBef>
                          <a:spcPts val="300"/>
                        </a:spcBef>
                        <a:spcAft>
                          <a:spcPts val="300"/>
                        </a:spcAft>
                      </a:pPr>
                      <a:r>
                        <a:rPr lang="el-GR" sz="1800">
                          <a:effectLst/>
                        </a:rPr>
                        <a:t>Σπίτι με φίλους</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28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40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68</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26898116"/>
                  </a:ext>
                </a:extLst>
              </a:tr>
              <a:tr h="370783">
                <a:tc>
                  <a:txBody>
                    <a:bodyPr/>
                    <a:lstStyle/>
                    <a:p>
                      <a:pPr algn="ctr">
                        <a:lnSpc>
                          <a:spcPct val="115000"/>
                        </a:lnSpc>
                        <a:spcBef>
                          <a:spcPts val="300"/>
                        </a:spcBef>
                        <a:spcAft>
                          <a:spcPts val="300"/>
                        </a:spcAft>
                      </a:pPr>
                      <a:r>
                        <a:rPr lang="el-GR" sz="1800">
                          <a:effectLst/>
                        </a:rPr>
                        <a:t>Εκδρομή </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15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16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31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97700288"/>
                  </a:ext>
                </a:extLst>
              </a:tr>
              <a:tr h="370783">
                <a:tc>
                  <a:txBody>
                    <a:bodyPr/>
                    <a:lstStyle/>
                    <a:p>
                      <a:pPr algn="ctr">
                        <a:lnSpc>
                          <a:spcPct val="115000"/>
                        </a:lnSpc>
                        <a:spcBef>
                          <a:spcPts val="300"/>
                        </a:spcBef>
                        <a:spcAft>
                          <a:spcPts val="300"/>
                        </a:spcAft>
                      </a:pPr>
                      <a:r>
                        <a:rPr lang="el-GR" sz="1800">
                          <a:effectLst/>
                        </a:rPr>
                        <a:t>Σπορ </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40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36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76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96459635"/>
                  </a:ext>
                </a:extLst>
              </a:tr>
              <a:tr h="370783">
                <a:tc>
                  <a:txBody>
                    <a:bodyPr/>
                    <a:lstStyle/>
                    <a:p>
                      <a:pPr algn="ctr">
                        <a:lnSpc>
                          <a:spcPct val="115000"/>
                        </a:lnSpc>
                        <a:spcBef>
                          <a:spcPts val="300"/>
                        </a:spcBef>
                        <a:spcAft>
                          <a:spcPts val="300"/>
                        </a:spcAft>
                      </a:pPr>
                      <a:r>
                        <a:rPr lang="el-GR" sz="1800">
                          <a:effectLst/>
                        </a:rPr>
                        <a:t>Σύνολο </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158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a:effectLst/>
                        </a:rPr>
                        <a:t>162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320</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23603784"/>
                  </a:ext>
                </a:extLst>
              </a:tr>
            </a:tbl>
          </a:graphicData>
        </a:graphic>
      </p:graphicFrame>
    </p:spTree>
    <p:extLst>
      <p:ext uri="{BB962C8B-B14F-4D97-AF65-F5344CB8AC3E}">
        <p14:creationId xmlns:p14="http://schemas.microsoft.com/office/powerpoint/2010/main" val="2356747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Πίνακας 4">
                <a:extLst>
                  <a:ext uri="{FF2B5EF4-FFF2-40B4-BE49-F238E27FC236}">
                    <a16:creationId xmlns:a16="http://schemas.microsoft.com/office/drawing/2014/main" xmlns="" id="{B67E49CB-0197-46A9-8E1B-B9D7B1BBC7BB}"/>
                  </a:ext>
                </a:extLst>
              </p:cNvPr>
              <p:cNvGraphicFramePr>
                <a:graphicFrameLocks noGrp="1"/>
              </p:cNvGraphicFramePr>
              <p:nvPr>
                <p:extLst>
                  <p:ext uri="{D42A27DB-BD31-4B8C-83A1-F6EECF244321}">
                    <p14:modId xmlns:p14="http://schemas.microsoft.com/office/powerpoint/2010/main" val="3711847626"/>
                  </p:ext>
                </p:extLst>
              </p:nvPr>
            </p:nvGraphicFramePr>
            <p:xfrm>
              <a:off x="1991544" y="2564905"/>
              <a:ext cx="8460432" cy="4154361"/>
            </p:xfrm>
            <a:graphic>
              <a:graphicData uri="http://schemas.openxmlformats.org/drawingml/2006/table">
                <a:tbl>
                  <a:tblPr firstRow="1" firstCol="1" bandRow="1">
                    <a:tableStyleId>{5C22544A-7EE6-4342-B048-85BDC9FD1C3A}</a:tableStyleId>
                  </a:tblPr>
                  <a:tblGrid>
                    <a:gridCol w="1007191">
                      <a:extLst>
                        <a:ext uri="{9D8B030D-6E8A-4147-A177-3AD203B41FA5}">
                          <a16:colId xmlns:a16="http://schemas.microsoft.com/office/drawing/2014/main" xmlns="" val="2847522183"/>
                        </a:ext>
                      </a:extLst>
                    </a:gridCol>
                    <a:gridCol w="707684">
                      <a:extLst>
                        <a:ext uri="{9D8B030D-6E8A-4147-A177-3AD203B41FA5}">
                          <a16:colId xmlns:a16="http://schemas.microsoft.com/office/drawing/2014/main" xmlns="" val="2287089509"/>
                        </a:ext>
                      </a:extLst>
                    </a:gridCol>
                    <a:gridCol w="838442">
                      <a:extLst>
                        <a:ext uri="{9D8B030D-6E8A-4147-A177-3AD203B41FA5}">
                          <a16:colId xmlns:a16="http://schemas.microsoft.com/office/drawing/2014/main" xmlns="" val="1386532469"/>
                        </a:ext>
                      </a:extLst>
                    </a:gridCol>
                    <a:gridCol w="840210">
                      <a:extLst>
                        <a:ext uri="{9D8B030D-6E8A-4147-A177-3AD203B41FA5}">
                          <a16:colId xmlns:a16="http://schemas.microsoft.com/office/drawing/2014/main" xmlns="" val="3005425616"/>
                        </a:ext>
                      </a:extLst>
                    </a:gridCol>
                    <a:gridCol w="904705">
                      <a:extLst>
                        <a:ext uri="{9D8B030D-6E8A-4147-A177-3AD203B41FA5}">
                          <a16:colId xmlns:a16="http://schemas.microsoft.com/office/drawing/2014/main" xmlns="" val="2424445360"/>
                        </a:ext>
                      </a:extLst>
                    </a:gridCol>
                    <a:gridCol w="1067269">
                      <a:extLst>
                        <a:ext uri="{9D8B030D-6E8A-4147-A177-3AD203B41FA5}">
                          <a16:colId xmlns:a16="http://schemas.microsoft.com/office/drawing/2014/main" xmlns="" val="1887589329"/>
                        </a:ext>
                      </a:extLst>
                    </a:gridCol>
                    <a:gridCol w="3094931">
                      <a:extLst>
                        <a:ext uri="{9D8B030D-6E8A-4147-A177-3AD203B41FA5}">
                          <a16:colId xmlns:a16="http://schemas.microsoft.com/office/drawing/2014/main" xmlns="" val="1959056489"/>
                        </a:ext>
                      </a:extLst>
                    </a:gridCol>
                  </a:tblGrid>
                  <a:tr h="0">
                    <a:tc>
                      <a:txBody>
                        <a:bodyPr/>
                        <a:lstStyle/>
                        <a:p>
                          <a:pPr algn="ctr">
                            <a:lnSpc>
                              <a:spcPct val="115000"/>
                            </a:lnSpc>
                            <a:spcBef>
                              <a:spcPts val="300"/>
                            </a:spcBef>
                            <a:spcAft>
                              <a:spcPts val="300"/>
                            </a:spcAft>
                          </a:pPr>
                          <a:r>
                            <a:rPr lang="el-GR" sz="1800" dirty="0">
                              <a:effectLst/>
                            </a:rPr>
                            <a:t>Γραμμή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Στήλη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r>
                                  <a:rPr lang="el-GR" sz="1800">
                                    <a:effectLst/>
                                    <a:latin typeface="Cambria Math"/>
                                  </a:rPr>
                                  <m:t>𝜪</m:t>
                                </m:r>
                              </m:oMath>
                            </m:oMathPara>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r>
                                  <a:rPr lang="el-GR" sz="1800">
                                    <a:effectLst/>
                                    <a:latin typeface="Cambria Math"/>
                                  </a:rPr>
                                  <m:t>𝜠</m:t>
                                </m:r>
                              </m:oMath>
                            </m:oMathPara>
                          </a14:m>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r>
                                  <a:rPr lang="el-GR" sz="1800">
                                    <a:effectLst/>
                                    <a:latin typeface="Cambria Math"/>
                                  </a:rPr>
                                  <m:t>𝜪</m:t>
                                </m:r>
                                <m:r>
                                  <a:rPr lang="el-GR" sz="1800">
                                    <a:effectLst/>
                                    <a:latin typeface="Cambria Math"/>
                                  </a:rPr>
                                  <m:t>−</m:t>
                                </m:r>
                                <m:r>
                                  <a:rPr lang="el-GR" sz="1800">
                                    <a:effectLst/>
                                    <a:latin typeface="Cambria Math"/>
                                  </a:rPr>
                                  <m:t>𝜠</m:t>
                                </m:r>
                              </m:oMath>
                            </m:oMathPara>
                          </a14:m>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sSup>
                                  <m:sSupPr>
                                    <m:ctrlPr>
                                      <a:rPr lang="el-GR" sz="1800" i="1">
                                        <a:effectLst/>
                                        <a:latin typeface="Cambria Math" panose="02040503050406030204" pitchFamily="18" charset="0"/>
                                      </a:rPr>
                                    </m:ctrlPr>
                                  </m:sSupPr>
                                  <m:e>
                                    <m:r>
                                      <a:rPr lang="el-GR" sz="1800">
                                        <a:effectLst/>
                                        <a:latin typeface="Cambria Math"/>
                                      </a:rPr>
                                      <m:t>(</m:t>
                                    </m:r>
                                    <m:r>
                                      <a:rPr lang="el-GR" sz="1800">
                                        <a:effectLst/>
                                        <a:latin typeface="Cambria Math"/>
                                      </a:rPr>
                                      <m:t>𝜪</m:t>
                                    </m:r>
                                    <m:r>
                                      <a:rPr lang="el-GR" sz="1800">
                                        <a:effectLst/>
                                        <a:latin typeface="Cambria Math"/>
                                      </a:rPr>
                                      <m:t>−</m:t>
                                    </m:r>
                                    <m:r>
                                      <a:rPr lang="el-GR" sz="1800">
                                        <a:effectLst/>
                                        <a:latin typeface="Cambria Math"/>
                                      </a:rPr>
                                      <m:t>𝜠</m:t>
                                    </m:r>
                                    <m:r>
                                      <a:rPr lang="el-GR" sz="1800">
                                        <a:effectLst/>
                                        <a:latin typeface="Cambria Math"/>
                                      </a:rPr>
                                      <m:t>)</m:t>
                                    </m:r>
                                  </m:e>
                                  <m:sup>
                                    <m:r>
                                      <a:rPr lang="el-GR" sz="1800">
                                        <a:effectLst/>
                                        <a:latin typeface="Cambria Math"/>
                                      </a:rPr>
                                      <m:t>𝟐</m:t>
                                    </m:r>
                                  </m:sup>
                                </m:sSup>
                              </m:oMath>
                            </m:oMathPara>
                          </a14:m>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14:m>
                            <m:oMathPara xmlns:m="http://schemas.openxmlformats.org/officeDocument/2006/math">
                              <m:oMathParaPr>
                                <m:jc m:val="centerGroup"/>
                              </m:oMathParaPr>
                              <m:oMath xmlns:m="http://schemas.openxmlformats.org/officeDocument/2006/math">
                                <m:f>
                                  <m:fPr>
                                    <m:ctrlPr>
                                      <a:rPr lang="el-GR" sz="1800" i="1">
                                        <a:effectLst/>
                                        <a:latin typeface="Cambria Math" panose="02040503050406030204" pitchFamily="18" charset="0"/>
                                      </a:rPr>
                                    </m:ctrlPr>
                                  </m:fPr>
                                  <m:num>
                                    <m:sSup>
                                      <m:sSupPr>
                                        <m:ctrlPr>
                                          <a:rPr lang="el-GR" sz="1800" i="1">
                                            <a:effectLst/>
                                            <a:latin typeface="Cambria Math" panose="02040503050406030204" pitchFamily="18" charset="0"/>
                                          </a:rPr>
                                        </m:ctrlPr>
                                      </m:sSupPr>
                                      <m:e>
                                        <m:d>
                                          <m:dPr>
                                            <m:ctrlPr>
                                              <a:rPr lang="el-GR" sz="1800" i="1">
                                                <a:effectLst/>
                                                <a:latin typeface="Cambria Math" panose="02040503050406030204" pitchFamily="18" charset="0"/>
                                              </a:rPr>
                                            </m:ctrlPr>
                                          </m:dPr>
                                          <m:e>
                                            <m:r>
                                              <a:rPr lang="el-GR" sz="1800">
                                                <a:effectLst/>
                                                <a:latin typeface="Cambria Math"/>
                                              </a:rPr>
                                              <m:t>𝜪</m:t>
                                            </m:r>
                                            <m:r>
                                              <a:rPr lang="el-GR" sz="1800">
                                                <a:effectLst/>
                                                <a:latin typeface="Cambria Math"/>
                                              </a:rPr>
                                              <m:t>−</m:t>
                                            </m:r>
                                            <m:r>
                                              <a:rPr lang="el-GR" sz="1800">
                                                <a:effectLst/>
                                                <a:latin typeface="Cambria Math"/>
                                              </a:rPr>
                                              <m:t>𝜠</m:t>
                                            </m:r>
                                          </m:e>
                                        </m:d>
                                      </m:e>
                                      <m:sup>
                                        <m:r>
                                          <a:rPr lang="el-GR" sz="1800">
                                            <a:effectLst/>
                                            <a:latin typeface="Cambria Math"/>
                                          </a:rPr>
                                          <m:t>𝟐</m:t>
                                        </m:r>
                                      </m:sup>
                                    </m:sSup>
                                  </m:num>
                                  <m:den>
                                    <m:r>
                                      <a:rPr lang="el-GR" sz="1800">
                                        <a:effectLst/>
                                        <a:latin typeface="Cambria Math"/>
                                      </a:rPr>
                                      <m:t>𝜠</m:t>
                                    </m:r>
                                  </m:den>
                                </m:f>
                              </m:oMath>
                            </m:oMathPara>
                          </a14:m>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27593644"/>
                      </a:ext>
                    </a:extLst>
                  </a:tr>
                  <a:tr h="0">
                    <a:tc>
                      <a:txBody>
                        <a:bodyPr/>
                        <a:lstStyle/>
                        <a:p>
                          <a:pPr algn="ctr">
                            <a:lnSpc>
                              <a:spcPct val="115000"/>
                            </a:lnSpc>
                            <a:spcBef>
                              <a:spcPts val="300"/>
                            </a:spcBef>
                            <a:spcAft>
                              <a:spcPts val="3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45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39,01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5,99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35,925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0,921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436315292"/>
                      </a:ext>
                    </a:extLst>
                  </a:tr>
                  <a:tr h="0">
                    <a:tc>
                      <a:txBody>
                        <a:bodyPr/>
                        <a:lstStyle/>
                        <a:p>
                          <a:pPr algn="ctr">
                            <a:lnSpc>
                              <a:spcPct val="115000"/>
                            </a:lnSpc>
                            <a:spcBef>
                              <a:spcPts val="300"/>
                            </a:spcBef>
                            <a:spcAft>
                              <a:spcPts val="3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39,99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-5,99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35,925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0,898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07290719"/>
                      </a:ext>
                    </a:extLst>
                  </a:tr>
                  <a:tr h="0">
                    <a:tc>
                      <a:txBody>
                        <a:bodyPr/>
                        <a:lstStyle/>
                        <a:p>
                          <a:pPr algn="ctr">
                            <a:lnSpc>
                              <a:spcPct val="115000"/>
                            </a:lnSpc>
                            <a:spcBef>
                              <a:spcPts val="300"/>
                            </a:spcBef>
                            <a:spcAft>
                              <a:spcPts val="3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32,59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-2,59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6,695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0,205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53235319"/>
                      </a:ext>
                    </a:extLst>
                  </a:tr>
                  <a:tr h="0">
                    <a:tc>
                      <a:txBody>
                        <a:bodyPr/>
                        <a:lstStyle/>
                        <a:p>
                          <a:pPr algn="ctr">
                            <a:lnSpc>
                              <a:spcPct val="115000"/>
                            </a:lnSpc>
                            <a:spcBef>
                              <a:spcPts val="300"/>
                            </a:spcBef>
                            <a:spcAft>
                              <a:spcPts val="3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33,41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2,59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6,695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0,200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30452281"/>
                      </a:ext>
                    </a:extLst>
                  </a:tr>
                  <a:tr h="0">
                    <a:tc>
                      <a:txBody>
                        <a:bodyPr/>
                        <a:lstStyle/>
                        <a:p>
                          <a:pPr algn="ctr">
                            <a:lnSpc>
                              <a:spcPct val="115000"/>
                            </a:lnSpc>
                            <a:spcBef>
                              <a:spcPts val="300"/>
                            </a:spcBef>
                            <a:spcAft>
                              <a:spcPts val="300"/>
                            </a:spcAft>
                          </a:pPr>
                          <a:r>
                            <a:rPr lang="el-GR" sz="1800">
                              <a:effectLst/>
                            </a:rPr>
                            <a:t>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33,58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-5,58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31,081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0,926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91566496"/>
                      </a:ext>
                    </a:extLst>
                  </a:tr>
                  <a:tr h="0">
                    <a:tc>
                      <a:txBody>
                        <a:bodyPr/>
                        <a:lstStyle/>
                        <a:p>
                          <a:pPr algn="ctr">
                            <a:lnSpc>
                              <a:spcPct val="115000"/>
                            </a:lnSpc>
                            <a:spcBef>
                              <a:spcPts val="300"/>
                            </a:spcBef>
                            <a:spcAft>
                              <a:spcPts val="300"/>
                            </a:spcAft>
                          </a:pPr>
                          <a:r>
                            <a:rPr lang="el-GR" sz="1800">
                              <a:effectLst/>
                            </a:rPr>
                            <a:t>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40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34,43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5,58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31,081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0,903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93257908"/>
                      </a:ext>
                    </a:extLst>
                  </a:tr>
                  <a:tr h="0">
                    <a:tc>
                      <a:txBody>
                        <a:bodyPr/>
                        <a:lstStyle/>
                        <a:p>
                          <a:pPr algn="ctr">
                            <a:lnSpc>
                              <a:spcPct val="115000"/>
                            </a:lnSpc>
                            <a:spcBef>
                              <a:spcPts val="300"/>
                            </a:spcBef>
                            <a:spcAft>
                              <a:spcPts val="300"/>
                            </a:spcAft>
                          </a:pPr>
                          <a:r>
                            <a:rPr lang="el-GR" sz="1800">
                              <a:effectLst/>
                            </a:rPr>
                            <a:t>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15,31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-0,31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0,094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0,006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901979723"/>
                      </a:ext>
                    </a:extLst>
                  </a:tr>
                  <a:tr h="0">
                    <a:tc>
                      <a:txBody>
                        <a:bodyPr/>
                        <a:lstStyle/>
                        <a:p>
                          <a:pPr algn="ctr">
                            <a:lnSpc>
                              <a:spcPct val="115000"/>
                            </a:lnSpc>
                            <a:spcBef>
                              <a:spcPts val="300"/>
                            </a:spcBef>
                            <a:spcAft>
                              <a:spcPts val="300"/>
                            </a:spcAft>
                          </a:pPr>
                          <a:r>
                            <a:rPr lang="el-GR" sz="1800">
                              <a:effectLst/>
                            </a:rPr>
                            <a:t>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15,69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0,31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0,094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0,006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67633365"/>
                      </a:ext>
                    </a:extLst>
                  </a:tr>
                  <a:tr h="0">
                    <a:tc>
                      <a:txBody>
                        <a:bodyPr/>
                        <a:lstStyle/>
                        <a:p>
                          <a:pPr algn="ctr">
                            <a:lnSpc>
                              <a:spcPct val="115000"/>
                            </a:lnSpc>
                            <a:spcBef>
                              <a:spcPts val="300"/>
                            </a:spcBef>
                            <a:spcAft>
                              <a:spcPts val="300"/>
                            </a:spcAft>
                          </a:pPr>
                          <a:r>
                            <a:rPr lang="el-GR" sz="1800">
                              <a:effectLst/>
                            </a:rPr>
                            <a:t>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40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37,53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2,48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6,126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0,163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67620369"/>
                      </a:ext>
                    </a:extLst>
                  </a:tr>
                  <a:tr h="0">
                    <a:tc>
                      <a:txBody>
                        <a:bodyPr/>
                        <a:lstStyle/>
                        <a:p>
                          <a:pPr algn="ctr">
                            <a:lnSpc>
                              <a:spcPct val="115000"/>
                            </a:lnSpc>
                            <a:spcBef>
                              <a:spcPts val="300"/>
                            </a:spcBef>
                            <a:spcAft>
                              <a:spcPts val="300"/>
                            </a:spcAft>
                          </a:pPr>
                          <a:r>
                            <a:rPr lang="el-GR" sz="1800">
                              <a:effectLst/>
                            </a:rPr>
                            <a:t>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38,48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-2,48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6,126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0,159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469812167"/>
                      </a:ext>
                    </a:extLst>
                  </a:tr>
                  <a:tr h="0">
                    <a:tc gridSpan="7">
                      <a:txBody>
                        <a:bodyPr/>
                        <a:lstStyle/>
                        <a:p>
                          <a:pPr algn="r">
                            <a:lnSpc>
                              <a:spcPct val="115000"/>
                            </a:lnSpc>
                            <a:spcBef>
                              <a:spcPts val="300"/>
                            </a:spcBef>
                            <a:spcAft>
                              <a:spcPts val="300"/>
                            </a:spcAft>
                          </a:pPr>
                          <a:r>
                            <a:rPr lang="el-GR" sz="1800" dirty="0">
                              <a:effectLst/>
                            </a:rPr>
                            <a:t>Με την άθροιση της τελευταίας στήλης       </a:t>
                          </a:r>
                          <a14:m>
                            <m:oMath xmlns:m="http://schemas.openxmlformats.org/officeDocument/2006/math">
                              <m:sSup>
                                <m:sSupPr>
                                  <m:ctrlPr>
                                    <a:rPr lang="el-GR" sz="1800" i="1">
                                      <a:effectLst/>
                                      <a:latin typeface="Cambria Math" panose="02040503050406030204" pitchFamily="18" charset="0"/>
                                    </a:rPr>
                                  </m:ctrlPr>
                                </m:sSupPr>
                                <m:e>
                                  <m:r>
                                    <a:rPr lang="el-GR" sz="1800">
                                      <a:effectLst/>
                                      <a:latin typeface="Cambria Math"/>
                                    </a:rPr>
                                    <m:t>𝝌</m:t>
                                  </m:r>
                                </m:e>
                                <m:sup>
                                  <m:r>
                                    <a:rPr lang="el-GR" sz="1800">
                                      <a:effectLst/>
                                      <a:latin typeface="Cambria Math"/>
                                    </a:rPr>
                                    <m:t>𝟐</m:t>
                                  </m:r>
                                </m:sup>
                              </m:sSup>
                              <m:r>
                                <a:rPr lang="el-GR" sz="1800">
                                  <a:effectLst/>
                                  <a:latin typeface="Cambria Math"/>
                                </a:rPr>
                                <m:t>=</m:t>
                              </m:r>
                            </m:oMath>
                          </a14:m>
                          <a:r>
                            <a:rPr lang="el-GR" sz="1800" dirty="0">
                              <a:effectLst/>
                            </a:rPr>
                            <a:t> 4,388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429518502"/>
                      </a:ext>
                    </a:extLst>
                  </a:tr>
                </a:tbl>
              </a:graphicData>
            </a:graphic>
          </p:graphicFrame>
        </mc:Choice>
        <mc:Fallback xmlns="">
          <p:graphicFrame>
            <p:nvGraphicFramePr>
              <p:cNvPr id="5" name="Πίνακας 4">
                <a:extLst>
                  <a:ext uri="{FF2B5EF4-FFF2-40B4-BE49-F238E27FC236}">
                    <a16:creationId xmlns:a16="http://schemas.microsoft.com/office/drawing/2014/main" xmlns:a14="http://schemas.microsoft.com/office/drawing/2010/main" xmlns="" id="{B67E49CB-0197-46A9-8E1B-B9D7B1BBC7BB}"/>
                  </a:ext>
                </a:extLst>
              </p:cNvPr>
              <p:cNvGraphicFramePr>
                <a:graphicFrameLocks noGrp="1"/>
              </p:cNvGraphicFramePr>
              <p:nvPr>
                <p:extLst>
                  <p:ext uri="{D42A27DB-BD31-4B8C-83A1-F6EECF244321}">
                    <p14:modId xmlns:p14="http://schemas.microsoft.com/office/powerpoint/2010/main" val="3711847626"/>
                  </p:ext>
                </p:extLst>
              </p:nvPr>
            </p:nvGraphicFramePr>
            <p:xfrm>
              <a:off x="467544" y="2564904"/>
              <a:ext cx="8460432" cy="4154361"/>
            </p:xfrm>
            <a:graphic>
              <a:graphicData uri="http://schemas.openxmlformats.org/drawingml/2006/table">
                <a:tbl>
                  <a:tblPr firstRow="1" firstCol="1" bandRow="1">
                    <a:tableStyleId>{5C22544A-7EE6-4342-B048-85BDC9FD1C3A}</a:tableStyleId>
                  </a:tblPr>
                  <a:tblGrid>
                    <a:gridCol w="1007191">
                      <a:extLst>
                        <a:ext uri="{9D8B030D-6E8A-4147-A177-3AD203B41FA5}">
                          <a16:colId xmlns:a16="http://schemas.microsoft.com/office/drawing/2014/main" xmlns:a14="http://schemas.microsoft.com/office/drawing/2010/main" xmlns="" val="2847522183"/>
                        </a:ext>
                      </a:extLst>
                    </a:gridCol>
                    <a:gridCol w="707684">
                      <a:extLst>
                        <a:ext uri="{9D8B030D-6E8A-4147-A177-3AD203B41FA5}">
                          <a16:colId xmlns:a16="http://schemas.microsoft.com/office/drawing/2014/main" xmlns:a14="http://schemas.microsoft.com/office/drawing/2010/main" xmlns="" val="2287089509"/>
                        </a:ext>
                      </a:extLst>
                    </a:gridCol>
                    <a:gridCol w="838442">
                      <a:extLst>
                        <a:ext uri="{9D8B030D-6E8A-4147-A177-3AD203B41FA5}">
                          <a16:colId xmlns:a16="http://schemas.microsoft.com/office/drawing/2014/main" xmlns:a14="http://schemas.microsoft.com/office/drawing/2010/main" xmlns="" val="1386532469"/>
                        </a:ext>
                      </a:extLst>
                    </a:gridCol>
                    <a:gridCol w="840210">
                      <a:extLst>
                        <a:ext uri="{9D8B030D-6E8A-4147-A177-3AD203B41FA5}">
                          <a16:colId xmlns:a16="http://schemas.microsoft.com/office/drawing/2014/main" xmlns:a14="http://schemas.microsoft.com/office/drawing/2010/main" xmlns="" val="3005425616"/>
                        </a:ext>
                      </a:extLst>
                    </a:gridCol>
                    <a:gridCol w="904705">
                      <a:extLst>
                        <a:ext uri="{9D8B030D-6E8A-4147-A177-3AD203B41FA5}">
                          <a16:colId xmlns:a16="http://schemas.microsoft.com/office/drawing/2014/main" xmlns:a14="http://schemas.microsoft.com/office/drawing/2010/main" xmlns="" val="2424445360"/>
                        </a:ext>
                      </a:extLst>
                    </a:gridCol>
                    <a:gridCol w="1067269">
                      <a:extLst>
                        <a:ext uri="{9D8B030D-6E8A-4147-A177-3AD203B41FA5}">
                          <a16:colId xmlns:a16="http://schemas.microsoft.com/office/drawing/2014/main" xmlns:a14="http://schemas.microsoft.com/office/drawing/2010/main" xmlns="" val="1887589329"/>
                        </a:ext>
                      </a:extLst>
                    </a:gridCol>
                    <a:gridCol w="3094931">
                      <a:extLst>
                        <a:ext uri="{9D8B030D-6E8A-4147-A177-3AD203B41FA5}">
                          <a16:colId xmlns:a16="http://schemas.microsoft.com/office/drawing/2014/main" xmlns:a14="http://schemas.microsoft.com/office/drawing/2010/main" xmlns="" val="1959056489"/>
                        </a:ext>
                      </a:extLst>
                    </a:gridCol>
                  </a:tblGrid>
                  <a:tr h="677101">
                    <a:tc>
                      <a:txBody>
                        <a:bodyPr/>
                        <a:lstStyle/>
                        <a:p>
                          <a:pPr algn="ctr">
                            <a:lnSpc>
                              <a:spcPct val="115000"/>
                            </a:lnSpc>
                            <a:spcBef>
                              <a:spcPts val="300"/>
                            </a:spcBef>
                            <a:spcAft>
                              <a:spcPts val="300"/>
                            </a:spcAft>
                          </a:pPr>
                          <a:r>
                            <a:rPr lang="el-GR" sz="1800" dirty="0">
                              <a:effectLst/>
                            </a:rPr>
                            <a:t>Γραμμή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l-GR" sz="1800" dirty="0">
                              <a:effectLst/>
                            </a:rPr>
                            <a:t>Στήλη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l-GR"/>
                        </a:p>
                      </a:txBody>
                      <a:tcPr marL="68580" marR="68580" marT="0" marB="0" anchor="ctr">
                        <a:blipFill rotWithShape="1">
                          <a:blip r:embed="rId2"/>
                          <a:stretch>
                            <a:fillRect l="-204348" t="-901" r="-702174" b="-532432"/>
                          </a:stretch>
                        </a:blipFill>
                      </a:tcPr>
                    </a:tc>
                    <a:tc>
                      <a:txBody>
                        <a:bodyPr/>
                        <a:lstStyle/>
                        <a:p>
                          <a:endParaRPr lang="el-GR"/>
                        </a:p>
                      </a:txBody>
                      <a:tcPr marL="68580" marR="68580" marT="0" marB="0" anchor="ctr">
                        <a:blipFill rotWithShape="1">
                          <a:blip r:embed="rId2"/>
                          <a:stretch>
                            <a:fillRect l="-304348" t="-901" r="-602174" b="-532432"/>
                          </a:stretch>
                        </a:blipFill>
                      </a:tcPr>
                    </a:tc>
                    <a:tc>
                      <a:txBody>
                        <a:bodyPr/>
                        <a:lstStyle/>
                        <a:p>
                          <a:endParaRPr lang="el-GR"/>
                        </a:p>
                      </a:txBody>
                      <a:tcPr marL="68580" marR="68580" marT="0" marB="0" anchor="ctr">
                        <a:blipFill rotWithShape="1">
                          <a:blip r:embed="rId2"/>
                          <a:stretch>
                            <a:fillRect l="-377027" t="-901" r="-461486" b="-532432"/>
                          </a:stretch>
                        </a:blipFill>
                      </a:tcPr>
                    </a:tc>
                    <a:tc>
                      <a:txBody>
                        <a:bodyPr/>
                        <a:lstStyle/>
                        <a:p>
                          <a:endParaRPr lang="el-GR"/>
                        </a:p>
                      </a:txBody>
                      <a:tcPr marL="68580" marR="68580" marT="0" marB="0" anchor="ctr">
                        <a:blipFill rotWithShape="1">
                          <a:blip r:embed="rId2"/>
                          <a:stretch>
                            <a:fillRect l="-403429" t="-901" r="-290286" b="-532432"/>
                          </a:stretch>
                        </a:blipFill>
                      </a:tcPr>
                    </a:tc>
                    <a:tc>
                      <a:txBody>
                        <a:bodyPr/>
                        <a:lstStyle/>
                        <a:p>
                          <a:endParaRPr lang="el-GR"/>
                        </a:p>
                      </a:txBody>
                      <a:tcPr marL="68580" marR="68580" marT="0" marB="0" anchor="ctr">
                        <a:blipFill rotWithShape="1">
                          <a:blip r:embed="rId2"/>
                          <a:stretch>
                            <a:fillRect l="-173425" t="-901" b="-532432"/>
                          </a:stretch>
                        </a:blipFill>
                      </a:tcPr>
                    </a:tc>
                    <a:extLst>
                      <a:ext uri="{0D108BD9-81ED-4DB2-BD59-A6C34878D82A}">
                        <a16:rowId xmlns:a16="http://schemas.microsoft.com/office/drawing/2014/main" xmlns:a14="http://schemas.microsoft.com/office/drawing/2010/main" xmlns="" val="1627593644"/>
                      </a:ext>
                    </a:extLst>
                  </a:tr>
                  <a:tr h="315468">
                    <a:tc>
                      <a:txBody>
                        <a:bodyPr/>
                        <a:lstStyle/>
                        <a:p>
                          <a:pPr algn="ctr">
                            <a:lnSpc>
                              <a:spcPct val="115000"/>
                            </a:lnSpc>
                            <a:spcBef>
                              <a:spcPts val="300"/>
                            </a:spcBef>
                            <a:spcAft>
                              <a:spcPts val="3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45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39,01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5,99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35,925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0,921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3436315292"/>
                      </a:ext>
                    </a:extLst>
                  </a:tr>
                  <a:tr h="315468">
                    <a:tc>
                      <a:txBody>
                        <a:bodyPr/>
                        <a:lstStyle/>
                        <a:p>
                          <a:pPr algn="ctr">
                            <a:lnSpc>
                              <a:spcPct val="115000"/>
                            </a:lnSpc>
                            <a:spcBef>
                              <a:spcPts val="300"/>
                            </a:spcBef>
                            <a:spcAft>
                              <a:spcPts val="3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39,99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-5,99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35,925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0,898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2907290719"/>
                      </a:ext>
                    </a:extLst>
                  </a:tr>
                  <a:tr h="315468">
                    <a:tc>
                      <a:txBody>
                        <a:bodyPr/>
                        <a:lstStyle/>
                        <a:p>
                          <a:pPr algn="ctr">
                            <a:lnSpc>
                              <a:spcPct val="115000"/>
                            </a:lnSpc>
                            <a:spcBef>
                              <a:spcPts val="300"/>
                            </a:spcBef>
                            <a:spcAft>
                              <a:spcPts val="3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32,59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-2,59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6,695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0,205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2753235319"/>
                      </a:ext>
                    </a:extLst>
                  </a:tr>
                  <a:tr h="315468">
                    <a:tc>
                      <a:txBody>
                        <a:bodyPr/>
                        <a:lstStyle/>
                        <a:p>
                          <a:pPr algn="ctr">
                            <a:lnSpc>
                              <a:spcPct val="115000"/>
                            </a:lnSpc>
                            <a:spcBef>
                              <a:spcPts val="300"/>
                            </a:spcBef>
                            <a:spcAft>
                              <a:spcPts val="3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33,41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2,59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6,695</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0,200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430452281"/>
                      </a:ext>
                    </a:extLst>
                  </a:tr>
                  <a:tr h="315468">
                    <a:tc>
                      <a:txBody>
                        <a:bodyPr/>
                        <a:lstStyle/>
                        <a:p>
                          <a:pPr algn="ctr">
                            <a:lnSpc>
                              <a:spcPct val="115000"/>
                            </a:lnSpc>
                            <a:spcBef>
                              <a:spcPts val="300"/>
                            </a:spcBef>
                            <a:spcAft>
                              <a:spcPts val="300"/>
                            </a:spcAft>
                          </a:pPr>
                          <a:r>
                            <a:rPr lang="el-GR" sz="1800">
                              <a:effectLst/>
                            </a:rPr>
                            <a:t>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33,58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-5,58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31,081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0,926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591566496"/>
                      </a:ext>
                    </a:extLst>
                  </a:tr>
                  <a:tr h="315468">
                    <a:tc>
                      <a:txBody>
                        <a:bodyPr/>
                        <a:lstStyle/>
                        <a:p>
                          <a:pPr algn="ctr">
                            <a:lnSpc>
                              <a:spcPct val="115000"/>
                            </a:lnSpc>
                            <a:spcBef>
                              <a:spcPts val="300"/>
                            </a:spcBef>
                            <a:spcAft>
                              <a:spcPts val="300"/>
                            </a:spcAft>
                          </a:pPr>
                          <a:r>
                            <a:rPr lang="el-GR" sz="1800">
                              <a:effectLst/>
                            </a:rPr>
                            <a:t>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40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34,43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5,58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31,081</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0,903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2993257908"/>
                      </a:ext>
                    </a:extLst>
                  </a:tr>
                  <a:tr h="315468">
                    <a:tc>
                      <a:txBody>
                        <a:bodyPr/>
                        <a:lstStyle/>
                        <a:p>
                          <a:pPr algn="ctr">
                            <a:lnSpc>
                              <a:spcPct val="115000"/>
                            </a:lnSpc>
                            <a:spcBef>
                              <a:spcPts val="300"/>
                            </a:spcBef>
                            <a:spcAft>
                              <a:spcPts val="300"/>
                            </a:spcAft>
                          </a:pPr>
                          <a:r>
                            <a:rPr lang="el-GR" sz="1800">
                              <a:effectLst/>
                            </a:rPr>
                            <a:t>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15,31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-0,31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0,094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0,006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2901979723"/>
                      </a:ext>
                    </a:extLst>
                  </a:tr>
                  <a:tr h="315468">
                    <a:tc>
                      <a:txBody>
                        <a:bodyPr/>
                        <a:lstStyle/>
                        <a:p>
                          <a:pPr algn="ctr">
                            <a:lnSpc>
                              <a:spcPct val="115000"/>
                            </a:lnSpc>
                            <a:spcBef>
                              <a:spcPts val="300"/>
                            </a:spcBef>
                            <a:spcAft>
                              <a:spcPts val="300"/>
                            </a:spcAft>
                          </a:pPr>
                          <a:r>
                            <a:rPr lang="el-GR" sz="1800">
                              <a:effectLst/>
                            </a:rPr>
                            <a:t>4</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15,69</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0,31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0,094</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0,006</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867633365"/>
                      </a:ext>
                    </a:extLst>
                  </a:tr>
                  <a:tr h="315468">
                    <a:tc>
                      <a:txBody>
                        <a:bodyPr/>
                        <a:lstStyle/>
                        <a:p>
                          <a:pPr algn="ctr">
                            <a:lnSpc>
                              <a:spcPct val="115000"/>
                            </a:lnSpc>
                            <a:spcBef>
                              <a:spcPts val="300"/>
                            </a:spcBef>
                            <a:spcAft>
                              <a:spcPts val="300"/>
                            </a:spcAft>
                          </a:pPr>
                          <a:r>
                            <a:rPr lang="el-GR" sz="1800">
                              <a:effectLst/>
                            </a:rPr>
                            <a:t>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1</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40</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37,53</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2,48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6,126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0,163</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967620369"/>
                      </a:ext>
                    </a:extLst>
                  </a:tr>
                  <a:tr h="315468">
                    <a:tc>
                      <a:txBody>
                        <a:bodyPr/>
                        <a:lstStyle/>
                        <a:p>
                          <a:pPr algn="ctr">
                            <a:lnSpc>
                              <a:spcPct val="115000"/>
                            </a:lnSpc>
                            <a:spcBef>
                              <a:spcPts val="300"/>
                            </a:spcBef>
                            <a:spcAft>
                              <a:spcPts val="300"/>
                            </a:spcAft>
                          </a:pPr>
                          <a:r>
                            <a:rPr lang="el-GR" sz="1800">
                              <a:effectLst/>
                            </a:rPr>
                            <a:t>5</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38,48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-2,48</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a:effectLst/>
                            </a:rPr>
                            <a:t>6,126</a:t>
                          </a:r>
                          <a:endParaRPr lang="el-G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l-GR" sz="1800" dirty="0">
                              <a:effectLst/>
                            </a:rPr>
                            <a:t>0,159</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a14="http://schemas.microsoft.com/office/drawing/2010/main" xmlns="" val="1469812167"/>
                      </a:ext>
                    </a:extLst>
                  </a:tr>
                  <a:tr h="322580">
                    <a:tc gridSpan="7">
                      <a:txBody>
                        <a:bodyPr/>
                        <a:lstStyle/>
                        <a:p>
                          <a:endParaRPr lang="el-GR"/>
                        </a:p>
                      </a:txBody>
                      <a:tcPr marL="68580" marR="68580" marT="0" marB="0" anchor="ctr">
                        <a:blipFill rotWithShape="1">
                          <a:blip r:embed="rId2"/>
                          <a:stretch>
                            <a:fillRect l="-72" t="-1186792" b="-39623"/>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a14="http://schemas.microsoft.com/office/drawing/2010/main" xmlns="" val="429518502"/>
                      </a:ext>
                    </a:extLst>
                  </a:tr>
                </a:tbl>
              </a:graphicData>
            </a:graphic>
          </p:graphicFrame>
        </mc:Fallback>
      </mc:AlternateContent>
      <mc:AlternateContent xmlns:mc="http://schemas.openxmlformats.org/markup-compatibility/2006">
        <mc:Choice xmlns:a14="http://schemas.microsoft.com/office/drawing/2010/main" Requires="a14">
          <p:sp>
            <p:nvSpPr>
              <p:cNvPr id="6" name="Θέση περιεχομένου 2"/>
              <p:cNvSpPr txBox="1">
                <a:spLocks/>
              </p:cNvSpPr>
              <p:nvPr/>
            </p:nvSpPr>
            <p:spPr>
              <a:xfrm>
                <a:off x="551384" y="332656"/>
                <a:ext cx="11161239" cy="980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2800" b="1" dirty="0">
                    <a:solidFill>
                      <a:srgbClr val="0000FF"/>
                    </a:solidFill>
                  </a:rPr>
                  <a:t>Βήμα 3</a:t>
                </a:r>
                <a:r>
                  <a:rPr lang="el-GR" sz="2800" b="1" baseline="30000" dirty="0">
                    <a:solidFill>
                      <a:srgbClr val="0000FF"/>
                    </a:solidFill>
                  </a:rPr>
                  <a:t>ο</a:t>
                </a:r>
                <a:r>
                  <a:rPr lang="el-GR" sz="2800" b="1" dirty="0">
                    <a:solidFill>
                      <a:srgbClr val="0000FF"/>
                    </a:solidFill>
                  </a:rPr>
                  <a:t>. </a:t>
                </a:r>
                <a:r>
                  <a:rPr lang="el-GR" sz="2800" b="1" dirty="0">
                    <a:solidFill>
                      <a:srgbClr val="0000FF"/>
                    </a:solidFill>
                  </a:rPr>
                  <a:t>Υπολογίζουμε τον βοηθητικό πίνακα για τον υπολογισμό της Στατιστικής   </a:t>
                </a:r>
                <a14:m>
                  <m:oMath xmlns:m="http://schemas.openxmlformats.org/officeDocument/2006/math">
                    <m:sSup>
                      <m:sSupPr>
                        <m:ctrlPr>
                          <a:rPr lang="el-GR" sz="2800" b="1" i="1">
                            <a:solidFill>
                              <a:srgbClr val="0000FF"/>
                            </a:solidFill>
                            <a:latin typeface="Cambria Math" panose="02040503050406030204" pitchFamily="18" charset="0"/>
                          </a:rPr>
                        </m:ctrlPr>
                      </m:sSupPr>
                      <m:e>
                        <m:r>
                          <a:rPr lang="en-US" sz="2800" b="1" i="1">
                            <a:solidFill>
                              <a:srgbClr val="0000FF"/>
                            </a:solidFill>
                            <a:latin typeface="Cambria Math"/>
                          </a:rPr>
                          <m:t>𝑿</m:t>
                        </m:r>
                      </m:e>
                      <m:sup>
                        <m:r>
                          <a:rPr lang="el-GR" sz="2800" b="1" i="1">
                            <a:solidFill>
                              <a:srgbClr val="0000FF"/>
                            </a:solidFill>
                            <a:latin typeface="Cambria Math"/>
                          </a:rPr>
                          <m:t>𝟐</m:t>
                        </m:r>
                      </m:sup>
                    </m:sSup>
                  </m:oMath>
                </a14:m>
                <a:endParaRPr lang="el-GR" sz="2800" dirty="0"/>
              </a:p>
            </p:txBody>
          </p:sp>
        </mc:Choice>
        <mc:Fallback>
          <p:sp>
            <p:nvSpPr>
              <p:cNvPr id="6" name="Θέση περιεχομένου 2"/>
              <p:cNvSpPr txBox="1">
                <a:spLocks noRot="1" noChangeAspect="1" noMove="1" noResize="1" noEditPoints="1" noAdjustHandles="1" noChangeArrowheads="1" noChangeShapeType="1" noTextEdit="1"/>
              </p:cNvSpPr>
              <p:nvPr/>
            </p:nvSpPr>
            <p:spPr>
              <a:xfrm>
                <a:off x="551384" y="332656"/>
                <a:ext cx="11161239" cy="980728"/>
              </a:xfrm>
              <a:prstGeom prst="rect">
                <a:avLst/>
              </a:prstGeom>
              <a:blipFill rotWithShape="0">
                <a:blip r:embed="rId3"/>
                <a:stretch>
                  <a:fillRect l="-1092" t="-6250" r="-1147" b="-16250"/>
                </a:stretch>
              </a:blipFill>
            </p:spPr>
            <p:txBody>
              <a:bodyPr/>
              <a:lstStyle/>
              <a:p>
                <a:r>
                  <a:rPr lang="el-GR">
                    <a:noFill/>
                  </a:rPr>
                  <a:t> </a:t>
                </a:r>
              </a:p>
            </p:txBody>
          </p:sp>
        </mc:Fallback>
      </mc:AlternateContent>
    </p:spTree>
    <p:extLst>
      <p:ext uri="{BB962C8B-B14F-4D97-AF65-F5344CB8AC3E}">
        <p14:creationId xmlns:p14="http://schemas.microsoft.com/office/powerpoint/2010/main" val="3721762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623392" y="1"/>
                <a:ext cx="11017224" cy="3428999"/>
              </a:xfrm>
            </p:spPr>
            <p:txBody>
              <a:bodyPr>
                <a:normAutofit fontScale="77500" lnSpcReduction="20000"/>
              </a:bodyPr>
              <a:lstStyle/>
              <a:p>
                <a:pPr algn="just">
                  <a:lnSpc>
                    <a:spcPct val="115000"/>
                  </a:lnSpc>
                  <a:spcBef>
                    <a:spcPts val="1200"/>
                  </a:spcBef>
                  <a:spcAft>
                    <a:spcPts val="1200"/>
                  </a:spcAft>
                </a:pPr>
                <a:r>
                  <a:rPr lang="el-GR" dirty="0">
                    <a:latin typeface="Calibri" panose="020F0502020204030204" pitchFamily="34" charset="0"/>
                    <a:ea typeface="Calibri" panose="020F0502020204030204" pitchFamily="34" charset="0"/>
                    <a:cs typeface="Calibri" panose="020F0502020204030204" pitchFamily="34" charset="0"/>
                  </a:rPr>
                  <a:t>Έχουμε </a:t>
                </a:r>
                <a14:m>
                  <m:oMath xmlns:m="http://schemas.openxmlformats.org/officeDocument/2006/math">
                    <m:sSup>
                      <m:sSupPr>
                        <m:ctrlPr>
                          <a:rPr lang="el-GR" i="1">
                            <a:latin typeface="Cambria Math" panose="02040503050406030204" pitchFamily="18" charset="0"/>
                            <a:ea typeface="Calibri" panose="020F0502020204030204" pitchFamily="34" charset="0"/>
                            <a:cs typeface="Calibri" panose="020F0502020204030204" pitchFamily="34" charset="0"/>
                          </a:rPr>
                        </m:ctrlPr>
                      </m:sSupPr>
                      <m:e>
                        <m:r>
                          <a:rPr lang="el-GR" i="1">
                            <a:latin typeface="Cambria Math" panose="02040503050406030204" pitchFamily="18" charset="0"/>
                            <a:ea typeface="Calibri" panose="020F0502020204030204" pitchFamily="34" charset="0"/>
                            <a:cs typeface="Calibri" panose="020F0502020204030204" pitchFamily="34" charset="0"/>
                          </a:rPr>
                          <m:t>𝜒</m:t>
                        </m:r>
                      </m:e>
                      <m:sup>
                        <m:r>
                          <a:rPr lang="el-GR" i="1">
                            <a:latin typeface="Cambria Math" panose="02040503050406030204" pitchFamily="18" charset="0"/>
                            <a:ea typeface="Calibri" panose="020F0502020204030204" pitchFamily="34" charset="0"/>
                            <a:cs typeface="Calibri" panose="020F0502020204030204" pitchFamily="34" charset="0"/>
                          </a:rPr>
                          <m:t>2</m:t>
                        </m:r>
                      </m:sup>
                    </m:sSup>
                    <m:r>
                      <a:rPr lang="el-GR" i="1">
                        <a:latin typeface="Cambria Math" panose="02040503050406030204" pitchFamily="18" charset="0"/>
                        <a:ea typeface="Calibri" panose="020F0502020204030204" pitchFamily="34" charset="0"/>
                        <a:cs typeface="Calibri" panose="020F0502020204030204" pitchFamily="34" charset="0"/>
                      </a:rPr>
                      <m:t>=4,388</m:t>
                    </m:r>
                  </m:oMath>
                </a14:m>
                <a:r>
                  <a:rPr lang="el-GR" dirty="0">
                    <a:latin typeface="Calibri" panose="020F0502020204030204" pitchFamily="34" charset="0"/>
                    <a:ea typeface="Times New Roman" panose="02020603050405020304" pitchFamily="18" charset="0"/>
                    <a:cs typeface="Calibri" panose="020F0502020204030204" pitchFamily="34" charset="0"/>
                  </a:rPr>
                  <a:t>. Οι βαθμοί ελευθερίας είναι:</a:t>
                </a:r>
                <a:endParaRPr lang="el-GR"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Bef>
                    <a:spcPts val="1200"/>
                  </a:spcBef>
                  <a:spcAft>
                    <a:spcPts val="1200"/>
                  </a:spcAft>
                  <a:buNone/>
                </a:pPr>
                <a14:m>
                  <m:oMathPara xmlns:m="http://schemas.openxmlformats.org/officeDocument/2006/math">
                    <m:oMathParaPr>
                      <m:jc m:val="centerGroup"/>
                    </m:oMathParaPr>
                    <m:oMath xmlns:m="http://schemas.openxmlformats.org/officeDocument/2006/math">
                      <m:d>
                        <m:dPr>
                          <m:begChr m:val="["/>
                          <m:endChr m:val="]"/>
                          <m:ctrlPr>
                            <a:rPr lang="el-GR" i="1">
                              <a:latin typeface="Cambria Math" panose="02040503050406030204" pitchFamily="18" charset="0"/>
                              <a:ea typeface="Times New Roman" panose="02020603050405020304" pitchFamily="18" charset="0"/>
                              <a:cs typeface="Calibri" panose="020F0502020204030204" pitchFamily="34" charset="0"/>
                            </a:rPr>
                          </m:ctrlPr>
                        </m:dPr>
                        <m:e>
                          <m:d>
                            <m:dPr>
                              <m:ctrlPr>
                                <a:rPr lang="el-GR" i="1">
                                  <a:latin typeface="Cambria Math" panose="02040503050406030204" pitchFamily="18" charset="0"/>
                                  <a:ea typeface="Times New Roman" panose="02020603050405020304" pitchFamily="18" charset="0"/>
                                  <a:cs typeface="Calibri" panose="020F0502020204030204" pitchFamily="34" charset="0"/>
                                </a:rPr>
                              </m:ctrlPr>
                            </m:dPr>
                            <m:e>
                              <m:r>
                                <a:rPr lang="el-GR" i="1">
                                  <a:latin typeface="Cambria Math" panose="02040503050406030204" pitchFamily="18" charset="0"/>
                                  <a:ea typeface="Times New Roman" panose="02020603050405020304" pitchFamily="18" charset="0"/>
                                  <a:cs typeface="Calibri" panose="020F0502020204030204" pitchFamily="34" charset="0"/>
                                </a:rPr>
                                <m:t>𝑖</m:t>
                              </m:r>
                              <m:r>
                                <a:rPr lang="el-GR" i="1">
                                  <a:latin typeface="Cambria Math" panose="02040503050406030204" pitchFamily="18" charset="0"/>
                                  <a:ea typeface="Times New Roman" panose="02020603050405020304" pitchFamily="18" charset="0"/>
                                  <a:cs typeface="Calibri" panose="020F0502020204030204" pitchFamily="34" charset="0"/>
                                </a:rPr>
                                <m:t>−1</m:t>
                              </m:r>
                            </m:e>
                          </m:d>
                          <m:r>
                            <a:rPr lang="el-GR" i="1">
                              <a:latin typeface="Cambria Math" panose="02040503050406030204" pitchFamily="18" charset="0"/>
                              <a:ea typeface="Times New Roman" panose="02020603050405020304" pitchFamily="18" charset="0"/>
                              <a:cs typeface="Calibri" panose="020F0502020204030204" pitchFamily="34" charset="0"/>
                            </a:rPr>
                            <m:t>∙</m:t>
                          </m:r>
                          <m:d>
                            <m:dPr>
                              <m:ctrlPr>
                                <a:rPr lang="el-GR" i="1">
                                  <a:latin typeface="Cambria Math" panose="02040503050406030204" pitchFamily="18" charset="0"/>
                                  <a:ea typeface="Times New Roman" panose="02020603050405020304" pitchFamily="18" charset="0"/>
                                  <a:cs typeface="Calibri" panose="020F0502020204030204" pitchFamily="34" charset="0"/>
                                </a:rPr>
                              </m:ctrlPr>
                            </m:dPr>
                            <m:e>
                              <m:r>
                                <a:rPr lang="el-GR" i="1">
                                  <a:latin typeface="Cambria Math" panose="02040503050406030204" pitchFamily="18" charset="0"/>
                                  <a:ea typeface="Times New Roman" panose="02020603050405020304" pitchFamily="18" charset="0"/>
                                  <a:cs typeface="Calibri" panose="020F0502020204030204" pitchFamily="34" charset="0"/>
                                </a:rPr>
                                <m:t>𝑗</m:t>
                              </m:r>
                              <m:r>
                                <a:rPr lang="el-GR" i="1">
                                  <a:latin typeface="Cambria Math" panose="02040503050406030204" pitchFamily="18" charset="0"/>
                                  <a:ea typeface="Times New Roman" panose="02020603050405020304" pitchFamily="18" charset="0"/>
                                  <a:cs typeface="Calibri" panose="020F0502020204030204" pitchFamily="34" charset="0"/>
                                </a:rPr>
                                <m:t>−1</m:t>
                              </m:r>
                            </m:e>
                          </m:d>
                        </m:e>
                      </m:d>
                      <m:r>
                        <a:rPr lang="el-GR" i="1">
                          <a:latin typeface="Cambria Math" panose="02040503050406030204" pitchFamily="18" charset="0"/>
                          <a:ea typeface="Times New Roman" panose="02020603050405020304" pitchFamily="18" charset="0"/>
                          <a:cs typeface="Calibri" panose="020F0502020204030204" pitchFamily="34" charset="0"/>
                        </a:rPr>
                        <m:t>=</m:t>
                      </m:r>
                      <m:d>
                        <m:dPr>
                          <m:begChr m:val="["/>
                          <m:endChr m:val="]"/>
                          <m:ctrlPr>
                            <a:rPr lang="el-GR" i="1">
                              <a:latin typeface="Cambria Math" panose="02040503050406030204" pitchFamily="18" charset="0"/>
                              <a:ea typeface="Times New Roman" panose="02020603050405020304" pitchFamily="18" charset="0"/>
                              <a:cs typeface="Calibri" panose="020F0502020204030204" pitchFamily="34" charset="0"/>
                            </a:rPr>
                          </m:ctrlPr>
                        </m:dPr>
                        <m:e>
                          <m:d>
                            <m:dPr>
                              <m:ctrlPr>
                                <a:rPr lang="el-GR" i="1">
                                  <a:latin typeface="Cambria Math" panose="02040503050406030204" pitchFamily="18" charset="0"/>
                                  <a:ea typeface="Times New Roman" panose="02020603050405020304" pitchFamily="18" charset="0"/>
                                  <a:cs typeface="Calibri" panose="020F0502020204030204" pitchFamily="34" charset="0"/>
                                </a:rPr>
                              </m:ctrlPr>
                            </m:dPr>
                            <m:e>
                              <m:r>
                                <a:rPr lang="el-GR" i="1">
                                  <a:latin typeface="Cambria Math" panose="02040503050406030204" pitchFamily="18" charset="0"/>
                                  <a:ea typeface="Times New Roman" panose="02020603050405020304" pitchFamily="18" charset="0"/>
                                  <a:cs typeface="Calibri" panose="020F0502020204030204" pitchFamily="34" charset="0"/>
                                </a:rPr>
                                <m:t>5−1</m:t>
                              </m:r>
                            </m:e>
                          </m:d>
                          <m:r>
                            <a:rPr lang="el-GR" i="1">
                              <a:latin typeface="Cambria Math" panose="02040503050406030204" pitchFamily="18" charset="0"/>
                              <a:ea typeface="Times New Roman" panose="02020603050405020304" pitchFamily="18" charset="0"/>
                              <a:cs typeface="Calibri" panose="020F0502020204030204" pitchFamily="34" charset="0"/>
                            </a:rPr>
                            <m:t>∙</m:t>
                          </m:r>
                          <m:d>
                            <m:dPr>
                              <m:ctrlPr>
                                <a:rPr lang="el-GR" i="1">
                                  <a:latin typeface="Cambria Math" panose="02040503050406030204" pitchFamily="18" charset="0"/>
                                  <a:ea typeface="Times New Roman" panose="02020603050405020304" pitchFamily="18" charset="0"/>
                                  <a:cs typeface="Calibri" panose="020F0502020204030204" pitchFamily="34" charset="0"/>
                                </a:rPr>
                              </m:ctrlPr>
                            </m:dPr>
                            <m:e>
                              <m:r>
                                <a:rPr lang="el-GR" i="1">
                                  <a:latin typeface="Cambria Math" panose="02040503050406030204" pitchFamily="18" charset="0"/>
                                  <a:ea typeface="Times New Roman" panose="02020603050405020304" pitchFamily="18" charset="0"/>
                                  <a:cs typeface="Calibri" panose="020F0502020204030204" pitchFamily="34" charset="0"/>
                                </a:rPr>
                                <m:t>2−1</m:t>
                              </m:r>
                            </m:e>
                          </m:d>
                        </m:e>
                      </m:d>
                      <m:r>
                        <a:rPr lang="el-GR" i="1">
                          <a:latin typeface="Cambria Math" panose="02040503050406030204" pitchFamily="18" charset="0"/>
                          <a:ea typeface="Times New Roman" panose="02020603050405020304" pitchFamily="18" charset="0"/>
                          <a:cs typeface="Calibri" panose="020F0502020204030204" pitchFamily="34" charset="0"/>
                        </a:rPr>
                        <m:t>=4∙1=4 </m:t>
                      </m:r>
                    </m:oMath>
                  </m:oMathPara>
                </a14:m>
                <a:endParaRPr lang="el-G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Bef>
                    <a:spcPts val="1200"/>
                  </a:spcBef>
                  <a:spcAft>
                    <a:spcPts val="1200"/>
                  </a:spcAft>
                </a:pPr>
                <a:r>
                  <a:rPr lang="el-GR" dirty="0">
                    <a:latin typeface="Calibri" panose="020F0502020204030204" pitchFamily="34" charset="0"/>
                    <a:ea typeface="Times New Roman" panose="02020603050405020304" pitchFamily="18" charset="0"/>
                    <a:cs typeface="Calibri" panose="020F0502020204030204" pitchFamily="34" charset="0"/>
                  </a:rPr>
                  <a:t>Στον Πίνακα βρίσκουμε ότι η κριτική τιμή για επίπεδο σημαντικότητας 0,05 και 4 βαθμούς ελευθερίας είναι </a:t>
                </a:r>
                <a:r>
                  <a:rPr lang="el-GR" dirty="0">
                    <a:latin typeface="Cambria Math" panose="02040503050406030204" pitchFamily="18" charset="0"/>
                    <a:ea typeface="Times New Roman" panose="02020603050405020304" pitchFamily="18" charset="0"/>
                    <a:cs typeface="Calibri" panose="020F0502020204030204" pitchFamily="34" charset="0"/>
                  </a:rPr>
                  <a:t>9,488</a:t>
                </a:r>
                <a:r>
                  <a:rPr lang="el-GR" dirty="0">
                    <a:latin typeface="Calibri" panose="020F0502020204030204" pitchFamily="34" charset="0"/>
                    <a:ea typeface="Times New Roman" panose="02020603050405020304" pitchFamily="18" charset="0"/>
                    <a:cs typeface="Calibri" panose="020F0502020204030204" pitchFamily="34" charset="0"/>
                  </a:rPr>
                  <a:t>. Επομένως </a:t>
                </a:r>
                <a14:m>
                  <m:oMath xmlns:m="http://schemas.openxmlformats.org/officeDocument/2006/math">
                    <m:sSup>
                      <m:sSupPr>
                        <m:ctrlPr>
                          <a:rPr lang="el-GR" i="1">
                            <a:latin typeface="Cambria Math" panose="02040503050406030204" pitchFamily="18" charset="0"/>
                            <a:ea typeface="Calibri" panose="020F0502020204030204" pitchFamily="34" charset="0"/>
                            <a:cs typeface="Calibri" panose="020F0502020204030204" pitchFamily="34" charset="0"/>
                          </a:rPr>
                        </m:ctrlPr>
                      </m:sSupPr>
                      <m:e>
                        <m:r>
                          <a:rPr lang="el-GR" i="1">
                            <a:latin typeface="Cambria Math" panose="02040503050406030204" pitchFamily="18" charset="0"/>
                            <a:ea typeface="Calibri" panose="020F0502020204030204" pitchFamily="34" charset="0"/>
                            <a:cs typeface="Calibri" panose="020F0502020204030204" pitchFamily="34" charset="0"/>
                          </a:rPr>
                          <m:t>𝜒</m:t>
                        </m:r>
                      </m:e>
                      <m:sup>
                        <m:r>
                          <a:rPr lang="el-GR" i="1">
                            <a:latin typeface="Cambria Math" panose="02040503050406030204" pitchFamily="18" charset="0"/>
                            <a:ea typeface="Calibri" panose="020F0502020204030204" pitchFamily="34" charset="0"/>
                            <a:cs typeface="Calibri" panose="020F0502020204030204" pitchFamily="34" charset="0"/>
                          </a:rPr>
                          <m:t>2</m:t>
                        </m:r>
                      </m:sup>
                    </m:sSup>
                    <m:r>
                      <a:rPr lang="el-GR" i="1">
                        <a:latin typeface="Cambria Math" panose="02040503050406030204" pitchFamily="18" charset="0"/>
                        <a:ea typeface="Calibri" panose="020F0502020204030204" pitchFamily="34" charset="0"/>
                        <a:cs typeface="Calibri" panose="020F0502020204030204" pitchFamily="34" charset="0"/>
                      </a:rPr>
                      <m:t>=4,388&lt;9,488=</m:t>
                    </m:r>
                    <m:sSubSup>
                      <m:sSubSupPr>
                        <m:ctrlPr>
                          <a:rPr lang="el-GR" i="1">
                            <a:latin typeface="Cambria Math" panose="02040503050406030204" pitchFamily="18" charset="0"/>
                            <a:ea typeface="Calibri" panose="020F0502020204030204" pitchFamily="34" charset="0"/>
                            <a:cs typeface="Calibri" panose="020F0502020204030204" pitchFamily="34" charset="0"/>
                          </a:rPr>
                        </m:ctrlPr>
                      </m:sSubSupPr>
                      <m:e>
                        <m:r>
                          <a:rPr lang="el-GR" i="1">
                            <a:latin typeface="Cambria Math" panose="02040503050406030204" pitchFamily="18" charset="0"/>
                            <a:ea typeface="Calibri" panose="020F0502020204030204" pitchFamily="34" charset="0"/>
                            <a:cs typeface="Calibri" panose="020F0502020204030204" pitchFamily="34" charset="0"/>
                          </a:rPr>
                          <m:t>𝜒</m:t>
                        </m:r>
                      </m:e>
                      <m:sub>
                        <m:r>
                          <a:rPr lang="el-GR" i="1">
                            <a:latin typeface="Cambria Math"/>
                            <a:ea typeface="Calibri" panose="020F0502020204030204" pitchFamily="34" charset="0"/>
                            <a:cs typeface="Calibri" panose="020F0502020204030204" pitchFamily="34" charset="0"/>
                          </a:rPr>
                          <m:t>0,05</m:t>
                        </m:r>
                      </m:sub>
                      <m:sup>
                        <m:r>
                          <a:rPr lang="el-GR" i="1">
                            <a:latin typeface="Cambria Math" panose="02040503050406030204" pitchFamily="18" charset="0"/>
                            <a:ea typeface="Calibri" panose="020F0502020204030204" pitchFamily="34" charset="0"/>
                            <a:cs typeface="Calibri" panose="020F0502020204030204" pitchFamily="34" charset="0"/>
                          </a:rPr>
                          <m:t>2</m:t>
                        </m:r>
                      </m:sup>
                    </m:sSubSup>
                  </m:oMath>
                </a14:m>
                <a:r>
                  <a:rPr lang="el-GR" dirty="0">
                    <a:latin typeface="Calibri" panose="020F0502020204030204" pitchFamily="34" charset="0"/>
                    <a:ea typeface="Times New Roman" panose="02020603050405020304" pitchFamily="18" charset="0"/>
                    <a:cs typeface="Calibri" panose="020F0502020204030204" pitchFamily="34" charset="0"/>
                  </a:rPr>
                  <a:t> γεγονός που σημαίνει ότι δεν μπορούμε να απορρίψουμε την </a:t>
                </a:r>
                <a14:m>
                  <m:oMath xmlns:m="http://schemas.openxmlformats.org/officeDocument/2006/math">
                    <m:sSub>
                      <m:sSubPr>
                        <m:ctrlPr>
                          <a:rPr lang="el-GR" i="1">
                            <a:latin typeface="Cambria Math" panose="02040503050406030204" pitchFamily="18" charset="0"/>
                            <a:ea typeface="Calibri" panose="020F0502020204030204" pitchFamily="34" charset="0"/>
                            <a:cs typeface="Calibri" panose="020F0502020204030204" pitchFamily="34" charset="0"/>
                          </a:rPr>
                        </m:ctrlPr>
                      </m:sSubPr>
                      <m:e>
                        <m:r>
                          <a:rPr lang="el-GR" i="1">
                            <a:latin typeface="Cambria Math" panose="02040503050406030204" pitchFamily="18" charset="0"/>
                            <a:ea typeface="Calibri" panose="020F0502020204030204" pitchFamily="34" charset="0"/>
                            <a:cs typeface="Calibri" panose="020F0502020204030204" pitchFamily="34" charset="0"/>
                          </a:rPr>
                          <m:t>𝛨</m:t>
                        </m:r>
                      </m:e>
                      <m:sub>
                        <m:r>
                          <a:rPr lang="el-GR" i="1">
                            <a:latin typeface="Cambria Math" panose="02040503050406030204" pitchFamily="18" charset="0"/>
                            <a:ea typeface="Calibri" panose="020F0502020204030204" pitchFamily="34" charset="0"/>
                            <a:cs typeface="Calibri" panose="020F0502020204030204" pitchFamily="34" charset="0"/>
                          </a:rPr>
                          <m:t>0</m:t>
                        </m:r>
                      </m:sub>
                    </m:sSub>
                  </m:oMath>
                </a14:m>
                <a:r>
                  <a:rPr lang="el-GR" dirty="0">
                    <a:latin typeface="Calibri" panose="020F0502020204030204" pitchFamily="34" charset="0"/>
                    <a:ea typeface="Times New Roman" panose="02020603050405020304" pitchFamily="18" charset="0"/>
                    <a:cs typeface="Calibri" panose="020F0502020204030204" pitchFamily="34" charset="0"/>
                  </a:rPr>
                  <a:t>. Οι τρόποι διασκέδασης είναι ίδιοι ανάμεσα σε άνδρες και γυναίκες σπουδαστές του Πανεπιστημίου. </a:t>
                </a:r>
                <a:endParaRPr lang="el-GR" dirty="0">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623392" y="1"/>
                <a:ext cx="11017224" cy="3428999"/>
              </a:xfrm>
              <a:blipFill rotWithShape="0">
                <a:blip r:embed="rId2"/>
                <a:stretch>
                  <a:fillRect l="-774" t="-1776" r="-885"/>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619862276"/>
                  </p:ext>
                </p:extLst>
              </p:nvPr>
            </p:nvGraphicFramePr>
            <p:xfrm>
              <a:off x="1524001" y="3212977"/>
              <a:ext cx="9143999" cy="3904723"/>
            </p:xfrm>
            <a:graphic>
              <a:graphicData uri="http://schemas.openxmlformats.org/drawingml/2006/table">
                <a:tbl>
                  <a:tblPr firstRow="1" firstCol="1" bandRow="1">
                    <a:tableStyleId>{5C22544A-7EE6-4342-B048-85BDC9FD1C3A}</a:tableStyleId>
                  </a:tblPr>
                  <a:tblGrid>
                    <a:gridCol w="1021253">
                      <a:extLst>
                        <a:ext uri="{9D8B030D-6E8A-4147-A177-3AD203B41FA5}">
                          <a16:colId xmlns:a16="http://schemas.microsoft.com/office/drawing/2014/main" xmlns="" val="20000"/>
                        </a:ext>
                      </a:extLst>
                    </a:gridCol>
                    <a:gridCol w="1401387">
                      <a:extLst>
                        <a:ext uri="{9D8B030D-6E8A-4147-A177-3AD203B41FA5}">
                          <a16:colId xmlns:a16="http://schemas.microsoft.com/office/drawing/2014/main" xmlns="" val="20001"/>
                        </a:ext>
                      </a:extLst>
                    </a:gridCol>
                    <a:gridCol w="1399495">
                      <a:extLst>
                        <a:ext uri="{9D8B030D-6E8A-4147-A177-3AD203B41FA5}">
                          <a16:colId xmlns:a16="http://schemas.microsoft.com/office/drawing/2014/main" xmlns="" val="20002"/>
                        </a:ext>
                      </a:extLst>
                    </a:gridCol>
                    <a:gridCol w="1688850">
                      <a:extLst>
                        <a:ext uri="{9D8B030D-6E8A-4147-A177-3AD203B41FA5}">
                          <a16:colId xmlns:a16="http://schemas.microsoft.com/office/drawing/2014/main" xmlns="" val="20003"/>
                        </a:ext>
                      </a:extLst>
                    </a:gridCol>
                    <a:gridCol w="1688850">
                      <a:extLst>
                        <a:ext uri="{9D8B030D-6E8A-4147-A177-3AD203B41FA5}">
                          <a16:colId xmlns:a16="http://schemas.microsoft.com/office/drawing/2014/main" xmlns="" val="20004"/>
                        </a:ext>
                      </a:extLst>
                    </a:gridCol>
                    <a:gridCol w="1944164">
                      <a:extLst>
                        <a:ext uri="{9D8B030D-6E8A-4147-A177-3AD203B41FA5}">
                          <a16:colId xmlns:a16="http://schemas.microsoft.com/office/drawing/2014/main" xmlns="" val="20005"/>
                        </a:ext>
                      </a:extLst>
                    </a:gridCol>
                  </a:tblGrid>
                  <a:tr h="591072">
                    <a:tc>
                      <a:txBody>
                        <a:bodyPr/>
                        <a:lstStyle/>
                        <a:p>
                          <a:pPr>
                            <a:lnSpc>
                              <a:spcPct val="115000"/>
                            </a:lnSpc>
                            <a:spcAft>
                              <a:spcPts val="0"/>
                            </a:spcAft>
                          </a:pPr>
                          <a:r>
                            <a:rPr lang="el-GR" sz="2400" dirty="0">
                              <a:effectLst/>
                            </a:rPr>
                            <a:t> </a:t>
                          </a:r>
                          <a:r>
                            <a:rPr lang="en-US" sz="2400" dirty="0">
                              <a:effectLst/>
                            </a:rPr>
                            <a:t>n</a:t>
                          </a:r>
                          <a:endParaRPr lang="el-GR" sz="2400" dirty="0">
                            <a:effectLst/>
                            <a:latin typeface="Calibri"/>
                            <a:ea typeface="Calibri"/>
                            <a:cs typeface="Times New Roman"/>
                          </a:endParaRPr>
                        </a:p>
                      </a:txBody>
                      <a:tcPr marL="68580" marR="68580" marT="0" marB="0" anchor="b"/>
                    </a:tc>
                    <a:tc gridSpan="5">
                      <a:txBody>
                        <a:bodyPr/>
                        <a:lstStyle/>
                        <a:p>
                          <a:pPr algn="ctr">
                            <a:lnSpc>
                              <a:spcPct val="115000"/>
                            </a:lnSpc>
                            <a:spcAft>
                              <a:spcPts val="0"/>
                            </a:spcAft>
                          </a:pPr>
                          <a:r>
                            <a:rPr lang="el-GR" sz="2400" dirty="0">
                              <a:effectLst/>
                            </a:rPr>
                            <a:t>Πιθανότητα η υπολογισθείσα στατιστική  να ξεπερνά την κριτική τιμή εάν αυτή ακολουθεί τη </a:t>
                          </a:r>
                          <a14:m>
                            <m:oMath xmlns:m="http://schemas.openxmlformats.org/officeDocument/2006/math">
                              <m:sSup>
                                <m:sSupPr>
                                  <m:ctrlPr>
                                    <a:rPr lang="el-GR" sz="2400" i="1">
                                      <a:effectLst/>
                                      <a:latin typeface="Cambria Math" panose="02040503050406030204" pitchFamily="18" charset="0"/>
                                    </a:rPr>
                                  </m:ctrlPr>
                                </m:sSupPr>
                                <m:e>
                                  <m:r>
                                    <a:rPr lang="el-GR" sz="2400">
                                      <a:effectLst/>
                                      <a:latin typeface="Cambria Math"/>
                                    </a:rPr>
                                    <m:t>𝝌</m:t>
                                  </m:r>
                                </m:e>
                                <m:sup>
                                  <m:r>
                                    <a:rPr lang="el-GR" sz="2400">
                                      <a:effectLst/>
                                      <a:latin typeface="Cambria Math"/>
                                    </a:rPr>
                                    <m:t>𝟐</m:t>
                                  </m:r>
                                </m:sup>
                              </m:sSup>
                            </m:oMath>
                          </a14:m>
                          <a:r>
                            <a:rPr lang="el-GR" sz="2400" dirty="0">
                              <a:effectLst/>
                            </a:rPr>
                            <a:t>κατανομή</a:t>
                          </a:r>
                          <a:endParaRPr lang="el-GR" sz="2400" dirty="0">
                            <a:effectLst/>
                            <a:latin typeface="Calibri"/>
                            <a:ea typeface="Calibri"/>
                            <a:cs typeface="Times New Roman"/>
                          </a:endParaRPr>
                        </a:p>
                      </a:txBody>
                      <a:tcPr marL="68580" marR="68580" marT="0"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523535">
                    <a:tc>
                      <a:txBody>
                        <a:bodyPr/>
                        <a:lstStyle/>
                        <a:p>
                          <a:pPr>
                            <a:lnSpc>
                              <a:spcPct val="115000"/>
                            </a:lnSpc>
                            <a:spcAft>
                              <a:spcPts val="0"/>
                            </a:spcAft>
                          </a:pPr>
                          <a:r>
                            <a:rPr lang="el-GR" sz="2400" dirty="0">
                              <a:effectLst/>
                            </a:rPr>
                            <a:t> ΒΕ/α</a:t>
                          </a:r>
                          <a:endParaRPr lang="el-GR" sz="24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dirty="0">
                              <a:effectLst/>
                            </a:rPr>
                            <a:t>0,1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0,05</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kern="1200" dirty="0">
                              <a:solidFill>
                                <a:schemeClr val="dk1"/>
                              </a:solidFill>
                              <a:effectLst/>
                              <a:latin typeface="+mn-lt"/>
                              <a:ea typeface="+mn-ea"/>
                              <a:cs typeface="+mn-cs"/>
                            </a:rPr>
                            <a:t>0,025</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0,01</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0,005</a:t>
                          </a:r>
                        </a:p>
                      </a:txBody>
                      <a:tcPr marL="68580" marR="68580" marT="0" marB="0" anchor="ctr"/>
                    </a:tc>
                    <a:extLst>
                      <a:ext uri="{0D108BD9-81ED-4DB2-BD59-A6C34878D82A}">
                        <a16:rowId xmlns:a16="http://schemas.microsoft.com/office/drawing/2014/main" xmlns="" val="10001"/>
                      </a:ext>
                    </a:extLst>
                  </a:tr>
                  <a:tr h="506083">
                    <a:tc>
                      <a:txBody>
                        <a:bodyPr/>
                        <a:lstStyle/>
                        <a:p>
                          <a:pPr algn="r">
                            <a:lnSpc>
                              <a:spcPct val="115000"/>
                            </a:lnSpc>
                            <a:spcAft>
                              <a:spcPts val="0"/>
                            </a:spcAft>
                          </a:pPr>
                          <a:r>
                            <a:rPr lang="el-GR" sz="2400" b="1" kern="1200" dirty="0">
                              <a:solidFill>
                                <a:schemeClr val="tx1"/>
                              </a:solidFill>
                              <a:effectLst/>
                              <a:latin typeface="+mn-lt"/>
                              <a:ea typeface="+mn-ea"/>
                              <a:cs typeface="+mn-cs"/>
                            </a:rPr>
                            <a:t>1</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2,706</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3,841</a:t>
                          </a:r>
                        </a:p>
                      </a:txBody>
                      <a:tcPr marL="68580" marR="68580" marT="0" marB="0" anchor="ctr">
                        <a:solidFill>
                          <a:srgbClr val="FFFF00"/>
                        </a:solidFill>
                      </a:tcPr>
                    </a:tc>
                    <a:tc>
                      <a:txBody>
                        <a:bodyPr/>
                        <a:lstStyle/>
                        <a:p>
                          <a:pPr algn="r">
                            <a:lnSpc>
                              <a:spcPct val="115000"/>
                            </a:lnSpc>
                            <a:spcAft>
                              <a:spcPts val="0"/>
                            </a:spcAft>
                          </a:pPr>
                          <a:r>
                            <a:rPr lang="el-GR" sz="2400" kern="1200" dirty="0">
                              <a:solidFill>
                                <a:schemeClr val="dk1"/>
                              </a:solidFill>
                              <a:effectLst/>
                              <a:latin typeface="+mn-lt"/>
                              <a:ea typeface="+mn-ea"/>
                              <a:cs typeface="+mn-cs"/>
                            </a:rPr>
                            <a:t>5,024</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6,635</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7,879</a:t>
                          </a:r>
                        </a:p>
                      </a:txBody>
                      <a:tcPr marL="68580" marR="68580" marT="0" marB="0" anchor="ctr"/>
                    </a:tc>
                    <a:extLst>
                      <a:ext uri="{0D108BD9-81ED-4DB2-BD59-A6C34878D82A}">
                        <a16:rowId xmlns:a16="http://schemas.microsoft.com/office/drawing/2014/main" xmlns="" val="10002"/>
                      </a:ext>
                    </a:extLst>
                  </a:tr>
                  <a:tr h="506083">
                    <a:tc>
                      <a:txBody>
                        <a:bodyPr/>
                        <a:lstStyle/>
                        <a:p>
                          <a:pPr algn="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5,991</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7,378</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506083">
                    <a:tc>
                      <a:txBody>
                        <a:bodyPr/>
                        <a:lstStyle/>
                        <a:p>
                          <a:pPr algn="r">
                            <a:lnSpc>
                              <a:spcPct val="115000"/>
                            </a:lnSpc>
                            <a:spcAft>
                              <a:spcPts val="0"/>
                            </a:spcAft>
                          </a:pPr>
                          <a:r>
                            <a:rPr lang="el-GR" sz="2400" dirty="0">
                              <a:solidFill>
                                <a:schemeClr val="tx1"/>
                              </a:solidFill>
                              <a:effectLs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7,815</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506083">
                    <a:tc>
                      <a:txBody>
                        <a:bodyPr/>
                        <a:lstStyle/>
                        <a:p>
                          <a:pPr algn="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7,779</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9,448</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11,143</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506083">
                    <a:tc>
                      <a:txBody>
                        <a:bodyPr/>
                        <a:lstStyle/>
                        <a:p>
                          <a:pPr algn="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9,236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619862276"/>
                  </p:ext>
                </p:extLst>
              </p:nvPr>
            </p:nvGraphicFramePr>
            <p:xfrm>
              <a:off x="0" y="3212976"/>
              <a:ext cx="9143999" cy="3904723"/>
            </p:xfrm>
            <a:graphic>
              <a:graphicData uri="http://schemas.openxmlformats.org/drawingml/2006/table">
                <a:tbl>
                  <a:tblPr firstRow="1" firstCol="1" bandRow="1">
                    <a:tableStyleId>{5C22544A-7EE6-4342-B048-85BDC9FD1C3A}</a:tableStyleId>
                  </a:tblPr>
                  <a:tblGrid>
                    <a:gridCol w="1021253"/>
                    <a:gridCol w="1401387"/>
                    <a:gridCol w="1399495"/>
                    <a:gridCol w="1688850"/>
                    <a:gridCol w="1688850"/>
                    <a:gridCol w="1944164"/>
                  </a:tblGrid>
                  <a:tr h="850773">
                    <a:tc>
                      <a:txBody>
                        <a:bodyPr/>
                        <a:lstStyle/>
                        <a:p>
                          <a:pPr>
                            <a:lnSpc>
                              <a:spcPct val="115000"/>
                            </a:lnSpc>
                            <a:spcAft>
                              <a:spcPts val="0"/>
                            </a:spcAft>
                          </a:pPr>
                          <a:r>
                            <a:rPr lang="el-GR" sz="2400" dirty="0">
                              <a:effectLst/>
                            </a:rPr>
                            <a:t> </a:t>
                          </a:r>
                          <a:r>
                            <a:rPr lang="en-US" sz="2400" dirty="0">
                              <a:effectLst/>
                            </a:rPr>
                            <a:t>n</a:t>
                          </a:r>
                          <a:endParaRPr lang="el-GR" sz="2400" dirty="0">
                            <a:effectLst/>
                            <a:latin typeface="Calibri"/>
                            <a:ea typeface="Calibri"/>
                            <a:cs typeface="Times New Roman"/>
                          </a:endParaRPr>
                        </a:p>
                      </a:txBody>
                      <a:tcPr marL="68580" marR="68580" marT="0" marB="0" anchor="b"/>
                    </a:tc>
                    <a:tc gridSpan="5">
                      <a:txBody>
                        <a:bodyPr/>
                        <a:lstStyle/>
                        <a:p>
                          <a:endParaRPr lang="el-GR"/>
                        </a:p>
                      </a:txBody>
                      <a:tcPr marL="68580" marR="68580" marT="0" marB="0" anchor="ctr">
                        <a:blipFill rotWithShape="1">
                          <a:blip r:embed="rId3"/>
                          <a:stretch>
                            <a:fillRect l="-12613" t="-7143" b="-371429"/>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23535">
                    <a:tc>
                      <a:txBody>
                        <a:bodyPr/>
                        <a:lstStyle/>
                        <a:p>
                          <a:pPr>
                            <a:lnSpc>
                              <a:spcPct val="115000"/>
                            </a:lnSpc>
                            <a:spcAft>
                              <a:spcPts val="0"/>
                            </a:spcAft>
                          </a:pPr>
                          <a:r>
                            <a:rPr lang="el-GR" sz="2400" dirty="0">
                              <a:effectLst/>
                            </a:rPr>
                            <a:t> ΒΕ/α</a:t>
                          </a:r>
                          <a:endParaRPr lang="el-GR" sz="2400" dirty="0">
                            <a:effectLst/>
                            <a:latin typeface="Calibri"/>
                            <a:ea typeface="Calibri"/>
                            <a:cs typeface="Times New Roman"/>
                          </a:endParaRPr>
                        </a:p>
                      </a:txBody>
                      <a:tcPr marL="68580" marR="68580" marT="0" marB="0" anchor="b"/>
                    </a:tc>
                    <a:tc>
                      <a:txBody>
                        <a:bodyPr/>
                        <a:lstStyle/>
                        <a:p>
                          <a:pPr algn="r">
                            <a:lnSpc>
                              <a:spcPct val="115000"/>
                            </a:lnSpc>
                            <a:spcAft>
                              <a:spcPts val="0"/>
                            </a:spcAft>
                          </a:pPr>
                          <a:r>
                            <a:rPr lang="el-GR" sz="2400" dirty="0">
                              <a:effectLst/>
                            </a:rPr>
                            <a:t>0,1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0,05</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kern="1200" dirty="0">
                              <a:solidFill>
                                <a:schemeClr val="dk1"/>
                              </a:solidFill>
                              <a:effectLst/>
                              <a:latin typeface="+mn-lt"/>
                              <a:ea typeface="+mn-ea"/>
                              <a:cs typeface="+mn-cs"/>
                            </a:rPr>
                            <a:t>0,025</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0,01</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0,005</a:t>
                          </a:r>
                        </a:p>
                      </a:txBody>
                      <a:tcPr marL="68580" marR="68580" marT="0" marB="0" anchor="ctr"/>
                    </a:tc>
                  </a:tr>
                  <a:tr h="506083">
                    <a:tc>
                      <a:txBody>
                        <a:bodyPr/>
                        <a:lstStyle/>
                        <a:p>
                          <a:pPr algn="r">
                            <a:lnSpc>
                              <a:spcPct val="115000"/>
                            </a:lnSpc>
                            <a:spcAft>
                              <a:spcPts val="0"/>
                            </a:spcAft>
                          </a:pPr>
                          <a:r>
                            <a:rPr lang="el-GR" sz="2400" b="1" kern="1200" dirty="0">
                              <a:solidFill>
                                <a:schemeClr val="tx1"/>
                              </a:solidFill>
                              <a:effectLst/>
                              <a:latin typeface="+mn-lt"/>
                              <a:ea typeface="+mn-ea"/>
                              <a:cs typeface="+mn-cs"/>
                            </a:rPr>
                            <a:t>1</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2,706</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3,841</a:t>
                          </a:r>
                        </a:p>
                      </a:txBody>
                      <a:tcPr marL="68580" marR="68580" marT="0" marB="0" anchor="ctr">
                        <a:solidFill>
                          <a:srgbClr val="FFFF00"/>
                        </a:solidFill>
                      </a:tcPr>
                    </a:tc>
                    <a:tc>
                      <a:txBody>
                        <a:bodyPr/>
                        <a:lstStyle/>
                        <a:p>
                          <a:pPr algn="r">
                            <a:lnSpc>
                              <a:spcPct val="115000"/>
                            </a:lnSpc>
                            <a:spcAft>
                              <a:spcPts val="0"/>
                            </a:spcAft>
                          </a:pPr>
                          <a:r>
                            <a:rPr lang="el-GR" sz="2400" kern="1200" dirty="0">
                              <a:solidFill>
                                <a:schemeClr val="dk1"/>
                              </a:solidFill>
                              <a:effectLst/>
                              <a:latin typeface="+mn-lt"/>
                              <a:ea typeface="+mn-ea"/>
                              <a:cs typeface="+mn-cs"/>
                            </a:rPr>
                            <a:t>5,024</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6,635</a:t>
                          </a:r>
                        </a:p>
                      </a:txBody>
                      <a:tcPr marL="68580" marR="68580" marT="0" marB="0" anchor="ctr"/>
                    </a:tc>
                    <a:tc>
                      <a:txBody>
                        <a:bodyPr/>
                        <a:lstStyle/>
                        <a:p>
                          <a:pPr algn="r">
                            <a:lnSpc>
                              <a:spcPct val="115000"/>
                            </a:lnSpc>
                            <a:spcAft>
                              <a:spcPts val="0"/>
                            </a:spcAft>
                          </a:pPr>
                          <a:r>
                            <a:rPr lang="el-GR" sz="2400" kern="1200" dirty="0">
                              <a:solidFill>
                                <a:schemeClr val="dk1"/>
                              </a:solidFill>
                              <a:effectLst/>
                              <a:latin typeface="+mn-lt"/>
                              <a:ea typeface="+mn-ea"/>
                              <a:cs typeface="+mn-cs"/>
                            </a:rPr>
                            <a:t>7,879</a:t>
                          </a: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2</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4,605</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5,991</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7,378</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9,21</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10,597</a:t>
                          </a:r>
                          <a:endParaRPr lang="el-GR" sz="240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3</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6,251</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7,815</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a:effectLst/>
                            </a:rPr>
                            <a:t>9,348</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11,345</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12,838</a:t>
                          </a:r>
                          <a:endParaRPr lang="el-GR" sz="240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4</a:t>
                          </a:r>
                          <a:endParaRPr lang="el-GR" sz="2400" dirty="0">
                            <a:solidFill>
                              <a:schemeClr val="tx1"/>
                            </a:solidFill>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7,779</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9,448</a:t>
                          </a:r>
                          <a:endParaRPr lang="el-GR" sz="2400" dirty="0">
                            <a:effectLst/>
                            <a:latin typeface="Calibri"/>
                            <a:ea typeface="Calibri"/>
                            <a:cs typeface="Times New Roman"/>
                          </a:endParaRPr>
                        </a:p>
                      </a:txBody>
                      <a:tcPr marL="68580" marR="68580" marT="0" marB="0" anchor="ctr">
                        <a:solidFill>
                          <a:srgbClr val="FFFF00"/>
                        </a:solidFill>
                      </a:tcPr>
                    </a:tc>
                    <a:tc>
                      <a:txBody>
                        <a:bodyPr/>
                        <a:lstStyle/>
                        <a:p>
                          <a:pPr algn="r">
                            <a:lnSpc>
                              <a:spcPct val="115000"/>
                            </a:lnSpc>
                            <a:spcAft>
                              <a:spcPts val="0"/>
                            </a:spcAft>
                          </a:pPr>
                          <a:r>
                            <a:rPr lang="el-GR" sz="2400" dirty="0">
                              <a:effectLst/>
                            </a:rPr>
                            <a:t>11,143</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13,277</a:t>
                          </a:r>
                          <a:endParaRPr lang="el-GR" sz="2400" dirty="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14,86</a:t>
                          </a:r>
                          <a:endParaRPr lang="el-GR" sz="2400" dirty="0">
                            <a:effectLst/>
                            <a:latin typeface="Calibri"/>
                            <a:ea typeface="Calibri"/>
                            <a:cs typeface="Times New Roman"/>
                          </a:endParaRPr>
                        </a:p>
                      </a:txBody>
                      <a:tcPr marL="68580" marR="68580" marT="0" marB="0" anchor="ctr"/>
                    </a:tc>
                  </a:tr>
                  <a:tr h="506083">
                    <a:tc>
                      <a:txBody>
                        <a:bodyPr/>
                        <a:lstStyle/>
                        <a:p>
                          <a:pPr algn="r">
                            <a:lnSpc>
                              <a:spcPct val="115000"/>
                            </a:lnSpc>
                            <a:spcAft>
                              <a:spcPts val="0"/>
                            </a:spcAft>
                          </a:pPr>
                          <a:r>
                            <a:rPr lang="el-GR" sz="2400" dirty="0">
                              <a:solidFill>
                                <a:schemeClr val="tx1"/>
                              </a:solidFill>
                              <a:effectLst/>
                            </a:rPr>
                            <a:t>5</a:t>
                          </a:r>
                          <a:endParaRPr lang="el-GR" sz="2400" dirty="0">
                            <a:solidFill>
                              <a:schemeClr val="tx1"/>
                            </a:solidFill>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9,236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11,07</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12,833</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a:effectLst/>
                            </a:rPr>
                            <a:t>15,086</a:t>
                          </a:r>
                          <a:endParaRPr lang="el-GR" sz="2400">
                            <a:effectLst/>
                            <a:latin typeface="Calibri"/>
                            <a:ea typeface="Calibri"/>
                            <a:cs typeface="Times New Roman"/>
                          </a:endParaRPr>
                        </a:p>
                      </a:txBody>
                      <a:tcPr marL="68580" marR="68580" marT="0" marB="0" anchor="ctr"/>
                    </a:tc>
                    <a:tc>
                      <a:txBody>
                        <a:bodyPr/>
                        <a:lstStyle/>
                        <a:p>
                          <a:pPr algn="r">
                            <a:lnSpc>
                              <a:spcPct val="115000"/>
                            </a:lnSpc>
                            <a:spcAft>
                              <a:spcPts val="0"/>
                            </a:spcAft>
                          </a:pPr>
                          <a:r>
                            <a:rPr lang="el-GR" sz="2400" dirty="0">
                              <a:effectLst/>
                            </a:rPr>
                            <a:t>16,75</a:t>
                          </a:r>
                          <a:endParaRPr lang="el-GR" sz="2400"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754843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1524000" y="6008"/>
                <a:ext cx="9144000" cy="830705"/>
              </a:xfrm>
            </p:spPr>
            <p:txBody>
              <a:bodyPr>
                <a:normAutofit fontScale="90000"/>
              </a:bodyPr>
              <a:lstStyle/>
              <a:p>
                <a:r>
                  <a:rPr lang="el-GR" sz="3200" dirty="0"/>
                  <a:t>Προϋποθέσεις  για τη χρησιμοποίηση του ελέγχου ανεξαρτησίας </a:t>
                </a:r>
                <a14:m>
                  <m:oMath xmlns:m="http://schemas.openxmlformats.org/officeDocument/2006/math">
                    <m:sSup>
                      <m:sSupPr>
                        <m:ctrlPr>
                          <a:rPr lang="el-GR" sz="3200" b="1" i="1">
                            <a:latin typeface="Cambria Math" panose="02040503050406030204" pitchFamily="18" charset="0"/>
                          </a:rPr>
                        </m:ctrlPr>
                      </m:sSupPr>
                      <m:e>
                        <m:r>
                          <a:rPr lang="el-GR" sz="3200" b="1" i="1">
                            <a:latin typeface="Cambria Math"/>
                          </a:rPr>
                          <m:t>𝝌</m:t>
                        </m:r>
                      </m:e>
                      <m:sup>
                        <m:r>
                          <a:rPr lang="el-GR" sz="3200" b="1" i="1">
                            <a:latin typeface="Cambria Math"/>
                          </a:rPr>
                          <m:t>𝟐</m:t>
                        </m:r>
                      </m:sup>
                    </m:sSup>
                  </m:oMath>
                </a14:m>
                <a:endParaRPr lang="el-GR" sz="3200"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0" y="6007"/>
                <a:ext cx="9144000" cy="830705"/>
              </a:xfrm>
              <a:blipFill rotWithShape="1">
                <a:blip r:embed="rId2"/>
                <a:stretch>
                  <a:fillRect t="-16912" b="-30882"/>
                </a:stretch>
              </a:blipFill>
            </p:spPr>
            <p:txBody>
              <a:bodyPr/>
              <a:lstStyle/>
              <a:p>
                <a:r>
                  <a:rPr lang="el-GR">
                    <a:noFill/>
                  </a:rPr>
                  <a:t> </a:t>
                </a:r>
              </a:p>
            </p:txBody>
          </p:sp>
        </mc:Fallback>
      </mc:AlternateContent>
      <p:sp>
        <p:nvSpPr>
          <p:cNvPr id="3" name="Θέση περιεχομένου 2"/>
          <p:cNvSpPr>
            <a:spLocks noGrp="1"/>
          </p:cNvSpPr>
          <p:nvPr>
            <p:ph idx="1"/>
          </p:nvPr>
        </p:nvSpPr>
        <p:spPr>
          <a:xfrm>
            <a:off x="443372" y="1124744"/>
            <a:ext cx="11305256" cy="5949280"/>
          </a:xfrm>
        </p:spPr>
        <p:txBody>
          <a:bodyPr>
            <a:noAutofit/>
          </a:bodyPr>
          <a:lstStyle/>
          <a:p>
            <a:pPr lvl="0" algn="just"/>
            <a:r>
              <a:rPr lang="el-GR" sz="2200" dirty="0"/>
              <a:t>Το δείγμα θα πρέπει να έχει ληφθεί με τυχαία δειγματοληψία (κάθε δεδομένο-στοιχείο του πληθυσμού θα πρέπει να έχει τις ίδιες ακριβώς πιθανότητες για να επιλεγεί στο δείγμα). </a:t>
            </a:r>
          </a:p>
          <a:p>
            <a:pPr lvl="0" algn="just"/>
            <a:r>
              <a:rPr lang="el-GR" sz="2200" dirty="0"/>
              <a:t>Οι μεταβλητές πρέπει να είναι ποιοτικές.</a:t>
            </a:r>
          </a:p>
          <a:p>
            <a:pPr lvl="0" algn="just"/>
            <a:r>
              <a:rPr lang="el-GR" sz="2200" dirty="0"/>
              <a:t>Τα δεδομένα πρέπει να είναι ανεξάρτητα, εάν για παράδειγμα προέρχονται από ερωτηματολόγια δεν θα πρέπει να αφορούν τον ίδιο ερωτώμενο (μια απάντηση από κάθε ερωτώμενο). Με άλλα λόγια, δεν πρέπει ο </a:t>
            </a:r>
            <a:r>
              <a:rPr lang="el-GR" sz="2200" b="1" dirty="0"/>
              <a:t>αρχικός πίνακας διπλής εισόδου των απόλυτων συχνοτήτων</a:t>
            </a:r>
            <a:r>
              <a:rPr lang="el-GR" sz="2200" dirty="0"/>
              <a:t> να διαθέτει δυο παρατηρήσεις από το ίδιο άτομο. Η μόνη εξαίρεση σε αυτό τον κανόνα αποτελεί η περίπτωση στην οποία όλα τα δεδομένα προέρχονται από τον ίδιο ερωτώμενο.</a:t>
            </a:r>
          </a:p>
          <a:p>
            <a:pPr lvl="1" algn="just"/>
            <a:r>
              <a:rPr lang="el-GR" sz="2200" dirty="0"/>
              <a:t>Στην περίπτωση που ο αρχικός πίνακας αποτελείται από σχετικές συχνότητες (ποσοστά) ή αναλογίες, τότε αυτός θα πρέπει να μετατραπεί σε πίνακα απόλυτων συχνοτήτων με βάση το σύνολο του δείγματος (π.χ. το γινόμενο του ποσοστού με τον συνολικό αριθμό του δείγματος μας παρέχει τον απόλυτο αριθμό του συγκεκριμένου φατνίου - κελιού). </a:t>
            </a:r>
          </a:p>
        </p:txBody>
      </p:sp>
      <p:sp>
        <p:nvSpPr>
          <p:cNvPr id="4" name="Δεξιό βέλος 3"/>
          <p:cNvSpPr/>
          <p:nvPr/>
        </p:nvSpPr>
        <p:spPr>
          <a:xfrm>
            <a:off x="9408368" y="6623644"/>
            <a:ext cx="97840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7945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79376" y="1412776"/>
            <a:ext cx="11233248" cy="5877272"/>
          </a:xfrm>
        </p:spPr>
        <p:txBody>
          <a:bodyPr>
            <a:noAutofit/>
          </a:bodyPr>
          <a:lstStyle/>
          <a:p>
            <a:pPr lvl="0" algn="just"/>
            <a:r>
              <a:rPr lang="el-GR" sz="2800" dirty="0"/>
              <a:t>Η αξιοπιστία της έρευνας εξαρτάται από το πλήθος των παρατηρήσεων σε κάθε φατνίο (κελί) ως εκ τούτου στη διεθνή βιβλιογραφία προτείνονται διάφορα μέτρα προκειμένου να αντιμετωπιστεί το πρόβλημα. Συγκεκριμένα, προτείνεται: </a:t>
            </a:r>
          </a:p>
          <a:p>
            <a:pPr lvl="1" algn="just"/>
            <a:r>
              <a:rPr lang="el-GR" dirty="0"/>
              <a:t>Στον </a:t>
            </a:r>
            <a:r>
              <a:rPr lang="el-GR" b="1" dirty="0"/>
              <a:t>πίνακα των αναμενόμενων συχνοτήτων</a:t>
            </a:r>
            <a:r>
              <a:rPr lang="el-GR" dirty="0"/>
              <a:t> τουλάχιστον το 80 % των φατνίων (κελιών) να έχει συχνότητες πάνω από 5, δηλαδή θα πρέπει όχι περισσότερο από το 20% των κελιών (το πολύ 20 %) του να διαθέτει </a:t>
            </a:r>
            <a:r>
              <a:rPr lang="el-GR" b="1" dirty="0"/>
              <a:t>αναμενόμενη</a:t>
            </a:r>
            <a:r>
              <a:rPr lang="el-GR" dirty="0"/>
              <a:t> </a:t>
            </a:r>
            <a:r>
              <a:rPr lang="el-GR" b="1" dirty="0"/>
              <a:t>συχνότητα</a:t>
            </a:r>
            <a:r>
              <a:rPr lang="el-GR" dirty="0"/>
              <a:t> κάτω από 5.   Η συνθήκη αυτή τις περισσότερες φορές ικανοποιείται όταν το μέγεθος του δείγματος ισούται τουλάχιστον με το γινόμενο του αριθμού των κελιών επί τον αριθμό 5.     </a:t>
            </a:r>
          </a:p>
        </p:txBody>
      </p:sp>
      <mc:AlternateContent xmlns:mc="http://schemas.openxmlformats.org/markup-compatibility/2006" xmlns:a14="http://schemas.microsoft.com/office/drawing/2010/main">
        <mc:Choice Requires="a14">
          <p:sp>
            <p:nvSpPr>
              <p:cNvPr id="5" name="Τίτλος 1"/>
              <p:cNvSpPr>
                <a:spLocks noGrp="1"/>
              </p:cNvSpPr>
              <p:nvPr>
                <p:ph type="title"/>
              </p:nvPr>
            </p:nvSpPr>
            <p:spPr>
              <a:xfrm>
                <a:off x="1524000" y="6008"/>
                <a:ext cx="9144000" cy="1046729"/>
              </a:xfrm>
            </p:spPr>
            <p:txBody>
              <a:bodyPr>
                <a:normAutofit fontScale="90000"/>
              </a:bodyPr>
              <a:lstStyle/>
              <a:p>
                <a:r>
                  <a:rPr lang="el-GR" sz="3200" dirty="0"/>
                  <a:t>Προϋποθέσεις  για τη χρησιμοποίηση του ελέγχου ανεξαρτησίας </a:t>
                </a:r>
                <a14:m>
                  <m:oMath xmlns:m="http://schemas.openxmlformats.org/officeDocument/2006/math">
                    <m:sSup>
                      <m:sSupPr>
                        <m:ctrlPr>
                          <a:rPr lang="el-GR" sz="3200" b="1" i="1">
                            <a:latin typeface="Cambria Math" panose="02040503050406030204" pitchFamily="18" charset="0"/>
                          </a:rPr>
                        </m:ctrlPr>
                      </m:sSupPr>
                      <m:e>
                        <m:r>
                          <a:rPr lang="el-GR" sz="3200" b="1" i="1">
                            <a:latin typeface="Cambria Math"/>
                          </a:rPr>
                          <m:t>𝝌</m:t>
                        </m:r>
                      </m:e>
                      <m:sup>
                        <m:r>
                          <a:rPr lang="el-GR" sz="3200" b="1" i="1">
                            <a:latin typeface="Cambria Math"/>
                          </a:rPr>
                          <m:t>𝟐</m:t>
                        </m:r>
                      </m:sup>
                    </m:sSup>
                  </m:oMath>
                </a14:m>
                <a:endParaRPr lang="el-GR" sz="3200" dirty="0"/>
              </a:p>
            </p:txBody>
          </p:sp>
        </mc:Choice>
        <mc:Fallback xmlns="">
          <p:sp>
            <p:nvSpPr>
              <p:cNvPr id="5" name="Τίτλος 1"/>
              <p:cNvSpPr>
                <a:spLocks noGrp="1" noRot="1" noChangeAspect="1" noMove="1" noResize="1" noEditPoints="1" noAdjustHandles="1" noChangeArrowheads="1" noChangeShapeType="1" noTextEdit="1"/>
              </p:cNvSpPr>
              <p:nvPr>
                <p:ph type="title"/>
              </p:nvPr>
            </p:nvSpPr>
            <p:spPr>
              <a:xfrm>
                <a:off x="0" y="6007"/>
                <a:ext cx="9144000" cy="1046729"/>
              </a:xfrm>
              <a:blipFill rotWithShape="1">
                <a:blip r:embed="rId2"/>
                <a:stretch>
                  <a:fillRect t="-2907" b="-13953"/>
                </a:stretch>
              </a:blipFill>
            </p:spPr>
            <p:txBody>
              <a:bodyPr/>
              <a:lstStyle/>
              <a:p>
                <a:r>
                  <a:rPr lang="el-GR">
                    <a:noFill/>
                  </a:rPr>
                  <a:t> </a:t>
                </a:r>
              </a:p>
            </p:txBody>
          </p:sp>
        </mc:Fallback>
      </mc:AlternateContent>
    </p:spTree>
    <p:extLst>
      <p:ext uri="{BB962C8B-B14F-4D97-AF65-F5344CB8AC3E}">
        <p14:creationId xmlns:p14="http://schemas.microsoft.com/office/powerpoint/2010/main" val="2221723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476672"/>
                <a:ext cx="11809312" cy="6858000"/>
              </a:xfrm>
            </p:spPr>
            <p:txBody>
              <a:bodyPr>
                <a:noAutofit/>
              </a:bodyPr>
              <a:lstStyle/>
              <a:p>
                <a:pPr lvl="1" algn="just"/>
                <a:r>
                  <a:rPr lang="el-GR" sz="2100" dirty="0"/>
                  <a:t>Όταν </a:t>
                </a:r>
                <a:r>
                  <a:rPr lang="el-GR" sz="2100" dirty="0"/>
                  <a:t>ο πίνακας διπλής εισόδου είναι 2 </a:t>
                </a:r>
                <a:r>
                  <a:rPr lang="en-US" sz="2100" dirty="0"/>
                  <a:t>x </a:t>
                </a:r>
                <a:r>
                  <a:rPr lang="el-GR" sz="2100" dirty="0"/>
                  <a:t>2, δηλαδή οι βαθμοί ελευθερίας είναι ίσοι με ένα, τότε στον πίνακα των αναμενόμενων συχνοτήτων </a:t>
                </a:r>
              </a:p>
              <a:p>
                <a:pPr lvl="2" algn="just"/>
                <a:r>
                  <a:rPr lang="el-GR" sz="2100" dirty="0"/>
                  <a:t>θα πρέπει όλες οι αναμενόμενες συχνότητες να έχουν τιμή πάνω από δέκα (10). Ορισμένοι άλλοι μελετητές συμφωνούν στον αριθμό πέντε </a:t>
                </a:r>
                <a:r>
                  <a:rPr lang="el-GR" sz="2100" dirty="0"/>
                  <a:t>. </a:t>
                </a:r>
                <a:endParaRPr lang="el-GR" sz="2100" dirty="0"/>
              </a:p>
              <a:p>
                <a:pPr lvl="2" algn="just"/>
                <a:r>
                  <a:rPr lang="el-GR" sz="2100" dirty="0"/>
                  <a:t>εάν ορισμένες αναμενόμενες συχνότητες είναι κάτω του δέκα (10), αλλά πάνω από πέντε (5), τότε θα πρέπει να εφαρμοστεί ο τροποποιημένος έλεγχος του </a:t>
                </a:r>
                <a:r>
                  <a:rPr lang="en-US" sz="2100" dirty="0"/>
                  <a:t>Yates</a:t>
                </a:r>
                <a:r>
                  <a:rPr lang="el-GR" sz="2100" dirty="0"/>
                  <a:t>. Να σημειωθεί, ότι η μέθοδος αυτή δεν θεωρείται από αρκετούς μελετητές αξιόπιστη, καθώς αυξάνει κατά πολύ την πιθανότητα σφάλματος ΙΙ, δηλαδή την πιθανότητα να μην είναι ανεξάρτητες οι υπό εξέταση μεταβλητές και ο έλεγχος ανεξαρτησίας να υποδείξει ανεξαρτησία (αυξάνεται η πιθανότητα να μην απορρίψουμε την </a:t>
                </a:r>
                <a14:m>
                  <m:oMath xmlns:m="http://schemas.openxmlformats.org/officeDocument/2006/math">
                    <m:sSub>
                      <m:sSubPr>
                        <m:ctrlPr>
                          <a:rPr lang="el-GR" sz="2100" i="1">
                            <a:latin typeface="Cambria Math" panose="02040503050406030204" pitchFamily="18" charset="0"/>
                          </a:rPr>
                        </m:ctrlPr>
                      </m:sSubPr>
                      <m:e>
                        <m:r>
                          <a:rPr lang="el-GR" sz="2100" i="1">
                            <a:latin typeface="Cambria Math"/>
                          </a:rPr>
                          <m:t>𝛨</m:t>
                        </m:r>
                      </m:e>
                      <m:sub>
                        <m:r>
                          <a:rPr lang="el-GR" sz="2100" i="1">
                            <a:latin typeface="Cambria Math"/>
                          </a:rPr>
                          <m:t>𝜊</m:t>
                        </m:r>
                      </m:sub>
                    </m:sSub>
                  </m:oMath>
                </a14:m>
                <a:r>
                  <a:rPr lang="el-GR" sz="2100" dirty="0"/>
                  <a:t>).</a:t>
                </a:r>
              </a:p>
              <a:p>
                <a:pPr lvl="2" algn="just"/>
                <a:r>
                  <a:rPr lang="el-GR" sz="2100" dirty="0"/>
                  <a:t>εάν κάποια τιμή των αναμενόμενων συχνοτήτων βρεθεί με τιμή κάτω του πέντε (5) και εννοείται πάνω από ένα (1), τότε προτείνεται η μέθοδος του </a:t>
                </a:r>
                <a:r>
                  <a:rPr lang="el-GR" sz="2100" dirty="0" err="1"/>
                  <a:t>Fisher</a:t>
                </a:r>
                <a:r>
                  <a:rPr lang="el-GR" sz="2100" dirty="0"/>
                  <a:t>. Επίσης,  η μέθοδος του </a:t>
                </a:r>
                <a:r>
                  <a:rPr lang="en-US" sz="2100" dirty="0"/>
                  <a:t>Fisher </a:t>
                </a:r>
                <a:r>
                  <a:rPr lang="el-GR" sz="2100" dirty="0"/>
                  <a:t>έχει τύχη ανάλογης κριτικής με του </a:t>
                </a:r>
                <a:r>
                  <a:rPr lang="en-US" sz="2100" dirty="0"/>
                  <a:t>Yates </a:t>
                </a:r>
                <a:r>
                  <a:rPr lang="el-GR" sz="2100" dirty="0"/>
                  <a:t>(</a:t>
                </a:r>
                <a:r>
                  <a:rPr lang="el-GR" sz="2100" dirty="0" err="1"/>
                  <a:t>Campbell</a:t>
                </a:r>
                <a:r>
                  <a:rPr lang="el-GR" sz="2100" dirty="0"/>
                  <a:t>, 2007).      </a:t>
                </a:r>
              </a:p>
              <a:p>
                <a:pPr algn="just"/>
                <a:r>
                  <a:rPr lang="el-GR" sz="2100" dirty="0"/>
                  <a:t>Όπως και να έχει ο κάθε ερευνητής οργανώνει την έρευνα ανάλογα με τη φύση του κάθε ζητήματος που διερευνά.  Για παράδειγμα, ο ερευνητής θα μπορούσε να συγχώνευση δυο κελιά δίδοντας νέο νοηματικό περιεχόμενο προκειμένου </a:t>
                </a:r>
                <a:r>
                  <a:rPr lang="el-GR" sz="2100" dirty="0"/>
                  <a:t>να </a:t>
                </a:r>
                <a:r>
                  <a:rPr lang="el-GR" sz="2100" dirty="0"/>
                  <a:t>εξαλείψει το πρόβλημα των χαμηλών συχνοτήτων.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476672"/>
                <a:ext cx="11809312" cy="6858000"/>
              </a:xfrm>
              <a:blipFill rotWithShape="0">
                <a:blip r:embed="rId2"/>
                <a:stretch>
                  <a:fillRect l="-516" t="-533" r="-620"/>
                </a:stretch>
              </a:blipFill>
            </p:spPr>
            <p:txBody>
              <a:bodyPr/>
              <a:lstStyle/>
              <a:p>
                <a:r>
                  <a:rPr lang="el-GR">
                    <a:noFill/>
                  </a:rPr>
                  <a:t> </a:t>
                </a:r>
              </a:p>
            </p:txBody>
          </p:sp>
        </mc:Fallback>
      </mc:AlternateContent>
    </p:spTree>
    <p:extLst>
      <p:ext uri="{BB962C8B-B14F-4D97-AF65-F5344CB8AC3E}">
        <p14:creationId xmlns:p14="http://schemas.microsoft.com/office/powerpoint/2010/main" val="364175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p:txBody>
              <a:bodyPr>
                <a:normAutofit fontScale="90000"/>
              </a:bodyPr>
              <a:lstStyle/>
              <a:p>
                <a:r>
                  <a:rPr lang="el-GR" dirty="0"/>
                  <a:t>Προϋποθέσεις  για τη χρησιμοποίηση του ελέγχου ανεξαρτησίας </a:t>
                </a:r>
                <a14:m>
                  <m:oMath xmlns:m="http://schemas.openxmlformats.org/officeDocument/2006/math">
                    <m:sSup>
                      <m:sSupPr>
                        <m:ctrlPr>
                          <a:rPr lang="el-GR" b="1" i="1">
                            <a:latin typeface="Cambria Math" panose="02040503050406030204" pitchFamily="18" charset="0"/>
                          </a:rPr>
                        </m:ctrlPr>
                      </m:sSupPr>
                      <m:e>
                        <m:r>
                          <a:rPr lang="el-GR" b="1" i="1">
                            <a:latin typeface="Cambria Math"/>
                          </a:rPr>
                          <m:t>𝝌</m:t>
                        </m:r>
                      </m:e>
                      <m:sup>
                        <m:r>
                          <a:rPr lang="el-GR" b="1" i="1">
                            <a:latin typeface="Cambria Math"/>
                          </a:rPr>
                          <m:t>𝟐</m:t>
                        </m:r>
                      </m:sup>
                    </m:sSup>
                  </m:oMath>
                </a14:m>
                <a:endParaRPr lang="el-GR"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blipFill rotWithShape="1">
                <a:blip r:embed="rId2"/>
                <a:stretch>
                  <a:fillRect l="-1111" t="-17553" r="-2519" b="-3085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609600" y="1600200"/>
                <a:ext cx="11103024" cy="5257800"/>
              </a:xfrm>
            </p:spPr>
            <p:txBody>
              <a:bodyPr>
                <a:normAutofit/>
              </a:bodyPr>
              <a:lstStyle/>
              <a:p>
                <a:pPr lvl="0" algn="just"/>
                <a:r>
                  <a:rPr lang="el-GR" dirty="0" smtClean="0"/>
                  <a:t>Σε </a:t>
                </a:r>
                <a:r>
                  <a:rPr lang="el-GR" dirty="0"/>
                  <a:t>καμία περίπτωση οι αναμενόμενες συχνότητες δεν πρέπει να είναι μικρότερες του ένα.   </a:t>
                </a:r>
                <a:endParaRPr lang="el-GR" sz="2800" dirty="0"/>
              </a:p>
              <a:p>
                <a:pPr lvl="0" algn="just"/>
                <a:r>
                  <a:rPr lang="el-GR" dirty="0"/>
                  <a:t>Όσο μεγαλύτερο το δείγμα τόσο μειώνεται η πιθανότητα του Σφάλματος Τύπου ΙΙ, δηλαδή η πιθανότητα η να μην απορρίψουμε την Βασική Υπόθεση </a:t>
                </a:r>
                <a14:m>
                  <m:oMath xmlns:m="http://schemas.openxmlformats.org/officeDocument/2006/math">
                    <m:sSub>
                      <m:sSubPr>
                        <m:ctrlPr>
                          <a:rPr lang="el-GR" i="1">
                            <a:latin typeface="Cambria Math" panose="02040503050406030204" pitchFamily="18" charset="0"/>
                          </a:rPr>
                        </m:ctrlPr>
                      </m:sSubPr>
                      <m:e>
                        <m:r>
                          <a:rPr lang="el-GR" i="1">
                            <a:latin typeface="Cambria Math"/>
                          </a:rPr>
                          <m:t>𝛨</m:t>
                        </m:r>
                        <m:r>
                          <a:rPr lang="el-GR" i="1">
                            <a:latin typeface="Cambria Math"/>
                          </a:rPr>
                          <m:t> </m:t>
                        </m:r>
                      </m:e>
                      <m:sub>
                        <m:r>
                          <a:rPr lang="el-GR" i="1">
                            <a:latin typeface="Cambria Math"/>
                          </a:rPr>
                          <m:t>0</m:t>
                        </m:r>
                      </m:sub>
                    </m:sSub>
                  </m:oMath>
                </a14:m>
                <a:r>
                  <a:rPr lang="el-GR" dirty="0"/>
                  <a:t>  ενώ θα έπρεπε να την απορρίψουμε.   </a:t>
                </a:r>
                <a:endParaRPr lang="el-GR" sz="2800" dirty="0"/>
              </a:p>
              <a:p>
                <a:pPr lvl="0" algn="just"/>
                <a:r>
                  <a:rPr lang="el-GR" dirty="0"/>
                  <a:t>Η εφαρμογή του ελέγχου δεν απαιτεί καμία υπόθεση για τη μορφή της κατανομής του πληθυσμού.</a:t>
                </a:r>
                <a:endParaRPr lang="el-GR" sz="2800"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609600" y="1600200"/>
                <a:ext cx="11103024" cy="5257800"/>
              </a:xfrm>
              <a:blipFill rotWithShape="0">
                <a:blip r:embed="rId3"/>
                <a:stretch>
                  <a:fillRect l="-1263" t="-1508" r="-1373"/>
                </a:stretch>
              </a:blipFill>
            </p:spPr>
            <p:txBody>
              <a:bodyPr/>
              <a:lstStyle/>
              <a:p>
                <a:r>
                  <a:rPr lang="el-GR">
                    <a:noFill/>
                  </a:rPr>
                  <a:t> </a:t>
                </a:r>
              </a:p>
            </p:txBody>
          </p:sp>
        </mc:Fallback>
      </mc:AlternateContent>
    </p:spTree>
    <p:extLst>
      <p:ext uri="{BB962C8B-B14F-4D97-AF65-F5344CB8AC3E}">
        <p14:creationId xmlns:p14="http://schemas.microsoft.com/office/powerpoint/2010/main" val="3507078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1524000" y="0"/>
                <a:ext cx="9144000" cy="1417638"/>
              </a:xfrm>
            </p:spPr>
            <p:txBody>
              <a:bodyPr>
                <a:normAutofit fontScale="90000"/>
              </a:bodyPr>
              <a:lstStyle/>
              <a:p>
                <a:r>
                  <a:rPr lang="el-GR" dirty="0"/>
                  <a:t>Η στατιστική διερεύνηση της ανεξαρτησίας γίνεται με την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κατανομή</a:t>
                </a:r>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0" y="0"/>
                <a:ext cx="9144000" cy="1417638"/>
              </a:xfrm>
              <a:blipFill rotWithShape="1">
                <a:blip r:embed="rId2"/>
                <a:stretch>
                  <a:fillRect l="-1267" t="-6009" r="-1333" b="-16309"/>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79376" y="1556792"/>
                <a:ext cx="11089232" cy="1872208"/>
              </a:xfrm>
            </p:spPr>
            <p:txBody>
              <a:bodyPr>
                <a:normAutofit fontScale="85000" lnSpcReduction="20000"/>
              </a:bodyPr>
              <a:lstStyle/>
              <a:p>
                <a:pPr algn="just"/>
                <a:r>
                  <a:rPr lang="el-GR" dirty="0"/>
                  <a:t>Η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𝛸</m:t>
                        </m:r>
                      </m:e>
                      <m:sub>
                        <m:r>
                          <a:rPr lang="en-US" i="1">
                            <a:latin typeface="Cambria Math"/>
                          </a:rPr>
                          <m:t>𝑛</m:t>
                        </m:r>
                      </m:sub>
                      <m:sup>
                        <m:r>
                          <a:rPr lang="el-GR" i="1">
                            <a:latin typeface="Cambria Math"/>
                          </a:rPr>
                          <m:t>2</m:t>
                        </m:r>
                      </m:sup>
                    </m:sSubSup>
                  </m:oMath>
                </a14:m>
                <a:r>
                  <a:rPr lang="el-GR" dirty="0"/>
                  <a:t> κατανομή με </a:t>
                </a:r>
                <a14:m>
                  <m:oMath xmlns:m="http://schemas.openxmlformats.org/officeDocument/2006/math">
                    <m:r>
                      <a:rPr lang="en-US" i="1">
                        <a:latin typeface="Cambria Math"/>
                      </a:rPr>
                      <m:t>𝑛</m:t>
                    </m:r>
                  </m:oMath>
                </a14:m>
                <a:r>
                  <a:rPr lang="en-US" dirty="0"/>
                  <a:t> </a:t>
                </a:r>
                <a:r>
                  <a:rPr lang="el-GR" dirty="0"/>
                  <a:t>βαθμούς ελευθερίας ισούται με ένα άθροισμα τετραγώνων </a:t>
                </a:r>
                <a14:m>
                  <m:oMath xmlns:m="http://schemas.openxmlformats.org/officeDocument/2006/math">
                    <m:r>
                      <a:rPr lang="en-US" i="1">
                        <a:latin typeface="Cambria Math"/>
                      </a:rPr>
                      <m:t>𝑛</m:t>
                    </m:r>
                  </m:oMath>
                </a14:m>
                <a:r>
                  <a:rPr lang="en-US" dirty="0"/>
                  <a:t> </a:t>
                </a:r>
                <a:r>
                  <a:rPr lang="el-GR" dirty="0"/>
                  <a:t>ανεξάρτητων τυποποιημένων τυχαίων μεταβλητών </a:t>
                </a:r>
                <a14:m>
                  <m:oMath xmlns:m="http://schemas.openxmlformats.org/officeDocument/2006/math">
                    <m:sSub>
                      <m:sSubPr>
                        <m:ctrlPr>
                          <a:rPr lang="el-GR" i="1">
                            <a:latin typeface="Cambria Math" panose="02040503050406030204" pitchFamily="18" charset="0"/>
                          </a:rPr>
                        </m:ctrlPr>
                      </m:sSubPr>
                      <m:e>
                        <m:r>
                          <a:rPr lang="el-GR" i="1">
                            <a:latin typeface="Cambria Math"/>
                          </a:rPr>
                          <m:t>𝑍</m:t>
                        </m:r>
                      </m:e>
                      <m:sub>
                        <m:r>
                          <a:rPr lang="el-GR" i="1">
                            <a:latin typeface="Cambria Math"/>
                          </a:rPr>
                          <m:t>𝑖</m:t>
                        </m:r>
                      </m:sub>
                    </m:sSub>
                    <m:r>
                      <a:rPr lang="el-GR" i="1">
                        <a:latin typeface="Cambria Math"/>
                      </a:rPr>
                      <m:t>~</m:t>
                    </m:r>
                    <m:r>
                      <a:rPr lang="el-GR" i="1">
                        <a:latin typeface="Cambria Math"/>
                      </a:rPr>
                      <m:t>𝑁</m:t>
                    </m:r>
                    <m:r>
                      <a:rPr lang="el-GR" i="1">
                        <a:latin typeface="Cambria Math"/>
                      </a:rPr>
                      <m:t>(0, 1)</m:t>
                    </m:r>
                  </m:oMath>
                </a14:m>
                <a:r>
                  <a:rPr lang="el-GR" dirty="0"/>
                  <a:t> για </a:t>
                </a:r>
                <a:r>
                  <a:rPr lang="en-US" dirty="0" err="1"/>
                  <a:t>i</a:t>
                </a:r>
                <a:r>
                  <a:rPr lang="el-GR" dirty="0"/>
                  <a:t>=1, 2, 3, …</a:t>
                </a:r>
                <a:r>
                  <a:rPr lang="en-US" dirty="0"/>
                  <a:t>n</a:t>
                </a:r>
                <a:r>
                  <a:rPr lang="el-GR" dirty="0"/>
                  <a:t>, δηλαδή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𝛸</m:t>
                        </m:r>
                      </m:e>
                      <m:sub>
                        <m:r>
                          <a:rPr lang="en-US" i="1">
                            <a:latin typeface="Cambria Math"/>
                          </a:rPr>
                          <m:t>𝑛</m:t>
                        </m:r>
                      </m:sub>
                      <m:sup>
                        <m:r>
                          <a:rPr lang="el-GR" i="1">
                            <a:latin typeface="Cambria Math"/>
                          </a:rPr>
                          <m:t>2</m:t>
                        </m:r>
                      </m:sup>
                    </m:sSubSup>
                    <m:r>
                      <a:rPr lang="el-GR" i="1">
                        <a:latin typeface="Cambria Math"/>
                      </a:rPr>
                      <m:t>=</m:t>
                    </m:r>
                    <m:sSubSup>
                      <m:sSubSupPr>
                        <m:ctrlPr>
                          <a:rPr lang="el-GR" i="1">
                            <a:latin typeface="Cambria Math" panose="02040503050406030204" pitchFamily="18" charset="0"/>
                          </a:rPr>
                        </m:ctrlPr>
                      </m:sSubSupPr>
                      <m:e>
                        <m:r>
                          <a:rPr lang="el-GR" i="1">
                            <a:latin typeface="Cambria Math"/>
                          </a:rPr>
                          <m:t>𝛧</m:t>
                        </m:r>
                      </m:e>
                      <m:sub>
                        <m:r>
                          <a:rPr lang="el-GR" i="1">
                            <a:latin typeface="Cambria Math"/>
                          </a:rPr>
                          <m:t>1</m:t>
                        </m:r>
                      </m:sub>
                      <m:sup>
                        <m:r>
                          <a:rPr lang="el-GR" i="1">
                            <a:latin typeface="Cambria Math"/>
                          </a:rPr>
                          <m:t>2</m:t>
                        </m:r>
                      </m:sup>
                    </m:sSubSup>
                    <m:r>
                      <a:rPr lang="el-GR" i="1">
                        <a:latin typeface="Cambria Math"/>
                      </a:rPr>
                      <m:t>+</m:t>
                    </m:r>
                    <m:sSubSup>
                      <m:sSubSupPr>
                        <m:ctrlPr>
                          <a:rPr lang="el-GR" i="1">
                            <a:latin typeface="Cambria Math" panose="02040503050406030204" pitchFamily="18" charset="0"/>
                          </a:rPr>
                        </m:ctrlPr>
                      </m:sSubSupPr>
                      <m:e>
                        <m:r>
                          <a:rPr lang="el-GR" i="1">
                            <a:latin typeface="Cambria Math"/>
                          </a:rPr>
                          <m:t>𝛧</m:t>
                        </m:r>
                      </m:e>
                      <m:sub>
                        <m:r>
                          <a:rPr lang="el-GR" i="1">
                            <a:latin typeface="Cambria Math"/>
                          </a:rPr>
                          <m:t>2</m:t>
                        </m:r>
                      </m:sub>
                      <m:sup>
                        <m:r>
                          <a:rPr lang="el-GR" i="1">
                            <a:latin typeface="Cambria Math"/>
                          </a:rPr>
                          <m:t>2</m:t>
                        </m:r>
                      </m:sup>
                    </m:sSubSup>
                    <m:r>
                      <a:rPr lang="el-GR" i="1">
                        <a:latin typeface="Cambria Math"/>
                      </a:rPr>
                      <m:t>+…+</m:t>
                    </m:r>
                    <m:sSubSup>
                      <m:sSubSupPr>
                        <m:ctrlPr>
                          <a:rPr lang="el-GR" i="1">
                            <a:latin typeface="Cambria Math" panose="02040503050406030204" pitchFamily="18" charset="0"/>
                          </a:rPr>
                        </m:ctrlPr>
                      </m:sSubSupPr>
                      <m:e>
                        <m:r>
                          <a:rPr lang="el-GR" i="1">
                            <a:latin typeface="Cambria Math"/>
                          </a:rPr>
                          <m:t>𝛧</m:t>
                        </m:r>
                      </m:e>
                      <m:sub>
                        <m:r>
                          <a:rPr lang="en-US" i="1">
                            <a:latin typeface="Cambria Math"/>
                          </a:rPr>
                          <m:t>𝑛</m:t>
                        </m:r>
                      </m:sub>
                      <m:sup>
                        <m:r>
                          <a:rPr lang="el-GR" i="1">
                            <a:latin typeface="Cambria Math"/>
                          </a:rPr>
                          <m:t>2</m:t>
                        </m:r>
                      </m:sup>
                    </m:sSubSup>
                  </m:oMath>
                </a14:m>
                <a:r>
                  <a:rPr lang="el-GR" dirty="0"/>
                  <a:t>. </a:t>
                </a:r>
                <a:r>
                  <a:rPr lang="en-US" dirty="0"/>
                  <a:t>H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𝛸</m:t>
                        </m:r>
                      </m:e>
                      <m:sub>
                        <m:r>
                          <a:rPr lang="en-US" i="1">
                            <a:latin typeface="Cambria Math"/>
                          </a:rPr>
                          <m:t>𝑛</m:t>
                        </m:r>
                      </m:sub>
                      <m:sup>
                        <m:r>
                          <a:rPr lang="el-GR" i="1">
                            <a:latin typeface="Cambria Math"/>
                          </a:rPr>
                          <m:t>2</m:t>
                        </m:r>
                      </m:sup>
                    </m:sSubSup>
                  </m:oMath>
                </a14:m>
                <a:r>
                  <a:rPr lang="el-GR" dirty="0"/>
                  <a:t> κατανομή είναι μια οικογένεια κατανομών, καθώς για κάθε </a:t>
                </a:r>
                <a14:m>
                  <m:oMath xmlns:m="http://schemas.openxmlformats.org/officeDocument/2006/math">
                    <m:r>
                      <a:rPr lang="en-US" i="1">
                        <a:latin typeface="Cambria Math"/>
                      </a:rPr>
                      <m:t>𝑛</m:t>
                    </m:r>
                  </m:oMath>
                </a14:m>
                <a:r>
                  <a:rPr lang="en-US" dirty="0"/>
                  <a:t> </a:t>
                </a:r>
                <a:r>
                  <a:rPr lang="el-GR" dirty="0"/>
                  <a:t>έχουμε μια διαφορετική κατανομή.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79376" y="1556792"/>
                <a:ext cx="11089232" cy="1872208"/>
              </a:xfrm>
              <a:blipFill rotWithShape="0">
                <a:blip r:embed="rId3"/>
                <a:stretch>
                  <a:fillRect l="-935" t="-6494" r="-1045" b="-1948"/>
                </a:stretch>
              </a:blipFill>
            </p:spPr>
            <p:txBody>
              <a:bodyPr/>
              <a:lstStyle/>
              <a:p>
                <a:r>
                  <a:rPr lang="el-GR">
                    <a:noFill/>
                  </a:rPr>
                  <a:t> </a:t>
                </a:r>
              </a:p>
            </p:txBody>
          </p:sp>
        </mc:Fallback>
      </mc:AlternateContent>
      <p:pic>
        <p:nvPicPr>
          <p:cNvPr id="4" name="Εικόνα 3" descr="5a0c7bbacb4242555e8a85c9767c03ee.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3284984"/>
            <a:ext cx="9036496" cy="3528392"/>
          </a:xfrm>
          <a:prstGeom prst="rect">
            <a:avLst/>
          </a:prstGeom>
          <a:noFill/>
          <a:ln>
            <a:noFill/>
          </a:ln>
        </p:spPr>
      </p:pic>
    </p:spTree>
    <p:extLst>
      <p:ext uri="{BB962C8B-B14F-4D97-AF65-F5344CB8AC3E}">
        <p14:creationId xmlns:p14="http://schemas.microsoft.com/office/powerpoint/2010/main" val="163774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1524000" y="0"/>
                <a:ext cx="9144000" cy="1417638"/>
              </a:xfrm>
            </p:spPr>
            <p:txBody>
              <a:bodyPr>
                <a:normAutofit fontScale="90000"/>
              </a:bodyPr>
              <a:lstStyle/>
              <a:p>
                <a:r>
                  <a:rPr lang="el-GR" dirty="0"/>
                  <a:t>Η στατιστική διερεύνηση της ανεξαρτησίας γίνεται με την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κατανομή</a:t>
                </a:r>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0" y="0"/>
                <a:ext cx="9144000" cy="1417638"/>
              </a:xfrm>
              <a:blipFill rotWithShape="1">
                <a:blip r:embed="rId2"/>
                <a:stretch>
                  <a:fillRect l="-1267" t="-6009" r="-1333" b="-16309"/>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1556792"/>
                <a:ext cx="11377264" cy="5301208"/>
              </a:xfrm>
            </p:spPr>
            <p:txBody>
              <a:bodyPr>
                <a:normAutofit/>
              </a:bodyPr>
              <a:lstStyle/>
              <a:p>
                <a:pPr algn="just"/>
                <a:r>
                  <a:rPr lang="el-GR" dirty="0" smtClean="0"/>
                  <a:t>Βασικές </a:t>
                </a:r>
                <a:r>
                  <a:rPr lang="el-GR" dirty="0"/>
                  <a:t>ιδιότητες της </a:t>
                </a:r>
                <a14:m>
                  <m:oMath xmlns:m="http://schemas.openxmlformats.org/officeDocument/2006/math">
                    <m:sSubSup>
                      <m:sSubSupPr>
                        <m:ctrlPr>
                          <a:rPr lang="el-GR" i="1">
                            <a:latin typeface="Cambria Math" panose="02040503050406030204" pitchFamily="18" charset="0"/>
                          </a:rPr>
                        </m:ctrlPr>
                      </m:sSubSupPr>
                      <m:e>
                        <m:r>
                          <a:rPr lang="el-GR" i="1">
                            <a:latin typeface="Cambria Math"/>
                          </a:rPr>
                          <m:t>𝛸</m:t>
                        </m:r>
                      </m:e>
                      <m:sub>
                        <m:r>
                          <a:rPr lang="en-US" i="1">
                            <a:latin typeface="Cambria Math"/>
                          </a:rPr>
                          <m:t>𝑛</m:t>
                        </m:r>
                      </m:sub>
                      <m:sup>
                        <m:r>
                          <a:rPr lang="el-GR" i="1">
                            <a:latin typeface="Cambria Math"/>
                          </a:rPr>
                          <m:t>2</m:t>
                        </m:r>
                      </m:sup>
                    </m:sSubSup>
                  </m:oMath>
                </a14:m>
                <a:r>
                  <a:rPr lang="el-GR" dirty="0"/>
                  <a:t> κατανομή:</a:t>
                </a:r>
              </a:p>
              <a:p>
                <a:pPr lvl="0" algn="just"/>
                <a:r>
                  <a:rPr lang="el-GR" dirty="0"/>
                  <a:t>Η περιοχή κάτω της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καμπύλης ισούται με ένα. </a:t>
                </a:r>
              </a:p>
              <a:p>
                <a:pPr lvl="0" algn="just"/>
                <a:r>
                  <a:rPr lang="el-GR" dirty="0"/>
                  <a:t>Η  </a:t>
                </a:r>
                <a14:m>
                  <m:oMath xmlns:m="http://schemas.openxmlformats.org/officeDocument/2006/math">
                    <m:sSup>
                      <m:sSupPr>
                        <m:ctrlPr>
                          <a:rPr lang="el-GR" i="1">
                            <a:latin typeface="Cambria Math" panose="02040503050406030204" pitchFamily="18" charset="0"/>
                          </a:rPr>
                        </m:ctrlPr>
                      </m:sSupPr>
                      <m:e>
                        <m:r>
                          <a:rPr lang="en-US" i="1">
                            <a:latin typeface="Cambria Math"/>
                          </a:rPr>
                          <m:t>𝑋</m:t>
                        </m:r>
                      </m:e>
                      <m:sup>
                        <m:r>
                          <a:rPr lang="el-GR" i="1">
                            <a:latin typeface="Cambria Math"/>
                          </a:rPr>
                          <m:t>2</m:t>
                        </m:r>
                      </m:sup>
                    </m:sSup>
                  </m:oMath>
                </a14:m>
                <a:r>
                  <a:rPr lang="el-GR" dirty="0"/>
                  <a:t> καμπύλη στον οριζόντιο άξονα αρχίζει από το μηδέν και επεκτείνεται στο άπειρο προς τα δεξιά, καθώς η καμπύλη ποτέ δεν αγγίζει τον άξονα Χ (οριζόντιο άξονα), γεγονός που είναι φυσικό καθώς προέρχεται από το τετράγωνο της τυπικής κανονικής κατανομής, η οποία  είναι </a:t>
                </a:r>
                <a:r>
                  <a:rPr lang="el-GR" dirty="0" err="1"/>
                  <a:t>ασυμπτωτική</a:t>
                </a:r>
                <a:r>
                  <a:rPr lang="el-GR" dirty="0"/>
                  <a:t>  ως προς τον οριζόντιο άξονα και λόγω του τετραγώνου την μετατρέπει σε θετική και </a:t>
                </a:r>
                <a:r>
                  <a:rPr lang="el-GR" dirty="0" err="1"/>
                  <a:t>ασυμπτωτική</a:t>
                </a:r>
                <a:r>
                  <a:rPr lang="el-GR" dirty="0"/>
                  <a:t> ως προς τη δεξιά πλευρά.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1556792"/>
                <a:ext cx="11377264" cy="5301208"/>
              </a:xfrm>
              <a:blipFill rotWithShape="0">
                <a:blip r:embed="rId3"/>
                <a:stretch>
                  <a:fillRect l="-1233" t="-1379" r="-1340"/>
                </a:stretch>
              </a:blipFill>
            </p:spPr>
            <p:txBody>
              <a:bodyPr/>
              <a:lstStyle/>
              <a:p>
                <a:r>
                  <a:rPr lang="el-GR">
                    <a:noFill/>
                  </a:rPr>
                  <a:t> </a:t>
                </a:r>
              </a:p>
            </p:txBody>
          </p:sp>
        </mc:Fallback>
      </mc:AlternateContent>
    </p:spTree>
    <p:extLst>
      <p:ext uri="{BB962C8B-B14F-4D97-AF65-F5344CB8AC3E}">
        <p14:creationId xmlns:p14="http://schemas.microsoft.com/office/powerpoint/2010/main" val="99871434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21476</TotalTime>
  <Words>1726</Words>
  <Application>Microsoft Office PowerPoint</Application>
  <PresentationFormat>Ευρεία οθόνη</PresentationFormat>
  <Paragraphs>664</Paragraphs>
  <Slides>32</Slides>
  <Notes>2</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32</vt:i4>
      </vt:variant>
    </vt:vector>
  </HeadingPairs>
  <TitlesOfParts>
    <vt:vector size="37" baseType="lpstr">
      <vt:lpstr>Arial</vt:lpstr>
      <vt:lpstr>Calibri</vt:lpstr>
      <vt:lpstr>Cambria Math</vt:lpstr>
      <vt:lpstr>Times New Roman</vt:lpstr>
      <vt:lpstr>Θέμα του Office</vt:lpstr>
      <vt:lpstr>Έλεγχοι χ^2</vt:lpstr>
      <vt:lpstr>Έλεγχος ανεξαρτησίας χ^2</vt:lpstr>
      <vt:lpstr>Παρουσίαση του PowerPoint</vt:lpstr>
      <vt:lpstr>Προϋποθέσεις  για τη χρησιμοποίηση του ελέγχου ανεξαρτησίας χ^2</vt:lpstr>
      <vt:lpstr>Προϋποθέσεις  για τη χρησιμοποίηση του ελέγχου ανεξαρτησίας χ^2</vt:lpstr>
      <vt:lpstr>Παρουσίαση του PowerPoint</vt:lpstr>
      <vt:lpstr>Προϋποθέσεις  για τη χρησιμοποίηση του ελέγχου ανεξαρτησίας χ^2</vt:lpstr>
      <vt:lpstr>Η στατιστική διερεύνηση της ανεξαρτησίας γίνεται με την  X^2 κατανομή</vt:lpstr>
      <vt:lpstr>Η στατιστική διερεύνηση της ανεξαρτησίας γίνεται με την  X^2 κατανομή</vt:lpstr>
      <vt:lpstr>Η στατιστική διερεύνηση της ανεξαρτησίας γίνεται με την  X^2 κατανομή</vt:lpstr>
      <vt:lpstr>Παράδειγμα 1</vt:lpstr>
      <vt:lpstr>Πίνακας Παρατηρούμενων Συχνοτήτων   </vt:lpstr>
      <vt:lpstr>Παρουσίαση του PowerPoint</vt:lpstr>
      <vt:lpstr>Βήμα 2ο . Υπολογίζουμε τον Πίνακα των Αναμενόμενων Συχνοτήτων </vt:lpstr>
      <vt:lpstr>Πίνακας  Υπολογισμός Αναμενόμενων Συχνοτήτων </vt:lpstr>
      <vt:lpstr>Παρουσίαση του PowerPoint</vt:lpstr>
      <vt:lpstr>Βήμα 3ο . Υπολογισμός του βοηθητικού πίνακα για τον υπολογισμό της Στατιστικής   X^2</vt:lpstr>
      <vt:lpstr>Παρουσίαση του PowerPoint</vt:lpstr>
      <vt:lpstr>Παρουσίαση του PowerPoint</vt:lpstr>
      <vt:lpstr>Παρουσίαση του PowerPoint</vt:lpstr>
      <vt:lpstr>Παράδειγμα  2</vt:lpstr>
      <vt:lpstr>Παράδειγμα  2</vt:lpstr>
      <vt:lpstr>Παρουσίαση του PowerPoint</vt:lpstr>
      <vt:lpstr>Παρουσίαση του PowerPoint</vt:lpstr>
      <vt:lpstr>Παρουσίαση του PowerPoint</vt:lpstr>
      <vt:lpstr>Βήμα 4ο . Συγκρίνουμε την τιμή της Στατιστικής   X^2 με την κρίσιμη τιμή που λαμβάνουμε από τον πίνακα της χ_α^2 κατανομής και διεξάγουμε τον έλεγχο της υπόθεσης.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Έλεγχος υποθέσεων για τους μέσους παρατηρήσεων κατά ζεύγη</dc:title>
  <dc:creator>ΝΙΚΟΣ 1</dc:creator>
  <cp:lastModifiedBy>Λογαριασμός Microsoft</cp:lastModifiedBy>
  <cp:revision>87</cp:revision>
  <dcterms:created xsi:type="dcterms:W3CDTF">2014-04-03T05:08:14Z</dcterms:created>
  <dcterms:modified xsi:type="dcterms:W3CDTF">2022-11-12T18:21:41Z</dcterms:modified>
</cp:coreProperties>
</file>