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sldIdLst>
    <p:sldId id="296" r:id="rId2"/>
    <p:sldId id="297" r:id="rId3"/>
    <p:sldId id="301" r:id="rId4"/>
    <p:sldId id="298" r:id="rId5"/>
    <p:sldId id="299" r:id="rId6"/>
    <p:sldId id="302" r:id="rId7"/>
    <p:sldId id="300" r:id="rId8"/>
    <p:sldId id="305" r:id="rId9"/>
    <p:sldId id="304" r:id="rId10"/>
    <p:sldId id="303" r:id="rId11"/>
    <p:sldId id="306" r:id="rId12"/>
    <p:sldId id="310" r:id="rId13"/>
    <p:sldId id="307" r:id="rId14"/>
    <p:sldId id="308" r:id="rId15"/>
    <p:sldId id="309" r:id="rId1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362" autoAdjust="0"/>
  </p:normalViewPr>
  <p:slideViewPr>
    <p:cSldViewPr>
      <p:cViewPr varScale="1">
        <p:scale>
          <a:sx n="103" d="100"/>
          <a:sy n="103" d="100"/>
        </p:scale>
        <p:origin x="1771" y="8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4365F-F964-4D26-B71A-2D6E4AE0447A}" type="datetimeFigureOut">
              <a:rPr lang="el-GR" smtClean="0"/>
              <a:t>19/5/2021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16C610-71FA-4BCD-9CA9-E78B8DF048A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67548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  <a:buFontTx/>
              <a:buChar char="•"/>
            </a:pPr>
            <a:endParaRPr lang="el-GR">
              <a:solidFill>
                <a:srgbClr val="FF0000"/>
              </a:solidFill>
            </a:endParaRPr>
          </a:p>
        </p:txBody>
      </p:sp>
      <p:sp>
        <p:nvSpPr>
          <p:cNvPr id="30724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1D0B910-3DC2-4AB0-9712-E839751B21BD}" type="slidenum">
              <a:rPr kumimoji="0" lang="el-G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91754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= Α</a:t>
            </a:r>
            <a:r>
              <a:rPr lang="en-US" dirty="0" err="1"/>
              <a:t>ni</a:t>
            </a:r>
            <a:r>
              <a:rPr lang="en-US" dirty="0"/>
              <a:t>=Rt *ani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16C610-71FA-4BCD-9CA9-E78B8DF048A4}" type="slidenum">
              <a:rPr lang="el-GR" smtClean="0"/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92564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020" y="1769541"/>
            <a:ext cx="7080026" cy="18288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020" y="3598339"/>
            <a:ext cx="7080026" cy="1049867"/>
          </a:xfrm>
        </p:spPr>
        <p:txBody>
          <a:bodyPr anchor="t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5/19/2021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4" descr="Site Logo">
            <a:extLst>
              <a:ext uri="{FF2B5EF4-FFF2-40B4-BE49-F238E27FC236}">
                <a16:creationId xmlns:a16="http://schemas.microsoft.com/office/drawing/2014/main" id="{742D54A3-F726-4565-9538-F11BDD70831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3473" y="74334"/>
            <a:ext cx="4286250" cy="742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4021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late-V2-SD-pano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995" y="540085"/>
            <a:ext cx="7656010" cy="383437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4" y="4565255"/>
            <a:ext cx="7766495" cy="543472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26217" y="695010"/>
            <a:ext cx="7285600" cy="3525671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5108728"/>
            <a:ext cx="7765322" cy="682472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5/19/2021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DCB94C-B5E6-4293-A41E-9D2D60527EE3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87579964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608437"/>
            <a:ext cx="7765322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4295180"/>
            <a:ext cx="7765322" cy="150182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5/19/2021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DCB94C-B5E6-4293-A41E-9D2D60527EE3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42469607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3"/>
            <a:ext cx="6564224" cy="532749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4304353"/>
            <a:ext cx="7765322" cy="14894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5/19/2021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DCB94C-B5E6-4293-A41E-9D2D60527EE3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  <p:sp>
        <p:nvSpPr>
          <p:cNvPr id="11" name="TextBox 10"/>
          <p:cNvSpPr txBox="1"/>
          <p:nvPr/>
        </p:nvSpPr>
        <p:spPr>
          <a:xfrm>
            <a:off x="627459" y="873912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828359" y="2933245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56064126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2126943"/>
            <a:ext cx="7765322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9" y="4650556"/>
            <a:ext cx="776414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5/19/2021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DCB94C-B5E6-4293-A41E-9D2D60527EE3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90312119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στήλε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46" y="609600"/>
            <a:ext cx="7765322" cy="970450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46" y="1885950"/>
            <a:ext cx="2475738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46" y="2571750"/>
            <a:ext cx="2475738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5033" y="1885950"/>
            <a:ext cx="2475738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76" y="2571750"/>
            <a:ext cx="2475738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4929" y="1885950"/>
            <a:ext cx="2475738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4929" y="2571750"/>
            <a:ext cx="2475738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5/19/2021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DCB94C-B5E6-4293-A41E-9D2D60527EE3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7914030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Στήλη 3 εικόνω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late-V2-S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239" y="1826045"/>
            <a:ext cx="2529046" cy="1833558"/>
          </a:xfrm>
          <a:prstGeom prst="rect">
            <a:avLst/>
          </a:prstGeom>
        </p:spPr>
      </p:pic>
      <p:pic>
        <p:nvPicPr>
          <p:cNvPr id="28" name="Picture 27" descr="Slate-V2-S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3813" y="1826045"/>
            <a:ext cx="2529046" cy="1833558"/>
          </a:xfrm>
          <a:prstGeom prst="rect">
            <a:avLst/>
          </a:prstGeom>
        </p:spPr>
      </p:pic>
      <p:pic>
        <p:nvPicPr>
          <p:cNvPr id="29" name="Picture 28" descr="Slate-V2-S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1715" y="1826045"/>
            <a:ext cx="2529046" cy="1833558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46" y="609600"/>
            <a:ext cx="7765322" cy="970450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46" y="3904106"/>
            <a:ext cx="2475738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763577" y="1938918"/>
            <a:ext cx="2319276" cy="160295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46" y="4480369"/>
            <a:ext cx="2475738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91" y="3904106"/>
            <a:ext cx="2475738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09307" y="1939094"/>
            <a:ext cx="2319276" cy="160816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75" y="4480368"/>
            <a:ext cx="2476753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5023" y="3904106"/>
            <a:ext cx="2475738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056774" y="1934432"/>
            <a:ext cx="2319276" cy="160729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4929" y="4480366"/>
            <a:ext cx="2475738" cy="131083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5/19/2021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DCB94C-B5E6-4293-A41E-9D2D60527EE3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66100837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5/19/2021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9E3703-3E20-4E03-B9B8-711618B72F5D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174790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37302" y="609600"/>
            <a:ext cx="1713365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347" y="609600"/>
            <a:ext cx="5937654" cy="5181601"/>
          </a:xfrm>
        </p:spPr>
        <p:txBody>
          <a:bodyPr vert="eaVert" anchor="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5/19/2021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CC66C8-0FEF-42DE-945C-1DC759972499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994352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rtlCol="0">
            <a:normAutofit/>
          </a:bodyPr>
          <a:lstStyle>
            <a:lvl1pPr>
              <a:defRPr lang="el-GR"/>
            </a:lvl1pPr>
          </a:lstStyle>
          <a:p>
            <a:pPr lvl="0"/>
            <a:r>
              <a:rPr lang="el-GR"/>
              <a:t>Στυλ κύριου τίτλου</a:t>
            </a:r>
          </a:p>
        </p:txBody>
      </p:sp>
      <p:sp>
        <p:nvSpPr>
          <p:cNvPr id="5" name="Θέση αριθμού διαφάνειας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9F72A-B914-4589-B09C-3AB7934D2553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890501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rtlCol="0">
            <a:normAutofit/>
          </a:bodyPr>
          <a:lstStyle>
            <a:lvl1pPr>
              <a:defRPr lang="el-GR"/>
            </a:lvl1pPr>
          </a:lstStyle>
          <a:p>
            <a:pPr lvl="0"/>
            <a:r>
              <a:rPr lang="el-GR"/>
              <a:t>Στυλ κύριου τίτλου</a:t>
            </a:r>
          </a:p>
        </p:txBody>
      </p:sp>
      <p:sp>
        <p:nvSpPr>
          <p:cNvPr id="5" name="Θέση αριθμού διαφάνειας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5A41C5-894F-43A5-A560-1ABEB5F1195F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80438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06000">
              <a:buClr>
                <a:srgbClr val="FF9900"/>
              </a:buClr>
              <a:buFont typeface="Wingdings" panose="05000000000000000000" pitchFamily="2" charset="2"/>
              <a:buChar char="m"/>
              <a:defRPr>
                <a:solidFill>
                  <a:schemeClr val="tx1"/>
                </a:solidFill>
              </a:defRPr>
            </a:lvl1pPr>
            <a:lvl2pPr marL="720000" indent="-270000">
              <a:buClr>
                <a:srgbClr val="FF9900"/>
              </a:buClr>
              <a:buFont typeface="Wingdings 2" panose="05020102010507070707" pitchFamily="18" charset="2"/>
              <a:buChar char="?"/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l-GR" dirty="0"/>
              <a:t>Στυλ κειμένου υποδείγματος</a:t>
            </a:r>
          </a:p>
          <a:p>
            <a:pPr lvl="1"/>
            <a:r>
              <a:rPr lang="el-GR" dirty="0"/>
              <a:t>Δεύτερο επίπεδο</a:t>
            </a:r>
          </a:p>
          <a:p>
            <a:pPr lvl="2"/>
            <a:r>
              <a:rPr lang="el-GR" dirty="0"/>
              <a:t>Τρίτο επίπεδο</a:t>
            </a:r>
          </a:p>
          <a:p>
            <a:pPr lvl="3"/>
            <a:r>
              <a:rPr lang="el-GR" dirty="0"/>
              <a:t>Τέταρτο επίπεδο</a:t>
            </a:r>
          </a:p>
          <a:p>
            <a:pPr lvl="4"/>
            <a:r>
              <a:rPr lang="el-GR" dirty="0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5/19/2021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61991" y="6468663"/>
            <a:ext cx="565159" cy="365125"/>
          </a:xfrm>
        </p:spPr>
        <p:txBody>
          <a:bodyPr/>
          <a:lstStyle/>
          <a:p>
            <a:pPr>
              <a:defRPr/>
            </a:pPr>
            <a:fld id="{ABDCB94C-B5E6-4293-A41E-9D2D60527EE3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97825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551" y="1761068"/>
            <a:ext cx="7192913" cy="1828813"/>
          </a:xfrm>
        </p:spPr>
        <p:txBody>
          <a:bodyPr anchor="b"/>
          <a:lstStyle>
            <a:lvl1pPr algn="ctr">
              <a:defRPr sz="40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551" y="3589879"/>
            <a:ext cx="7192913" cy="1507054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5/19/2021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0381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347" y="1732449"/>
            <a:ext cx="3795373" cy="4058750"/>
          </a:xfrm>
        </p:spPr>
        <p:txBody>
          <a:bodyPr anchor="t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2169" y="1732450"/>
            <a:ext cx="3798499" cy="4058751"/>
          </a:xfrm>
        </p:spPr>
        <p:txBody>
          <a:bodyPr anchor="t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5/19/2021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DCB94C-B5E6-4293-A41E-9D2D60527EE3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01091562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Slate-V2-S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345" y="1770323"/>
            <a:ext cx="3787423" cy="4112953"/>
          </a:xfrm>
          <a:prstGeom prst="rect">
            <a:avLst/>
          </a:prstGeom>
        </p:spPr>
      </p:pic>
      <p:pic>
        <p:nvPicPr>
          <p:cNvPr id="14" name="Picture 13" descr="Slate-V2-S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3245" y="1770323"/>
            <a:ext cx="3787423" cy="411295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4404" y="1835254"/>
            <a:ext cx="3657258" cy="54488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404" y="2380138"/>
            <a:ext cx="3657258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1225" y="1835255"/>
            <a:ext cx="3671498" cy="54488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1225" y="2380138"/>
            <a:ext cx="3671498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5/19/2021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A43CD1-B9B2-413D-93AD-DADB7D70663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67566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dirty="0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5/19/2021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78841" y="6492875"/>
            <a:ext cx="565159" cy="365125"/>
          </a:xfrm>
        </p:spPr>
        <p:txBody>
          <a:bodyPr/>
          <a:lstStyle/>
          <a:p>
            <a:pPr>
              <a:defRPr/>
            </a:pPr>
            <a:fld id="{45974518-D70C-439B-99BB-20CE966E70A7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37344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5/19/2021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DCB94C-B5E6-4293-A41E-9D2D60527EE3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85755544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0"/>
            <a:ext cx="2780167" cy="182191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41725" y="609600"/>
            <a:ext cx="4808943" cy="5181600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7" y="2431518"/>
            <a:ext cx="2780167" cy="3359681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5/19/2021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B9F72A-B914-4589-B09C-3AB7934D2553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39396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late-V2-SD-vert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4987" y="609923"/>
            <a:ext cx="3428146" cy="520547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923"/>
            <a:ext cx="3924676" cy="1829338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976728" y="743989"/>
            <a:ext cx="3165375" cy="4912822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7" y="2439261"/>
            <a:ext cx="3924676" cy="337613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5/19/2021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DCB94C-B5E6-4293-A41E-9D2D60527EE3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20464835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46" y="609600"/>
            <a:ext cx="7765322" cy="97045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46" y="1732450"/>
            <a:ext cx="7765322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2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8E36636D-D922-432D-A958-524484B5923D}" type="datetimeFigureOut">
              <a:rPr lang="en-US" smtClean="0"/>
              <a:pPr/>
              <a:t>5/19/2021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47" y="5883276"/>
            <a:ext cx="50046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651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pPr>
              <a:defRPr/>
            </a:pPr>
            <a:fld id="{ABDCB94C-B5E6-4293-A41E-9D2D60527EE3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4053320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  <p:sldLayoutId id="2147483690" r:id="rId18"/>
    <p:sldLayoutId id="2147483691" r:id="rId19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2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72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8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2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6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8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674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0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6pPr>
      <a:lvl7pPr marL="240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7pPr>
      <a:lvl8pPr marL="278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8pPr>
      <a:lvl9pPr marL="310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0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Τίτλος 1"/>
          <p:cNvSpPr>
            <a:spLocks noGrp="1"/>
          </p:cNvSpPr>
          <p:nvPr>
            <p:ph type="ctrTitle"/>
          </p:nvPr>
        </p:nvSpPr>
        <p:spPr>
          <a:xfrm>
            <a:off x="1143000" y="2607047"/>
            <a:ext cx="7315200" cy="1470025"/>
          </a:xfrm>
        </p:spPr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tx1"/>
                </a:solidFill>
              </a:rPr>
              <a:t>Εισαγωγή στα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l-GR" dirty="0">
                <a:solidFill>
                  <a:schemeClr val="tx1"/>
                </a:solidFill>
              </a:rPr>
              <a:t>Χρηματοοικονομικά Μαθηματικά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7DA20B2-9EE7-4D2D-8B72-9D6BEE37EDF2}"/>
              </a:ext>
            </a:extLst>
          </p:cNvPr>
          <p:cNvSpPr txBox="1"/>
          <p:nvPr/>
        </p:nvSpPr>
        <p:spPr>
          <a:xfrm>
            <a:off x="3977927" y="4437112"/>
            <a:ext cx="1188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b="1" dirty="0"/>
              <a:t>Δάνεια</a:t>
            </a:r>
            <a:endParaRPr lang="en-US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ECA4BB6-2E1E-4A8A-8DC4-798FA46A4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2. Καταβολή ίσων Χρεολυσίων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89D5F1A-3E25-4D91-B147-C6C7FFF685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46" y="1732450"/>
            <a:ext cx="7765322" cy="2272614"/>
          </a:xfrm>
        </p:spPr>
        <p:txBody>
          <a:bodyPr>
            <a:normAutofit lnSpcReduction="10000"/>
          </a:bodyPr>
          <a:lstStyle/>
          <a:p>
            <a:pPr algn="just"/>
            <a:r>
              <a:rPr lang="el-GR" sz="2400" dirty="0"/>
              <a:t>Μία επιχείρηση έλαβε 10ετές δάνειο 10.000 ευρώ και συμφώνησε με την τράπεζα την εξόφλησή του δανείου με την καταβολή ίσως χρεολυσίων. Να γίνει ο σχετικός πίνακας απόσβεσης του δανείου, όταν το επιτόκιο δανεισμού είναι 5%.</a:t>
            </a:r>
          </a:p>
          <a:p>
            <a:pPr marL="36900" indent="0" algn="just">
              <a:buNone/>
            </a:pPr>
            <a:r>
              <a:rPr lang="el-GR" sz="2400" b="1" dirty="0">
                <a:solidFill>
                  <a:srgbClr val="FF0000"/>
                </a:solidFill>
              </a:rPr>
              <a:t>Λύση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8418D0DF-9323-4EFD-8A56-08B2436EF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DCB94C-B5E6-4293-A41E-9D2D60527EE3}" type="slidenum">
              <a:rPr lang="el-GR" smtClean="0"/>
              <a:pPr>
                <a:defRPr/>
              </a:pPr>
              <a:t>10</a:t>
            </a:fld>
            <a:endParaRPr lang="el-GR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A162D9E-8229-42A4-A676-32F03AA7F193}"/>
              </a:ext>
            </a:extLst>
          </p:cNvPr>
          <p:cNvSpPr txBox="1"/>
          <p:nvPr/>
        </p:nvSpPr>
        <p:spPr>
          <a:xfrm>
            <a:off x="693332" y="4221088"/>
            <a:ext cx="776532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/>
              <a:t>Καταβολή ίσως χρεολυσίων σημαίνει ότι η επιχείρηση είναι υποχρεωμένη να καταβάλει ίσα ποσά κάθε έτος για την εξόφληση του δανείου σε 10ετή.</a:t>
            </a:r>
          </a:p>
          <a:p>
            <a:r>
              <a:rPr lang="el-GR" sz="2400" dirty="0"/>
              <a:t>Άρα</a:t>
            </a:r>
            <a:r>
              <a:rPr lang="en-US" sz="2400" dirty="0"/>
              <a:t>: 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10.000/10 = 1.000 (</a:t>
            </a:r>
            <a:r>
              <a:rPr lang="el-GR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χρεολύσιο)</a:t>
            </a:r>
          </a:p>
        </p:txBody>
      </p:sp>
    </p:spTree>
    <p:extLst>
      <p:ext uri="{BB962C8B-B14F-4D97-AF65-F5344CB8AC3E}">
        <p14:creationId xmlns:p14="http://schemas.microsoft.com/office/powerpoint/2010/main" val="2803777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BC2D394A-74C7-43A9-9B04-20B18D6DB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DCB94C-B5E6-4293-A41E-9D2D60527EE3}" type="slidenum">
              <a:rPr lang="el-GR" smtClean="0"/>
              <a:pPr>
                <a:defRPr/>
              </a:pPr>
              <a:t>11</a:t>
            </a:fld>
            <a:endParaRPr lang="el-GR" dirty="0"/>
          </a:p>
        </p:txBody>
      </p:sp>
      <p:graphicFrame>
        <p:nvGraphicFramePr>
          <p:cNvPr id="5" name="Πίνακας 5">
            <a:extLst>
              <a:ext uri="{FF2B5EF4-FFF2-40B4-BE49-F238E27FC236}">
                <a16:creationId xmlns:a16="http://schemas.microsoft.com/office/drawing/2014/main" id="{79B5BB47-326A-4BBE-BB61-30053B815C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7527267"/>
              </p:ext>
            </p:extLst>
          </p:nvPr>
        </p:nvGraphicFramePr>
        <p:xfrm>
          <a:off x="261636" y="53625"/>
          <a:ext cx="8568954" cy="67507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3976">
                  <a:extLst>
                    <a:ext uri="{9D8B030D-6E8A-4147-A177-3AD203B41FA5}">
                      <a16:colId xmlns:a16="http://schemas.microsoft.com/office/drawing/2014/main" val="4049605808"/>
                    </a:ext>
                  </a:extLst>
                </a:gridCol>
                <a:gridCol w="1572269">
                  <a:extLst>
                    <a:ext uri="{9D8B030D-6E8A-4147-A177-3AD203B41FA5}">
                      <a16:colId xmlns:a16="http://schemas.microsoft.com/office/drawing/2014/main" val="339544611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4269009146"/>
                    </a:ext>
                  </a:extLst>
                </a:gridCol>
                <a:gridCol w="1380059">
                  <a:extLst>
                    <a:ext uri="{9D8B030D-6E8A-4147-A177-3AD203B41FA5}">
                      <a16:colId xmlns:a16="http://schemas.microsoft.com/office/drawing/2014/main" val="2504943059"/>
                    </a:ext>
                  </a:extLst>
                </a:gridCol>
                <a:gridCol w="1620275">
                  <a:extLst>
                    <a:ext uri="{9D8B030D-6E8A-4147-A177-3AD203B41FA5}">
                      <a16:colId xmlns:a16="http://schemas.microsoft.com/office/drawing/2014/main" val="2112017164"/>
                    </a:ext>
                  </a:extLst>
                </a:gridCol>
                <a:gridCol w="1428159">
                  <a:extLst>
                    <a:ext uri="{9D8B030D-6E8A-4147-A177-3AD203B41FA5}">
                      <a16:colId xmlns:a16="http://schemas.microsoft.com/office/drawing/2014/main" val="3115197746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r>
                        <a:rPr lang="el-GR" sz="1050" dirty="0">
                          <a:solidFill>
                            <a:schemeClr val="tx1"/>
                          </a:solidFill>
                        </a:rPr>
                        <a:t>Έτος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l-GR" sz="1050" dirty="0">
                          <a:solidFill>
                            <a:schemeClr val="tx1"/>
                          </a:solidFill>
                        </a:rPr>
                        <a:t>Ανεξόφλητο Κεφάλαιο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050" dirty="0">
                          <a:solidFill>
                            <a:schemeClr val="tx1"/>
                          </a:solidFill>
                        </a:rPr>
                        <a:t>Τόκος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050" dirty="0">
                          <a:solidFill>
                            <a:schemeClr val="tx1"/>
                          </a:solidFill>
                        </a:rPr>
                        <a:t>Χρεολύσιο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000" dirty="0">
                          <a:solidFill>
                            <a:schemeClr val="tx1"/>
                          </a:solidFill>
                        </a:rPr>
                        <a:t>Τοκοχρεολύσιο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050" dirty="0">
                          <a:solidFill>
                            <a:schemeClr val="tx1"/>
                          </a:solidFill>
                        </a:rPr>
                        <a:t>Καταβληθέν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1675933"/>
                  </a:ext>
                </a:extLst>
              </a:tr>
              <a:tr h="414046">
                <a:tc>
                  <a:txBody>
                    <a:bodyPr/>
                    <a:lstStyle/>
                    <a:p>
                      <a:r>
                        <a:rPr lang="el-GR" sz="14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2015206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r>
                        <a:rPr lang="el-GR" sz="14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2483461"/>
                  </a:ext>
                </a:extLst>
              </a:tr>
              <a:tr h="630070">
                <a:tc>
                  <a:txBody>
                    <a:bodyPr/>
                    <a:lstStyle/>
                    <a:p>
                      <a:r>
                        <a:rPr lang="el-GR" sz="14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516261"/>
                  </a:ext>
                </a:extLst>
              </a:tr>
              <a:tr h="630070">
                <a:tc>
                  <a:txBody>
                    <a:bodyPr/>
                    <a:lstStyle/>
                    <a:p>
                      <a:r>
                        <a:rPr lang="el-GR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9204078"/>
                  </a:ext>
                </a:extLst>
              </a:tr>
              <a:tr h="630070">
                <a:tc>
                  <a:txBody>
                    <a:bodyPr/>
                    <a:lstStyle/>
                    <a:p>
                      <a:r>
                        <a:rPr lang="el-GR" sz="14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1327253"/>
                  </a:ext>
                </a:extLst>
              </a:tr>
              <a:tr h="630070">
                <a:tc>
                  <a:txBody>
                    <a:bodyPr/>
                    <a:lstStyle/>
                    <a:p>
                      <a:r>
                        <a:rPr lang="el-GR" sz="14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0217570"/>
                  </a:ext>
                </a:extLst>
              </a:tr>
              <a:tr h="630070">
                <a:tc>
                  <a:txBody>
                    <a:bodyPr/>
                    <a:lstStyle/>
                    <a:p>
                      <a:r>
                        <a:rPr lang="el-GR" sz="14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5813194"/>
                  </a:ext>
                </a:extLst>
              </a:tr>
              <a:tr h="450050">
                <a:tc>
                  <a:txBody>
                    <a:bodyPr/>
                    <a:lstStyle/>
                    <a:p>
                      <a:r>
                        <a:rPr lang="el-GR" sz="14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6752414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0447864"/>
                  </a:ext>
                </a:extLst>
              </a:tr>
              <a:tr h="558062">
                <a:tc>
                  <a:txBody>
                    <a:bodyPr/>
                    <a:lstStyle/>
                    <a:p>
                      <a:r>
                        <a:rPr lang="el-GR" sz="140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9382182"/>
                  </a:ext>
                </a:extLst>
              </a:tr>
              <a:tr h="630070">
                <a:tc>
                  <a:txBody>
                    <a:bodyPr/>
                    <a:lstStyle/>
                    <a:p>
                      <a:r>
                        <a:rPr lang="el-GR" sz="140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8653005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0A50E7E3-DBF2-49DB-8748-C8A96305FA0D}"/>
              </a:ext>
            </a:extLst>
          </p:cNvPr>
          <p:cNvSpPr txBox="1"/>
          <p:nvPr/>
        </p:nvSpPr>
        <p:spPr>
          <a:xfrm>
            <a:off x="927888" y="529954"/>
            <a:ext cx="8338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10.000</a:t>
            </a:r>
            <a:endParaRPr lang="el-GR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C9932CF-667B-49E1-8B0A-BAAFAEE6E514}"/>
              </a:ext>
            </a:extLst>
          </p:cNvPr>
          <p:cNvSpPr txBox="1"/>
          <p:nvPr/>
        </p:nvSpPr>
        <p:spPr>
          <a:xfrm>
            <a:off x="902808" y="928699"/>
            <a:ext cx="13324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9</a:t>
            </a:r>
            <a:r>
              <a:rPr lang="el-GR" dirty="0"/>
              <a:t>.000 </a:t>
            </a:r>
            <a:r>
              <a:rPr lang="el-GR" i="1" dirty="0"/>
              <a:t>=</a:t>
            </a:r>
          </a:p>
          <a:p>
            <a:r>
              <a:rPr lang="el-GR" i="1" dirty="0"/>
              <a:t>1</a:t>
            </a:r>
            <a:r>
              <a:rPr lang="en-US" i="1" dirty="0"/>
              <a:t>0</a:t>
            </a:r>
            <a:r>
              <a:rPr lang="el-GR" i="1" dirty="0"/>
              <a:t>.000-</a:t>
            </a:r>
            <a:r>
              <a:rPr lang="en-US" i="1" dirty="0"/>
              <a:t>1</a:t>
            </a:r>
            <a:r>
              <a:rPr lang="el-GR" i="1" dirty="0"/>
              <a:t>.000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15DB66D-D0B8-472C-BB4C-7261619253EA}"/>
              </a:ext>
            </a:extLst>
          </p:cNvPr>
          <p:cNvSpPr txBox="1"/>
          <p:nvPr/>
        </p:nvSpPr>
        <p:spPr>
          <a:xfrm>
            <a:off x="927888" y="1563226"/>
            <a:ext cx="13163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8.000=</a:t>
            </a:r>
          </a:p>
          <a:p>
            <a:r>
              <a:rPr lang="en-US" dirty="0"/>
              <a:t>9</a:t>
            </a:r>
            <a:r>
              <a:rPr lang="el-GR" dirty="0"/>
              <a:t>.000</a:t>
            </a:r>
            <a:r>
              <a:rPr lang="en-US" dirty="0"/>
              <a:t>-1</a:t>
            </a:r>
            <a:r>
              <a:rPr lang="el-GR" dirty="0"/>
              <a:t>.000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955A029-CEBC-4E9E-86AB-4A5D96759FCC}"/>
              </a:ext>
            </a:extLst>
          </p:cNvPr>
          <p:cNvSpPr txBox="1"/>
          <p:nvPr/>
        </p:nvSpPr>
        <p:spPr>
          <a:xfrm>
            <a:off x="951711" y="2188810"/>
            <a:ext cx="13163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</a:t>
            </a:r>
            <a:r>
              <a:rPr lang="el-GR" dirty="0"/>
              <a:t>.000=</a:t>
            </a:r>
          </a:p>
          <a:p>
            <a:r>
              <a:rPr lang="el-GR" dirty="0"/>
              <a:t>8.000-</a:t>
            </a:r>
            <a:r>
              <a:rPr lang="en-US" dirty="0"/>
              <a:t>1</a:t>
            </a:r>
            <a:r>
              <a:rPr lang="el-GR" dirty="0"/>
              <a:t>.000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7AF2F43-DACE-4E25-9DC3-B0F35D3C5D3C}"/>
              </a:ext>
            </a:extLst>
          </p:cNvPr>
          <p:cNvSpPr txBox="1"/>
          <p:nvPr/>
        </p:nvSpPr>
        <p:spPr>
          <a:xfrm>
            <a:off x="927887" y="2904405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  <a:r>
              <a:rPr lang="el-GR" dirty="0"/>
              <a:t>.000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01B9198-B588-44E4-8F77-99D7C48A231B}"/>
              </a:ext>
            </a:extLst>
          </p:cNvPr>
          <p:cNvSpPr txBox="1"/>
          <p:nvPr/>
        </p:nvSpPr>
        <p:spPr>
          <a:xfrm>
            <a:off x="977669" y="3529989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  <a:r>
              <a:rPr lang="el-GR" dirty="0"/>
              <a:t>.000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FDFBFA7-EA06-4281-B7CA-1A3B5719923C}"/>
              </a:ext>
            </a:extLst>
          </p:cNvPr>
          <p:cNvSpPr txBox="1"/>
          <p:nvPr/>
        </p:nvSpPr>
        <p:spPr>
          <a:xfrm>
            <a:off x="1020252" y="4144663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4.000</a:t>
            </a:r>
            <a:endParaRPr lang="el-GR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DB1EB6C-2F25-4B5E-9EF0-97B563663E43}"/>
              </a:ext>
            </a:extLst>
          </p:cNvPr>
          <p:cNvSpPr txBox="1"/>
          <p:nvPr/>
        </p:nvSpPr>
        <p:spPr>
          <a:xfrm>
            <a:off x="977670" y="4750013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3.000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493AE1A-DBDC-4943-86D5-5004056AD14C}"/>
              </a:ext>
            </a:extLst>
          </p:cNvPr>
          <p:cNvSpPr txBox="1"/>
          <p:nvPr/>
        </p:nvSpPr>
        <p:spPr>
          <a:xfrm>
            <a:off x="986399" y="5182344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2.000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88BEE4D-268A-41A2-A1B2-277394B3CC6E}"/>
              </a:ext>
            </a:extLst>
          </p:cNvPr>
          <p:cNvSpPr txBox="1"/>
          <p:nvPr/>
        </p:nvSpPr>
        <p:spPr>
          <a:xfrm>
            <a:off x="977669" y="5669852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1.000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9A16B7-67B4-4744-931E-1053E3CB79A2}"/>
              </a:ext>
            </a:extLst>
          </p:cNvPr>
          <p:cNvSpPr txBox="1"/>
          <p:nvPr/>
        </p:nvSpPr>
        <p:spPr>
          <a:xfrm>
            <a:off x="3527208" y="462794"/>
            <a:ext cx="2519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-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1CCDF80-FDF2-4828-A92E-8EB484B3B5F2}"/>
              </a:ext>
            </a:extLst>
          </p:cNvPr>
          <p:cNvSpPr txBox="1"/>
          <p:nvPr/>
        </p:nvSpPr>
        <p:spPr>
          <a:xfrm>
            <a:off x="5040837" y="445930"/>
            <a:ext cx="2519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-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8DE9C0A-7AFE-4A7C-933E-5474FB720C42}"/>
              </a:ext>
            </a:extLst>
          </p:cNvPr>
          <p:cNvSpPr txBox="1"/>
          <p:nvPr/>
        </p:nvSpPr>
        <p:spPr>
          <a:xfrm>
            <a:off x="6528938" y="519868"/>
            <a:ext cx="2519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-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CCC5A07-34AC-4371-9637-13AFBDDBE1E0}"/>
              </a:ext>
            </a:extLst>
          </p:cNvPr>
          <p:cNvSpPr txBox="1"/>
          <p:nvPr/>
        </p:nvSpPr>
        <p:spPr>
          <a:xfrm>
            <a:off x="7713991" y="6285582"/>
            <a:ext cx="849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>
                <a:solidFill>
                  <a:srgbClr val="FF0000"/>
                </a:solidFill>
              </a:rPr>
              <a:t>10.000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FCE8C9B-948E-4F53-B55C-1790E563FD79}"/>
              </a:ext>
            </a:extLst>
          </p:cNvPr>
          <p:cNvSpPr txBox="1"/>
          <p:nvPr/>
        </p:nvSpPr>
        <p:spPr>
          <a:xfrm>
            <a:off x="2455605" y="1008247"/>
            <a:ext cx="19502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=1</a:t>
            </a:r>
            <a:r>
              <a:rPr lang="en-US" dirty="0"/>
              <a:t>0</a:t>
            </a:r>
            <a:r>
              <a:rPr lang="el-GR" dirty="0"/>
              <a:t>.000*5%=500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667F00D-756F-4F2C-BE0E-BED8E6E92DDA}"/>
              </a:ext>
            </a:extLst>
          </p:cNvPr>
          <p:cNvSpPr txBox="1"/>
          <p:nvPr/>
        </p:nvSpPr>
        <p:spPr>
          <a:xfrm>
            <a:off x="4823882" y="1033331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1.000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344C1B1-DE18-48C6-924E-670D1AB0FADF}"/>
              </a:ext>
            </a:extLst>
          </p:cNvPr>
          <p:cNvSpPr txBox="1"/>
          <p:nvPr/>
        </p:nvSpPr>
        <p:spPr>
          <a:xfrm>
            <a:off x="4808401" y="1674855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1.000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728DBD1-E95E-4D8C-86FA-8926FD865291}"/>
              </a:ext>
            </a:extLst>
          </p:cNvPr>
          <p:cNvSpPr txBox="1"/>
          <p:nvPr/>
        </p:nvSpPr>
        <p:spPr>
          <a:xfrm>
            <a:off x="4808400" y="2303475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1.000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08B4368-7DE9-4950-A126-D1BEDC46A538}"/>
              </a:ext>
            </a:extLst>
          </p:cNvPr>
          <p:cNvSpPr txBox="1"/>
          <p:nvPr/>
        </p:nvSpPr>
        <p:spPr>
          <a:xfrm>
            <a:off x="4859057" y="2933501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1.000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96BDFD6-F50A-4C0E-B117-5B8A3F2B2FAE}"/>
              </a:ext>
            </a:extLst>
          </p:cNvPr>
          <p:cNvSpPr txBox="1"/>
          <p:nvPr/>
        </p:nvSpPr>
        <p:spPr>
          <a:xfrm>
            <a:off x="4848851" y="3576762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1.000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A1CC15F-9561-43F2-BD3C-2EE8EEFAD432}"/>
              </a:ext>
            </a:extLst>
          </p:cNvPr>
          <p:cNvSpPr txBox="1"/>
          <p:nvPr/>
        </p:nvSpPr>
        <p:spPr>
          <a:xfrm>
            <a:off x="4838298" y="4202871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1.000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0712915-435C-4E35-BDC8-6D717A8AF7A8}"/>
              </a:ext>
            </a:extLst>
          </p:cNvPr>
          <p:cNvSpPr txBox="1"/>
          <p:nvPr/>
        </p:nvSpPr>
        <p:spPr>
          <a:xfrm>
            <a:off x="4854253" y="4752661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1.000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BD22523-9406-4611-AE66-E3DC5E81A3EB}"/>
              </a:ext>
            </a:extLst>
          </p:cNvPr>
          <p:cNvSpPr txBox="1"/>
          <p:nvPr/>
        </p:nvSpPr>
        <p:spPr>
          <a:xfrm>
            <a:off x="4854253" y="5152728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1.000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46E7279-08E1-4444-808F-D1489CEBFA97}"/>
              </a:ext>
            </a:extLst>
          </p:cNvPr>
          <p:cNvSpPr txBox="1"/>
          <p:nvPr/>
        </p:nvSpPr>
        <p:spPr>
          <a:xfrm>
            <a:off x="4832805" y="5669852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1.000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716B85C-024E-4BC6-B7D1-6BC3D46272EA}"/>
              </a:ext>
            </a:extLst>
          </p:cNvPr>
          <p:cNvSpPr txBox="1"/>
          <p:nvPr/>
        </p:nvSpPr>
        <p:spPr>
          <a:xfrm>
            <a:off x="7712383" y="5682416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9.000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9AFB614-70F4-4F2F-A51C-540BA900061F}"/>
              </a:ext>
            </a:extLst>
          </p:cNvPr>
          <p:cNvSpPr txBox="1"/>
          <p:nvPr/>
        </p:nvSpPr>
        <p:spPr>
          <a:xfrm>
            <a:off x="7712384" y="5152728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8.000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39A9402-625C-46A8-AFAC-BB62532FD4D7}"/>
              </a:ext>
            </a:extLst>
          </p:cNvPr>
          <p:cNvSpPr txBox="1"/>
          <p:nvPr/>
        </p:nvSpPr>
        <p:spPr>
          <a:xfrm>
            <a:off x="7712385" y="4744880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7.000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36FF50F-7926-4085-A0BD-162408AAC685}"/>
              </a:ext>
            </a:extLst>
          </p:cNvPr>
          <p:cNvSpPr txBox="1"/>
          <p:nvPr/>
        </p:nvSpPr>
        <p:spPr>
          <a:xfrm>
            <a:off x="7712384" y="4169216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6.000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D650976-9A21-4FEF-86D7-5A6827AF120F}"/>
              </a:ext>
            </a:extLst>
          </p:cNvPr>
          <p:cNvSpPr txBox="1"/>
          <p:nvPr/>
        </p:nvSpPr>
        <p:spPr>
          <a:xfrm>
            <a:off x="7712384" y="3550381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5.000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D4671843-F5A7-4C46-B6AC-6D160E5B3568}"/>
              </a:ext>
            </a:extLst>
          </p:cNvPr>
          <p:cNvSpPr txBox="1"/>
          <p:nvPr/>
        </p:nvSpPr>
        <p:spPr>
          <a:xfrm>
            <a:off x="7712385" y="2906641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4.000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052D8B71-735A-4FEA-B0D2-CCE028DF5B88}"/>
              </a:ext>
            </a:extLst>
          </p:cNvPr>
          <p:cNvSpPr txBox="1"/>
          <p:nvPr/>
        </p:nvSpPr>
        <p:spPr>
          <a:xfrm>
            <a:off x="7680809" y="2303475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3.000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E807C96-4CE9-4C1E-987A-512E91106938}"/>
              </a:ext>
            </a:extLst>
          </p:cNvPr>
          <p:cNvSpPr txBox="1"/>
          <p:nvPr/>
        </p:nvSpPr>
        <p:spPr>
          <a:xfrm>
            <a:off x="7665331" y="1730110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2.000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516E9FA5-C279-40FF-900C-E93E4333A31F}"/>
              </a:ext>
            </a:extLst>
          </p:cNvPr>
          <p:cNvSpPr txBox="1"/>
          <p:nvPr/>
        </p:nvSpPr>
        <p:spPr>
          <a:xfrm>
            <a:off x="7665330" y="1040567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1.000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79BE9F20-EFCB-44C1-B995-50F96A548D80}"/>
              </a:ext>
            </a:extLst>
          </p:cNvPr>
          <p:cNvSpPr txBox="1"/>
          <p:nvPr/>
        </p:nvSpPr>
        <p:spPr>
          <a:xfrm>
            <a:off x="1029990" y="623262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23C11683-B905-45B3-87AC-54D687058104}"/>
              </a:ext>
            </a:extLst>
          </p:cNvPr>
          <p:cNvSpPr txBox="1"/>
          <p:nvPr/>
        </p:nvSpPr>
        <p:spPr>
          <a:xfrm>
            <a:off x="4823882" y="6232621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1.000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81E9304E-499C-43B3-8FEC-BF7C707766F3}"/>
              </a:ext>
            </a:extLst>
          </p:cNvPr>
          <p:cNvSpPr txBox="1"/>
          <p:nvPr/>
        </p:nvSpPr>
        <p:spPr>
          <a:xfrm>
            <a:off x="7944820" y="486569"/>
            <a:ext cx="2519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-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15ED3854-533F-4E5E-9E3C-15AC2BB48AF3}"/>
              </a:ext>
            </a:extLst>
          </p:cNvPr>
          <p:cNvSpPr txBox="1"/>
          <p:nvPr/>
        </p:nvSpPr>
        <p:spPr>
          <a:xfrm>
            <a:off x="5796137" y="902067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/>
              <a:t>=500+1.000=</a:t>
            </a:r>
          </a:p>
          <a:p>
            <a:pPr algn="ctr"/>
            <a:r>
              <a:rPr lang="el-GR" dirty="0"/>
              <a:t>1.500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5E1C4AB4-BCD3-420B-B2AE-5D9766DEE753}"/>
              </a:ext>
            </a:extLst>
          </p:cNvPr>
          <p:cNvSpPr txBox="1"/>
          <p:nvPr/>
        </p:nvSpPr>
        <p:spPr>
          <a:xfrm>
            <a:off x="2508303" y="1717051"/>
            <a:ext cx="18975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=9.000*5%=450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C924AEAC-DE75-41FD-A7D8-1F3756931BDA}"/>
              </a:ext>
            </a:extLst>
          </p:cNvPr>
          <p:cNvSpPr txBox="1"/>
          <p:nvPr/>
        </p:nvSpPr>
        <p:spPr>
          <a:xfrm>
            <a:off x="2499515" y="2332201"/>
            <a:ext cx="18411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=8.000*5%=400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916223B5-8B42-43D4-A648-3341208EC327}"/>
              </a:ext>
            </a:extLst>
          </p:cNvPr>
          <p:cNvSpPr txBox="1"/>
          <p:nvPr/>
        </p:nvSpPr>
        <p:spPr>
          <a:xfrm>
            <a:off x="2539626" y="2891813"/>
            <a:ext cx="18115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=7.000*5%=350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2C57C9BB-4EB3-4650-A20C-7FB545517692}"/>
              </a:ext>
            </a:extLst>
          </p:cNvPr>
          <p:cNvSpPr txBox="1"/>
          <p:nvPr/>
        </p:nvSpPr>
        <p:spPr>
          <a:xfrm>
            <a:off x="2517226" y="3534853"/>
            <a:ext cx="17774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=6.000*5%=300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1F1CE9DE-6956-4FFA-845D-6D62E48D7610}"/>
              </a:ext>
            </a:extLst>
          </p:cNvPr>
          <p:cNvSpPr txBox="1"/>
          <p:nvPr/>
        </p:nvSpPr>
        <p:spPr>
          <a:xfrm>
            <a:off x="2578800" y="4142309"/>
            <a:ext cx="17774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=5.000*5%=250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A5FBABB8-CE27-4503-BFBF-3F7D76D36A8F}"/>
              </a:ext>
            </a:extLst>
          </p:cNvPr>
          <p:cNvSpPr txBox="1"/>
          <p:nvPr/>
        </p:nvSpPr>
        <p:spPr>
          <a:xfrm>
            <a:off x="2556871" y="4715933"/>
            <a:ext cx="17774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=4.000*5%=200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ECA6291E-51BE-453F-99D4-1BA47E5A3050}"/>
              </a:ext>
            </a:extLst>
          </p:cNvPr>
          <p:cNvSpPr txBox="1"/>
          <p:nvPr/>
        </p:nvSpPr>
        <p:spPr>
          <a:xfrm>
            <a:off x="2584363" y="5158442"/>
            <a:ext cx="18436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=3.000*5%=150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BA11F8D6-7D60-4D6C-ADF4-09CD12A129C5}"/>
              </a:ext>
            </a:extLst>
          </p:cNvPr>
          <p:cNvSpPr txBox="1"/>
          <p:nvPr/>
        </p:nvSpPr>
        <p:spPr>
          <a:xfrm>
            <a:off x="2573743" y="5689935"/>
            <a:ext cx="17774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=2.000*5%=100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1746D9EB-D5B0-4314-BC7C-D502F9457A20}"/>
              </a:ext>
            </a:extLst>
          </p:cNvPr>
          <p:cNvSpPr txBox="1"/>
          <p:nvPr/>
        </p:nvSpPr>
        <p:spPr>
          <a:xfrm>
            <a:off x="2557167" y="6240046"/>
            <a:ext cx="17771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=1.000*5%=50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481CEC0F-7D87-4E5F-A9FD-C8FA9ACC878E}"/>
              </a:ext>
            </a:extLst>
          </p:cNvPr>
          <p:cNvSpPr txBox="1"/>
          <p:nvPr/>
        </p:nvSpPr>
        <p:spPr>
          <a:xfrm>
            <a:off x="5751862" y="1650021"/>
            <a:ext cx="1616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/>
              <a:t>=1.450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86741724-DED4-4795-A7D9-C5987F28CE73}"/>
              </a:ext>
            </a:extLst>
          </p:cNvPr>
          <p:cNvSpPr txBox="1"/>
          <p:nvPr/>
        </p:nvSpPr>
        <p:spPr>
          <a:xfrm>
            <a:off x="5796136" y="2245418"/>
            <a:ext cx="15836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/>
              <a:t>=1.400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EC4D9B97-FBA7-4140-A202-9C131FE5F14A}"/>
              </a:ext>
            </a:extLst>
          </p:cNvPr>
          <p:cNvSpPr txBox="1"/>
          <p:nvPr/>
        </p:nvSpPr>
        <p:spPr>
          <a:xfrm>
            <a:off x="6080759" y="2924530"/>
            <a:ext cx="1014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/>
              <a:t>=1.350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37D31F69-3D1C-4523-80DD-B2D4C361E31E}"/>
              </a:ext>
            </a:extLst>
          </p:cNvPr>
          <p:cNvSpPr txBox="1"/>
          <p:nvPr/>
        </p:nvSpPr>
        <p:spPr>
          <a:xfrm>
            <a:off x="5968480" y="3524306"/>
            <a:ext cx="12389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/>
              <a:t>=1.300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1421ED76-D7C5-4A50-B343-B71D8C437A6A}"/>
              </a:ext>
            </a:extLst>
          </p:cNvPr>
          <p:cNvSpPr txBox="1"/>
          <p:nvPr/>
        </p:nvSpPr>
        <p:spPr>
          <a:xfrm>
            <a:off x="6024095" y="4160414"/>
            <a:ext cx="11386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/>
              <a:t>=1.250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F1461A30-A7A8-41F0-BD3F-6C206A8BCC35}"/>
              </a:ext>
            </a:extLst>
          </p:cNvPr>
          <p:cNvSpPr txBox="1"/>
          <p:nvPr/>
        </p:nvSpPr>
        <p:spPr>
          <a:xfrm>
            <a:off x="5974209" y="4726181"/>
            <a:ext cx="12389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/>
              <a:t>=1.200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2EB83303-DB40-4D1F-824F-DC7CC04ED46E}"/>
              </a:ext>
            </a:extLst>
          </p:cNvPr>
          <p:cNvSpPr txBox="1"/>
          <p:nvPr/>
        </p:nvSpPr>
        <p:spPr>
          <a:xfrm>
            <a:off x="6042928" y="5191619"/>
            <a:ext cx="10801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/>
              <a:t>=1.150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BE05A7B1-0506-4DEE-AAB3-0A2FB7CA8CEA}"/>
              </a:ext>
            </a:extLst>
          </p:cNvPr>
          <p:cNvSpPr txBox="1"/>
          <p:nvPr/>
        </p:nvSpPr>
        <p:spPr>
          <a:xfrm>
            <a:off x="6050829" y="5675180"/>
            <a:ext cx="10801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/>
              <a:t>=1.100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6F05AC2D-E212-43BC-93EF-4CBC5B1749B8}"/>
              </a:ext>
            </a:extLst>
          </p:cNvPr>
          <p:cNvSpPr txBox="1"/>
          <p:nvPr/>
        </p:nvSpPr>
        <p:spPr>
          <a:xfrm>
            <a:off x="6063288" y="6283997"/>
            <a:ext cx="10801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/>
              <a:t>=1.050</a:t>
            </a:r>
          </a:p>
        </p:txBody>
      </p:sp>
    </p:spTree>
    <p:extLst>
      <p:ext uri="{BB962C8B-B14F-4D97-AF65-F5344CB8AC3E}">
        <p14:creationId xmlns:p14="http://schemas.microsoft.com/office/powerpoint/2010/main" val="3862934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41" grpId="0"/>
      <p:bldP spid="42" grpId="0"/>
      <p:bldP spid="43" grpId="0"/>
      <p:bldP spid="44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60" grpId="0"/>
      <p:bldP spid="61" grpId="0"/>
      <p:bldP spid="62" grpId="0"/>
      <p:bldP spid="63" grpId="0"/>
      <p:bldP spid="64" grpId="0"/>
      <p:bldP spid="66" grpId="0"/>
      <p:bldP spid="67" grpId="0"/>
      <p:bldP spid="6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C70B3B9-0DA8-4A23-A04E-134908B94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3. Μέθοδος του σταθερού χρεολυσίου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0693B7C-57B8-4530-8E47-5D69110CBE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46" y="1732450"/>
            <a:ext cx="7765322" cy="2465924"/>
          </a:xfrm>
        </p:spPr>
        <p:txBody>
          <a:bodyPr>
            <a:normAutofit fontScale="92500"/>
          </a:bodyPr>
          <a:lstStyle/>
          <a:p>
            <a:r>
              <a:rPr lang="el-GR" dirty="0"/>
              <a:t>Το ποσό του τοκοχρεολυσίου που καταβάλλεται σε κάθε περίοδο είναι σταθερό και ίσο με τον όρο της ληξιπρόθεσμης ράντας αρχικής αξίας ίση με το ποσό του δανείου </a:t>
            </a:r>
            <a:r>
              <a:rPr lang="en-US" dirty="0"/>
              <a:t>K</a:t>
            </a:r>
            <a:r>
              <a:rPr lang="en-US" baseline="-25000" dirty="0"/>
              <a:t>0</a:t>
            </a:r>
            <a:endParaRPr lang="en-US" baseline="30000" dirty="0"/>
          </a:p>
          <a:p>
            <a:r>
              <a:rPr lang="el-GR" dirty="0"/>
              <a:t>Το ποσό του τόκου σε κάθε περίοδο είναι σταθερό και ίσο με την αρχική αξία του κεφαλαίου επί το επιτόκιο – </a:t>
            </a:r>
            <a:r>
              <a:rPr lang="el-GR" dirty="0">
                <a:solidFill>
                  <a:srgbClr val="FF0000"/>
                </a:solidFill>
              </a:rPr>
              <a:t>Τόκος = Κ</a:t>
            </a:r>
            <a:r>
              <a:rPr lang="el-GR" baseline="-25000" dirty="0">
                <a:solidFill>
                  <a:srgbClr val="FF0000"/>
                </a:solidFill>
              </a:rPr>
              <a:t>0</a:t>
            </a:r>
            <a:r>
              <a:rPr lang="el-GR" dirty="0">
                <a:solidFill>
                  <a:srgbClr val="FF0000"/>
                </a:solidFill>
              </a:rPr>
              <a:t>*</a:t>
            </a:r>
            <a:r>
              <a:rPr lang="en-US" dirty="0">
                <a:solidFill>
                  <a:srgbClr val="FF0000"/>
                </a:solidFill>
              </a:rPr>
              <a:t>i</a:t>
            </a:r>
          </a:p>
          <a:p>
            <a:pPr algn="just"/>
            <a:r>
              <a:rPr lang="el-GR" dirty="0"/>
              <a:t>Το ποσό του χρεολυσίου </a:t>
            </a:r>
            <a:r>
              <a:rPr lang="en-US" dirty="0"/>
              <a:t>r</a:t>
            </a:r>
            <a:r>
              <a:rPr lang="en-US" baseline="-25000" dirty="0"/>
              <a:t>t</a:t>
            </a:r>
            <a:r>
              <a:rPr lang="en-US" dirty="0"/>
              <a:t> </a:t>
            </a:r>
            <a:r>
              <a:rPr lang="el-GR" dirty="0"/>
              <a:t>είναι ίσο με το πηλίκο της αρχικής αξίας με την τελική αξία </a:t>
            </a:r>
            <a:r>
              <a:rPr lang="el-GR" dirty="0" err="1"/>
              <a:t>μοναδιαίας</a:t>
            </a:r>
            <a:r>
              <a:rPr lang="el-GR" dirty="0"/>
              <a:t> ληξιπρόθεσμης ράντας, δηλαδή 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4610699D-F005-4D78-A561-0B96330E3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DCB94C-B5E6-4293-A41E-9D2D60527EE3}" type="slidenum">
              <a:rPr lang="el-GR" smtClean="0"/>
              <a:pPr>
                <a:defRPr/>
              </a:pPr>
              <a:t>12</a:t>
            </a:fld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Ορθογώνιο 4">
                <a:extLst>
                  <a:ext uri="{FF2B5EF4-FFF2-40B4-BE49-F238E27FC236}">
                    <a16:creationId xmlns:a16="http://schemas.microsoft.com/office/drawing/2014/main" id="{4946B5A7-A094-469F-9903-8E20FA047698}"/>
                  </a:ext>
                </a:extLst>
              </p:cNvPr>
              <p:cNvSpPr/>
              <p:nvPr/>
            </p:nvSpPr>
            <p:spPr>
              <a:xfrm>
                <a:off x="2172531" y="4189476"/>
                <a:ext cx="87549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</m:oMath>
                  </m:oMathPara>
                </a14:m>
                <a:endParaRPr lang="el-GR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Ορθογώνιο 4">
                <a:extLst>
                  <a:ext uri="{FF2B5EF4-FFF2-40B4-BE49-F238E27FC236}">
                    <a16:creationId xmlns:a16="http://schemas.microsoft.com/office/drawing/2014/main" id="{4946B5A7-A094-469F-9903-8E20FA04769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2531" y="4189476"/>
                <a:ext cx="875496" cy="461665"/>
              </a:xfrm>
              <a:prstGeom prst="rect">
                <a:avLst/>
              </a:prstGeom>
              <a:blipFill>
                <a:blip r:embed="rId3"/>
                <a:stretch>
                  <a:fillRect b="-263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94CAC52-E450-47CC-955B-236243CB7679}"/>
                  </a:ext>
                </a:extLst>
              </p:cNvPr>
              <p:cNvSpPr txBox="1"/>
              <p:nvPr/>
            </p:nvSpPr>
            <p:spPr>
              <a:xfrm>
                <a:off x="2987824" y="4149080"/>
                <a:ext cx="427168" cy="7830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sz="2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sz="2400" b="0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Κ</m:t>
                              </m:r>
                            </m:e>
                            <m:sub>
                              <m:r>
                                <a:rPr lang="el-GR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sSubSup>
                            <m:sSubSupPr>
                              <m:ctrlPr>
                                <a:rPr lang="el-GR" sz="2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s</m:t>
                              </m:r>
                            </m:e>
                            <m:sub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  <m:sup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p>
                          </m:sSubSup>
                        </m:den>
                      </m:f>
                    </m:oMath>
                  </m:oMathPara>
                </a14:m>
                <a:endParaRPr lang="el-GR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94CAC52-E450-47CC-955B-236243CB76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7824" y="4149080"/>
                <a:ext cx="427168" cy="7830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75574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1D6CE6E-D84A-48AA-8F29-711B76777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3. Μέθοδος του σταθερού χρεολυσίου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C9661BA-1DFE-410D-880C-85A6059777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46" y="1732451"/>
            <a:ext cx="7765322" cy="1840566"/>
          </a:xfrm>
        </p:spPr>
        <p:txBody>
          <a:bodyPr/>
          <a:lstStyle/>
          <a:p>
            <a:pPr algn="just"/>
            <a:r>
              <a:rPr lang="el-GR" dirty="0"/>
              <a:t>Μία επιχείρηση έλαβε 10ετές δάνειο 50.000 ευρώ και συμφώνησε με την τράπεζα την εξόφληση του δανείου με τη μέθοδο του σταθερού χρεολυσίου, όταν το επιτόκιο είναι 8%. Να γίνει σχετικός πίνακας απόσβεσης του δανείου.</a:t>
            </a:r>
          </a:p>
          <a:p>
            <a:pPr marL="36900" indent="0" algn="just">
              <a:buNone/>
            </a:pPr>
            <a:r>
              <a:rPr lang="el-GR" b="1" dirty="0">
                <a:solidFill>
                  <a:srgbClr val="FF0000"/>
                </a:solidFill>
              </a:rPr>
              <a:t>Λύση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5C3D3D3A-3293-4AE6-B0B8-00E9115F9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DCB94C-B5E6-4293-A41E-9D2D60527EE3}" type="slidenum">
              <a:rPr lang="el-GR" smtClean="0"/>
              <a:pPr>
                <a:defRPr/>
              </a:pPr>
              <a:t>13</a:t>
            </a:fld>
            <a:endParaRPr lang="el-GR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E2AB0C0-F845-4DFB-B54E-6D093F086B8F}"/>
              </a:ext>
            </a:extLst>
          </p:cNvPr>
          <p:cNvSpPr txBox="1"/>
          <p:nvPr/>
        </p:nvSpPr>
        <p:spPr>
          <a:xfrm>
            <a:off x="251520" y="3461260"/>
            <a:ext cx="41889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/>
              <a:t>Ι = Κ</a:t>
            </a:r>
            <a:r>
              <a:rPr lang="el-GR" sz="2400" baseline="-25000" dirty="0"/>
              <a:t>0</a:t>
            </a:r>
            <a:r>
              <a:rPr lang="el-GR" sz="2400" dirty="0"/>
              <a:t>*</a:t>
            </a:r>
            <a:r>
              <a:rPr lang="en-US" sz="2400" dirty="0"/>
              <a:t>i = 50.000*0,08 = 4.000</a:t>
            </a:r>
            <a:endParaRPr lang="el-GR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A5F2862-00A2-468D-BCF7-8A689204EC6F}"/>
                  </a:ext>
                </a:extLst>
              </p:cNvPr>
              <p:cNvSpPr txBox="1"/>
              <p:nvPr/>
            </p:nvSpPr>
            <p:spPr>
              <a:xfrm>
                <a:off x="257822" y="4818928"/>
                <a:ext cx="2689326" cy="75437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num>
                        <m:den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(1+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l-GR" sz="24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A5F2862-00A2-468D-BCF7-8A689204EC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822" y="4818928"/>
                <a:ext cx="2689326" cy="75437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Ορθογώνιο 6">
            <a:extLst>
              <a:ext uri="{FF2B5EF4-FFF2-40B4-BE49-F238E27FC236}">
                <a16:creationId xmlns:a16="http://schemas.microsoft.com/office/drawing/2014/main" id="{9251EA0A-EB4D-44AE-8D1A-C93CCF948EC5}"/>
              </a:ext>
            </a:extLst>
          </p:cNvPr>
          <p:cNvSpPr/>
          <p:nvPr/>
        </p:nvSpPr>
        <p:spPr>
          <a:xfrm>
            <a:off x="2935777" y="5021004"/>
            <a:ext cx="45717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ym typeface="Wingdings" panose="05000000000000000000" pitchFamily="2" charset="2"/>
              </a:rPr>
              <a:t></a:t>
            </a:r>
            <a:endParaRPr lang="el-GR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Ορθογώνιο 8">
                <a:extLst>
                  <a:ext uri="{FF2B5EF4-FFF2-40B4-BE49-F238E27FC236}">
                    <a16:creationId xmlns:a16="http://schemas.microsoft.com/office/drawing/2014/main" id="{EAFC73E0-2CEE-4090-BDB3-449350A697B9}"/>
                  </a:ext>
                </a:extLst>
              </p:cNvPr>
              <p:cNvSpPr/>
              <p:nvPr/>
            </p:nvSpPr>
            <p:spPr>
              <a:xfrm>
                <a:off x="3413366" y="4759082"/>
                <a:ext cx="4127797" cy="85170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solidFill>
                                <a:prstClr val="white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prstClr val="white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sz="2400" i="1">
                              <a:solidFill>
                                <a:prstClr val="white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sz="2400" i="1">
                          <a:solidFill>
                            <a:prstClr val="white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solidFill>
                            <a:prstClr val="white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l-GR" sz="2400" b="0" i="1" smtClean="0">
                          <a:solidFill>
                            <a:prstClr val="white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sz="2400" b="0" i="1" smtClean="0">
                          <a:solidFill>
                            <a:prstClr val="white"/>
                          </a:solidFill>
                          <a:latin typeface="Cambria Math" panose="02040503050406030204" pitchFamily="18" charset="0"/>
                        </a:rPr>
                        <m:t>.000 ∗ </m:t>
                      </m:r>
                      <m:f>
                        <m:fPr>
                          <m:ctrlPr>
                            <a:rPr lang="en-US" sz="2400" i="1">
                              <a:solidFill>
                                <a:prstClr val="white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prstClr val="white"/>
                              </a:solidFill>
                              <a:latin typeface="Cambria Math" panose="02040503050406030204" pitchFamily="18" charset="0"/>
                            </a:rPr>
                            <m:t>0,08</m:t>
                          </m:r>
                        </m:num>
                        <m:den>
                          <m:sSup>
                            <m:sSupPr>
                              <m:ctrlPr>
                                <a:rPr lang="en-US" sz="2400" i="1">
                                  <a:solidFill>
                                    <a:prstClr val="white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solidFill>
                                    <a:prstClr val="white"/>
                                  </a:solidFill>
                                  <a:latin typeface="Cambria Math" panose="02040503050406030204" pitchFamily="18" charset="0"/>
                                </a:rPr>
                                <m:t>(1+</m:t>
                              </m:r>
                              <m:r>
                                <a:rPr lang="en-US" sz="2400" b="0" i="1" smtClean="0">
                                  <a:solidFill>
                                    <a:prstClr val="white"/>
                                  </a:solidFill>
                                  <a:latin typeface="Cambria Math" panose="02040503050406030204" pitchFamily="18" charset="0"/>
                                </a:rPr>
                                <m:t>8%</m:t>
                              </m:r>
                              <m:r>
                                <a:rPr lang="en-US" sz="2400" i="1">
                                  <a:solidFill>
                                    <a:prstClr val="white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prstClr val="white"/>
                                  </a:solidFill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sup>
                          </m:sSup>
                          <m:r>
                            <a:rPr lang="en-US" sz="2400" i="1">
                              <a:solidFill>
                                <a:prstClr val="white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l-GR" sz="2400" dirty="0">
                  <a:solidFill>
                    <a:prstClr val="white"/>
                  </a:solidFill>
                </a:endParaRPr>
              </a:p>
            </p:txBody>
          </p:sp>
        </mc:Choice>
        <mc:Fallback xmlns="">
          <p:sp>
            <p:nvSpPr>
              <p:cNvPr id="9" name="Ορθογώνιο 8">
                <a:extLst>
                  <a:ext uri="{FF2B5EF4-FFF2-40B4-BE49-F238E27FC236}">
                    <a16:creationId xmlns:a16="http://schemas.microsoft.com/office/drawing/2014/main" id="{EAFC73E0-2CEE-4090-BDB3-449350A697B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3366" y="4759082"/>
                <a:ext cx="4127797" cy="85170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3579B2A7-AAB8-4629-9C55-1489D9F8C32D}"/>
              </a:ext>
            </a:extLst>
          </p:cNvPr>
          <p:cNvSpPr/>
          <p:nvPr/>
        </p:nvSpPr>
        <p:spPr>
          <a:xfrm>
            <a:off x="7391657" y="5021004"/>
            <a:ext cx="45717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ym typeface="Wingdings" panose="05000000000000000000" pitchFamily="2" charset="2"/>
              </a:rPr>
              <a:t></a:t>
            </a:r>
            <a:endParaRPr lang="el-GR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Ορθογώνιο 11">
                <a:extLst>
                  <a:ext uri="{FF2B5EF4-FFF2-40B4-BE49-F238E27FC236}">
                    <a16:creationId xmlns:a16="http://schemas.microsoft.com/office/drawing/2014/main" id="{5E43E8AE-17D6-4A56-9E73-A9D31F83FBFF}"/>
                  </a:ext>
                </a:extLst>
              </p:cNvPr>
              <p:cNvSpPr/>
              <p:nvPr/>
            </p:nvSpPr>
            <p:spPr>
              <a:xfrm>
                <a:off x="237934" y="5573302"/>
                <a:ext cx="203818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solidFill>
                                <a:prstClr val="white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prstClr val="white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sz="2400" i="1">
                              <a:solidFill>
                                <a:prstClr val="white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sz="2400" i="1">
                          <a:solidFill>
                            <a:prstClr val="white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solidFill>
                            <a:prstClr val="white"/>
                          </a:solidFill>
                          <a:latin typeface="Cambria Math" panose="02040503050406030204" pitchFamily="18" charset="0"/>
                        </a:rPr>
                        <m:t>3.451,47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2" name="Ορθογώνιο 11">
                <a:extLst>
                  <a:ext uri="{FF2B5EF4-FFF2-40B4-BE49-F238E27FC236}">
                    <a16:creationId xmlns:a16="http://schemas.microsoft.com/office/drawing/2014/main" id="{5E43E8AE-17D6-4A56-9E73-A9D31F83FBF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934" y="5573302"/>
                <a:ext cx="2038187" cy="461665"/>
              </a:xfrm>
              <a:prstGeom prst="rect">
                <a:avLst/>
              </a:prstGeom>
              <a:blipFill>
                <a:blip r:embed="rId4"/>
                <a:stretch>
                  <a:fillRect b="-263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id="{E5075062-9375-43CD-B79A-D6FA98BDBC97}"/>
              </a:ext>
            </a:extLst>
          </p:cNvPr>
          <p:cNvSpPr txBox="1"/>
          <p:nvPr/>
        </p:nvSpPr>
        <p:spPr>
          <a:xfrm>
            <a:off x="251520" y="4149080"/>
            <a:ext cx="415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Το χρεολύσιο σε κάθε περίοδο είναι ίσο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Ορθογώνιο 13">
                <a:extLst>
                  <a:ext uri="{FF2B5EF4-FFF2-40B4-BE49-F238E27FC236}">
                    <a16:creationId xmlns:a16="http://schemas.microsoft.com/office/drawing/2014/main" id="{C99E4413-D7AD-4F5F-BE8D-FB158B3BE61F}"/>
                  </a:ext>
                </a:extLst>
              </p:cNvPr>
              <p:cNvSpPr/>
              <p:nvPr/>
            </p:nvSpPr>
            <p:spPr>
              <a:xfrm>
                <a:off x="4299814" y="4045635"/>
                <a:ext cx="87549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solidFill>
                                <a:prstClr val="white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prstClr val="white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sz="2400" i="1">
                              <a:solidFill>
                                <a:prstClr val="white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sz="2400" i="1">
                          <a:solidFill>
                            <a:prstClr val="white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4" name="Ορθογώνιο 13">
                <a:extLst>
                  <a:ext uri="{FF2B5EF4-FFF2-40B4-BE49-F238E27FC236}">
                    <a16:creationId xmlns:a16="http://schemas.microsoft.com/office/drawing/2014/main" id="{C99E4413-D7AD-4F5F-BE8D-FB158B3BE61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9814" y="4045635"/>
                <a:ext cx="875496" cy="461665"/>
              </a:xfrm>
              <a:prstGeom prst="rect">
                <a:avLst/>
              </a:prstGeom>
              <a:blipFill>
                <a:blip r:embed="rId5"/>
                <a:stretch>
                  <a:fillRect b="-26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2B5B3366-6118-4D0A-8AA5-8C74AA1693BF}"/>
                  </a:ext>
                </a:extLst>
              </p:cNvPr>
              <p:cNvSpPr txBox="1"/>
              <p:nvPr/>
            </p:nvSpPr>
            <p:spPr>
              <a:xfrm>
                <a:off x="5115107" y="4005239"/>
                <a:ext cx="427168" cy="7830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sz="24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sz="2400" b="0" i="0" smtClean="0">
                                  <a:latin typeface="Cambria Math" panose="02040503050406030204" pitchFamily="18" charset="0"/>
                                </a:rPr>
                                <m:t>Κ</m:t>
                              </m:r>
                            </m:e>
                            <m:sub>
                              <m:r>
                                <a:rPr lang="el-GR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sSubSup>
                            <m:sSubSupPr>
                              <m:ctrlPr>
                                <a:rPr lang="el-GR" sz="240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latin typeface="Cambria Math" panose="02040503050406030204" pitchFamily="18" charset="0"/>
                                </a:rPr>
                                <m:t>s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p>
                          </m:sSubSup>
                        </m:den>
                      </m:f>
                    </m:oMath>
                  </m:oMathPara>
                </a14:m>
                <a:endParaRPr lang="el-GR" sz="2400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2B5B3366-6118-4D0A-8AA5-8C74AA1693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5107" y="4005239"/>
                <a:ext cx="427168" cy="7830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532629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BC2D394A-74C7-43A9-9B04-20B18D6DB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DCB94C-B5E6-4293-A41E-9D2D60527EE3}" type="slidenum">
              <a:rPr lang="el-GR" smtClean="0"/>
              <a:pPr>
                <a:defRPr/>
              </a:pPr>
              <a:t>14</a:t>
            </a:fld>
            <a:endParaRPr lang="el-GR" dirty="0"/>
          </a:p>
        </p:txBody>
      </p:sp>
      <p:graphicFrame>
        <p:nvGraphicFramePr>
          <p:cNvPr id="5" name="Πίνακας 5">
            <a:extLst>
              <a:ext uri="{FF2B5EF4-FFF2-40B4-BE49-F238E27FC236}">
                <a16:creationId xmlns:a16="http://schemas.microsoft.com/office/drawing/2014/main" id="{79B5BB47-326A-4BBE-BB61-30053B815C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1939161"/>
              </p:ext>
            </p:extLst>
          </p:nvPr>
        </p:nvGraphicFramePr>
        <p:xfrm>
          <a:off x="139242" y="53625"/>
          <a:ext cx="8865515" cy="67507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2318">
                  <a:extLst>
                    <a:ext uri="{9D8B030D-6E8A-4147-A177-3AD203B41FA5}">
                      <a16:colId xmlns:a16="http://schemas.microsoft.com/office/drawing/2014/main" val="4049605808"/>
                    </a:ext>
                  </a:extLst>
                </a:gridCol>
                <a:gridCol w="1799936">
                  <a:extLst>
                    <a:ext uri="{9D8B030D-6E8A-4147-A177-3AD203B41FA5}">
                      <a16:colId xmlns:a16="http://schemas.microsoft.com/office/drawing/2014/main" val="339544611"/>
                    </a:ext>
                  </a:extLst>
                </a:gridCol>
                <a:gridCol w="1512432">
                  <a:extLst>
                    <a:ext uri="{9D8B030D-6E8A-4147-A177-3AD203B41FA5}">
                      <a16:colId xmlns:a16="http://schemas.microsoft.com/office/drawing/2014/main" val="4269009146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504943059"/>
                    </a:ext>
                  </a:extLst>
                </a:gridCol>
                <a:gridCol w="2019067">
                  <a:extLst>
                    <a:ext uri="{9D8B030D-6E8A-4147-A177-3AD203B41FA5}">
                      <a16:colId xmlns:a16="http://schemas.microsoft.com/office/drawing/2014/main" val="2112017164"/>
                    </a:ext>
                  </a:extLst>
                </a:gridCol>
                <a:gridCol w="1477586">
                  <a:extLst>
                    <a:ext uri="{9D8B030D-6E8A-4147-A177-3AD203B41FA5}">
                      <a16:colId xmlns:a16="http://schemas.microsoft.com/office/drawing/2014/main" val="3115197746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r>
                        <a:rPr lang="el-GR" sz="900" dirty="0">
                          <a:solidFill>
                            <a:schemeClr val="tx1"/>
                          </a:solidFill>
                        </a:rPr>
                        <a:t>Έτος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l-GR" sz="1050" dirty="0">
                          <a:solidFill>
                            <a:schemeClr val="tx1"/>
                          </a:solidFill>
                        </a:rPr>
                        <a:t>Ανεξόφλητο Κεφάλαιο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l-GR" sz="1050" dirty="0">
                          <a:solidFill>
                            <a:schemeClr val="tx1"/>
                          </a:solidFill>
                        </a:rPr>
                        <a:t>Τόκος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l-GR" sz="1050" dirty="0">
                          <a:solidFill>
                            <a:schemeClr val="tx1"/>
                          </a:solidFill>
                        </a:rPr>
                        <a:t>Χρεολύσιο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l-GR" sz="1000" dirty="0">
                          <a:solidFill>
                            <a:schemeClr val="tx1"/>
                          </a:solidFill>
                        </a:rPr>
                        <a:t>Καταβληθέν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l-GR" sz="1050" dirty="0">
                          <a:solidFill>
                            <a:schemeClr val="tx1"/>
                          </a:solidFill>
                        </a:rPr>
                        <a:t>Τοκοχρεολύσιο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1675933"/>
                  </a:ext>
                </a:extLst>
              </a:tr>
              <a:tr h="414046">
                <a:tc>
                  <a:txBody>
                    <a:bodyPr/>
                    <a:lstStyle/>
                    <a:p>
                      <a:r>
                        <a:rPr lang="el-GR" sz="14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2015206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r>
                        <a:rPr lang="el-GR" sz="14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2483461"/>
                  </a:ext>
                </a:extLst>
              </a:tr>
              <a:tr h="630070">
                <a:tc>
                  <a:txBody>
                    <a:bodyPr/>
                    <a:lstStyle/>
                    <a:p>
                      <a:r>
                        <a:rPr lang="el-GR" sz="14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516261"/>
                  </a:ext>
                </a:extLst>
              </a:tr>
              <a:tr h="630070">
                <a:tc>
                  <a:txBody>
                    <a:bodyPr/>
                    <a:lstStyle/>
                    <a:p>
                      <a:r>
                        <a:rPr lang="el-GR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9204078"/>
                  </a:ext>
                </a:extLst>
              </a:tr>
              <a:tr h="630070">
                <a:tc>
                  <a:txBody>
                    <a:bodyPr/>
                    <a:lstStyle/>
                    <a:p>
                      <a:r>
                        <a:rPr lang="el-GR" sz="14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1327253"/>
                  </a:ext>
                </a:extLst>
              </a:tr>
              <a:tr h="630070">
                <a:tc>
                  <a:txBody>
                    <a:bodyPr/>
                    <a:lstStyle/>
                    <a:p>
                      <a:r>
                        <a:rPr lang="el-GR" sz="14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0217570"/>
                  </a:ext>
                </a:extLst>
              </a:tr>
              <a:tr h="630070">
                <a:tc>
                  <a:txBody>
                    <a:bodyPr/>
                    <a:lstStyle/>
                    <a:p>
                      <a:r>
                        <a:rPr lang="el-GR" sz="14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5813194"/>
                  </a:ext>
                </a:extLst>
              </a:tr>
              <a:tr h="450050">
                <a:tc>
                  <a:txBody>
                    <a:bodyPr/>
                    <a:lstStyle/>
                    <a:p>
                      <a:r>
                        <a:rPr lang="el-GR" sz="14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6752414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0447864"/>
                  </a:ext>
                </a:extLst>
              </a:tr>
              <a:tr h="558062">
                <a:tc>
                  <a:txBody>
                    <a:bodyPr/>
                    <a:lstStyle/>
                    <a:p>
                      <a:r>
                        <a:rPr lang="el-GR" sz="140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9382182"/>
                  </a:ext>
                </a:extLst>
              </a:tr>
              <a:tr h="630070">
                <a:tc>
                  <a:txBody>
                    <a:bodyPr/>
                    <a:lstStyle/>
                    <a:p>
                      <a:r>
                        <a:rPr lang="el-GR" sz="140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8653005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0A50E7E3-DBF2-49DB-8748-C8A96305FA0D}"/>
              </a:ext>
            </a:extLst>
          </p:cNvPr>
          <p:cNvSpPr txBox="1"/>
          <p:nvPr/>
        </p:nvSpPr>
        <p:spPr>
          <a:xfrm>
            <a:off x="1043608" y="548680"/>
            <a:ext cx="8338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50</a:t>
            </a:r>
            <a:r>
              <a:rPr lang="el-GR" dirty="0"/>
              <a:t>.000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C9932CF-667B-49E1-8B0A-BAAFAEE6E514}"/>
              </a:ext>
            </a:extLst>
          </p:cNvPr>
          <p:cNvSpPr txBox="1"/>
          <p:nvPr/>
        </p:nvSpPr>
        <p:spPr>
          <a:xfrm>
            <a:off x="657284" y="906125"/>
            <a:ext cx="16065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46</a:t>
            </a:r>
            <a:r>
              <a:rPr lang="el-GR" dirty="0"/>
              <a:t>.</a:t>
            </a:r>
            <a:r>
              <a:rPr lang="en-US" dirty="0"/>
              <a:t>548,52</a:t>
            </a:r>
            <a:r>
              <a:rPr lang="el-GR" dirty="0"/>
              <a:t> </a:t>
            </a:r>
            <a:r>
              <a:rPr lang="el-GR" i="1" dirty="0"/>
              <a:t>=</a:t>
            </a:r>
          </a:p>
          <a:p>
            <a:r>
              <a:rPr lang="en-US" i="1" dirty="0"/>
              <a:t>50</a:t>
            </a:r>
            <a:r>
              <a:rPr lang="el-GR" i="1" dirty="0"/>
              <a:t>.000-</a:t>
            </a:r>
            <a:r>
              <a:rPr lang="en-US" i="1" dirty="0"/>
              <a:t>3</a:t>
            </a:r>
            <a:r>
              <a:rPr lang="el-GR" i="1" dirty="0"/>
              <a:t>.</a:t>
            </a:r>
            <a:r>
              <a:rPr lang="en-US" i="1" dirty="0"/>
              <a:t>451,47</a:t>
            </a:r>
            <a:endParaRPr lang="el-GR" i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15DB66D-D0B8-472C-BB4C-7261619253EA}"/>
              </a:ext>
            </a:extLst>
          </p:cNvPr>
          <p:cNvSpPr txBox="1"/>
          <p:nvPr/>
        </p:nvSpPr>
        <p:spPr>
          <a:xfrm>
            <a:off x="627032" y="1552926"/>
            <a:ext cx="21242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42</a:t>
            </a:r>
            <a:r>
              <a:rPr lang="el-GR" dirty="0"/>
              <a:t>.</a:t>
            </a:r>
            <a:r>
              <a:rPr lang="en-US" dirty="0"/>
              <a:t>820,93</a:t>
            </a:r>
            <a:r>
              <a:rPr lang="el-GR" dirty="0"/>
              <a:t>=</a:t>
            </a:r>
          </a:p>
          <a:p>
            <a:r>
              <a:rPr lang="en-US" dirty="0"/>
              <a:t>46</a:t>
            </a:r>
            <a:r>
              <a:rPr lang="el-GR" dirty="0"/>
              <a:t>.</a:t>
            </a:r>
            <a:r>
              <a:rPr lang="en-US" dirty="0"/>
              <a:t>548,52</a:t>
            </a:r>
            <a:r>
              <a:rPr lang="el-GR" dirty="0"/>
              <a:t> </a:t>
            </a:r>
            <a:r>
              <a:rPr lang="en-US" dirty="0"/>
              <a:t>-</a:t>
            </a:r>
            <a:r>
              <a:rPr lang="en-US" i="1" dirty="0"/>
              <a:t> </a:t>
            </a:r>
            <a:r>
              <a:rPr lang="en-US" b="1" i="1" dirty="0">
                <a:solidFill>
                  <a:srgbClr val="FF0000"/>
                </a:solidFill>
              </a:rPr>
              <a:t>3</a:t>
            </a:r>
            <a:r>
              <a:rPr lang="el-GR" b="1" i="1" dirty="0">
                <a:solidFill>
                  <a:srgbClr val="FF0000"/>
                </a:solidFill>
              </a:rPr>
              <a:t>.727,59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955A029-CEBC-4E9E-86AB-4A5D96759FCC}"/>
              </a:ext>
            </a:extLst>
          </p:cNvPr>
          <p:cNvSpPr txBox="1"/>
          <p:nvPr/>
        </p:nvSpPr>
        <p:spPr>
          <a:xfrm>
            <a:off x="616295" y="2178944"/>
            <a:ext cx="21804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38.795,13</a:t>
            </a:r>
            <a:r>
              <a:rPr lang="el-GR" dirty="0"/>
              <a:t>=</a:t>
            </a:r>
          </a:p>
          <a:p>
            <a:r>
              <a:rPr lang="el-GR" dirty="0"/>
              <a:t>42.820,93 - </a:t>
            </a:r>
            <a:r>
              <a:rPr lang="el-GR" b="1" dirty="0">
                <a:solidFill>
                  <a:srgbClr val="FF0000"/>
                </a:solidFill>
              </a:rPr>
              <a:t>4.025,79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7AF2F43-DACE-4E25-9DC3-B0F35D3C5D3C}"/>
              </a:ext>
            </a:extLst>
          </p:cNvPr>
          <p:cNvSpPr txBox="1"/>
          <p:nvPr/>
        </p:nvSpPr>
        <p:spPr>
          <a:xfrm>
            <a:off x="973317" y="2903378"/>
            <a:ext cx="11320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34.447,26</a:t>
            </a:r>
            <a:endParaRPr lang="el-GR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01B9198-B588-44E4-8F77-99D7C48A231B}"/>
              </a:ext>
            </a:extLst>
          </p:cNvPr>
          <p:cNvSpPr txBox="1"/>
          <p:nvPr/>
        </p:nvSpPr>
        <p:spPr>
          <a:xfrm>
            <a:off x="973669" y="3575947"/>
            <a:ext cx="11320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29.751,57</a:t>
            </a:r>
            <a:endParaRPr lang="el-GR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FDFBFA7-EA06-4281-B7CA-1A3B5719923C}"/>
              </a:ext>
            </a:extLst>
          </p:cNvPr>
          <p:cNvSpPr txBox="1"/>
          <p:nvPr/>
        </p:nvSpPr>
        <p:spPr>
          <a:xfrm>
            <a:off x="948493" y="4211700"/>
            <a:ext cx="11320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24.680,22</a:t>
            </a:r>
            <a:endParaRPr lang="el-GR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DB1EB6C-2F25-4B5E-9EF0-97B563663E43}"/>
              </a:ext>
            </a:extLst>
          </p:cNvPr>
          <p:cNvSpPr txBox="1"/>
          <p:nvPr/>
        </p:nvSpPr>
        <p:spPr>
          <a:xfrm>
            <a:off x="928273" y="4753949"/>
            <a:ext cx="11320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19.203,17</a:t>
            </a:r>
            <a:endParaRPr lang="el-GR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493AE1A-DBDC-4943-86D5-5004056AD14C}"/>
              </a:ext>
            </a:extLst>
          </p:cNvPr>
          <p:cNvSpPr txBox="1"/>
          <p:nvPr/>
        </p:nvSpPr>
        <p:spPr>
          <a:xfrm>
            <a:off x="928273" y="5176906"/>
            <a:ext cx="13014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13.287,95</a:t>
            </a:r>
            <a:endParaRPr lang="el-GR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88BEE4D-268A-41A2-A1B2-277394B3CC6E}"/>
              </a:ext>
            </a:extLst>
          </p:cNvPr>
          <p:cNvSpPr txBox="1"/>
          <p:nvPr/>
        </p:nvSpPr>
        <p:spPr>
          <a:xfrm>
            <a:off x="977669" y="5669852"/>
            <a:ext cx="11320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6.899,51</a:t>
            </a:r>
            <a:endParaRPr lang="el-GR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9A16B7-67B4-4744-931E-1053E3CB79A2}"/>
              </a:ext>
            </a:extLst>
          </p:cNvPr>
          <p:cNvSpPr txBox="1"/>
          <p:nvPr/>
        </p:nvSpPr>
        <p:spPr>
          <a:xfrm>
            <a:off x="3527208" y="462794"/>
            <a:ext cx="2519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-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1CCDF80-FDF2-4828-A92E-8EB484B3B5F2}"/>
              </a:ext>
            </a:extLst>
          </p:cNvPr>
          <p:cNvSpPr txBox="1"/>
          <p:nvPr/>
        </p:nvSpPr>
        <p:spPr>
          <a:xfrm>
            <a:off x="5040837" y="445930"/>
            <a:ext cx="2519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-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8DE9C0A-7AFE-4A7C-933E-5474FB720C42}"/>
              </a:ext>
            </a:extLst>
          </p:cNvPr>
          <p:cNvSpPr txBox="1"/>
          <p:nvPr/>
        </p:nvSpPr>
        <p:spPr>
          <a:xfrm>
            <a:off x="6528938" y="519868"/>
            <a:ext cx="2519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-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CCC5A07-34AC-4371-9637-13AFBDDBE1E0}"/>
              </a:ext>
            </a:extLst>
          </p:cNvPr>
          <p:cNvSpPr txBox="1"/>
          <p:nvPr/>
        </p:nvSpPr>
        <p:spPr>
          <a:xfrm>
            <a:off x="7713991" y="6285582"/>
            <a:ext cx="1047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7.451,47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FCE8C9B-948E-4F53-B55C-1790E563FD79}"/>
              </a:ext>
            </a:extLst>
          </p:cNvPr>
          <p:cNvSpPr txBox="1"/>
          <p:nvPr/>
        </p:nvSpPr>
        <p:spPr>
          <a:xfrm>
            <a:off x="2597890" y="1109804"/>
            <a:ext cx="9622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= </a:t>
            </a:r>
            <a:r>
              <a:rPr lang="en-US" b="1" dirty="0">
                <a:solidFill>
                  <a:srgbClr val="FF0000"/>
                </a:solidFill>
              </a:rPr>
              <a:t>4.000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667F00D-756F-4F2C-BE0E-BED8E6E92DDA}"/>
              </a:ext>
            </a:extLst>
          </p:cNvPr>
          <p:cNvSpPr txBox="1"/>
          <p:nvPr/>
        </p:nvSpPr>
        <p:spPr>
          <a:xfrm>
            <a:off x="4313832" y="1097309"/>
            <a:ext cx="1077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3.451</a:t>
            </a:r>
            <a:r>
              <a:rPr lang="el-GR" b="1" dirty="0">
                <a:solidFill>
                  <a:srgbClr val="FF0000"/>
                </a:solidFill>
              </a:rPr>
              <a:t>,</a:t>
            </a:r>
            <a:r>
              <a:rPr lang="en-US" b="1" dirty="0">
                <a:solidFill>
                  <a:srgbClr val="FF0000"/>
                </a:solidFill>
              </a:rPr>
              <a:t>47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344C1B1-DE18-48C6-924E-670D1AB0FADF}"/>
              </a:ext>
            </a:extLst>
          </p:cNvPr>
          <p:cNvSpPr txBox="1"/>
          <p:nvPr/>
        </p:nvSpPr>
        <p:spPr>
          <a:xfrm>
            <a:off x="4268932" y="1731110"/>
            <a:ext cx="1015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3.451</a:t>
            </a:r>
            <a:r>
              <a:rPr lang="el-GR" dirty="0"/>
              <a:t>,</a:t>
            </a:r>
            <a:r>
              <a:rPr lang="en-US" dirty="0"/>
              <a:t>47</a:t>
            </a:r>
            <a:endParaRPr lang="el-GR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728DBD1-E95E-4D8C-86FA-8926FD865291}"/>
              </a:ext>
            </a:extLst>
          </p:cNvPr>
          <p:cNvSpPr txBox="1"/>
          <p:nvPr/>
        </p:nvSpPr>
        <p:spPr>
          <a:xfrm>
            <a:off x="4308266" y="2334552"/>
            <a:ext cx="1015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3.451</a:t>
            </a:r>
            <a:r>
              <a:rPr lang="el-GR" dirty="0"/>
              <a:t>,</a:t>
            </a:r>
            <a:r>
              <a:rPr lang="en-US" dirty="0"/>
              <a:t>47</a:t>
            </a:r>
            <a:endParaRPr lang="el-GR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08B4368-7DE9-4950-A126-D1BEDC46A538}"/>
              </a:ext>
            </a:extLst>
          </p:cNvPr>
          <p:cNvSpPr txBox="1"/>
          <p:nvPr/>
        </p:nvSpPr>
        <p:spPr>
          <a:xfrm>
            <a:off x="4286777" y="2891813"/>
            <a:ext cx="1015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3.451</a:t>
            </a:r>
            <a:r>
              <a:rPr lang="el-GR" dirty="0"/>
              <a:t>,</a:t>
            </a:r>
            <a:r>
              <a:rPr lang="en-US" dirty="0"/>
              <a:t>47</a:t>
            </a:r>
            <a:endParaRPr lang="el-GR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96BDFD6-F50A-4C0E-B117-5B8A3F2B2FAE}"/>
              </a:ext>
            </a:extLst>
          </p:cNvPr>
          <p:cNvSpPr txBox="1"/>
          <p:nvPr/>
        </p:nvSpPr>
        <p:spPr>
          <a:xfrm>
            <a:off x="4350610" y="3545807"/>
            <a:ext cx="1015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3.451</a:t>
            </a:r>
            <a:r>
              <a:rPr lang="el-GR" dirty="0"/>
              <a:t>,</a:t>
            </a:r>
            <a:r>
              <a:rPr lang="en-US" dirty="0"/>
              <a:t>47</a:t>
            </a:r>
            <a:endParaRPr lang="el-GR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A1CC15F-9561-43F2-BD3C-2EE8EEFAD432}"/>
              </a:ext>
            </a:extLst>
          </p:cNvPr>
          <p:cNvSpPr txBox="1"/>
          <p:nvPr/>
        </p:nvSpPr>
        <p:spPr>
          <a:xfrm>
            <a:off x="4380216" y="4168748"/>
            <a:ext cx="1015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3.451</a:t>
            </a:r>
            <a:r>
              <a:rPr lang="el-GR" dirty="0"/>
              <a:t>,</a:t>
            </a:r>
            <a:r>
              <a:rPr lang="en-US" dirty="0"/>
              <a:t>47</a:t>
            </a:r>
            <a:endParaRPr lang="el-GR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0712915-435C-4E35-BDC8-6D717A8AF7A8}"/>
              </a:ext>
            </a:extLst>
          </p:cNvPr>
          <p:cNvSpPr txBox="1"/>
          <p:nvPr/>
        </p:nvSpPr>
        <p:spPr>
          <a:xfrm>
            <a:off x="4405190" y="4791689"/>
            <a:ext cx="1015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3.451</a:t>
            </a:r>
            <a:r>
              <a:rPr lang="el-GR" dirty="0"/>
              <a:t>,</a:t>
            </a:r>
            <a:r>
              <a:rPr lang="en-US" dirty="0"/>
              <a:t>47</a:t>
            </a:r>
            <a:endParaRPr lang="el-GR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BD22523-9406-4611-AE66-E3DC5E81A3EB}"/>
              </a:ext>
            </a:extLst>
          </p:cNvPr>
          <p:cNvSpPr txBox="1"/>
          <p:nvPr/>
        </p:nvSpPr>
        <p:spPr>
          <a:xfrm>
            <a:off x="4426429" y="5198595"/>
            <a:ext cx="1015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3.451</a:t>
            </a:r>
            <a:r>
              <a:rPr lang="el-GR" dirty="0"/>
              <a:t>,</a:t>
            </a:r>
            <a:r>
              <a:rPr lang="en-US" dirty="0"/>
              <a:t>47</a:t>
            </a:r>
            <a:endParaRPr lang="el-GR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46E7279-08E1-4444-808F-D1489CEBFA97}"/>
              </a:ext>
            </a:extLst>
          </p:cNvPr>
          <p:cNvSpPr txBox="1"/>
          <p:nvPr/>
        </p:nvSpPr>
        <p:spPr>
          <a:xfrm>
            <a:off x="4440631" y="5758902"/>
            <a:ext cx="1015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3.451</a:t>
            </a:r>
            <a:r>
              <a:rPr lang="el-GR" dirty="0"/>
              <a:t>,</a:t>
            </a:r>
            <a:r>
              <a:rPr lang="en-US" dirty="0"/>
              <a:t>47</a:t>
            </a:r>
            <a:endParaRPr lang="el-GR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716B85C-024E-4BC6-B7D1-6BC3D46272EA}"/>
              </a:ext>
            </a:extLst>
          </p:cNvPr>
          <p:cNvSpPr txBox="1"/>
          <p:nvPr/>
        </p:nvSpPr>
        <p:spPr>
          <a:xfrm>
            <a:off x="7712934" y="5627779"/>
            <a:ext cx="1015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7.451,47</a:t>
            </a:r>
            <a:endParaRPr lang="el-GR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9AFB614-70F4-4F2F-A51C-540BA900061F}"/>
              </a:ext>
            </a:extLst>
          </p:cNvPr>
          <p:cNvSpPr txBox="1"/>
          <p:nvPr/>
        </p:nvSpPr>
        <p:spPr>
          <a:xfrm>
            <a:off x="7772500" y="5114212"/>
            <a:ext cx="1015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7.451,47</a:t>
            </a:r>
            <a:endParaRPr lang="el-GR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39A9402-625C-46A8-AFAC-BB62532FD4D7}"/>
              </a:ext>
            </a:extLst>
          </p:cNvPr>
          <p:cNvSpPr txBox="1"/>
          <p:nvPr/>
        </p:nvSpPr>
        <p:spPr>
          <a:xfrm>
            <a:off x="7712385" y="4744880"/>
            <a:ext cx="1015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7.451,47</a:t>
            </a:r>
            <a:endParaRPr lang="el-GR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36FF50F-7926-4085-A0BD-162408AAC685}"/>
              </a:ext>
            </a:extLst>
          </p:cNvPr>
          <p:cNvSpPr txBox="1"/>
          <p:nvPr/>
        </p:nvSpPr>
        <p:spPr>
          <a:xfrm>
            <a:off x="7689840" y="4271743"/>
            <a:ext cx="1015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7.451,47</a:t>
            </a:r>
            <a:endParaRPr lang="el-GR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D650976-9A21-4FEF-86D7-5A6827AF120F}"/>
              </a:ext>
            </a:extLst>
          </p:cNvPr>
          <p:cNvSpPr txBox="1"/>
          <p:nvPr/>
        </p:nvSpPr>
        <p:spPr>
          <a:xfrm>
            <a:off x="7767201" y="3607896"/>
            <a:ext cx="1015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7.451,47</a:t>
            </a:r>
            <a:endParaRPr lang="el-GR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D4671843-F5A7-4C46-B6AC-6D160E5B3568}"/>
              </a:ext>
            </a:extLst>
          </p:cNvPr>
          <p:cNvSpPr txBox="1"/>
          <p:nvPr/>
        </p:nvSpPr>
        <p:spPr>
          <a:xfrm>
            <a:off x="7743251" y="2949302"/>
            <a:ext cx="1015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7.451,47</a:t>
            </a:r>
            <a:endParaRPr lang="el-GR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052D8B71-735A-4FEA-B0D2-CCE028DF5B88}"/>
              </a:ext>
            </a:extLst>
          </p:cNvPr>
          <p:cNvSpPr txBox="1"/>
          <p:nvPr/>
        </p:nvSpPr>
        <p:spPr>
          <a:xfrm>
            <a:off x="7680809" y="2303475"/>
            <a:ext cx="1015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7.451,47</a:t>
            </a:r>
            <a:endParaRPr lang="el-GR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E807C96-4CE9-4C1E-987A-512E91106938}"/>
              </a:ext>
            </a:extLst>
          </p:cNvPr>
          <p:cNvSpPr txBox="1"/>
          <p:nvPr/>
        </p:nvSpPr>
        <p:spPr>
          <a:xfrm>
            <a:off x="7665331" y="1730110"/>
            <a:ext cx="1015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7.451,47</a:t>
            </a:r>
            <a:endParaRPr lang="el-GR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516E9FA5-C279-40FF-900C-E93E4333A31F}"/>
              </a:ext>
            </a:extLst>
          </p:cNvPr>
          <p:cNvSpPr txBox="1"/>
          <p:nvPr/>
        </p:nvSpPr>
        <p:spPr>
          <a:xfrm>
            <a:off x="7459935" y="864287"/>
            <a:ext cx="16722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=3.451,47+4.000</a:t>
            </a:r>
          </a:p>
          <a:p>
            <a:r>
              <a:rPr lang="en-US" sz="1600" dirty="0"/>
              <a:t>=</a:t>
            </a:r>
            <a:r>
              <a:rPr lang="en-US" sz="1600" b="1" dirty="0">
                <a:solidFill>
                  <a:srgbClr val="FF0000"/>
                </a:solidFill>
              </a:rPr>
              <a:t>7.451,47</a:t>
            </a:r>
            <a:endParaRPr lang="el-GR" sz="1600" b="1" dirty="0">
              <a:solidFill>
                <a:srgbClr val="FF0000"/>
              </a:solidFill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79BE9F20-EFCB-44C1-B995-50F96A548D80}"/>
              </a:ext>
            </a:extLst>
          </p:cNvPr>
          <p:cNvSpPr txBox="1"/>
          <p:nvPr/>
        </p:nvSpPr>
        <p:spPr>
          <a:xfrm>
            <a:off x="977669" y="632679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23C11683-B905-45B3-87AC-54D687058104}"/>
              </a:ext>
            </a:extLst>
          </p:cNvPr>
          <p:cNvSpPr txBox="1"/>
          <p:nvPr/>
        </p:nvSpPr>
        <p:spPr>
          <a:xfrm>
            <a:off x="4427528" y="6341643"/>
            <a:ext cx="1015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3.451</a:t>
            </a:r>
            <a:r>
              <a:rPr lang="el-GR" dirty="0"/>
              <a:t>,</a:t>
            </a:r>
            <a:r>
              <a:rPr lang="en-US" dirty="0"/>
              <a:t>47</a:t>
            </a:r>
            <a:endParaRPr lang="el-GR" dirty="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81E9304E-499C-43B3-8FEC-BF7C707766F3}"/>
              </a:ext>
            </a:extLst>
          </p:cNvPr>
          <p:cNvSpPr txBox="1"/>
          <p:nvPr/>
        </p:nvSpPr>
        <p:spPr>
          <a:xfrm>
            <a:off x="7944820" y="486569"/>
            <a:ext cx="2519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-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15ED3854-533F-4E5E-9E3C-15AC2BB48AF3}"/>
              </a:ext>
            </a:extLst>
          </p:cNvPr>
          <p:cNvSpPr txBox="1"/>
          <p:nvPr/>
        </p:nvSpPr>
        <p:spPr>
          <a:xfrm>
            <a:off x="5717183" y="1075878"/>
            <a:ext cx="13144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=3.451</a:t>
            </a:r>
            <a:r>
              <a:rPr lang="el-GR" dirty="0"/>
              <a:t>,</a:t>
            </a:r>
            <a:r>
              <a:rPr lang="en-US" dirty="0"/>
              <a:t>47</a:t>
            </a:r>
            <a:endParaRPr lang="el-GR" dirty="0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5E1C4AB4-BCD3-420B-B2AE-5D9766DEE753}"/>
              </a:ext>
            </a:extLst>
          </p:cNvPr>
          <p:cNvSpPr txBox="1"/>
          <p:nvPr/>
        </p:nvSpPr>
        <p:spPr>
          <a:xfrm>
            <a:off x="2641700" y="1690216"/>
            <a:ext cx="9509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= </a:t>
            </a:r>
            <a:r>
              <a:rPr lang="en-US" dirty="0"/>
              <a:t>4.000</a:t>
            </a:r>
            <a:endParaRPr lang="el-GR" dirty="0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C924AEAC-DE75-41FD-A7D8-1F3756931BDA}"/>
              </a:ext>
            </a:extLst>
          </p:cNvPr>
          <p:cNvSpPr txBox="1"/>
          <p:nvPr/>
        </p:nvSpPr>
        <p:spPr>
          <a:xfrm>
            <a:off x="2584235" y="2325310"/>
            <a:ext cx="9509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= </a:t>
            </a:r>
            <a:r>
              <a:rPr lang="en-US" dirty="0"/>
              <a:t>4.000</a:t>
            </a:r>
            <a:endParaRPr lang="el-GR" dirty="0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916223B5-8B42-43D4-A648-3341208EC327}"/>
              </a:ext>
            </a:extLst>
          </p:cNvPr>
          <p:cNvSpPr txBox="1"/>
          <p:nvPr/>
        </p:nvSpPr>
        <p:spPr>
          <a:xfrm>
            <a:off x="2578410" y="2914670"/>
            <a:ext cx="9625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= </a:t>
            </a:r>
            <a:r>
              <a:rPr lang="en-US" dirty="0"/>
              <a:t>4.000</a:t>
            </a:r>
            <a:endParaRPr lang="el-GR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2C57C9BB-4EB3-4650-A20C-7FB545517692}"/>
              </a:ext>
            </a:extLst>
          </p:cNvPr>
          <p:cNvSpPr txBox="1"/>
          <p:nvPr/>
        </p:nvSpPr>
        <p:spPr>
          <a:xfrm>
            <a:off x="2568458" y="3559745"/>
            <a:ext cx="923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= </a:t>
            </a:r>
            <a:r>
              <a:rPr lang="en-US" dirty="0"/>
              <a:t>4.000</a:t>
            </a:r>
            <a:endParaRPr lang="el-GR" dirty="0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1F1CE9DE-6956-4FFA-845D-6D62E48D7610}"/>
              </a:ext>
            </a:extLst>
          </p:cNvPr>
          <p:cNvSpPr txBox="1"/>
          <p:nvPr/>
        </p:nvSpPr>
        <p:spPr>
          <a:xfrm>
            <a:off x="2556872" y="4203006"/>
            <a:ext cx="948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= </a:t>
            </a:r>
            <a:r>
              <a:rPr lang="en-US" dirty="0"/>
              <a:t>4.000</a:t>
            </a:r>
            <a:endParaRPr lang="el-GR" dirty="0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A5FBABB8-CE27-4503-BFBF-3F7D76D36A8F}"/>
              </a:ext>
            </a:extLst>
          </p:cNvPr>
          <p:cNvSpPr txBox="1"/>
          <p:nvPr/>
        </p:nvSpPr>
        <p:spPr>
          <a:xfrm>
            <a:off x="2556872" y="4715933"/>
            <a:ext cx="1094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= </a:t>
            </a:r>
            <a:r>
              <a:rPr lang="en-US" dirty="0"/>
              <a:t>4.000</a:t>
            </a:r>
            <a:endParaRPr lang="el-GR" dirty="0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ECA6291E-51BE-453F-99D4-1BA47E5A3050}"/>
              </a:ext>
            </a:extLst>
          </p:cNvPr>
          <p:cNvSpPr txBox="1"/>
          <p:nvPr/>
        </p:nvSpPr>
        <p:spPr>
          <a:xfrm>
            <a:off x="2584363" y="5158442"/>
            <a:ext cx="9547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= </a:t>
            </a:r>
            <a:r>
              <a:rPr lang="en-US" dirty="0"/>
              <a:t>4.000</a:t>
            </a:r>
            <a:endParaRPr lang="el-GR" dirty="0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BA11F8D6-7D60-4D6C-ADF4-09CD12A129C5}"/>
              </a:ext>
            </a:extLst>
          </p:cNvPr>
          <p:cNvSpPr txBox="1"/>
          <p:nvPr/>
        </p:nvSpPr>
        <p:spPr>
          <a:xfrm>
            <a:off x="2573743" y="5689935"/>
            <a:ext cx="9534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= </a:t>
            </a:r>
            <a:r>
              <a:rPr lang="en-US" dirty="0"/>
              <a:t>4.000</a:t>
            </a:r>
            <a:endParaRPr lang="el-GR" dirty="0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1746D9EB-D5B0-4314-BC7C-D502F9457A20}"/>
              </a:ext>
            </a:extLst>
          </p:cNvPr>
          <p:cNvSpPr txBox="1"/>
          <p:nvPr/>
        </p:nvSpPr>
        <p:spPr>
          <a:xfrm>
            <a:off x="2597544" y="6291448"/>
            <a:ext cx="9625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= </a:t>
            </a:r>
            <a:r>
              <a:rPr lang="en-US" dirty="0"/>
              <a:t>4.000</a:t>
            </a:r>
            <a:endParaRPr lang="el-GR" dirty="0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481CEC0F-7D87-4E5F-A9FD-C8FA9ACC878E}"/>
              </a:ext>
            </a:extLst>
          </p:cNvPr>
          <p:cNvSpPr txBox="1"/>
          <p:nvPr/>
        </p:nvSpPr>
        <p:spPr>
          <a:xfrm>
            <a:off x="5540300" y="1541356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=3.451</a:t>
            </a:r>
            <a:r>
              <a:rPr lang="el-GR" dirty="0"/>
              <a:t>,</a:t>
            </a:r>
            <a:r>
              <a:rPr lang="en-US" dirty="0"/>
              <a:t>47*1,08=</a:t>
            </a:r>
            <a:r>
              <a:rPr lang="el-GR" dirty="0"/>
              <a:t> </a:t>
            </a:r>
            <a:r>
              <a:rPr lang="en-US" b="1" dirty="0">
                <a:solidFill>
                  <a:srgbClr val="FF0000"/>
                </a:solidFill>
              </a:rPr>
              <a:t>3.727,59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86741724-DED4-4795-A7D9-C5987F28CE73}"/>
              </a:ext>
            </a:extLst>
          </p:cNvPr>
          <p:cNvSpPr txBox="1"/>
          <p:nvPr/>
        </p:nvSpPr>
        <p:spPr>
          <a:xfrm>
            <a:off x="5579634" y="2167617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/>
              <a:t>=</a:t>
            </a:r>
            <a:r>
              <a:rPr lang="en-US" dirty="0"/>
              <a:t>3.727,59*1,08=</a:t>
            </a:r>
            <a:r>
              <a:rPr lang="el-GR" dirty="0"/>
              <a:t> </a:t>
            </a:r>
            <a:r>
              <a:rPr lang="en-US" b="1" dirty="0">
                <a:solidFill>
                  <a:srgbClr val="FF0000"/>
                </a:solidFill>
              </a:rPr>
              <a:t>4.025,79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EC4D9B97-FBA7-4140-A202-9C131FE5F14A}"/>
              </a:ext>
            </a:extLst>
          </p:cNvPr>
          <p:cNvSpPr txBox="1"/>
          <p:nvPr/>
        </p:nvSpPr>
        <p:spPr>
          <a:xfrm>
            <a:off x="5626368" y="2987660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=4.347,86</a:t>
            </a:r>
            <a:endParaRPr lang="el-GR" dirty="0"/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37D31F69-3D1C-4523-80DD-B2D4C361E31E}"/>
              </a:ext>
            </a:extLst>
          </p:cNvPr>
          <p:cNvSpPr txBox="1"/>
          <p:nvPr/>
        </p:nvSpPr>
        <p:spPr>
          <a:xfrm>
            <a:off x="5706116" y="3429000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=4.695,69</a:t>
            </a:r>
            <a:endParaRPr lang="el-GR" dirty="0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1421ED76-D7C5-4A50-B343-B71D8C437A6A}"/>
              </a:ext>
            </a:extLst>
          </p:cNvPr>
          <p:cNvSpPr txBox="1"/>
          <p:nvPr/>
        </p:nvSpPr>
        <p:spPr>
          <a:xfrm>
            <a:off x="5715049" y="4028191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=5.071,34</a:t>
            </a:r>
            <a:endParaRPr lang="el-GR" dirty="0"/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F1461A30-A7A8-41F0-BD3F-6C206A8BCC35}"/>
              </a:ext>
            </a:extLst>
          </p:cNvPr>
          <p:cNvSpPr txBox="1"/>
          <p:nvPr/>
        </p:nvSpPr>
        <p:spPr>
          <a:xfrm>
            <a:off x="5715049" y="4653296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=5.477,05</a:t>
            </a:r>
            <a:endParaRPr lang="el-GR" dirty="0"/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2EB83303-DB40-4D1F-824F-DC7CC04ED46E}"/>
              </a:ext>
            </a:extLst>
          </p:cNvPr>
          <p:cNvSpPr txBox="1"/>
          <p:nvPr/>
        </p:nvSpPr>
        <p:spPr>
          <a:xfrm>
            <a:off x="5796137" y="5140949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=5.915,22</a:t>
            </a:r>
            <a:endParaRPr lang="el-GR" dirty="0"/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BE05A7B1-0506-4DEE-AAB3-0A2FB7CA8CEA}"/>
              </a:ext>
            </a:extLst>
          </p:cNvPr>
          <p:cNvSpPr txBox="1"/>
          <p:nvPr/>
        </p:nvSpPr>
        <p:spPr>
          <a:xfrm>
            <a:off x="5767205" y="5652496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=6.388,43</a:t>
            </a:r>
            <a:endParaRPr lang="el-GR" dirty="0"/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6F05AC2D-E212-43BC-93EF-4CBC5B1749B8}"/>
              </a:ext>
            </a:extLst>
          </p:cNvPr>
          <p:cNvSpPr txBox="1"/>
          <p:nvPr/>
        </p:nvSpPr>
        <p:spPr>
          <a:xfrm>
            <a:off x="5608631" y="6211669"/>
            <a:ext cx="18989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= 6.388,43</a:t>
            </a:r>
            <a:r>
              <a:rPr lang="el-GR" dirty="0"/>
              <a:t>*1,08</a:t>
            </a:r>
          </a:p>
          <a:p>
            <a:pPr algn="ctr"/>
            <a:r>
              <a:rPr lang="en-US" dirty="0"/>
              <a:t>6.899,51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42846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41" grpId="0"/>
      <p:bldP spid="42" grpId="0"/>
      <p:bldP spid="43" grpId="0"/>
      <p:bldP spid="44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60" grpId="0"/>
      <p:bldP spid="61" grpId="0"/>
      <p:bldP spid="62" grpId="0"/>
      <p:bldP spid="63" grpId="0"/>
      <p:bldP spid="64" grpId="0"/>
      <p:bldP spid="66" grpId="0"/>
      <p:bldP spid="67" grpId="0"/>
      <p:bldP spid="6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BC2D394A-74C7-43A9-9B04-20B18D6DB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DCB94C-B5E6-4293-A41E-9D2D60527EE3}" type="slidenum">
              <a:rPr lang="el-GR" smtClean="0"/>
              <a:pPr>
                <a:defRPr/>
              </a:pPr>
              <a:t>15</a:t>
            </a:fld>
            <a:endParaRPr lang="el-GR" dirty="0"/>
          </a:p>
        </p:txBody>
      </p:sp>
      <p:graphicFrame>
        <p:nvGraphicFramePr>
          <p:cNvPr id="5" name="Πίνακας 5">
            <a:extLst>
              <a:ext uri="{FF2B5EF4-FFF2-40B4-BE49-F238E27FC236}">
                <a16:creationId xmlns:a16="http://schemas.microsoft.com/office/drawing/2014/main" id="{79B5BB47-326A-4BBE-BB61-30053B815C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536343"/>
              </p:ext>
            </p:extLst>
          </p:nvPr>
        </p:nvGraphicFramePr>
        <p:xfrm>
          <a:off x="139242" y="53625"/>
          <a:ext cx="8865515" cy="67507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2318">
                  <a:extLst>
                    <a:ext uri="{9D8B030D-6E8A-4147-A177-3AD203B41FA5}">
                      <a16:colId xmlns:a16="http://schemas.microsoft.com/office/drawing/2014/main" val="4049605808"/>
                    </a:ext>
                  </a:extLst>
                </a:gridCol>
                <a:gridCol w="1799936">
                  <a:extLst>
                    <a:ext uri="{9D8B030D-6E8A-4147-A177-3AD203B41FA5}">
                      <a16:colId xmlns:a16="http://schemas.microsoft.com/office/drawing/2014/main" val="339544611"/>
                    </a:ext>
                  </a:extLst>
                </a:gridCol>
                <a:gridCol w="1512432">
                  <a:extLst>
                    <a:ext uri="{9D8B030D-6E8A-4147-A177-3AD203B41FA5}">
                      <a16:colId xmlns:a16="http://schemas.microsoft.com/office/drawing/2014/main" val="4269009146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504943059"/>
                    </a:ext>
                  </a:extLst>
                </a:gridCol>
                <a:gridCol w="2019067">
                  <a:extLst>
                    <a:ext uri="{9D8B030D-6E8A-4147-A177-3AD203B41FA5}">
                      <a16:colId xmlns:a16="http://schemas.microsoft.com/office/drawing/2014/main" val="2112017164"/>
                    </a:ext>
                  </a:extLst>
                </a:gridCol>
                <a:gridCol w="1477586">
                  <a:extLst>
                    <a:ext uri="{9D8B030D-6E8A-4147-A177-3AD203B41FA5}">
                      <a16:colId xmlns:a16="http://schemas.microsoft.com/office/drawing/2014/main" val="3115197746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r>
                        <a:rPr lang="el-GR" sz="1050" dirty="0">
                          <a:solidFill>
                            <a:schemeClr val="tx1"/>
                          </a:solidFill>
                        </a:rPr>
                        <a:t>Έτος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l-GR" sz="1050" dirty="0">
                          <a:solidFill>
                            <a:schemeClr val="tx1"/>
                          </a:solidFill>
                        </a:rPr>
                        <a:t>Ανεξόφλητο Κεφάλαιο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l-GR" sz="1050" dirty="0">
                          <a:solidFill>
                            <a:schemeClr val="tx1"/>
                          </a:solidFill>
                        </a:rPr>
                        <a:t>Τόκος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l-GR" sz="1050" dirty="0">
                          <a:solidFill>
                            <a:schemeClr val="tx1"/>
                          </a:solidFill>
                        </a:rPr>
                        <a:t>Χρεολύσιο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l-GR" sz="1000" dirty="0">
                          <a:solidFill>
                            <a:schemeClr val="tx1"/>
                          </a:solidFill>
                        </a:rPr>
                        <a:t>Καταβληθέν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l-GR" sz="1050" dirty="0">
                          <a:solidFill>
                            <a:schemeClr val="tx1"/>
                          </a:solidFill>
                        </a:rPr>
                        <a:t>Τοκοχρεολύσιο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1675933"/>
                  </a:ext>
                </a:extLst>
              </a:tr>
              <a:tr h="414046">
                <a:tc>
                  <a:txBody>
                    <a:bodyPr/>
                    <a:lstStyle/>
                    <a:p>
                      <a:r>
                        <a:rPr lang="el-GR" sz="14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2015206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r>
                        <a:rPr lang="el-GR" sz="14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2483461"/>
                  </a:ext>
                </a:extLst>
              </a:tr>
              <a:tr h="630070">
                <a:tc>
                  <a:txBody>
                    <a:bodyPr/>
                    <a:lstStyle/>
                    <a:p>
                      <a:r>
                        <a:rPr lang="el-GR" sz="14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516261"/>
                  </a:ext>
                </a:extLst>
              </a:tr>
              <a:tr h="630070">
                <a:tc>
                  <a:txBody>
                    <a:bodyPr/>
                    <a:lstStyle/>
                    <a:p>
                      <a:r>
                        <a:rPr lang="el-GR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9204078"/>
                  </a:ext>
                </a:extLst>
              </a:tr>
              <a:tr h="630070">
                <a:tc>
                  <a:txBody>
                    <a:bodyPr/>
                    <a:lstStyle/>
                    <a:p>
                      <a:r>
                        <a:rPr lang="el-GR" sz="14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1327253"/>
                  </a:ext>
                </a:extLst>
              </a:tr>
              <a:tr h="630070">
                <a:tc>
                  <a:txBody>
                    <a:bodyPr/>
                    <a:lstStyle/>
                    <a:p>
                      <a:r>
                        <a:rPr lang="el-GR" sz="14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0217570"/>
                  </a:ext>
                </a:extLst>
              </a:tr>
              <a:tr h="630070">
                <a:tc>
                  <a:txBody>
                    <a:bodyPr/>
                    <a:lstStyle/>
                    <a:p>
                      <a:r>
                        <a:rPr lang="el-GR" sz="14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5813194"/>
                  </a:ext>
                </a:extLst>
              </a:tr>
              <a:tr h="450050">
                <a:tc>
                  <a:txBody>
                    <a:bodyPr/>
                    <a:lstStyle/>
                    <a:p>
                      <a:r>
                        <a:rPr lang="el-GR" sz="14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6752414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0447864"/>
                  </a:ext>
                </a:extLst>
              </a:tr>
              <a:tr h="558062">
                <a:tc>
                  <a:txBody>
                    <a:bodyPr/>
                    <a:lstStyle/>
                    <a:p>
                      <a:r>
                        <a:rPr lang="el-GR" sz="140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9382182"/>
                  </a:ext>
                </a:extLst>
              </a:tr>
              <a:tr h="630070">
                <a:tc>
                  <a:txBody>
                    <a:bodyPr/>
                    <a:lstStyle/>
                    <a:p>
                      <a:r>
                        <a:rPr lang="el-GR" sz="140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8653005"/>
                  </a:ext>
                </a:extLst>
              </a:tr>
            </a:tbl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B8DE9C0A-7AFE-4A7C-933E-5474FB720C42}"/>
              </a:ext>
            </a:extLst>
          </p:cNvPr>
          <p:cNvSpPr txBox="1"/>
          <p:nvPr/>
        </p:nvSpPr>
        <p:spPr>
          <a:xfrm>
            <a:off x="6528938" y="519868"/>
            <a:ext cx="2519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-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15ED3854-533F-4E5E-9E3C-15AC2BB48AF3}"/>
              </a:ext>
            </a:extLst>
          </p:cNvPr>
          <p:cNvSpPr txBox="1"/>
          <p:nvPr/>
        </p:nvSpPr>
        <p:spPr>
          <a:xfrm>
            <a:off x="5715049" y="959947"/>
            <a:ext cx="13144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=3.451</a:t>
            </a:r>
            <a:r>
              <a:rPr lang="el-GR" dirty="0"/>
              <a:t>,</a:t>
            </a:r>
            <a:r>
              <a:rPr lang="en-US" dirty="0"/>
              <a:t>47</a:t>
            </a:r>
            <a:endParaRPr lang="el-GR" dirty="0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481CEC0F-7D87-4E5F-A9FD-C8FA9ACC878E}"/>
              </a:ext>
            </a:extLst>
          </p:cNvPr>
          <p:cNvSpPr txBox="1"/>
          <p:nvPr/>
        </p:nvSpPr>
        <p:spPr>
          <a:xfrm>
            <a:off x="5540300" y="1541356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=3.451</a:t>
            </a:r>
            <a:r>
              <a:rPr lang="el-GR" dirty="0"/>
              <a:t>,</a:t>
            </a:r>
            <a:r>
              <a:rPr lang="en-US" dirty="0"/>
              <a:t>47*1,08=3.727,59</a:t>
            </a:r>
            <a:endParaRPr lang="el-GR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86741724-DED4-4795-A7D9-C5987F28CE73}"/>
              </a:ext>
            </a:extLst>
          </p:cNvPr>
          <p:cNvSpPr txBox="1"/>
          <p:nvPr/>
        </p:nvSpPr>
        <p:spPr>
          <a:xfrm>
            <a:off x="5579634" y="2167617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/>
              <a:t>=</a:t>
            </a:r>
            <a:r>
              <a:rPr lang="en-US" dirty="0"/>
              <a:t>3.727,59*1,08=4.025,79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EC4D9B97-FBA7-4140-A202-9C131FE5F14A}"/>
              </a:ext>
            </a:extLst>
          </p:cNvPr>
          <p:cNvSpPr txBox="1"/>
          <p:nvPr/>
        </p:nvSpPr>
        <p:spPr>
          <a:xfrm>
            <a:off x="5626368" y="2987660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=4.347,86</a:t>
            </a:r>
            <a:endParaRPr lang="el-GR" dirty="0"/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37D31F69-3D1C-4523-80DD-B2D4C361E31E}"/>
              </a:ext>
            </a:extLst>
          </p:cNvPr>
          <p:cNvSpPr txBox="1"/>
          <p:nvPr/>
        </p:nvSpPr>
        <p:spPr>
          <a:xfrm>
            <a:off x="5706116" y="3429000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=4.695,69</a:t>
            </a:r>
            <a:endParaRPr lang="el-GR" dirty="0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1421ED76-D7C5-4A50-B343-B71D8C437A6A}"/>
              </a:ext>
            </a:extLst>
          </p:cNvPr>
          <p:cNvSpPr txBox="1"/>
          <p:nvPr/>
        </p:nvSpPr>
        <p:spPr>
          <a:xfrm>
            <a:off x="5715049" y="4028191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=5.071,34</a:t>
            </a:r>
            <a:endParaRPr lang="el-GR" dirty="0"/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F1461A30-A7A8-41F0-BD3F-6C206A8BCC35}"/>
              </a:ext>
            </a:extLst>
          </p:cNvPr>
          <p:cNvSpPr txBox="1"/>
          <p:nvPr/>
        </p:nvSpPr>
        <p:spPr>
          <a:xfrm>
            <a:off x="5715049" y="4653296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=5.477,05</a:t>
            </a:r>
            <a:endParaRPr lang="el-GR" dirty="0"/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2EB83303-DB40-4D1F-824F-DC7CC04ED46E}"/>
              </a:ext>
            </a:extLst>
          </p:cNvPr>
          <p:cNvSpPr txBox="1"/>
          <p:nvPr/>
        </p:nvSpPr>
        <p:spPr>
          <a:xfrm>
            <a:off x="5796137" y="5140949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=5.915,22</a:t>
            </a:r>
            <a:endParaRPr lang="el-GR" dirty="0"/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BE05A7B1-0506-4DEE-AAB3-0A2FB7CA8CEA}"/>
              </a:ext>
            </a:extLst>
          </p:cNvPr>
          <p:cNvSpPr txBox="1"/>
          <p:nvPr/>
        </p:nvSpPr>
        <p:spPr>
          <a:xfrm>
            <a:off x="5767205" y="5652496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=6.388,43</a:t>
            </a:r>
            <a:endParaRPr lang="el-GR" dirty="0"/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6F05AC2D-E212-43BC-93EF-4CBC5B1749B8}"/>
              </a:ext>
            </a:extLst>
          </p:cNvPr>
          <p:cNvSpPr txBox="1"/>
          <p:nvPr/>
        </p:nvSpPr>
        <p:spPr>
          <a:xfrm>
            <a:off x="5608631" y="6211669"/>
            <a:ext cx="18989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= 6.388,43</a:t>
            </a:r>
            <a:r>
              <a:rPr lang="el-GR" dirty="0"/>
              <a:t>*1,08</a:t>
            </a:r>
          </a:p>
          <a:p>
            <a:pPr algn="ctr"/>
            <a:r>
              <a:rPr lang="en-US" dirty="0"/>
              <a:t>6.899,51</a:t>
            </a:r>
            <a:endParaRPr lang="el-GR" dirty="0"/>
          </a:p>
        </p:txBody>
      </p:sp>
      <p:sp>
        <p:nvSpPr>
          <p:cNvPr id="2" name="Αριστερό άγκιστρο 1">
            <a:extLst>
              <a:ext uri="{FF2B5EF4-FFF2-40B4-BE49-F238E27FC236}">
                <a16:creationId xmlns:a16="http://schemas.microsoft.com/office/drawing/2014/main" id="{CCF2B835-4A5E-4E5D-A33F-190E72E575D0}"/>
              </a:ext>
            </a:extLst>
          </p:cNvPr>
          <p:cNvSpPr/>
          <p:nvPr/>
        </p:nvSpPr>
        <p:spPr>
          <a:xfrm>
            <a:off x="4788024" y="1052736"/>
            <a:ext cx="791610" cy="5616624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983FBF3-6989-4FBD-8B14-9D82FA7787A8}"/>
              </a:ext>
            </a:extLst>
          </p:cNvPr>
          <p:cNvSpPr txBox="1"/>
          <p:nvPr/>
        </p:nvSpPr>
        <p:spPr>
          <a:xfrm>
            <a:off x="3898513" y="3670580"/>
            <a:ext cx="849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>
                <a:solidFill>
                  <a:srgbClr val="FF0000"/>
                </a:solidFill>
              </a:rPr>
              <a:t>50.000</a:t>
            </a:r>
          </a:p>
        </p:txBody>
      </p:sp>
    </p:spTree>
    <p:extLst>
      <p:ext uri="{BB962C8B-B14F-4D97-AF65-F5344CB8AC3E}">
        <p14:creationId xmlns:p14="http://schemas.microsoft.com/office/powerpoint/2010/main" val="2160255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49" grpId="0"/>
      <p:bldP spid="60" grpId="0"/>
      <p:bldP spid="61" grpId="0"/>
      <p:bldP spid="62" grpId="0"/>
      <p:bldP spid="63" grpId="0"/>
      <p:bldP spid="64" grpId="0"/>
      <p:bldP spid="66" grpId="0"/>
      <p:bldP spid="67" grpId="0"/>
      <p:bldP spid="6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B5EA917-C4A8-4884-A974-8B2722353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1Α. Με εφάπαξ πληρωμή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3F8C5B9-57A3-4E1F-8F2A-EFEDC1732D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564" y="1699031"/>
            <a:ext cx="8064896" cy="688438"/>
          </a:xfrm>
        </p:spPr>
        <p:txBody>
          <a:bodyPr>
            <a:noAutofit/>
          </a:bodyPr>
          <a:lstStyle/>
          <a:p>
            <a:pPr marL="285750" indent="-285750" algn="just" defTabSz="914400">
              <a:buClr>
                <a:srgbClr val="CC6600"/>
              </a:buClr>
            </a:pPr>
            <a:r>
              <a:rPr lang="el-GR" b="1" dirty="0">
                <a:solidFill>
                  <a:srgbClr val="FF0000"/>
                </a:solidFill>
              </a:rPr>
              <a:t>Α. Οι τόκοι καταβάλλονται μαζί με το κεφάλαιο στην εξόφλησή του.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F0408F5B-8E37-413F-8F42-D5FD31AE2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DCB94C-B5E6-4293-A41E-9D2D60527EE3}" type="slidenum">
              <a:rPr lang="el-GR" smtClean="0"/>
              <a:pPr>
                <a:defRPr/>
              </a:pPr>
              <a:t>2</a:t>
            </a:fld>
            <a:endParaRPr lang="el-GR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AB99FFA-0A42-4314-8D61-561F0EDE3C6E}"/>
              </a:ext>
            </a:extLst>
          </p:cNvPr>
          <p:cNvSpPr txBox="1"/>
          <p:nvPr/>
        </p:nvSpPr>
        <p:spPr>
          <a:xfrm>
            <a:off x="385772" y="2506450"/>
            <a:ext cx="806489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Clr>
                <a:srgbClr val="CC6600"/>
              </a:buClr>
              <a:buFont typeface="Wingdings" panose="05000000000000000000" pitchFamily="2" charset="2"/>
              <a:buChar char="m"/>
            </a:pPr>
            <a:r>
              <a:rPr lang="el-GR" dirty="0"/>
              <a:t>Μία επιχείρηση έλαβε δάνειο 10.000, από μία τράπεζα, με την υποχρέωση  να καταβάλλει μετά από 3 έτη το κεφάλαιο του δανείου μαζί με τους τόκους. Να </a:t>
            </a:r>
            <a:r>
              <a:rPr lang="el-GR" b="1" dirty="0"/>
              <a:t>περιγράψετε τ</a:t>
            </a:r>
            <a:r>
              <a:rPr lang="el-GR" dirty="0"/>
              <a:t>η διαδικασία απόσβεσης του δανείου όταν το επιτόκιο δανεισμού είναι 7%.</a:t>
            </a:r>
          </a:p>
          <a:p>
            <a:r>
              <a:rPr lang="el-GR" b="1" dirty="0">
                <a:solidFill>
                  <a:srgbClr val="FF0000"/>
                </a:solidFill>
              </a:rPr>
              <a:t>Λύση</a:t>
            </a:r>
          </a:p>
        </p:txBody>
      </p:sp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D3131DD7-0904-4A5C-B3ED-03EB42783DF3}"/>
              </a:ext>
            </a:extLst>
          </p:cNvPr>
          <p:cNvSpPr/>
          <p:nvPr/>
        </p:nvSpPr>
        <p:spPr>
          <a:xfrm>
            <a:off x="51492" y="4365104"/>
            <a:ext cx="7601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n = </a:t>
            </a:r>
            <a:r>
              <a:rPr lang="el-GR" dirty="0"/>
              <a:t>3 </a:t>
            </a:r>
          </a:p>
        </p:txBody>
      </p:sp>
      <p:sp>
        <p:nvSpPr>
          <p:cNvPr id="7" name="Ορθογώνιο 6">
            <a:extLst>
              <a:ext uri="{FF2B5EF4-FFF2-40B4-BE49-F238E27FC236}">
                <a16:creationId xmlns:a16="http://schemas.microsoft.com/office/drawing/2014/main" id="{EC4B75A0-2E14-48A3-B819-66024509D089}"/>
              </a:ext>
            </a:extLst>
          </p:cNvPr>
          <p:cNvSpPr/>
          <p:nvPr/>
        </p:nvSpPr>
        <p:spPr>
          <a:xfrm>
            <a:off x="51492" y="3995772"/>
            <a:ext cx="14013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K</a:t>
            </a:r>
            <a:r>
              <a:rPr lang="en-US" baseline="-25000" dirty="0"/>
              <a:t>0</a:t>
            </a:r>
            <a:r>
              <a:rPr lang="en-US" dirty="0"/>
              <a:t> = </a:t>
            </a:r>
            <a:r>
              <a:rPr lang="el-GR" dirty="0"/>
              <a:t>10.000</a:t>
            </a:r>
          </a:p>
        </p:txBody>
      </p:sp>
      <p:sp>
        <p:nvSpPr>
          <p:cNvPr id="8" name="Ορθογώνιο 7">
            <a:extLst>
              <a:ext uri="{FF2B5EF4-FFF2-40B4-BE49-F238E27FC236}">
                <a16:creationId xmlns:a16="http://schemas.microsoft.com/office/drawing/2014/main" id="{EA17A21C-AB5A-4B4C-A8F6-8D17C9EC4C78}"/>
              </a:ext>
            </a:extLst>
          </p:cNvPr>
          <p:cNvSpPr/>
          <p:nvPr/>
        </p:nvSpPr>
        <p:spPr>
          <a:xfrm>
            <a:off x="66715" y="4734436"/>
            <a:ext cx="8883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i = 7%</a:t>
            </a:r>
            <a:r>
              <a:rPr lang="el-GR" dirty="0"/>
              <a:t> </a:t>
            </a:r>
          </a:p>
        </p:txBody>
      </p:sp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A3A7A30D-4942-43AC-BB24-07F21B276CEF}"/>
              </a:ext>
            </a:extLst>
          </p:cNvPr>
          <p:cNvSpPr/>
          <p:nvPr/>
        </p:nvSpPr>
        <p:spPr>
          <a:xfrm>
            <a:off x="2601563" y="3812436"/>
            <a:ext cx="22252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/>
              <a:t>K</a:t>
            </a:r>
            <a:r>
              <a:rPr lang="en-US" sz="2400" baseline="-25000" dirty="0" err="1"/>
              <a:t>n</a:t>
            </a:r>
            <a:r>
              <a:rPr lang="en-US" sz="2400" baseline="-25000" dirty="0"/>
              <a:t>  </a:t>
            </a:r>
            <a:r>
              <a:rPr lang="en-US" sz="2400" dirty="0"/>
              <a:t>=</a:t>
            </a:r>
            <a:r>
              <a:rPr lang="en-US" sz="2400" baseline="-25000" dirty="0"/>
              <a:t> </a:t>
            </a:r>
            <a:r>
              <a:rPr lang="en-US" sz="2400" dirty="0"/>
              <a:t>K</a:t>
            </a:r>
            <a:r>
              <a:rPr lang="en-US" sz="2400" baseline="-25000" dirty="0"/>
              <a:t>0</a:t>
            </a:r>
            <a:r>
              <a:rPr lang="en-US" sz="2400" dirty="0"/>
              <a:t> *(1+i)</a:t>
            </a:r>
            <a:r>
              <a:rPr lang="en-US" sz="2400" baseline="30000" dirty="0"/>
              <a:t>n</a:t>
            </a:r>
            <a:endParaRPr lang="el-GR" sz="2400" baseline="30000" dirty="0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DB48BFF9-7336-4F2A-84EA-09C42322AA30}"/>
              </a:ext>
            </a:extLst>
          </p:cNvPr>
          <p:cNvSpPr/>
          <p:nvPr/>
        </p:nvSpPr>
        <p:spPr>
          <a:xfrm>
            <a:off x="4748670" y="3843213"/>
            <a:ext cx="45717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ym typeface="Wingdings" panose="05000000000000000000" pitchFamily="2" charset="2"/>
              </a:rPr>
              <a:t></a:t>
            </a:r>
            <a:endParaRPr lang="el-GR" sz="2000" dirty="0"/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8D7BC518-C580-432D-8FD5-157E02B9E7A4}"/>
              </a:ext>
            </a:extLst>
          </p:cNvPr>
          <p:cNvSpPr/>
          <p:nvPr/>
        </p:nvSpPr>
        <p:spPr>
          <a:xfrm>
            <a:off x="2594913" y="4267079"/>
            <a:ext cx="32175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/>
              <a:t>K</a:t>
            </a:r>
            <a:r>
              <a:rPr lang="en-US" sz="2400" baseline="-25000" dirty="0" err="1"/>
              <a:t>n</a:t>
            </a:r>
            <a:r>
              <a:rPr lang="en-US" sz="2400" baseline="-25000" dirty="0"/>
              <a:t>  </a:t>
            </a:r>
            <a:r>
              <a:rPr lang="en-US" sz="2400" dirty="0"/>
              <a:t>=</a:t>
            </a:r>
            <a:r>
              <a:rPr lang="en-US" sz="2400" baseline="-25000" dirty="0"/>
              <a:t> </a:t>
            </a:r>
            <a:r>
              <a:rPr lang="en-US" sz="2400" dirty="0"/>
              <a:t>10.000 *(1+0,07)</a:t>
            </a:r>
            <a:r>
              <a:rPr lang="en-US" sz="2400" baseline="30000" dirty="0"/>
              <a:t>3</a:t>
            </a:r>
            <a:endParaRPr lang="el-GR" sz="2400" baseline="30000" dirty="0"/>
          </a:p>
        </p:txBody>
      </p:sp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705C3106-6818-4E2A-A28E-79C059EEA8B1}"/>
              </a:ext>
            </a:extLst>
          </p:cNvPr>
          <p:cNvSpPr/>
          <p:nvPr/>
        </p:nvSpPr>
        <p:spPr>
          <a:xfrm>
            <a:off x="5685347" y="4314116"/>
            <a:ext cx="5116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ym typeface="Wingdings" panose="05000000000000000000" pitchFamily="2" charset="2"/>
              </a:rPr>
              <a:t></a:t>
            </a:r>
            <a:endParaRPr lang="el-GR" sz="2400" dirty="0"/>
          </a:p>
        </p:txBody>
      </p:sp>
      <p:sp>
        <p:nvSpPr>
          <p:cNvPr id="13" name="Ορθογώνιο 12">
            <a:extLst>
              <a:ext uri="{FF2B5EF4-FFF2-40B4-BE49-F238E27FC236}">
                <a16:creationId xmlns:a16="http://schemas.microsoft.com/office/drawing/2014/main" id="{C3C29219-2528-485B-8747-067E7A7C3C7A}"/>
              </a:ext>
            </a:extLst>
          </p:cNvPr>
          <p:cNvSpPr/>
          <p:nvPr/>
        </p:nvSpPr>
        <p:spPr>
          <a:xfrm>
            <a:off x="6142523" y="4260688"/>
            <a:ext cx="17716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/>
              <a:t>K</a:t>
            </a:r>
            <a:r>
              <a:rPr lang="en-US" sz="2400" baseline="-25000" dirty="0" err="1"/>
              <a:t>n</a:t>
            </a:r>
            <a:r>
              <a:rPr lang="en-US" sz="2400" baseline="-25000" dirty="0"/>
              <a:t>  </a:t>
            </a:r>
            <a:r>
              <a:rPr lang="en-US" sz="2400" dirty="0"/>
              <a:t>=</a:t>
            </a:r>
            <a:r>
              <a:rPr lang="en-US" sz="2400" baseline="-25000" dirty="0"/>
              <a:t> </a:t>
            </a:r>
            <a:r>
              <a:rPr lang="en-US" sz="2400" dirty="0"/>
              <a:t>12.250</a:t>
            </a:r>
            <a:endParaRPr lang="el-GR" sz="2400" baseline="300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BD66B86-AD03-4C7B-AB48-689FD41ED534}"/>
              </a:ext>
            </a:extLst>
          </p:cNvPr>
          <p:cNvSpPr txBox="1"/>
          <p:nvPr/>
        </p:nvSpPr>
        <p:spPr>
          <a:xfrm>
            <a:off x="385772" y="5143580"/>
            <a:ext cx="83383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Η επιχείρηση καλείται να καταβάλει ένα τοκοχρεολύσιο (κεφ./χρεολύσιο + τόκος)</a:t>
            </a:r>
          </a:p>
        </p:txBody>
      </p:sp>
      <p:cxnSp>
        <p:nvCxnSpPr>
          <p:cNvPr id="16" name="Ευθύγραμμο βέλος σύνδεσης 15">
            <a:extLst>
              <a:ext uri="{FF2B5EF4-FFF2-40B4-BE49-F238E27FC236}">
                <a16:creationId xmlns:a16="http://schemas.microsoft.com/office/drawing/2014/main" id="{779A3284-2AB6-482E-ACE1-CCC2E6657BA3}"/>
              </a:ext>
            </a:extLst>
          </p:cNvPr>
          <p:cNvCxnSpPr>
            <a:cxnSpLocks/>
          </p:cNvCxnSpPr>
          <p:nvPr/>
        </p:nvCxnSpPr>
        <p:spPr>
          <a:xfrm flipH="1">
            <a:off x="4452751" y="5481679"/>
            <a:ext cx="2160241" cy="64629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8A12FF90-C1AE-4790-9BC7-02C4E32186FB}"/>
              </a:ext>
            </a:extLst>
          </p:cNvPr>
          <p:cNvSpPr txBox="1"/>
          <p:nvPr/>
        </p:nvSpPr>
        <p:spPr>
          <a:xfrm>
            <a:off x="4001278" y="6142321"/>
            <a:ext cx="8338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10.000</a:t>
            </a:r>
          </a:p>
        </p:txBody>
      </p:sp>
      <p:cxnSp>
        <p:nvCxnSpPr>
          <p:cNvPr id="20" name="Ευθύγραμμο βέλος σύνδεσης 19">
            <a:extLst>
              <a:ext uri="{FF2B5EF4-FFF2-40B4-BE49-F238E27FC236}">
                <a16:creationId xmlns:a16="http://schemas.microsoft.com/office/drawing/2014/main" id="{195BA75C-6B36-4F52-A527-ACE0D576EF35}"/>
              </a:ext>
            </a:extLst>
          </p:cNvPr>
          <p:cNvCxnSpPr>
            <a:cxnSpLocks/>
          </p:cNvCxnSpPr>
          <p:nvPr/>
        </p:nvCxnSpPr>
        <p:spPr>
          <a:xfrm flipH="1">
            <a:off x="7727932" y="5500569"/>
            <a:ext cx="372460" cy="89461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CC7CC1E5-4CE7-491D-A333-B8577DF5C8D5}"/>
              </a:ext>
            </a:extLst>
          </p:cNvPr>
          <p:cNvSpPr txBox="1"/>
          <p:nvPr/>
        </p:nvSpPr>
        <p:spPr>
          <a:xfrm>
            <a:off x="7239513" y="6326987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2.250</a:t>
            </a:r>
          </a:p>
        </p:txBody>
      </p:sp>
    </p:spTree>
    <p:extLst>
      <p:ext uri="{BB962C8B-B14F-4D97-AF65-F5344CB8AC3E}">
        <p14:creationId xmlns:p14="http://schemas.microsoft.com/office/powerpoint/2010/main" val="2091663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9" grpId="0"/>
      <p:bldP spid="2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6BEE0ED-5076-43B1-8F1D-E4E541276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1Α. Με εφάπαξ πληρωμή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7DE4C3E-8AD9-425E-9B2F-5800DF3A6E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46" y="1732451"/>
            <a:ext cx="7765322" cy="1984582"/>
          </a:xfrm>
        </p:spPr>
        <p:txBody>
          <a:bodyPr/>
          <a:lstStyle/>
          <a:p>
            <a:pPr algn="just"/>
            <a:r>
              <a:rPr lang="el-GR" dirty="0"/>
              <a:t>Δάνειο €15.000 πρέπει να εξοφληθεί μετά από 10 χρόνια με επιτόκιο 8%. Να υπολογισθεί το ποσό που πρέπει να δοθεί για την εξόφληση του δανείου αν οι τόκοι δεν καταβάλλονται στο τέλος κάθε περιόδου.</a:t>
            </a:r>
          </a:p>
          <a:p>
            <a:pPr marL="36900" indent="0" algn="just">
              <a:buNone/>
            </a:pPr>
            <a:r>
              <a:rPr lang="el-GR" b="1" dirty="0">
                <a:solidFill>
                  <a:srgbClr val="FF0000"/>
                </a:solidFill>
              </a:rPr>
              <a:t>Λύση</a:t>
            </a:r>
            <a:r>
              <a:rPr lang="el-GR" dirty="0"/>
              <a:t> 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ACDA5627-31D9-41D8-A221-3DAB41655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DCB94C-B5E6-4293-A41E-9D2D60527EE3}" type="slidenum">
              <a:rPr lang="el-GR" smtClean="0"/>
              <a:pPr>
                <a:defRPr/>
              </a:pPr>
              <a:t>3</a:t>
            </a:fld>
            <a:endParaRPr lang="el-GR" dirty="0"/>
          </a:p>
        </p:txBody>
      </p:sp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E7C4224D-217E-4F84-9D05-85C5B191F290}"/>
              </a:ext>
            </a:extLst>
          </p:cNvPr>
          <p:cNvSpPr/>
          <p:nvPr/>
        </p:nvSpPr>
        <p:spPr>
          <a:xfrm>
            <a:off x="51492" y="4365104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n = </a:t>
            </a:r>
            <a:r>
              <a:rPr lang="el-GR" dirty="0"/>
              <a:t>10 </a:t>
            </a:r>
          </a:p>
        </p:txBody>
      </p:sp>
      <p:sp>
        <p:nvSpPr>
          <p:cNvPr id="7" name="Ορθογώνιο 6">
            <a:extLst>
              <a:ext uri="{FF2B5EF4-FFF2-40B4-BE49-F238E27FC236}">
                <a16:creationId xmlns:a16="http://schemas.microsoft.com/office/drawing/2014/main" id="{759E1D9A-2619-4EAF-8925-B002DDAE70C7}"/>
              </a:ext>
            </a:extLst>
          </p:cNvPr>
          <p:cNvSpPr/>
          <p:nvPr/>
        </p:nvSpPr>
        <p:spPr>
          <a:xfrm>
            <a:off x="51492" y="3995772"/>
            <a:ext cx="14013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K</a:t>
            </a:r>
            <a:r>
              <a:rPr lang="en-US" baseline="-25000" dirty="0"/>
              <a:t>0</a:t>
            </a:r>
            <a:r>
              <a:rPr lang="en-US" dirty="0"/>
              <a:t> = </a:t>
            </a:r>
            <a:r>
              <a:rPr lang="el-GR" dirty="0"/>
              <a:t>15.000</a:t>
            </a:r>
          </a:p>
        </p:txBody>
      </p:sp>
      <p:sp>
        <p:nvSpPr>
          <p:cNvPr id="8" name="Ορθογώνιο 7">
            <a:extLst>
              <a:ext uri="{FF2B5EF4-FFF2-40B4-BE49-F238E27FC236}">
                <a16:creationId xmlns:a16="http://schemas.microsoft.com/office/drawing/2014/main" id="{4418ACC3-E0CF-4C5B-BD4B-F8D79D0BE172}"/>
              </a:ext>
            </a:extLst>
          </p:cNvPr>
          <p:cNvSpPr/>
          <p:nvPr/>
        </p:nvSpPr>
        <p:spPr>
          <a:xfrm>
            <a:off x="66715" y="4734436"/>
            <a:ext cx="8883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i = </a:t>
            </a:r>
            <a:r>
              <a:rPr lang="el-GR" dirty="0"/>
              <a:t>8</a:t>
            </a:r>
            <a:r>
              <a:rPr lang="en-US" dirty="0"/>
              <a:t>%</a:t>
            </a:r>
            <a:r>
              <a:rPr lang="el-GR" dirty="0"/>
              <a:t> </a:t>
            </a:r>
          </a:p>
        </p:txBody>
      </p:sp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984FD595-3364-4008-9F24-EF404555B1CB}"/>
              </a:ext>
            </a:extLst>
          </p:cNvPr>
          <p:cNvSpPr/>
          <p:nvPr/>
        </p:nvSpPr>
        <p:spPr>
          <a:xfrm>
            <a:off x="2601563" y="3812436"/>
            <a:ext cx="22252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/>
              <a:t>K</a:t>
            </a:r>
            <a:r>
              <a:rPr lang="en-US" sz="2400" baseline="-25000" dirty="0" err="1"/>
              <a:t>n</a:t>
            </a:r>
            <a:r>
              <a:rPr lang="en-US" sz="2400" baseline="-25000" dirty="0"/>
              <a:t>  </a:t>
            </a:r>
            <a:r>
              <a:rPr lang="en-US" sz="2400" dirty="0"/>
              <a:t>=</a:t>
            </a:r>
            <a:r>
              <a:rPr lang="en-US" sz="2400" baseline="-25000" dirty="0"/>
              <a:t> </a:t>
            </a:r>
            <a:r>
              <a:rPr lang="en-US" sz="2400" dirty="0"/>
              <a:t>K</a:t>
            </a:r>
            <a:r>
              <a:rPr lang="en-US" sz="2400" baseline="-25000" dirty="0"/>
              <a:t>0</a:t>
            </a:r>
            <a:r>
              <a:rPr lang="en-US" sz="2400" dirty="0"/>
              <a:t> *(1+i)</a:t>
            </a:r>
            <a:r>
              <a:rPr lang="en-US" sz="2400" baseline="30000" dirty="0"/>
              <a:t>n</a:t>
            </a:r>
            <a:endParaRPr lang="el-GR" sz="2400" baseline="30000" dirty="0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8C632F77-2D42-4C1B-88F2-2319D49359AE}"/>
              </a:ext>
            </a:extLst>
          </p:cNvPr>
          <p:cNvSpPr/>
          <p:nvPr/>
        </p:nvSpPr>
        <p:spPr>
          <a:xfrm>
            <a:off x="2594913" y="4267079"/>
            <a:ext cx="33217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/>
              <a:t>K</a:t>
            </a:r>
            <a:r>
              <a:rPr lang="en-US" sz="2400" baseline="-25000" dirty="0" err="1"/>
              <a:t>n</a:t>
            </a:r>
            <a:r>
              <a:rPr lang="en-US" sz="2400" baseline="-25000" dirty="0"/>
              <a:t>  </a:t>
            </a:r>
            <a:r>
              <a:rPr lang="en-US" sz="2400" dirty="0"/>
              <a:t>=</a:t>
            </a:r>
            <a:r>
              <a:rPr lang="en-US" sz="2400" baseline="-25000" dirty="0"/>
              <a:t> </a:t>
            </a:r>
            <a:r>
              <a:rPr lang="en-US" sz="2400" dirty="0"/>
              <a:t>1</a:t>
            </a:r>
            <a:r>
              <a:rPr lang="el-GR" sz="2400" dirty="0"/>
              <a:t>5</a:t>
            </a:r>
            <a:r>
              <a:rPr lang="en-US" sz="2400" dirty="0"/>
              <a:t>.000 *(1+0,0</a:t>
            </a:r>
            <a:r>
              <a:rPr lang="el-GR" sz="2400" dirty="0"/>
              <a:t>8</a:t>
            </a:r>
            <a:r>
              <a:rPr lang="en-US" sz="2400" dirty="0"/>
              <a:t>)</a:t>
            </a:r>
            <a:r>
              <a:rPr lang="el-GR" sz="2400" baseline="30000" dirty="0"/>
              <a:t>10</a:t>
            </a:r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76A64A4E-FE4D-45A3-9D1F-6DE9A735798A}"/>
              </a:ext>
            </a:extLst>
          </p:cNvPr>
          <p:cNvSpPr/>
          <p:nvPr/>
        </p:nvSpPr>
        <p:spPr>
          <a:xfrm>
            <a:off x="5710172" y="4364532"/>
            <a:ext cx="45717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ym typeface="Wingdings" panose="05000000000000000000" pitchFamily="2" charset="2"/>
              </a:rPr>
              <a:t></a:t>
            </a:r>
            <a:endParaRPr lang="el-GR" sz="2000" dirty="0"/>
          </a:p>
        </p:txBody>
      </p:sp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2D01742F-135A-4C6A-9A97-CEA24CAF248A}"/>
              </a:ext>
            </a:extLst>
          </p:cNvPr>
          <p:cNvSpPr/>
          <p:nvPr/>
        </p:nvSpPr>
        <p:spPr>
          <a:xfrm>
            <a:off x="6012160" y="4260428"/>
            <a:ext cx="22509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/>
              <a:t>K</a:t>
            </a:r>
            <a:r>
              <a:rPr lang="en-US" sz="2400" baseline="-25000" dirty="0" err="1"/>
              <a:t>n</a:t>
            </a:r>
            <a:r>
              <a:rPr lang="en-US" sz="2400" baseline="-25000" dirty="0"/>
              <a:t>  </a:t>
            </a:r>
            <a:r>
              <a:rPr lang="en-US" sz="2400" dirty="0"/>
              <a:t>=</a:t>
            </a:r>
            <a:r>
              <a:rPr lang="en-US" sz="2400" baseline="-25000" dirty="0"/>
              <a:t> </a:t>
            </a:r>
            <a:r>
              <a:rPr lang="el-GR" sz="2400" dirty="0"/>
              <a:t>32.383,88 </a:t>
            </a:r>
            <a:endParaRPr lang="el-GR" sz="2400" baseline="30000" dirty="0"/>
          </a:p>
        </p:txBody>
      </p:sp>
      <p:sp>
        <p:nvSpPr>
          <p:cNvPr id="13" name="Ορθογώνιο 12">
            <a:extLst>
              <a:ext uri="{FF2B5EF4-FFF2-40B4-BE49-F238E27FC236}">
                <a16:creationId xmlns:a16="http://schemas.microsoft.com/office/drawing/2014/main" id="{7E0D78D9-DFA6-41B6-B4FD-9344EA757EF2}"/>
              </a:ext>
            </a:extLst>
          </p:cNvPr>
          <p:cNvSpPr/>
          <p:nvPr/>
        </p:nvSpPr>
        <p:spPr>
          <a:xfrm>
            <a:off x="4815993" y="3860318"/>
            <a:ext cx="45717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ym typeface="Wingdings" panose="05000000000000000000" pitchFamily="2" charset="2"/>
              </a:rPr>
              <a:t></a:t>
            </a: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3720356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C2949F4-33BF-472C-8FE8-3B733CD5B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1Β. Με εφάπαξ πληρωμή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0752170-263D-432C-A00F-C7C5D425EE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46" y="1732451"/>
            <a:ext cx="7765322" cy="760446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l-GR" sz="2400" b="1" dirty="0">
                <a:solidFill>
                  <a:srgbClr val="FF0000"/>
                </a:solidFill>
              </a:rPr>
              <a:t>Β. Οι τόκοι καταβάλλονται σε κάθε περίοδο και στη λήξη του δανείου καταβάλλεται το δανεισθέν κεφάλαιο</a:t>
            </a:r>
            <a:r>
              <a:rPr lang="en-US" sz="2400" b="1" dirty="0">
                <a:solidFill>
                  <a:srgbClr val="FF0000"/>
                </a:solidFill>
              </a:rPr>
              <a:t>.</a:t>
            </a:r>
            <a:endParaRPr lang="el-GR" sz="2400" b="1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23EDD72A-BF48-452B-AB19-2889EBFD36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DCB94C-B5E6-4293-A41E-9D2D60527EE3}" type="slidenum">
              <a:rPr lang="el-GR" smtClean="0"/>
              <a:pPr>
                <a:defRPr/>
              </a:pPr>
              <a:t>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352702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3FFDA71-2BBC-4139-895D-6B0C5CD5B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1Β. Με εφάπαξ πληρωμή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1719737-B719-42AD-AC04-156690483B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42908"/>
            <a:ext cx="8892480" cy="1696550"/>
          </a:xfrm>
        </p:spPr>
        <p:txBody>
          <a:bodyPr/>
          <a:lstStyle/>
          <a:p>
            <a:pPr algn="just"/>
            <a:r>
              <a:rPr lang="el-GR" sz="1800" dirty="0"/>
              <a:t>Μία επιχείρηση έλαβε δάνειο 30.000 ευρώ με την υποχρέωση να καταβάλει στο τέλος κάθε έτους τον τόκο και στη λήξη του δανείου, μετά από 7 έτη, να εξοφλήσει το δάνειο. Να γίνει ο πίνακας απόσβεσης του δανείου, όταν το επιτόκιο δανεισμού είναι 10%.</a:t>
            </a:r>
          </a:p>
          <a:p>
            <a:pPr marL="36900" indent="0" algn="just">
              <a:buNone/>
            </a:pPr>
            <a:r>
              <a:rPr lang="el-GR" sz="1800" b="1" dirty="0">
                <a:solidFill>
                  <a:srgbClr val="FF0000"/>
                </a:solidFill>
              </a:rPr>
              <a:t>Λύση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98C5779C-EB08-41B5-9855-329C05683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DCB94C-B5E6-4293-A41E-9D2D60527EE3}" type="slidenum">
              <a:rPr lang="el-GR" smtClean="0"/>
              <a:pPr>
                <a:defRPr/>
              </a:pPr>
              <a:t>5</a:t>
            </a:fld>
            <a:endParaRPr lang="el-GR" dirty="0"/>
          </a:p>
        </p:txBody>
      </p:sp>
      <p:graphicFrame>
        <p:nvGraphicFramePr>
          <p:cNvPr id="5" name="Πίνακας 5">
            <a:extLst>
              <a:ext uri="{FF2B5EF4-FFF2-40B4-BE49-F238E27FC236}">
                <a16:creationId xmlns:a16="http://schemas.microsoft.com/office/drawing/2014/main" id="{0821556D-0025-494C-8EEF-E4AFAAB232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8139740"/>
              </p:ext>
            </p:extLst>
          </p:nvPr>
        </p:nvGraphicFramePr>
        <p:xfrm>
          <a:off x="1050856" y="2564904"/>
          <a:ext cx="7553591" cy="41764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6619">
                  <a:extLst>
                    <a:ext uri="{9D8B030D-6E8A-4147-A177-3AD203B41FA5}">
                      <a16:colId xmlns:a16="http://schemas.microsoft.com/office/drawing/2014/main" val="1448454264"/>
                    </a:ext>
                  </a:extLst>
                </a:gridCol>
                <a:gridCol w="1282731">
                  <a:extLst>
                    <a:ext uri="{9D8B030D-6E8A-4147-A177-3AD203B41FA5}">
                      <a16:colId xmlns:a16="http://schemas.microsoft.com/office/drawing/2014/main" val="46050541"/>
                    </a:ext>
                  </a:extLst>
                </a:gridCol>
                <a:gridCol w="1877445">
                  <a:extLst>
                    <a:ext uri="{9D8B030D-6E8A-4147-A177-3AD203B41FA5}">
                      <a16:colId xmlns:a16="http://schemas.microsoft.com/office/drawing/2014/main" val="230838415"/>
                    </a:ext>
                  </a:extLst>
                </a:gridCol>
                <a:gridCol w="1258932">
                  <a:extLst>
                    <a:ext uri="{9D8B030D-6E8A-4147-A177-3AD203B41FA5}">
                      <a16:colId xmlns:a16="http://schemas.microsoft.com/office/drawing/2014/main" val="369578270"/>
                    </a:ext>
                  </a:extLst>
                </a:gridCol>
                <a:gridCol w="1258932">
                  <a:extLst>
                    <a:ext uri="{9D8B030D-6E8A-4147-A177-3AD203B41FA5}">
                      <a16:colId xmlns:a16="http://schemas.microsoft.com/office/drawing/2014/main" val="1907811325"/>
                    </a:ext>
                  </a:extLst>
                </a:gridCol>
                <a:gridCol w="1258932">
                  <a:extLst>
                    <a:ext uri="{9D8B030D-6E8A-4147-A177-3AD203B41FA5}">
                      <a16:colId xmlns:a16="http://schemas.microsoft.com/office/drawing/2014/main" val="3304417491"/>
                    </a:ext>
                  </a:extLst>
                </a:gridCol>
              </a:tblGrid>
              <a:tr h="557689">
                <a:tc>
                  <a:txBody>
                    <a:bodyPr/>
                    <a:lstStyle/>
                    <a:p>
                      <a:r>
                        <a:rPr lang="el-GR" sz="1200" dirty="0">
                          <a:solidFill>
                            <a:schemeClr val="tx1"/>
                          </a:solidFill>
                        </a:rPr>
                        <a:t>Έτος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l-GR" sz="1200" dirty="0">
                          <a:solidFill>
                            <a:schemeClr val="tx1"/>
                          </a:solidFill>
                        </a:rPr>
                        <a:t>Ανεξόφλητο Κεφάλαιο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400" dirty="0">
                          <a:solidFill>
                            <a:schemeClr val="tx1"/>
                          </a:solidFill>
                        </a:rPr>
                        <a:t>Τόκος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400" dirty="0">
                          <a:solidFill>
                            <a:schemeClr val="tx1"/>
                          </a:solidFill>
                        </a:rPr>
                        <a:t>Χρεολύσιο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100" dirty="0">
                          <a:solidFill>
                            <a:schemeClr val="tx1"/>
                          </a:solidFill>
                        </a:rPr>
                        <a:t>Τοκοχρεολύσιο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200" dirty="0">
                          <a:solidFill>
                            <a:schemeClr val="tx1"/>
                          </a:solidFill>
                        </a:rPr>
                        <a:t>Υπόλοιπο Χρέους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3289202"/>
                  </a:ext>
                </a:extLst>
              </a:tr>
              <a:tr h="452347">
                <a:tc>
                  <a:txBody>
                    <a:bodyPr/>
                    <a:lstStyle/>
                    <a:p>
                      <a:r>
                        <a:rPr lang="el-GR" sz="18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2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2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2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2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2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2290591"/>
                  </a:ext>
                </a:extLst>
              </a:tr>
              <a:tr h="452347">
                <a:tc>
                  <a:txBody>
                    <a:bodyPr/>
                    <a:lstStyle/>
                    <a:p>
                      <a:r>
                        <a:rPr lang="el-GR" sz="1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2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2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20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20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2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7363485"/>
                  </a:ext>
                </a:extLst>
              </a:tr>
              <a:tr h="452347">
                <a:tc>
                  <a:txBody>
                    <a:bodyPr/>
                    <a:lstStyle/>
                    <a:p>
                      <a:r>
                        <a:rPr lang="el-GR" sz="1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2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2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20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20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20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5773262"/>
                  </a:ext>
                </a:extLst>
              </a:tr>
              <a:tr h="452347">
                <a:tc>
                  <a:txBody>
                    <a:bodyPr/>
                    <a:lstStyle/>
                    <a:p>
                      <a:r>
                        <a:rPr lang="el-GR" sz="18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20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2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2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20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20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0100493"/>
                  </a:ext>
                </a:extLst>
              </a:tr>
              <a:tr h="452347">
                <a:tc>
                  <a:txBody>
                    <a:bodyPr/>
                    <a:lstStyle/>
                    <a:p>
                      <a:r>
                        <a:rPr lang="el-GR" sz="18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20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20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2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2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2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5063593"/>
                  </a:ext>
                </a:extLst>
              </a:tr>
              <a:tr h="452347">
                <a:tc>
                  <a:txBody>
                    <a:bodyPr/>
                    <a:lstStyle/>
                    <a:p>
                      <a:r>
                        <a:rPr lang="el-GR" sz="18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20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20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20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2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20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03154"/>
                  </a:ext>
                </a:extLst>
              </a:tr>
              <a:tr h="452347">
                <a:tc>
                  <a:txBody>
                    <a:bodyPr/>
                    <a:lstStyle/>
                    <a:p>
                      <a:r>
                        <a:rPr lang="el-GR" sz="18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2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2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2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2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2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97276567"/>
                  </a:ext>
                </a:extLst>
              </a:tr>
              <a:tr h="452347">
                <a:tc>
                  <a:txBody>
                    <a:bodyPr/>
                    <a:lstStyle/>
                    <a:p>
                      <a:r>
                        <a:rPr lang="el-GR" sz="18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2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2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2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2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2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2182440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3BB7FA3C-2C04-4C9C-972B-2BAB11F1E918}"/>
              </a:ext>
            </a:extLst>
          </p:cNvPr>
          <p:cNvSpPr txBox="1"/>
          <p:nvPr/>
        </p:nvSpPr>
        <p:spPr>
          <a:xfrm>
            <a:off x="1936589" y="3129113"/>
            <a:ext cx="8338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30.000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1474085-7273-4837-8649-303CF9D9B99D}"/>
              </a:ext>
            </a:extLst>
          </p:cNvPr>
          <p:cNvSpPr txBox="1"/>
          <p:nvPr/>
        </p:nvSpPr>
        <p:spPr>
          <a:xfrm>
            <a:off x="3756665" y="3117420"/>
            <a:ext cx="2519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-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59FE882-6D6B-4C29-AC3E-2DE781012C5E}"/>
              </a:ext>
            </a:extLst>
          </p:cNvPr>
          <p:cNvSpPr txBox="1"/>
          <p:nvPr/>
        </p:nvSpPr>
        <p:spPr>
          <a:xfrm>
            <a:off x="7452320" y="3189579"/>
            <a:ext cx="8338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30.000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3E54805-402A-48B1-A8CA-26EB79A815AA}"/>
              </a:ext>
            </a:extLst>
          </p:cNvPr>
          <p:cNvSpPr txBox="1"/>
          <p:nvPr/>
        </p:nvSpPr>
        <p:spPr>
          <a:xfrm>
            <a:off x="1907703" y="3588100"/>
            <a:ext cx="8338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30.000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CFC75BF-20C0-4491-ADED-36DCD8A57520}"/>
              </a:ext>
            </a:extLst>
          </p:cNvPr>
          <p:cNvSpPr txBox="1"/>
          <p:nvPr/>
        </p:nvSpPr>
        <p:spPr>
          <a:xfrm>
            <a:off x="286746" y="92641"/>
            <a:ext cx="2375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/>
              <a:t>Τόκος </a:t>
            </a:r>
            <a:r>
              <a:rPr lang="el-GR" dirty="0"/>
              <a:t>= 30.000*1*0,1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3CAE708-2083-42BA-A6F7-0238CFF1C50C}"/>
              </a:ext>
            </a:extLst>
          </p:cNvPr>
          <p:cNvSpPr txBox="1"/>
          <p:nvPr/>
        </p:nvSpPr>
        <p:spPr>
          <a:xfrm>
            <a:off x="3417629" y="3591533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3.000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0D5D38A-A576-4ACC-86C8-1B0D1CBFD7F0}"/>
              </a:ext>
            </a:extLst>
          </p:cNvPr>
          <p:cNvSpPr txBox="1"/>
          <p:nvPr/>
        </p:nvSpPr>
        <p:spPr>
          <a:xfrm>
            <a:off x="5264735" y="3117420"/>
            <a:ext cx="2519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-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30C473E-0875-422A-9AEF-15C75DA10926}"/>
              </a:ext>
            </a:extLst>
          </p:cNvPr>
          <p:cNvSpPr txBox="1"/>
          <p:nvPr/>
        </p:nvSpPr>
        <p:spPr>
          <a:xfrm>
            <a:off x="6484566" y="3132689"/>
            <a:ext cx="2519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-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ED5E048-9341-48C8-BA13-EC2791C2B88D}"/>
              </a:ext>
            </a:extLst>
          </p:cNvPr>
          <p:cNvSpPr txBox="1"/>
          <p:nvPr/>
        </p:nvSpPr>
        <p:spPr>
          <a:xfrm>
            <a:off x="5289827" y="3633877"/>
            <a:ext cx="2519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-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5FBE3A0-F261-48E9-B40A-3BA45097C916}"/>
              </a:ext>
            </a:extLst>
          </p:cNvPr>
          <p:cNvSpPr txBox="1"/>
          <p:nvPr/>
        </p:nvSpPr>
        <p:spPr>
          <a:xfrm>
            <a:off x="5289827" y="4081171"/>
            <a:ext cx="2519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-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1672F7B-536A-4B00-AFC2-E5A9BB613BD5}"/>
              </a:ext>
            </a:extLst>
          </p:cNvPr>
          <p:cNvSpPr txBox="1"/>
          <p:nvPr/>
        </p:nvSpPr>
        <p:spPr>
          <a:xfrm>
            <a:off x="5289827" y="4528465"/>
            <a:ext cx="2519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-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9DABA36-6ACA-4A1D-A489-6C5A02822ED7}"/>
              </a:ext>
            </a:extLst>
          </p:cNvPr>
          <p:cNvSpPr txBox="1"/>
          <p:nvPr/>
        </p:nvSpPr>
        <p:spPr>
          <a:xfrm>
            <a:off x="6255323" y="3605165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3.000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3DFC5FD-A4F6-452D-A8C1-77F748CE0B6B}"/>
              </a:ext>
            </a:extLst>
          </p:cNvPr>
          <p:cNvSpPr txBox="1"/>
          <p:nvPr/>
        </p:nvSpPr>
        <p:spPr>
          <a:xfrm>
            <a:off x="6255323" y="4081171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3.000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993C7FE-B3B0-4C0C-AB84-F38A6015CF34}"/>
              </a:ext>
            </a:extLst>
          </p:cNvPr>
          <p:cNvSpPr txBox="1"/>
          <p:nvPr/>
        </p:nvSpPr>
        <p:spPr>
          <a:xfrm>
            <a:off x="6277856" y="4489099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3.000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277D28E-BE8E-4E89-86C9-203260B86993}"/>
              </a:ext>
            </a:extLst>
          </p:cNvPr>
          <p:cNvSpPr txBox="1"/>
          <p:nvPr/>
        </p:nvSpPr>
        <p:spPr>
          <a:xfrm>
            <a:off x="6319077" y="4965105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3.000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DDC73B5-EF74-43D3-A588-5071F7321CFE}"/>
              </a:ext>
            </a:extLst>
          </p:cNvPr>
          <p:cNvSpPr txBox="1"/>
          <p:nvPr/>
        </p:nvSpPr>
        <p:spPr>
          <a:xfrm>
            <a:off x="5264735" y="4909536"/>
            <a:ext cx="2519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-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9612141-91D0-4BB6-B8A4-C70C96D3C031}"/>
              </a:ext>
            </a:extLst>
          </p:cNvPr>
          <p:cNvSpPr txBox="1"/>
          <p:nvPr/>
        </p:nvSpPr>
        <p:spPr>
          <a:xfrm>
            <a:off x="5289827" y="5425993"/>
            <a:ext cx="2519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-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37301FE-DD8A-4C1F-B854-47C088E11398}"/>
              </a:ext>
            </a:extLst>
          </p:cNvPr>
          <p:cNvSpPr txBox="1"/>
          <p:nvPr/>
        </p:nvSpPr>
        <p:spPr>
          <a:xfrm>
            <a:off x="5289827" y="5873287"/>
            <a:ext cx="2519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-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E9253DF-148A-4F1F-BE05-FB2526152273}"/>
              </a:ext>
            </a:extLst>
          </p:cNvPr>
          <p:cNvSpPr txBox="1"/>
          <p:nvPr/>
        </p:nvSpPr>
        <p:spPr>
          <a:xfrm>
            <a:off x="6336367" y="5410343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3.000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CBE5417-8976-4783-9444-3EB181CE7421}"/>
              </a:ext>
            </a:extLst>
          </p:cNvPr>
          <p:cNvSpPr txBox="1"/>
          <p:nvPr/>
        </p:nvSpPr>
        <p:spPr>
          <a:xfrm>
            <a:off x="6294688" y="5870572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3.000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F33BEC7-07FA-4D44-887E-263693ABF1DB}"/>
              </a:ext>
            </a:extLst>
          </p:cNvPr>
          <p:cNvSpPr txBox="1"/>
          <p:nvPr/>
        </p:nvSpPr>
        <p:spPr>
          <a:xfrm>
            <a:off x="7452319" y="3588100"/>
            <a:ext cx="8338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30.000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1DFE363-829C-4763-BDB1-98990E426639}"/>
              </a:ext>
            </a:extLst>
          </p:cNvPr>
          <p:cNvSpPr txBox="1"/>
          <p:nvPr/>
        </p:nvSpPr>
        <p:spPr>
          <a:xfrm>
            <a:off x="7452319" y="4065484"/>
            <a:ext cx="8338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30.000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D975C1E-2200-4CDB-BCB4-38671D1A6CEE}"/>
              </a:ext>
            </a:extLst>
          </p:cNvPr>
          <p:cNvSpPr txBox="1"/>
          <p:nvPr/>
        </p:nvSpPr>
        <p:spPr>
          <a:xfrm>
            <a:off x="7452319" y="4564234"/>
            <a:ext cx="8338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30.000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3E0A149-A681-4B97-9DAF-A50DC80AF2C8}"/>
              </a:ext>
            </a:extLst>
          </p:cNvPr>
          <p:cNvSpPr txBox="1"/>
          <p:nvPr/>
        </p:nvSpPr>
        <p:spPr>
          <a:xfrm>
            <a:off x="7423101" y="4945586"/>
            <a:ext cx="8338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30.000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465E1F9-1E0B-461A-AD61-0D1CF4CA6314}"/>
              </a:ext>
            </a:extLst>
          </p:cNvPr>
          <p:cNvSpPr txBox="1"/>
          <p:nvPr/>
        </p:nvSpPr>
        <p:spPr>
          <a:xfrm>
            <a:off x="7452320" y="5425993"/>
            <a:ext cx="8338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30.000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899B1775-77FD-47B1-B347-E0CBFD3683D3}"/>
              </a:ext>
            </a:extLst>
          </p:cNvPr>
          <p:cNvSpPr txBox="1"/>
          <p:nvPr/>
        </p:nvSpPr>
        <p:spPr>
          <a:xfrm>
            <a:off x="7456235" y="5873287"/>
            <a:ext cx="8338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30.000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88C67A0-F54D-4E8F-9063-484CE2FC96F0}"/>
              </a:ext>
            </a:extLst>
          </p:cNvPr>
          <p:cNvSpPr txBox="1"/>
          <p:nvPr/>
        </p:nvSpPr>
        <p:spPr>
          <a:xfrm>
            <a:off x="6219347" y="6372036"/>
            <a:ext cx="8338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33.000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0FF0079D-F529-4A15-AA06-C390FA0CAF55}"/>
              </a:ext>
            </a:extLst>
          </p:cNvPr>
          <p:cNvSpPr txBox="1"/>
          <p:nvPr/>
        </p:nvSpPr>
        <p:spPr>
          <a:xfrm>
            <a:off x="5032439" y="6372036"/>
            <a:ext cx="8338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30.000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3FF0599-42AB-4477-AF7F-2698E5503EAB}"/>
              </a:ext>
            </a:extLst>
          </p:cNvPr>
          <p:cNvSpPr txBox="1"/>
          <p:nvPr/>
        </p:nvSpPr>
        <p:spPr>
          <a:xfrm>
            <a:off x="3399110" y="4081171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3.000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772D4F7B-D35C-4CFA-A40A-BE249F42D96C}"/>
              </a:ext>
            </a:extLst>
          </p:cNvPr>
          <p:cNvSpPr txBox="1"/>
          <p:nvPr/>
        </p:nvSpPr>
        <p:spPr>
          <a:xfrm>
            <a:off x="3405668" y="4540204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3.000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A46E1612-DC57-4949-9E83-2F6839027C14}"/>
              </a:ext>
            </a:extLst>
          </p:cNvPr>
          <p:cNvSpPr txBox="1"/>
          <p:nvPr/>
        </p:nvSpPr>
        <p:spPr>
          <a:xfrm>
            <a:off x="3423089" y="4992635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3.000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AD4C111-D20B-4D81-99ED-B77C5D9BEDEC}"/>
              </a:ext>
            </a:extLst>
          </p:cNvPr>
          <p:cNvSpPr txBox="1"/>
          <p:nvPr/>
        </p:nvSpPr>
        <p:spPr>
          <a:xfrm>
            <a:off x="3423089" y="5445066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3.000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1C507EA7-41C2-4883-B36E-7BA9D5AC53FC}"/>
              </a:ext>
            </a:extLst>
          </p:cNvPr>
          <p:cNvSpPr txBox="1"/>
          <p:nvPr/>
        </p:nvSpPr>
        <p:spPr>
          <a:xfrm>
            <a:off x="3423089" y="5908551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3.000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8E8CE3E9-29BC-4907-B78E-6F1D240B011A}"/>
              </a:ext>
            </a:extLst>
          </p:cNvPr>
          <p:cNvSpPr txBox="1"/>
          <p:nvPr/>
        </p:nvSpPr>
        <p:spPr>
          <a:xfrm>
            <a:off x="3423089" y="6372037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3.000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781228B9-FA99-41D7-8E7D-66B8F2392F5F}"/>
              </a:ext>
            </a:extLst>
          </p:cNvPr>
          <p:cNvSpPr txBox="1"/>
          <p:nvPr/>
        </p:nvSpPr>
        <p:spPr>
          <a:xfrm>
            <a:off x="1904079" y="4090900"/>
            <a:ext cx="8338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30.000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DC8A5B5-5527-429C-B971-52F654B3C996}"/>
              </a:ext>
            </a:extLst>
          </p:cNvPr>
          <p:cNvSpPr txBox="1"/>
          <p:nvPr/>
        </p:nvSpPr>
        <p:spPr>
          <a:xfrm>
            <a:off x="1919517" y="4549887"/>
            <a:ext cx="8338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30.000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A3A69338-B464-420E-9AA4-A937EB04CC91}"/>
              </a:ext>
            </a:extLst>
          </p:cNvPr>
          <p:cNvSpPr txBox="1"/>
          <p:nvPr/>
        </p:nvSpPr>
        <p:spPr>
          <a:xfrm>
            <a:off x="1875192" y="4986079"/>
            <a:ext cx="8338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30.000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4FF82649-52F2-4070-BDD5-69FB57F828C9}"/>
              </a:ext>
            </a:extLst>
          </p:cNvPr>
          <p:cNvSpPr txBox="1"/>
          <p:nvPr/>
        </p:nvSpPr>
        <p:spPr>
          <a:xfrm>
            <a:off x="1875193" y="5445066"/>
            <a:ext cx="8338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30.000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2E505A54-9F38-4866-8B85-D72284B67071}"/>
              </a:ext>
            </a:extLst>
          </p:cNvPr>
          <p:cNvSpPr txBox="1"/>
          <p:nvPr/>
        </p:nvSpPr>
        <p:spPr>
          <a:xfrm>
            <a:off x="1875193" y="5863724"/>
            <a:ext cx="8338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30.000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2FA88FD6-93A9-4154-B5A1-E406D348FB8C}"/>
              </a:ext>
            </a:extLst>
          </p:cNvPr>
          <p:cNvSpPr txBox="1"/>
          <p:nvPr/>
        </p:nvSpPr>
        <p:spPr>
          <a:xfrm>
            <a:off x="2110701" y="633636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1E6295DA-CCA8-4D6E-A973-B4463CC03E95}"/>
              </a:ext>
            </a:extLst>
          </p:cNvPr>
          <p:cNvSpPr txBox="1"/>
          <p:nvPr/>
        </p:nvSpPr>
        <p:spPr>
          <a:xfrm>
            <a:off x="7769450" y="631996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0</a:t>
            </a:r>
            <a:endParaRPr lang="el-G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8707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3FFDA71-2BBC-4139-895D-6B0C5CD5B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1Β. Με εφάπαξ πληρωμή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1719737-B719-42AD-AC04-156690483B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6746" y="1332101"/>
            <a:ext cx="8604447" cy="1045727"/>
          </a:xfrm>
        </p:spPr>
        <p:txBody>
          <a:bodyPr>
            <a:normAutofit/>
          </a:bodyPr>
          <a:lstStyle/>
          <a:p>
            <a:pPr algn="just"/>
            <a:r>
              <a:rPr lang="el-GR" sz="1800" dirty="0"/>
              <a:t>Δάνειο 15.000 ευρώ πρέπει να εξοφληθεί μετά από </a:t>
            </a:r>
            <a:r>
              <a:rPr lang="en-US" sz="1800" dirty="0"/>
              <a:t>7</a:t>
            </a:r>
            <a:r>
              <a:rPr lang="el-GR" sz="1800" dirty="0"/>
              <a:t> έτη με επιτόκιο 8%. Αν οι τόκοι καταβάλλονται στο τέλος κάθε περιόδου να γίνει η εξόφληση του δανείου.</a:t>
            </a:r>
          </a:p>
          <a:p>
            <a:pPr marL="36900" indent="0" algn="just">
              <a:buNone/>
            </a:pPr>
            <a:r>
              <a:rPr lang="el-GR" sz="1800" b="1" dirty="0">
                <a:solidFill>
                  <a:srgbClr val="FF0000"/>
                </a:solidFill>
              </a:rPr>
              <a:t>Λύση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98C5779C-EB08-41B5-9855-329C05683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DCB94C-B5E6-4293-A41E-9D2D60527EE3}" type="slidenum">
              <a:rPr lang="el-GR" smtClean="0"/>
              <a:pPr>
                <a:defRPr/>
              </a:pPr>
              <a:t>6</a:t>
            </a:fld>
            <a:endParaRPr lang="el-GR" dirty="0"/>
          </a:p>
        </p:txBody>
      </p:sp>
      <p:graphicFrame>
        <p:nvGraphicFramePr>
          <p:cNvPr id="5" name="Πίνακας 5">
            <a:extLst>
              <a:ext uri="{FF2B5EF4-FFF2-40B4-BE49-F238E27FC236}">
                <a16:creationId xmlns:a16="http://schemas.microsoft.com/office/drawing/2014/main" id="{0821556D-0025-494C-8EEF-E4AFAAB232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5268618"/>
              </p:ext>
            </p:extLst>
          </p:nvPr>
        </p:nvGraphicFramePr>
        <p:xfrm>
          <a:off x="1050856" y="2564904"/>
          <a:ext cx="7553591" cy="41764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6619">
                  <a:extLst>
                    <a:ext uri="{9D8B030D-6E8A-4147-A177-3AD203B41FA5}">
                      <a16:colId xmlns:a16="http://schemas.microsoft.com/office/drawing/2014/main" val="1448454264"/>
                    </a:ext>
                  </a:extLst>
                </a:gridCol>
                <a:gridCol w="1282731">
                  <a:extLst>
                    <a:ext uri="{9D8B030D-6E8A-4147-A177-3AD203B41FA5}">
                      <a16:colId xmlns:a16="http://schemas.microsoft.com/office/drawing/2014/main" val="46050541"/>
                    </a:ext>
                  </a:extLst>
                </a:gridCol>
                <a:gridCol w="1877445">
                  <a:extLst>
                    <a:ext uri="{9D8B030D-6E8A-4147-A177-3AD203B41FA5}">
                      <a16:colId xmlns:a16="http://schemas.microsoft.com/office/drawing/2014/main" val="230838415"/>
                    </a:ext>
                  </a:extLst>
                </a:gridCol>
                <a:gridCol w="1258932">
                  <a:extLst>
                    <a:ext uri="{9D8B030D-6E8A-4147-A177-3AD203B41FA5}">
                      <a16:colId xmlns:a16="http://schemas.microsoft.com/office/drawing/2014/main" val="369578270"/>
                    </a:ext>
                  </a:extLst>
                </a:gridCol>
                <a:gridCol w="1258932">
                  <a:extLst>
                    <a:ext uri="{9D8B030D-6E8A-4147-A177-3AD203B41FA5}">
                      <a16:colId xmlns:a16="http://schemas.microsoft.com/office/drawing/2014/main" val="1907811325"/>
                    </a:ext>
                  </a:extLst>
                </a:gridCol>
                <a:gridCol w="1258932">
                  <a:extLst>
                    <a:ext uri="{9D8B030D-6E8A-4147-A177-3AD203B41FA5}">
                      <a16:colId xmlns:a16="http://schemas.microsoft.com/office/drawing/2014/main" val="3304417491"/>
                    </a:ext>
                  </a:extLst>
                </a:gridCol>
              </a:tblGrid>
              <a:tr h="557689">
                <a:tc>
                  <a:txBody>
                    <a:bodyPr/>
                    <a:lstStyle/>
                    <a:p>
                      <a:r>
                        <a:rPr lang="el-GR" sz="1200" dirty="0">
                          <a:solidFill>
                            <a:schemeClr val="tx1"/>
                          </a:solidFill>
                        </a:rPr>
                        <a:t>Έτος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200" dirty="0">
                          <a:solidFill>
                            <a:schemeClr val="tx1"/>
                          </a:solidFill>
                        </a:rPr>
                        <a:t>Ανεξόφλητο Κεφάλαιο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200" dirty="0">
                          <a:solidFill>
                            <a:schemeClr val="tx1"/>
                          </a:solidFill>
                        </a:rPr>
                        <a:t>Τόκος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200" dirty="0">
                          <a:solidFill>
                            <a:schemeClr val="tx1"/>
                          </a:solidFill>
                        </a:rPr>
                        <a:t>Χρεολύσιο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l-GR" sz="1100" dirty="0">
                          <a:solidFill>
                            <a:schemeClr val="tx1"/>
                          </a:solidFill>
                        </a:rPr>
                        <a:t>Τοκοχρεολύσιο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200" dirty="0">
                          <a:solidFill>
                            <a:schemeClr val="tx1"/>
                          </a:solidFill>
                        </a:rPr>
                        <a:t>Υπόλοιπο Χρέους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3289202"/>
                  </a:ext>
                </a:extLst>
              </a:tr>
              <a:tr h="452347">
                <a:tc>
                  <a:txBody>
                    <a:bodyPr/>
                    <a:lstStyle/>
                    <a:p>
                      <a:r>
                        <a:rPr lang="el-GR" sz="18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2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2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2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2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2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2290591"/>
                  </a:ext>
                </a:extLst>
              </a:tr>
              <a:tr h="452347">
                <a:tc>
                  <a:txBody>
                    <a:bodyPr/>
                    <a:lstStyle/>
                    <a:p>
                      <a:r>
                        <a:rPr lang="el-GR" sz="1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2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2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20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20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2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7363485"/>
                  </a:ext>
                </a:extLst>
              </a:tr>
              <a:tr h="452347">
                <a:tc>
                  <a:txBody>
                    <a:bodyPr/>
                    <a:lstStyle/>
                    <a:p>
                      <a:r>
                        <a:rPr lang="el-GR" sz="1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2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2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20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20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20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5773262"/>
                  </a:ext>
                </a:extLst>
              </a:tr>
              <a:tr h="452347">
                <a:tc>
                  <a:txBody>
                    <a:bodyPr/>
                    <a:lstStyle/>
                    <a:p>
                      <a:r>
                        <a:rPr lang="el-GR" sz="18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20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2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2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20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20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0100493"/>
                  </a:ext>
                </a:extLst>
              </a:tr>
              <a:tr h="452347">
                <a:tc>
                  <a:txBody>
                    <a:bodyPr/>
                    <a:lstStyle/>
                    <a:p>
                      <a:r>
                        <a:rPr lang="el-GR" sz="18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20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20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2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2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2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5063593"/>
                  </a:ext>
                </a:extLst>
              </a:tr>
              <a:tr h="452347">
                <a:tc>
                  <a:txBody>
                    <a:bodyPr/>
                    <a:lstStyle/>
                    <a:p>
                      <a:r>
                        <a:rPr lang="el-GR" sz="18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20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20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20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2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20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03154"/>
                  </a:ext>
                </a:extLst>
              </a:tr>
              <a:tr h="452347">
                <a:tc>
                  <a:txBody>
                    <a:bodyPr/>
                    <a:lstStyle/>
                    <a:p>
                      <a:r>
                        <a:rPr lang="el-GR" sz="18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2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2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2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2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2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97276567"/>
                  </a:ext>
                </a:extLst>
              </a:tr>
              <a:tr h="452347">
                <a:tc>
                  <a:txBody>
                    <a:bodyPr/>
                    <a:lstStyle/>
                    <a:p>
                      <a:r>
                        <a:rPr lang="el-GR" sz="18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2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2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2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2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2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2182440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3BB7FA3C-2C04-4C9C-972B-2BAB11F1E918}"/>
              </a:ext>
            </a:extLst>
          </p:cNvPr>
          <p:cNvSpPr txBox="1"/>
          <p:nvPr/>
        </p:nvSpPr>
        <p:spPr>
          <a:xfrm>
            <a:off x="1936589" y="3129113"/>
            <a:ext cx="8338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15.000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1474085-7273-4837-8649-303CF9D9B99D}"/>
              </a:ext>
            </a:extLst>
          </p:cNvPr>
          <p:cNvSpPr txBox="1"/>
          <p:nvPr/>
        </p:nvSpPr>
        <p:spPr>
          <a:xfrm>
            <a:off x="3756665" y="3117420"/>
            <a:ext cx="2519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-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59FE882-6D6B-4C29-AC3E-2DE781012C5E}"/>
              </a:ext>
            </a:extLst>
          </p:cNvPr>
          <p:cNvSpPr txBox="1"/>
          <p:nvPr/>
        </p:nvSpPr>
        <p:spPr>
          <a:xfrm>
            <a:off x="7452320" y="3189579"/>
            <a:ext cx="8338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15.000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3E54805-402A-48B1-A8CA-26EB79A815AA}"/>
              </a:ext>
            </a:extLst>
          </p:cNvPr>
          <p:cNvSpPr txBox="1"/>
          <p:nvPr/>
        </p:nvSpPr>
        <p:spPr>
          <a:xfrm>
            <a:off x="1907703" y="3588100"/>
            <a:ext cx="8338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15.000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CFC75BF-20C0-4491-ADED-36DCD8A57520}"/>
              </a:ext>
            </a:extLst>
          </p:cNvPr>
          <p:cNvSpPr txBox="1"/>
          <p:nvPr/>
        </p:nvSpPr>
        <p:spPr>
          <a:xfrm>
            <a:off x="286746" y="92641"/>
            <a:ext cx="24921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/>
              <a:t>Τόκος </a:t>
            </a:r>
            <a:r>
              <a:rPr lang="el-GR" dirty="0"/>
              <a:t>= 15.000*1*0,</a:t>
            </a:r>
            <a:r>
              <a:rPr lang="en-US" dirty="0"/>
              <a:t>08</a:t>
            </a:r>
            <a:endParaRPr lang="el-GR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3CAE708-2083-42BA-A6F7-0238CFF1C50C}"/>
              </a:ext>
            </a:extLst>
          </p:cNvPr>
          <p:cNvSpPr txBox="1"/>
          <p:nvPr/>
        </p:nvSpPr>
        <p:spPr>
          <a:xfrm>
            <a:off x="3417629" y="3591533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1.200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0D5D38A-A576-4ACC-86C8-1B0D1CBFD7F0}"/>
              </a:ext>
            </a:extLst>
          </p:cNvPr>
          <p:cNvSpPr txBox="1"/>
          <p:nvPr/>
        </p:nvSpPr>
        <p:spPr>
          <a:xfrm>
            <a:off x="5264735" y="3117420"/>
            <a:ext cx="2519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-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30C473E-0875-422A-9AEF-15C75DA10926}"/>
              </a:ext>
            </a:extLst>
          </p:cNvPr>
          <p:cNvSpPr txBox="1"/>
          <p:nvPr/>
        </p:nvSpPr>
        <p:spPr>
          <a:xfrm>
            <a:off x="6484566" y="3132689"/>
            <a:ext cx="2519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-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ED5E048-9341-48C8-BA13-EC2791C2B88D}"/>
              </a:ext>
            </a:extLst>
          </p:cNvPr>
          <p:cNvSpPr txBox="1"/>
          <p:nvPr/>
        </p:nvSpPr>
        <p:spPr>
          <a:xfrm>
            <a:off x="5289827" y="3633877"/>
            <a:ext cx="2519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-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5FBE3A0-F261-48E9-B40A-3BA45097C916}"/>
              </a:ext>
            </a:extLst>
          </p:cNvPr>
          <p:cNvSpPr txBox="1"/>
          <p:nvPr/>
        </p:nvSpPr>
        <p:spPr>
          <a:xfrm>
            <a:off x="5289827" y="4081171"/>
            <a:ext cx="2519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-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1672F7B-536A-4B00-AFC2-E5A9BB613BD5}"/>
              </a:ext>
            </a:extLst>
          </p:cNvPr>
          <p:cNvSpPr txBox="1"/>
          <p:nvPr/>
        </p:nvSpPr>
        <p:spPr>
          <a:xfrm>
            <a:off x="5289827" y="4528465"/>
            <a:ext cx="2519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-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9DABA36-6ACA-4A1D-A489-6C5A02822ED7}"/>
              </a:ext>
            </a:extLst>
          </p:cNvPr>
          <p:cNvSpPr txBox="1"/>
          <p:nvPr/>
        </p:nvSpPr>
        <p:spPr>
          <a:xfrm>
            <a:off x="6255323" y="3605165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1.200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3DFC5FD-A4F6-452D-A8C1-77F748CE0B6B}"/>
              </a:ext>
            </a:extLst>
          </p:cNvPr>
          <p:cNvSpPr txBox="1"/>
          <p:nvPr/>
        </p:nvSpPr>
        <p:spPr>
          <a:xfrm>
            <a:off x="6255323" y="4081171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1.200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993C7FE-B3B0-4C0C-AB84-F38A6015CF34}"/>
              </a:ext>
            </a:extLst>
          </p:cNvPr>
          <p:cNvSpPr txBox="1"/>
          <p:nvPr/>
        </p:nvSpPr>
        <p:spPr>
          <a:xfrm>
            <a:off x="6277856" y="4489099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1.200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277D28E-BE8E-4E89-86C9-203260B86993}"/>
              </a:ext>
            </a:extLst>
          </p:cNvPr>
          <p:cNvSpPr txBox="1"/>
          <p:nvPr/>
        </p:nvSpPr>
        <p:spPr>
          <a:xfrm>
            <a:off x="6319077" y="4965105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1.200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DDC73B5-EF74-43D3-A588-5071F7321CFE}"/>
              </a:ext>
            </a:extLst>
          </p:cNvPr>
          <p:cNvSpPr txBox="1"/>
          <p:nvPr/>
        </p:nvSpPr>
        <p:spPr>
          <a:xfrm>
            <a:off x="5264735" y="4909536"/>
            <a:ext cx="2519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-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9612141-91D0-4BB6-B8A4-C70C96D3C031}"/>
              </a:ext>
            </a:extLst>
          </p:cNvPr>
          <p:cNvSpPr txBox="1"/>
          <p:nvPr/>
        </p:nvSpPr>
        <p:spPr>
          <a:xfrm>
            <a:off x="5289827" y="5425993"/>
            <a:ext cx="2519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-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37301FE-DD8A-4C1F-B854-47C088E11398}"/>
              </a:ext>
            </a:extLst>
          </p:cNvPr>
          <p:cNvSpPr txBox="1"/>
          <p:nvPr/>
        </p:nvSpPr>
        <p:spPr>
          <a:xfrm>
            <a:off x="5289827" y="5873287"/>
            <a:ext cx="2519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-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E9253DF-148A-4F1F-BE05-FB2526152273}"/>
              </a:ext>
            </a:extLst>
          </p:cNvPr>
          <p:cNvSpPr txBox="1"/>
          <p:nvPr/>
        </p:nvSpPr>
        <p:spPr>
          <a:xfrm>
            <a:off x="6336367" y="5410343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1.200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CBE5417-8976-4783-9444-3EB181CE7421}"/>
              </a:ext>
            </a:extLst>
          </p:cNvPr>
          <p:cNvSpPr txBox="1"/>
          <p:nvPr/>
        </p:nvSpPr>
        <p:spPr>
          <a:xfrm>
            <a:off x="6294688" y="5870572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1.200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F33BEC7-07FA-4D44-887E-263693ABF1DB}"/>
              </a:ext>
            </a:extLst>
          </p:cNvPr>
          <p:cNvSpPr txBox="1"/>
          <p:nvPr/>
        </p:nvSpPr>
        <p:spPr>
          <a:xfrm>
            <a:off x="7452319" y="3588100"/>
            <a:ext cx="8338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15.000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1DFE363-829C-4763-BDB1-98990E426639}"/>
              </a:ext>
            </a:extLst>
          </p:cNvPr>
          <p:cNvSpPr txBox="1"/>
          <p:nvPr/>
        </p:nvSpPr>
        <p:spPr>
          <a:xfrm>
            <a:off x="7452319" y="4065484"/>
            <a:ext cx="8338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15.000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D975C1E-2200-4CDB-BCB4-38671D1A6CEE}"/>
              </a:ext>
            </a:extLst>
          </p:cNvPr>
          <p:cNvSpPr txBox="1"/>
          <p:nvPr/>
        </p:nvSpPr>
        <p:spPr>
          <a:xfrm>
            <a:off x="7452319" y="4564234"/>
            <a:ext cx="8338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15.000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3E0A149-A681-4B97-9DAF-A50DC80AF2C8}"/>
              </a:ext>
            </a:extLst>
          </p:cNvPr>
          <p:cNvSpPr txBox="1"/>
          <p:nvPr/>
        </p:nvSpPr>
        <p:spPr>
          <a:xfrm>
            <a:off x="7423101" y="4945586"/>
            <a:ext cx="8338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15.000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465E1F9-1E0B-461A-AD61-0D1CF4CA6314}"/>
              </a:ext>
            </a:extLst>
          </p:cNvPr>
          <p:cNvSpPr txBox="1"/>
          <p:nvPr/>
        </p:nvSpPr>
        <p:spPr>
          <a:xfrm>
            <a:off x="7452320" y="5425993"/>
            <a:ext cx="8338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15.000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899B1775-77FD-47B1-B347-E0CBFD3683D3}"/>
              </a:ext>
            </a:extLst>
          </p:cNvPr>
          <p:cNvSpPr txBox="1"/>
          <p:nvPr/>
        </p:nvSpPr>
        <p:spPr>
          <a:xfrm>
            <a:off x="7456235" y="5873287"/>
            <a:ext cx="8338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15.000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88C67A0-F54D-4E8F-9063-484CE2FC96F0}"/>
              </a:ext>
            </a:extLst>
          </p:cNvPr>
          <p:cNvSpPr txBox="1"/>
          <p:nvPr/>
        </p:nvSpPr>
        <p:spPr>
          <a:xfrm>
            <a:off x="6219347" y="6315810"/>
            <a:ext cx="8338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16.200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0FF0079D-F529-4A15-AA06-C390FA0CAF55}"/>
              </a:ext>
            </a:extLst>
          </p:cNvPr>
          <p:cNvSpPr txBox="1"/>
          <p:nvPr/>
        </p:nvSpPr>
        <p:spPr>
          <a:xfrm>
            <a:off x="5032439" y="6281424"/>
            <a:ext cx="8338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15.000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3FF0599-42AB-4477-AF7F-2698E5503EAB}"/>
              </a:ext>
            </a:extLst>
          </p:cNvPr>
          <p:cNvSpPr txBox="1"/>
          <p:nvPr/>
        </p:nvSpPr>
        <p:spPr>
          <a:xfrm>
            <a:off x="3399110" y="4081171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1.200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772D4F7B-D35C-4CFA-A40A-BE249F42D96C}"/>
              </a:ext>
            </a:extLst>
          </p:cNvPr>
          <p:cNvSpPr txBox="1"/>
          <p:nvPr/>
        </p:nvSpPr>
        <p:spPr>
          <a:xfrm>
            <a:off x="3405668" y="4540204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1.200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A46E1612-DC57-4949-9E83-2F6839027C14}"/>
              </a:ext>
            </a:extLst>
          </p:cNvPr>
          <p:cNvSpPr txBox="1"/>
          <p:nvPr/>
        </p:nvSpPr>
        <p:spPr>
          <a:xfrm>
            <a:off x="3423089" y="4992635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1.200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AD4C111-D20B-4D81-99ED-B77C5D9BEDEC}"/>
              </a:ext>
            </a:extLst>
          </p:cNvPr>
          <p:cNvSpPr txBox="1"/>
          <p:nvPr/>
        </p:nvSpPr>
        <p:spPr>
          <a:xfrm>
            <a:off x="3423089" y="5445066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1.200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1C507EA7-41C2-4883-B36E-7BA9D5AC53FC}"/>
              </a:ext>
            </a:extLst>
          </p:cNvPr>
          <p:cNvSpPr txBox="1"/>
          <p:nvPr/>
        </p:nvSpPr>
        <p:spPr>
          <a:xfrm>
            <a:off x="3423089" y="5908551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1.200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8E8CE3E9-29BC-4907-B78E-6F1D240B011A}"/>
              </a:ext>
            </a:extLst>
          </p:cNvPr>
          <p:cNvSpPr txBox="1"/>
          <p:nvPr/>
        </p:nvSpPr>
        <p:spPr>
          <a:xfrm>
            <a:off x="3423089" y="6372037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1.200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781228B9-FA99-41D7-8E7D-66B8F2392F5F}"/>
              </a:ext>
            </a:extLst>
          </p:cNvPr>
          <p:cNvSpPr txBox="1"/>
          <p:nvPr/>
        </p:nvSpPr>
        <p:spPr>
          <a:xfrm>
            <a:off x="1904079" y="4090900"/>
            <a:ext cx="8338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15.000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DC8A5B5-5527-429C-B971-52F654B3C996}"/>
              </a:ext>
            </a:extLst>
          </p:cNvPr>
          <p:cNvSpPr txBox="1"/>
          <p:nvPr/>
        </p:nvSpPr>
        <p:spPr>
          <a:xfrm>
            <a:off x="1875193" y="4549887"/>
            <a:ext cx="8338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15.000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A3A69338-B464-420E-9AA4-A937EB04CC91}"/>
              </a:ext>
            </a:extLst>
          </p:cNvPr>
          <p:cNvSpPr txBox="1"/>
          <p:nvPr/>
        </p:nvSpPr>
        <p:spPr>
          <a:xfrm>
            <a:off x="1832916" y="4986079"/>
            <a:ext cx="8338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15.000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4FF82649-52F2-4070-BDD5-69FB57F828C9}"/>
              </a:ext>
            </a:extLst>
          </p:cNvPr>
          <p:cNvSpPr txBox="1"/>
          <p:nvPr/>
        </p:nvSpPr>
        <p:spPr>
          <a:xfrm>
            <a:off x="1804030" y="5445066"/>
            <a:ext cx="8338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15.000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2E505A54-9F38-4866-8B85-D72284B67071}"/>
              </a:ext>
            </a:extLst>
          </p:cNvPr>
          <p:cNvSpPr txBox="1"/>
          <p:nvPr/>
        </p:nvSpPr>
        <p:spPr>
          <a:xfrm>
            <a:off x="1840458" y="5873287"/>
            <a:ext cx="8338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15.000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2FA88FD6-93A9-4154-B5A1-E406D348FB8C}"/>
              </a:ext>
            </a:extLst>
          </p:cNvPr>
          <p:cNvSpPr txBox="1"/>
          <p:nvPr/>
        </p:nvSpPr>
        <p:spPr>
          <a:xfrm>
            <a:off x="2110701" y="633636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24FFC6BA-CEA9-4C13-94D9-60060A38C690}"/>
              </a:ext>
            </a:extLst>
          </p:cNvPr>
          <p:cNvSpPr txBox="1"/>
          <p:nvPr/>
        </p:nvSpPr>
        <p:spPr>
          <a:xfrm>
            <a:off x="7769450" y="631996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0</a:t>
            </a:r>
            <a:endParaRPr lang="el-G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164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ECA4BB6-2E1E-4A8A-8DC4-798FA46A4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2. Καταβολή ίσων Χρεολυσίων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89D5F1A-3E25-4D91-B147-C6C7FFF685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46" y="1732451"/>
            <a:ext cx="7765322" cy="1120486"/>
          </a:xfrm>
        </p:spPr>
        <p:txBody>
          <a:bodyPr/>
          <a:lstStyle/>
          <a:p>
            <a:pPr algn="just"/>
            <a:r>
              <a:rPr lang="el-GR" b="1" dirty="0">
                <a:solidFill>
                  <a:srgbClr val="FF0000"/>
                </a:solidFill>
              </a:rPr>
              <a:t>Καταβάλλει σε κάθε περίοδο τόκους Τ, βάσει το ανεξόφλητο κεφάλαιο της κάθε περιόδου και χρεολύσια ίσης ονομαστικής αξίας.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8418D0DF-9323-4EFD-8A56-08B2436EF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DCB94C-B5E6-4293-A41E-9D2D60527EE3}" type="slidenum">
              <a:rPr lang="el-GR" smtClean="0"/>
              <a:pPr>
                <a:defRPr/>
              </a:pPr>
              <a:t>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707816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ECA4BB6-2E1E-4A8A-8DC4-798FA46A4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2. Καταβολή ίσων Χρεολυσίων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89D5F1A-3E25-4D91-B147-C6C7FFF685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46" y="1732450"/>
            <a:ext cx="7765322" cy="1336509"/>
          </a:xfrm>
        </p:spPr>
        <p:txBody>
          <a:bodyPr>
            <a:normAutofit lnSpcReduction="10000"/>
          </a:bodyPr>
          <a:lstStyle/>
          <a:p>
            <a:pPr algn="just"/>
            <a:r>
              <a:rPr lang="el-GR" dirty="0"/>
              <a:t>Δάνειο 12.000 ευρώ πρέπει να εξοφληθεί μετά από 6 έτη με επιτόκιο 10%. Αν το δάνειο εξοφλείται με ίσα μέρη να βρεθεί η απόσβεση του δανείου ανά έτος.</a:t>
            </a:r>
          </a:p>
          <a:p>
            <a:pPr marL="36900" indent="0" algn="just">
              <a:buNone/>
            </a:pPr>
            <a:r>
              <a:rPr lang="el-GR" b="1" dirty="0">
                <a:solidFill>
                  <a:srgbClr val="FF0000"/>
                </a:solidFill>
              </a:rPr>
              <a:t>Λύση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8418D0DF-9323-4EFD-8A56-08B2436EF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DCB94C-B5E6-4293-A41E-9D2D60527EE3}" type="slidenum">
              <a:rPr lang="el-GR" smtClean="0"/>
              <a:pPr>
                <a:defRPr/>
              </a:pPr>
              <a:t>8</a:t>
            </a:fld>
            <a:endParaRPr lang="el-GR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A162D9E-8229-42A4-A676-32F03AA7F193}"/>
              </a:ext>
            </a:extLst>
          </p:cNvPr>
          <p:cNvSpPr txBox="1"/>
          <p:nvPr/>
        </p:nvSpPr>
        <p:spPr>
          <a:xfrm>
            <a:off x="685347" y="3212976"/>
            <a:ext cx="776532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000" dirty="0"/>
              <a:t>Καταβολή ίσως χρεολυσίων σημαίνει ότι η επιχείρηση είναι υποχρεωμένη να καταβάλει ίσα ποσά κάθε έτος για την εξόφληση του δανείου σε 6ετή.</a:t>
            </a:r>
          </a:p>
          <a:p>
            <a:pPr algn="just"/>
            <a:r>
              <a:rPr lang="el-GR" sz="2000" b="1" dirty="0">
                <a:solidFill>
                  <a:srgbClr val="FF0000"/>
                </a:solidFill>
              </a:rPr>
              <a:t>Άρα</a:t>
            </a:r>
            <a:r>
              <a:rPr lang="en-US" sz="2000" b="1" dirty="0">
                <a:solidFill>
                  <a:srgbClr val="FF0000"/>
                </a:solidFill>
              </a:rPr>
              <a:t>: 1</a:t>
            </a:r>
            <a:r>
              <a:rPr lang="el-GR" sz="2000" b="1" dirty="0">
                <a:solidFill>
                  <a:srgbClr val="FF0000"/>
                </a:solidFill>
              </a:rPr>
              <a:t>2</a:t>
            </a:r>
            <a:r>
              <a:rPr lang="en-US" sz="2000" b="1" dirty="0">
                <a:solidFill>
                  <a:srgbClr val="FF0000"/>
                </a:solidFill>
              </a:rPr>
              <a:t>.000/</a:t>
            </a:r>
            <a:r>
              <a:rPr lang="el-GR" sz="2000" b="1" dirty="0">
                <a:solidFill>
                  <a:srgbClr val="FF0000"/>
                </a:solidFill>
              </a:rPr>
              <a:t>6</a:t>
            </a:r>
            <a:r>
              <a:rPr lang="en-US" sz="2000" b="1" dirty="0">
                <a:solidFill>
                  <a:srgbClr val="FF0000"/>
                </a:solidFill>
              </a:rPr>
              <a:t> = </a:t>
            </a:r>
            <a:r>
              <a:rPr lang="el-GR" sz="2000" b="1" dirty="0">
                <a:solidFill>
                  <a:srgbClr val="FF0000"/>
                </a:solidFill>
              </a:rPr>
              <a:t>2</a:t>
            </a:r>
            <a:r>
              <a:rPr lang="en-US" sz="2000" b="1" dirty="0">
                <a:solidFill>
                  <a:srgbClr val="FF0000"/>
                </a:solidFill>
              </a:rPr>
              <a:t>.000 (</a:t>
            </a:r>
            <a:r>
              <a:rPr lang="el-GR" sz="2000" b="1" dirty="0">
                <a:solidFill>
                  <a:srgbClr val="FF0000"/>
                </a:solidFill>
              </a:rPr>
              <a:t>χρεολύσιο)</a:t>
            </a:r>
          </a:p>
        </p:txBody>
      </p:sp>
    </p:spTree>
    <p:extLst>
      <p:ext uri="{BB962C8B-B14F-4D97-AF65-F5344CB8AC3E}">
        <p14:creationId xmlns:p14="http://schemas.microsoft.com/office/powerpoint/2010/main" val="2715126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BC2D394A-74C7-43A9-9B04-20B18D6DB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DCB94C-B5E6-4293-A41E-9D2D60527EE3}" type="slidenum">
              <a:rPr lang="el-GR" smtClean="0"/>
              <a:pPr>
                <a:defRPr/>
              </a:pPr>
              <a:t>9</a:t>
            </a:fld>
            <a:endParaRPr lang="el-GR" dirty="0"/>
          </a:p>
        </p:txBody>
      </p:sp>
      <p:graphicFrame>
        <p:nvGraphicFramePr>
          <p:cNvPr id="5" name="Πίνακας 5">
            <a:extLst>
              <a:ext uri="{FF2B5EF4-FFF2-40B4-BE49-F238E27FC236}">
                <a16:creationId xmlns:a16="http://schemas.microsoft.com/office/drawing/2014/main" id="{79B5BB47-326A-4BBE-BB61-30053B815C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2197321"/>
              </p:ext>
            </p:extLst>
          </p:nvPr>
        </p:nvGraphicFramePr>
        <p:xfrm>
          <a:off x="261636" y="53625"/>
          <a:ext cx="8568954" cy="46445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3976">
                  <a:extLst>
                    <a:ext uri="{9D8B030D-6E8A-4147-A177-3AD203B41FA5}">
                      <a16:colId xmlns:a16="http://schemas.microsoft.com/office/drawing/2014/main" val="4049605808"/>
                    </a:ext>
                  </a:extLst>
                </a:gridCol>
                <a:gridCol w="1572269">
                  <a:extLst>
                    <a:ext uri="{9D8B030D-6E8A-4147-A177-3AD203B41FA5}">
                      <a16:colId xmlns:a16="http://schemas.microsoft.com/office/drawing/2014/main" val="339544611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4269009146"/>
                    </a:ext>
                  </a:extLst>
                </a:gridCol>
                <a:gridCol w="1380059">
                  <a:extLst>
                    <a:ext uri="{9D8B030D-6E8A-4147-A177-3AD203B41FA5}">
                      <a16:colId xmlns:a16="http://schemas.microsoft.com/office/drawing/2014/main" val="2504943059"/>
                    </a:ext>
                  </a:extLst>
                </a:gridCol>
                <a:gridCol w="1620275">
                  <a:extLst>
                    <a:ext uri="{9D8B030D-6E8A-4147-A177-3AD203B41FA5}">
                      <a16:colId xmlns:a16="http://schemas.microsoft.com/office/drawing/2014/main" val="2112017164"/>
                    </a:ext>
                  </a:extLst>
                </a:gridCol>
                <a:gridCol w="1428159">
                  <a:extLst>
                    <a:ext uri="{9D8B030D-6E8A-4147-A177-3AD203B41FA5}">
                      <a16:colId xmlns:a16="http://schemas.microsoft.com/office/drawing/2014/main" val="3115197746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el-GR" sz="1050" dirty="0">
                          <a:solidFill>
                            <a:schemeClr val="tx1"/>
                          </a:solidFill>
                        </a:rPr>
                        <a:t>Έτος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050" dirty="0">
                          <a:solidFill>
                            <a:schemeClr val="tx1"/>
                          </a:solidFill>
                        </a:rPr>
                        <a:t>Ανεξόφλητο Κεφάλαιο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050" dirty="0">
                          <a:solidFill>
                            <a:schemeClr val="tx1"/>
                          </a:solidFill>
                        </a:rPr>
                        <a:t>Τόκος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050" dirty="0">
                          <a:solidFill>
                            <a:schemeClr val="tx1"/>
                          </a:solidFill>
                        </a:rPr>
                        <a:t>Χρεολύσιο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000" dirty="0">
                          <a:solidFill>
                            <a:schemeClr val="tx1"/>
                          </a:solidFill>
                        </a:rPr>
                        <a:t>Τοκοχρεολύσιο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050" dirty="0">
                          <a:solidFill>
                            <a:schemeClr val="tx1"/>
                          </a:solidFill>
                        </a:rPr>
                        <a:t>Καταβληθέν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1675933"/>
                  </a:ext>
                </a:extLst>
              </a:tr>
              <a:tr h="414046">
                <a:tc>
                  <a:txBody>
                    <a:bodyPr/>
                    <a:lstStyle/>
                    <a:p>
                      <a:r>
                        <a:rPr lang="el-GR" sz="14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2015206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r>
                        <a:rPr lang="el-GR" sz="14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2483461"/>
                  </a:ext>
                </a:extLst>
              </a:tr>
              <a:tr h="630070">
                <a:tc>
                  <a:txBody>
                    <a:bodyPr/>
                    <a:lstStyle/>
                    <a:p>
                      <a:r>
                        <a:rPr lang="el-GR" sz="14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516261"/>
                  </a:ext>
                </a:extLst>
              </a:tr>
              <a:tr h="630070">
                <a:tc>
                  <a:txBody>
                    <a:bodyPr/>
                    <a:lstStyle/>
                    <a:p>
                      <a:r>
                        <a:rPr lang="el-GR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9204078"/>
                  </a:ext>
                </a:extLst>
              </a:tr>
              <a:tr h="630070">
                <a:tc>
                  <a:txBody>
                    <a:bodyPr/>
                    <a:lstStyle/>
                    <a:p>
                      <a:r>
                        <a:rPr lang="el-GR" sz="14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1327253"/>
                  </a:ext>
                </a:extLst>
              </a:tr>
              <a:tr h="630070">
                <a:tc>
                  <a:txBody>
                    <a:bodyPr/>
                    <a:lstStyle/>
                    <a:p>
                      <a:r>
                        <a:rPr lang="el-GR" sz="14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0217570"/>
                  </a:ext>
                </a:extLst>
              </a:tr>
              <a:tr h="630070">
                <a:tc>
                  <a:txBody>
                    <a:bodyPr/>
                    <a:lstStyle/>
                    <a:p>
                      <a:r>
                        <a:rPr lang="el-GR" sz="14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5813194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0A50E7E3-DBF2-49DB-8748-C8A96305FA0D}"/>
              </a:ext>
            </a:extLst>
          </p:cNvPr>
          <p:cNvSpPr txBox="1"/>
          <p:nvPr/>
        </p:nvSpPr>
        <p:spPr>
          <a:xfrm>
            <a:off x="902808" y="548059"/>
            <a:ext cx="8338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12.000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C9932CF-667B-49E1-8B0A-BAAFAEE6E514}"/>
              </a:ext>
            </a:extLst>
          </p:cNvPr>
          <p:cNvSpPr txBox="1"/>
          <p:nvPr/>
        </p:nvSpPr>
        <p:spPr>
          <a:xfrm>
            <a:off x="902808" y="928699"/>
            <a:ext cx="13324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10.000 </a:t>
            </a:r>
            <a:r>
              <a:rPr lang="el-GR" i="1" dirty="0"/>
              <a:t>=</a:t>
            </a:r>
          </a:p>
          <a:p>
            <a:r>
              <a:rPr lang="el-GR" i="1" dirty="0"/>
              <a:t>12.000-</a:t>
            </a:r>
            <a:r>
              <a:rPr lang="en-US" i="1" dirty="0"/>
              <a:t>2</a:t>
            </a:r>
            <a:r>
              <a:rPr lang="el-GR" i="1" dirty="0"/>
              <a:t>.000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15DB66D-D0B8-472C-BB4C-7261619253EA}"/>
              </a:ext>
            </a:extLst>
          </p:cNvPr>
          <p:cNvSpPr txBox="1"/>
          <p:nvPr/>
        </p:nvSpPr>
        <p:spPr>
          <a:xfrm>
            <a:off x="893763" y="1550274"/>
            <a:ext cx="14334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8.000=</a:t>
            </a:r>
          </a:p>
          <a:p>
            <a:r>
              <a:rPr lang="el-GR" dirty="0"/>
              <a:t>10.000-</a:t>
            </a:r>
            <a:r>
              <a:rPr lang="en-US" dirty="0"/>
              <a:t>2</a:t>
            </a:r>
            <a:r>
              <a:rPr lang="el-GR" dirty="0"/>
              <a:t>.000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955A029-CEBC-4E9E-86AB-4A5D96759FCC}"/>
              </a:ext>
            </a:extLst>
          </p:cNvPr>
          <p:cNvSpPr txBox="1"/>
          <p:nvPr/>
        </p:nvSpPr>
        <p:spPr>
          <a:xfrm>
            <a:off x="915961" y="2179864"/>
            <a:ext cx="13163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6.000=</a:t>
            </a:r>
          </a:p>
          <a:p>
            <a:r>
              <a:rPr lang="el-GR" dirty="0"/>
              <a:t>8.000-</a:t>
            </a:r>
            <a:r>
              <a:rPr lang="en-US" dirty="0"/>
              <a:t>2</a:t>
            </a:r>
            <a:r>
              <a:rPr lang="el-GR" dirty="0"/>
              <a:t>.000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7AF2F43-DACE-4E25-9DC3-B0F35D3C5D3C}"/>
              </a:ext>
            </a:extLst>
          </p:cNvPr>
          <p:cNvSpPr txBox="1"/>
          <p:nvPr/>
        </p:nvSpPr>
        <p:spPr>
          <a:xfrm>
            <a:off x="926431" y="2833768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4.000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01B9198-B588-44E4-8F77-99D7C48A231B}"/>
              </a:ext>
            </a:extLst>
          </p:cNvPr>
          <p:cNvSpPr txBox="1"/>
          <p:nvPr/>
        </p:nvSpPr>
        <p:spPr>
          <a:xfrm>
            <a:off x="905401" y="3430086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2.000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FDFBFA7-EA06-4281-B7CA-1A3B5719923C}"/>
              </a:ext>
            </a:extLst>
          </p:cNvPr>
          <p:cNvSpPr txBox="1"/>
          <p:nvPr/>
        </p:nvSpPr>
        <p:spPr>
          <a:xfrm>
            <a:off x="986399" y="409207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9A16B7-67B4-4744-931E-1053E3CB79A2}"/>
              </a:ext>
            </a:extLst>
          </p:cNvPr>
          <p:cNvSpPr txBox="1"/>
          <p:nvPr/>
        </p:nvSpPr>
        <p:spPr>
          <a:xfrm>
            <a:off x="3527208" y="462794"/>
            <a:ext cx="2519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-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1CCDF80-FDF2-4828-A92E-8EB484B3B5F2}"/>
              </a:ext>
            </a:extLst>
          </p:cNvPr>
          <p:cNvSpPr txBox="1"/>
          <p:nvPr/>
        </p:nvSpPr>
        <p:spPr>
          <a:xfrm>
            <a:off x="5040837" y="445930"/>
            <a:ext cx="2519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-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8DE9C0A-7AFE-4A7C-933E-5474FB720C42}"/>
              </a:ext>
            </a:extLst>
          </p:cNvPr>
          <p:cNvSpPr txBox="1"/>
          <p:nvPr/>
        </p:nvSpPr>
        <p:spPr>
          <a:xfrm>
            <a:off x="6528938" y="519868"/>
            <a:ext cx="2519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-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FCE8C9B-948E-4F53-B55C-1790E563FD79}"/>
              </a:ext>
            </a:extLst>
          </p:cNvPr>
          <p:cNvSpPr txBox="1"/>
          <p:nvPr/>
        </p:nvSpPr>
        <p:spPr>
          <a:xfrm>
            <a:off x="2419807" y="941343"/>
            <a:ext cx="20378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/>
              <a:t>=12.000*10%=</a:t>
            </a:r>
          </a:p>
          <a:p>
            <a:pPr algn="ctr"/>
            <a:r>
              <a:rPr lang="el-GR" dirty="0"/>
              <a:t>1.200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667F00D-756F-4F2C-BE0E-BED8E6E92DDA}"/>
              </a:ext>
            </a:extLst>
          </p:cNvPr>
          <p:cNvSpPr txBox="1"/>
          <p:nvPr/>
        </p:nvSpPr>
        <p:spPr>
          <a:xfrm>
            <a:off x="4854253" y="1039663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2.000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344C1B1-DE18-48C6-924E-670D1AB0FADF}"/>
              </a:ext>
            </a:extLst>
          </p:cNvPr>
          <p:cNvSpPr txBox="1"/>
          <p:nvPr/>
        </p:nvSpPr>
        <p:spPr>
          <a:xfrm>
            <a:off x="4888894" y="1669705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2.000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728DBD1-E95E-4D8C-86FA-8926FD865291}"/>
              </a:ext>
            </a:extLst>
          </p:cNvPr>
          <p:cNvSpPr txBox="1"/>
          <p:nvPr/>
        </p:nvSpPr>
        <p:spPr>
          <a:xfrm>
            <a:off x="4908495" y="2210328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2.000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08B4368-7DE9-4950-A126-D1BEDC46A538}"/>
              </a:ext>
            </a:extLst>
          </p:cNvPr>
          <p:cNvSpPr txBox="1"/>
          <p:nvPr/>
        </p:nvSpPr>
        <p:spPr>
          <a:xfrm>
            <a:off x="4931525" y="2804228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2.000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96BDFD6-F50A-4C0E-B117-5B8A3F2B2FAE}"/>
              </a:ext>
            </a:extLst>
          </p:cNvPr>
          <p:cNvSpPr txBox="1"/>
          <p:nvPr/>
        </p:nvSpPr>
        <p:spPr>
          <a:xfrm>
            <a:off x="4943507" y="3418335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2.000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A1CC15F-9561-43F2-BD3C-2EE8EEFAD432}"/>
              </a:ext>
            </a:extLst>
          </p:cNvPr>
          <p:cNvSpPr txBox="1"/>
          <p:nvPr/>
        </p:nvSpPr>
        <p:spPr>
          <a:xfrm>
            <a:off x="4931525" y="4032442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2.000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36FF50F-7926-4085-A0BD-162408AAC685}"/>
              </a:ext>
            </a:extLst>
          </p:cNvPr>
          <p:cNvSpPr txBox="1"/>
          <p:nvPr/>
        </p:nvSpPr>
        <p:spPr>
          <a:xfrm>
            <a:off x="7665329" y="4246160"/>
            <a:ext cx="849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>
                <a:solidFill>
                  <a:srgbClr val="FF0000"/>
                </a:solidFill>
              </a:rPr>
              <a:t>12.000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D650976-9A21-4FEF-86D7-5A6827AF120F}"/>
              </a:ext>
            </a:extLst>
          </p:cNvPr>
          <p:cNvSpPr txBox="1"/>
          <p:nvPr/>
        </p:nvSpPr>
        <p:spPr>
          <a:xfrm>
            <a:off x="7665330" y="3591261"/>
            <a:ext cx="8338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10.000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D4671843-F5A7-4C46-B6AC-6D160E5B3568}"/>
              </a:ext>
            </a:extLst>
          </p:cNvPr>
          <p:cNvSpPr txBox="1"/>
          <p:nvPr/>
        </p:nvSpPr>
        <p:spPr>
          <a:xfrm>
            <a:off x="7743251" y="2949302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8.000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052D8B71-735A-4FEA-B0D2-CCE028DF5B88}"/>
              </a:ext>
            </a:extLst>
          </p:cNvPr>
          <p:cNvSpPr txBox="1"/>
          <p:nvPr/>
        </p:nvSpPr>
        <p:spPr>
          <a:xfrm>
            <a:off x="7702232" y="2307343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6.000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E807C96-4CE9-4C1E-987A-512E91106938}"/>
              </a:ext>
            </a:extLst>
          </p:cNvPr>
          <p:cNvSpPr txBox="1"/>
          <p:nvPr/>
        </p:nvSpPr>
        <p:spPr>
          <a:xfrm>
            <a:off x="7680809" y="1737937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4.000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516E9FA5-C279-40FF-900C-E93E4333A31F}"/>
              </a:ext>
            </a:extLst>
          </p:cNvPr>
          <p:cNvSpPr txBox="1"/>
          <p:nvPr/>
        </p:nvSpPr>
        <p:spPr>
          <a:xfrm>
            <a:off x="7702233" y="1040962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2.000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81E9304E-499C-43B3-8FEC-BF7C707766F3}"/>
              </a:ext>
            </a:extLst>
          </p:cNvPr>
          <p:cNvSpPr txBox="1"/>
          <p:nvPr/>
        </p:nvSpPr>
        <p:spPr>
          <a:xfrm>
            <a:off x="7944820" y="486569"/>
            <a:ext cx="2519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-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15ED3854-533F-4E5E-9E3C-15AC2BB48AF3}"/>
              </a:ext>
            </a:extLst>
          </p:cNvPr>
          <p:cNvSpPr txBox="1"/>
          <p:nvPr/>
        </p:nvSpPr>
        <p:spPr>
          <a:xfrm>
            <a:off x="5749568" y="901163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/>
              <a:t>=1.200+2.000=</a:t>
            </a:r>
          </a:p>
          <a:p>
            <a:pPr algn="ctr"/>
            <a:r>
              <a:rPr lang="el-GR" dirty="0"/>
              <a:t>3.200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5E1C4AB4-BCD3-420B-B2AE-5D9766DEE753}"/>
              </a:ext>
            </a:extLst>
          </p:cNvPr>
          <p:cNvSpPr txBox="1"/>
          <p:nvPr/>
        </p:nvSpPr>
        <p:spPr>
          <a:xfrm>
            <a:off x="2483681" y="1561117"/>
            <a:ext cx="19176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/>
              <a:t>=10.000*10%= 1.000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C924AEAC-DE75-41FD-A7D8-1F3756931BDA}"/>
              </a:ext>
            </a:extLst>
          </p:cNvPr>
          <p:cNvSpPr txBox="1"/>
          <p:nvPr/>
        </p:nvSpPr>
        <p:spPr>
          <a:xfrm>
            <a:off x="2453673" y="2173411"/>
            <a:ext cx="19476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/>
              <a:t>=8.000*10%=</a:t>
            </a:r>
          </a:p>
          <a:p>
            <a:pPr algn="ctr"/>
            <a:r>
              <a:rPr lang="el-GR" dirty="0"/>
              <a:t>800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916223B5-8B42-43D4-A648-3341208EC327}"/>
              </a:ext>
            </a:extLst>
          </p:cNvPr>
          <p:cNvSpPr txBox="1"/>
          <p:nvPr/>
        </p:nvSpPr>
        <p:spPr>
          <a:xfrm>
            <a:off x="2508303" y="2811749"/>
            <a:ext cx="18472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/>
              <a:t>=6.000*10%=</a:t>
            </a:r>
          </a:p>
          <a:p>
            <a:pPr algn="ctr"/>
            <a:r>
              <a:rPr lang="el-GR" dirty="0"/>
              <a:t>600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2C57C9BB-4EB3-4650-A20C-7FB545517692}"/>
              </a:ext>
            </a:extLst>
          </p:cNvPr>
          <p:cNvSpPr txBox="1"/>
          <p:nvPr/>
        </p:nvSpPr>
        <p:spPr>
          <a:xfrm>
            <a:off x="2444047" y="3407740"/>
            <a:ext cx="19572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/>
              <a:t>=4.000*10%=</a:t>
            </a:r>
          </a:p>
          <a:p>
            <a:pPr algn="ctr"/>
            <a:r>
              <a:rPr lang="el-GR" dirty="0"/>
              <a:t>400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1F1CE9DE-6956-4FFA-845D-6D62E48D7610}"/>
              </a:ext>
            </a:extLst>
          </p:cNvPr>
          <p:cNvSpPr txBox="1"/>
          <p:nvPr/>
        </p:nvSpPr>
        <p:spPr>
          <a:xfrm>
            <a:off x="2444048" y="4074357"/>
            <a:ext cx="19115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/>
              <a:t>=2.000*10%=</a:t>
            </a:r>
          </a:p>
          <a:p>
            <a:pPr algn="ctr"/>
            <a:r>
              <a:rPr lang="el-GR" dirty="0"/>
              <a:t>200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481CEC0F-7D87-4E5F-A9FD-C8FA9ACC878E}"/>
              </a:ext>
            </a:extLst>
          </p:cNvPr>
          <p:cNvSpPr txBox="1"/>
          <p:nvPr/>
        </p:nvSpPr>
        <p:spPr>
          <a:xfrm>
            <a:off x="5751862" y="1650021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/>
              <a:t>=3.000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86741724-DED4-4795-A7D9-C5987F28CE73}"/>
              </a:ext>
            </a:extLst>
          </p:cNvPr>
          <p:cNvSpPr txBox="1"/>
          <p:nvPr/>
        </p:nvSpPr>
        <p:spPr>
          <a:xfrm>
            <a:off x="5751862" y="2234960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/>
              <a:t>=2.800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EC4D9B97-FBA7-4140-A202-9C131FE5F14A}"/>
              </a:ext>
            </a:extLst>
          </p:cNvPr>
          <p:cNvSpPr txBox="1"/>
          <p:nvPr/>
        </p:nvSpPr>
        <p:spPr>
          <a:xfrm>
            <a:off x="5751862" y="2837209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/>
              <a:t>=2.600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37D31F69-3D1C-4523-80DD-B2D4C361E31E}"/>
              </a:ext>
            </a:extLst>
          </p:cNvPr>
          <p:cNvSpPr txBox="1"/>
          <p:nvPr/>
        </p:nvSpPr>
        <p:spPr>
          <a:xfrm>
            <a:off x="5706116" y="3429000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/>
              <a:t>=2.400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1421ED76-D7C5-4A50-B343-B71D8C437A6A}"/>
              </a:ext>
            </a:extLst>
          </p:cNvPr>
          <p:cNvSpPr txBox="1"/>
          <p:nvPr/>
        </p:nvSpPr>
        <p:spPr>
          <a:xfrm>
            <a:off x="5715049" y="4028191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/>
              <a:t>=2.200</a:t>
            </a:r>
          </a:p>
        </p:txBody>
      </p:sp>
      <p:sp>
        <p:nvSpPr>
          <p:cNvPr id="3" name="Ορθογώνιο 2">
            <a:extLst>
              <a:ext uri="{FF2B5EF4-FFF2-40B4-BE49-F238E27FC236}">
                <a16:creationId xmlns:a16="http://schemas.microsoft.com/office/drawing/2014/main" id="{FB5BCE59-D516-4626-B38C-B5DD5474CBEE}"/>
              </a:ext>
            </a:extLst>
          </p:cNvPr>
          <p:cNvSpPr/>
          <p:nvPr/>
        </p:nvSpPr>
        <p:spPr>
          <a:xfrm>
            <a:off x="95069" y="6268608"/>
            <a:ext cx="35859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1</a:t>
            </a:r>
            <a:r>
              <a:rPr lang="el-GR" sz="2000" b="1" dirty="0">
                <a:solidFill>
                  <a:srgbClr val="FF0000"/>
                </a:solidFill>
              </a:rPr>
              <a:t>2</a:t>
            </a:r>
            <a:r>
              <a:rPr lang="en-US" sz="2000" b="1" dirty="0">
                <a:solidFill>
                  <a:srgbClr val="FF0000"/>
                </a:solidFill>
              </a:rPr>
              <a:t>.000/</a:t>
            </a:r>
            <a:r>
              <a:rPr lang="el-GR" sz="2000" b="1" dirty="0">
                <a:solidFill>
                  <a:srgbClr val="FF0000"/>
                </a:solidFill>
              </a:rPr>
              <a:t>6</a:t>
            </a:r>
            <a:r>
              <a:rPr lang="en-US" sz="2000" b="1" dirty="0">
                <a:solidFill>
                  <a:srgbClr val="FF0000"/>
                </a:solidFill>
              </a:rPr>
              <a:t> = </a:t>
            </a:r>
            <a:r>
              <a:rPr lang="el-GR" sz="2000" b="1" dirty="0">
                <a:solidFill>
                  <a:srgbClr val="FF0000"/>
                </a:solidFill>
              </a:rPr>
              <a:t>2</a:t>
            </a:r>
            <a:r>
              <a:rPr lang="en-US" sz="2000" b="1" dirty="0">
                <a:solidFill>
                  <a:srgbClr val="FF0000"/>
                </a:solidFill>
              </a:rPr>
              <a:t>.000 (</a:t>
            </a:r>
            <a:r>
              <a:rPr lang="el-GR" sz="2000" b="1" dirty="0">
                <a:solidFill>
                  <a:srgbClr val="FF0000"/>
                </a:solidFill>
              </a:rPr>
              <a:t>χρεολύσιο)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58799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7" grpId="0"/>
      <p:bldP spid="18" grpId="0"/>
      <p:bldP spid="19" grpId="0"/>
      <p:bldP spid="21" grpId="0"/>
      <p:bldP spid="22" grpId="0"/>
      <p:bldP spid="23" grpId="0"/>
      <p:bldP spid="29" grpId="0"/>
      <p:bldP spid="30" grpId="0"/>
      <p:bldP spid="31" grpId="0"/>
      <p:bldP spid="32" grpId="0"/>
      <p:bldP spid="41" grpId="0"/>
      <p:bldP spid="42" grpId="0"/>
      <p:bldP spid="43" grpId="0"/>
      <p:bldP spid="44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60" grpId="0"/>
      <p:bldP spid="61" grpId="0"/>
      <p:bldP spid="62" grpId="0"/>
      <p:bldP spid="63" grpId="0"/>
      <p:bldP spid="6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Σχιστόλιθος">
  <a:themeElements>
    <a:clrScheme name="Σχιστόλιθος">
      <a:dk1>
        <a:sysClr val="windowText" lastClr="000000"/>
      </a:dk1>
      <a:lt1>
        <a:sysClr val="window" lastClr="FFFFFF"/>
      </a:lt1>
      <a:dk2>
        <a:srgbClr val="212123"/>
      </a:dk2>
      <a:lt2>
        <a:srgbClr val="DADADA"/>
      </a:lt2>
      <a:accent1>
        <a:srgbClr val="826F61"/>
      </a:accent1>
      <a:accent2>
        <a:srgbClr val="A19C7F"/>
      </a:accent2>
      <a:accent3>
        <a:srgbClr val="9AA489"/>
      </a:accent3>
      <a:accent4>
        <a:srgbClr val="7C938B"/>
      </a:accent4>
      <a:accent5>
        <a:srgbClr val="7C7D92"/>
      </a:accent5>
      <a:accent6>
        <a:srgbClr val="897376"/>
      </a:accent6>
      <a:hlink>
        <a:srgbClr val="D29B73"/>
      </a:hlink>
      <a:folHlink>
        <a:srgbClr val="F4C5A4"/>
      </a:folHlink>
    </a:clrScheme>
    <a:fontScheme name="Σχιστόλιθος">
      <a:maj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Σκούρο γυαλί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lumMod val="80000"/>
              </a:schemeClr>
              <a:schemeClr val="phClr">
                <a:tint val="98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ate" id="{C3F70B94-7CE9-428E-ADC1-3269CC2C3385}" vid="{FF747C5C-A8E8-4833-9E55-3D08FE4E487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2798</TotalTime>
  <Words>1204</Words>
  <Application>Microsoft Office PowerPoint</Application>
  <PresentationFormat>Προβολή στην οθόνη (4:3)</PresentationFormat>
  <Paragraphs>434</Paragraphs>
  <Slides>15</Slides>
  <Notes>2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15</vt:i4>
      </vt:variant>
    </vt:vector>
  </HeadingPairs>
  <TitlesOfParts>
    <vt:vector size="21" baseType="lpstr">
      <vt:lpstr>Calibri</vt:lpstr>
      <vt:lpstr>Calisto MT</vt:lpstr>
      <vt:lpstr>Cambria Math</vt:lpstr>
      <vt:lpstr>Wingdings</vt:lpstr>
      <vt:lpstr>Wingdings 2</vt:lpstr>
      <vt:lpstr>Σχιστόλιθος</vt:lpstr>
      <vt:lpstr>Εισαγωγή στα Χρηματοοικονομικά Μαθηματικά</vt:lpstr>
      <vt:lpstr>1Α. Με εφάπαξ πληρωμή</vt:lpstr>
      <vt:lpstr>1Α. Με εφάπαξ πληρωμή</vt:lpstr>
      <vt:lpstr>1Β. Με εφάπαξ πληρωμή</vt:lpstr>
      <vt:lpstr>1Β. Με εφάπαξ πληρωμή </vt:lpstr>
      <vt:lpstr>1Β. Με εφάπαξ πληρωμή </vt:lpstr>
      <vt:lpstr>2. Καταβολή ίσων Χρεολυσίων</vt:lpstr>
      <vt:lpstr>2. Καταβολή ίσων Χρεολυσίων</vt:lpstr>
      <vt:lpstr>Παρουσίαση του PowerPoint</vt:lpstr>
      <vt:lpstr>2. Καταβολή ίσων Χρεολυσίων</vt:lpstr>
      <vt:lpstr>Παρουσίαση του PowerPoint</vt:lpstr>
      <vt:lpstr>3. Μέθοδος του σταθερού χρεολυσίου</vt:lpstr>
      <vt:lpstr>3. Μέθοδος του σταθερού χρεολυσίου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Σύνθετη Κεφαλαιοποίηση</dc:title>
  <dc:creator>user</dc:creator>
  <cp:lastModifiedBy>Windows User</cp:lastModifiedBy>
  <cp:revision>107</cp:revision>
  <dcterms:created xsi:type="dcterms:W3CDTF">2010-09-12T10:14:34Z</dcterms:created>
  <dcterms:modified xsi:type="dcterms:W3CDTF">2021-05-19T12:19:16Z</dcterms:modified>
</cp:coreProperties>
</file>