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2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0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8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2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9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3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6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A515-172A-4170-93D9-0C199D0B769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23B4B-E2BE-4057-A25B-017F22D8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5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Κλινική και </a:t>
            </a:r>
            <a:r>
              <a:rPr lang="el-GR" smtClean="0"/>
              <a:t>Κοινοτική Ψυχολογία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5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Σύγχρονες ρίζες της Κλινικής Ψυχολογίας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sz="2400"/>
              <a:t>1960-ΗΠΑ: Δίκτυο κοινοτικών κέντρων ψυχικής υγείας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400"/>
              <a:t>Αλλαγές σε θεραπευτικές τεχνικές και μορφές θεραπείας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400"/>
              <a:t>-Ανθρωπιστικές (</a:t>
            </a:r>
            <a:r>
              <a:rPr lang="en-US" altLang="en-US" sz="2400"/>
              <a:t>Rogers, 1951)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-</a:t>
            </a:r>
            <a:r>
              <a:rPr lang="el-GR" altLang="en-US" sz="2400"/>
              <a:t>Συμπεριφορισμός: </a:t>
            </a:r>
            <a:r>
              <a:rPr lang="en-US" altLang="en-US" sz="2400"/>
              <a:t>Wolpe (1958) “</a:t>
            </a:r>
            <a:r>
              <a:rPr lang="el-GR" altLang="en-US" sz="2400"/>
              <a:t>Ψυχοθεραπεία μέσω Αμοιβαίας Παρεμπόδισης» (αρχές κλασικής εξαρτημένης μάθησης-</a:t>
            </a:r>
            <a:r>
              <a:rPr lang="en-US" altLang="en-US" sz="2400"/>
              <a:t>Pavlov)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-Skinner</a:t>
            </a:r>
            <a:r>
              <a:rPr lang="el-GR" altLang="en-US" sz="2400"/>
              <a:t> (1953)</a:t>
            </a:r>
            <a:r>
              <a:rPr lang="en-US" altLang="en-US" sz="2400"/>
              <a:t>:</a:t>
            </a:r>
            <a:r>
              <a:rPr lang="el-GR" altLang="en-US" sz="2400"/>
              <a:t> συντελεστική εξαρτημένη μάθηση, ενίσχυση &amp; τιμωρία «</a:t>
            </a:r>
            <a:r>
              <a:rPr lang="en-US" altLang="en-US" sz="2400"/>
              <a:t>Science and Human Behavior</a:t>
            </a:r>
            <a:r>
              <a:rPr lang="el-GR" altLang="en-US" sz="2400"/>
              <a:t>»</a:t>
            </a:r>
            <a:r>
              <a:rPr lang="en-US" altLang="en-US" sz="2400"/>
              <a:t>. </a:t>
            </a:r>
            <a:endParaRPr lang="el-GR" altLang="en-US" sz="2400"/>
          </a:p>
        </p:txBody>
      </p:sp>
    </p:spTree>
    <p:extLst>
      <p:ext uri="{BB962C8B-B14F-4D97-AF65-F5344CB8AC3E}">
        <p14:creationId xmlns:p14="http://schemas.microsoft.com/office/powerpoint/2010/main" val="1046436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4000"/>
              <a:t>Κοινοτική Ψυχολογία: η εμφάνιση ενός νέου κλάδου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8229600" cy="452596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mtClean="0"/>
              <a:t>1950-1965: Αρχή αλλαγής στάσης απέναντι στην ψυχική νόσο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mtClean="0"/>
              <a:t>1965: Συνέδριο στο </a:t>
            </a:r>
            <a:r>
              <a:rPr lang="en-US" altLang="en-US" smtClean="0"/>
              <a:t>Swampscott, Massachusetts:</a:t>
            </a:r>
            <a:r>
              <a:rPr lang="el-GR" altLang="en-US" smtClean="0"/>
              <a:t> η αρχή της κοινοτικής ψυχολογίας: από την θεραπεία στη πρόληψη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mtClean="0"/>
              <a:t>Εμφάνιση της Κοινοτικής Ψυχολογίας σε διάφορες χώρες-διαφορετικοί ορισμοί</a:t>
            </a:r>
          </a:p>
        </p:txBody>
      </p:sp>
    </p:spTree>
    <p:extLst>
      <p:ext uri="{BB962C8B-B14F-4D97-AF65-F5344CB8AC3E}">
        <p14:creationId xmlns:p14="http://schemas.microsoft.com/office/powerpoint/2010/main" val="690848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4000"/>
              <a:t>Η έννοια της κοινότητας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Πολυδιάστατη</a:t>
            </a:r>
          </a:p>
          <a:p>
            <a:pPr eaLnBrk="1" hangingPunct="1"/>
            <a:r>
              <a:rPr lang="el-GR" altLang="en-US" smtClean="0"/>
              <a:t>Από πολιτική σκοπιά, η κοινότητα αντιπροσωπεύει τα σύνορα εντός των οποίων κινούνται τα άτομα. Τα όρια αυτά στοιχειοθετούν τις κοινωνικές πολιτικές και τα προγράμματα (π.χ. μεταναστευτική πολιτική)</a:t>
            </a:r>
          </a:p>
          <a:p>
            <a:pPr eaLnBrk="1" hangingPunct="1"/>
            <a:r>
              <a:rPr lang="el-GR" altLang="en-US" smtClean="0"/>
              <a:t>Ανθρωπολογία: μονάδα μελέτης  </a:t>
            </a:r>
          </a:p>
        </p:txBody>
      </p:sp>
    </p:spTree>
    <p:extLst>
      <p:ext uri="{BB962C8B-B14F-4D97-AF65-F5344CB8AC3E}">
        <p14:creationId xmlns:p14="http://schemas.microsoft.com/office/powerpoint/2010/main" val="3896926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Η έννοια της κοινότητας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n-US" smtClean="0"/>
          </a:p>
          <a:p>
            <a:pPr eaLnBrk="1" hangingPunct="1"/>
            <a:r>
              <a:rPr lang="el-GR" altLang="en-US" smtClean="0"/>
              <a:t>Από την πλευρά της </a:t>
            </a:r>
            <a:r>
              <a:rPr lang="el-GR" altLang="en-US" i="1" smtClean="0"/>
              <a:t>ψυχολογίας</a:t>
            </a:r>
            <a:r>
              <a:rPr lang="el-GR" altLang="en-US" smtClean="0"/>
              <a:t>, κοινότητα είναι το υπόβαθρο στο οποίο μελετάμε τη συμπεριφορά του ατόμου και όπου κοινωνικές ταυτότητες και μια έννοια του εαυτού είναι σε μια συνεχή αλληλεπίδραση και συνειδητοποίηση.  </a:t>
            </a:r>
          </a:p>
        </p:txBody>
      </p:sp>
    </p:spTree>
    <p:extLst>
      <p:ext uri="{BB962C8B-B14F-4D97-AF65-F5344CB8AC3E}">
        <p14:creationId xmlns:p14="http://schemas.microsoft.com/office/powerpoint/2010/main" val="3396310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4000"/>
              <a:t>Η έννοια της κοινότητας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/>
              <a:t>Σημαντική η μελέτη της γιατί η κοινότητα: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-παρέχει νόημα και ταυτότητα και συμβάλλει στην έννοια του εαυτού.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-έχει υλικά οφέλη στη ζωή των ανθρώπων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-είναι το μέρος όπου συμβαίνουν ποικίλες κοινωνικές διεργασίες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-παράγει κοινωνική συμπεριφορά και κοινωνικές σχέσεις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-τροφοδοτεί και τροφοδοτείται από την κοινωνική πολιτική και τα κοινωνικά προγράμματα.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0278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4000"/>
              <a:t>Η έννοια της κοινότητας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Σε ποια κοινότητα ανήκετε; Από ποια κοινότητα προέρχεστε;</a:t>
            </a:r>
          </a:p>
          <a:p>
            <a:pPr eaLnBrk="1" hangingPunct="1"/>
            <a:r>
              <a:rPr lang="el-GR" altLang="en-US" smtClean="0"/>
              <a:t>Σε ποιες κοινότητες νομίζουν οι άλλοι ότι ανήκετε; </a:t>
            </a:r>
          </a:p>
        </p:txBody>
      </p:sp>
    </p:spTree>
    <p:extLst>
      <p:ext uri="{BB962C8B-B14F-4D97-AF65-F5344CB8AC3E}">
        <p14:creationId xmlns:p14="http://schemas.microsoft.com/office/powerpoint/2010/main" val="758350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Διαστάσεις κοινότητας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3"/>
            <a:ext cx="8229600" cy="4525962"/>
          </a:xfrm>
          <a:noFill/>
        </p:spPr>
        <p:txBody>
          <a:bodyPr/>
          <a:lstStyle/>
          <a:p>
            <a:pPr eaLnBrk="1" hangingPunct="1"/>
            <a:r>
              <a:rPr lang="el-GR" altLang="en-US" smtClean="0"/>
              <a:t>Ψυχολογική</a:t>
            </a:r>
          </a:p>
          <a:p>
            <a:pPr eaLnBrk="1" hangingPunct="1"/>
            <a:r>
              <a:rPr lang="el-GR" altLang="en-US" smtClean="0"/>
              <a:t>Πολιτισμική-Συμβολική</a:t>
            </a:r>
          </a:p>
          <a:p>
            <a:pPr eaLnBrk="1" hangingPunct="1"/>
            <a:r>
              <a:rPr lang="el-GR" altLang="en-US" smtClean="0"/>
              <a:t>Τοπική</a:t>
            </a:r>
          </a:p>
          <a:p>
            <a:pPr eaLnBrk="1" hangingPunct="1"/>
            <a:r>
              <a:rPr lang="el-GR" altLang="en-US" smtClean="0"/>
              <a:t>Κοινότητα και εξουσία</a:t>
            </a:r>
          </a:p>
          <a:p>
            <a:pPr eaLnBrk="1" hangingPunct="1"/>
            <a:r>
              <a:rPr lang="el-GR" altLang="en-US" smtClean="0"/>
              <a:t>Κοινωνικός αποκλεισμός</a:t>
            </a:r>
          </a:p>
          <a:p>
            <a:pPr eaLnBrk="1" hangingPunct="1"/>
            <a:endParaRPr lang="el-GR" altLang="en-US" smtClean="0"/>
          </a:p>
        </p:txBody>
      </p:sp>
    </p:spTree>
    <p:extLst>
      <p:ext uri="{BB962C8B-B14F-4D97-AF65-F5344CB8AC3E}">
        <p14:creationId xmlns:p14="http://schemas.microsoft.com/office/powerpoint/2010/main" val="2650232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el-GR" altLang="en-US" smtClean="0"/>
              <a:t>οινωνική Ψυχιατρική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Ο κλάδος της ψυχιατρικής που ασχολείται με τις κοινωνικές, πολιτισμικές και «διαπροσωπικές» πλευρές της ψυχικής υγείας και ευημερίας.</a:t>
            </a:r>
          </a:p>
          <a:p>
            <a:pPr eaLnBrk="1" hangingPunct="1"/>
            <a:r>
              <a:rPr lang="el-GR" altLang="en-US" smtClean="0"/>
              <a:t>Επιρροές: κοινωνική ανθρωπολογία, κοινωνιολογία, κοινωνική ψυχολογία, πολιτισμική ψυχιατρική</a:t>
            </a:r>
          </a:p>
          <a:p>
            <a:pPr eaLnBrk="1" hangingPunct="1"/>
            <a:r>
              <a:rPr lang="el-GR" altLang="en-US" smtClean="0"/>
              <a:t>Θεραπευτικές κοινότητες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65594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el-GR" altLang="en-US" smtClean="0"/>
              <a:t>οινωνική Ψυχιατρική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Karen Horney, Erik Erickson, Harry Stack Sullivan: </a:t>
            </a:r>
            <a:r>
              <a:rPr lang="el-GR" altLang="en-US"/>
              <a:t>κοινωνικοί παράγοντες (π.χ. αλληλεπίδραση) και ψυχική νόσος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/>
              <a:t>August Hollingshead και </a:t>
            </a:r>
            <a:r>
              <a:rPr lang="en-US" altLang="en-US"/>
              <a:t>Frederick Redlich</a:t>
            </a:r>
            <a:r>
              <a:rPr lang="el-GR" altLang="en-US"/>
              <a:t>: επίδραση της κοινωνικής τάξης σε ψυχικές καταστάσεις (1958)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Alexander Leighton</a:t>
            </a:r>
            <a:r>
              <a:rPr lang="el-GR" altLang="en-US"/>
              <a:t>: σχέση κοινωνικής ενσωμάτωσης και ψυχικής ασθένειας (1959)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/>
              <a:t>Burrow: κοινωνικές αιτίες ψυχικής νόσου, </a:t>
            </a:r>
            <a:r>
              <a:rPr lang="en-US" altLang="en-US"/>
              <a:t>“</a:t>
            </a:r>
            <a:r>
              <a:rPr lang="el-GR" altLang="en-US"/>
              <a:t>Sociatry</a:t>
            </a:r>
            <a:r>
              <a:rPr lang="en-US" altLang="en-US"/>
              <a:t>”</a:t>
            </a:r>
            <a:r>
              <a:rPr lang="el-GR" altLang="en-US"/>
              <a:t>.</a:t>
            </a:r>
            <a:r>
              <a:rPr lang="el-GR" altLang="en-US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924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l-GR" altLang="en-US" sz="3600"/>
              <a:t>Κοινοτική Ψυχική Υγεία (Υγιεινή) (</a:t>
            </a:r>
            <a:r>
              <a:rPr lang="en-US" altLang="en-US" sz="3600"/>
              <a:t>Community Mental Health)</a:t>
            </a:r>
            <a:r>
              <a:rPr lang="el-GR" altLang="en-US" sz="3600"/>
              <a:t>:</a:t>
            </a:r>
            <a:r>
              <a:rPr lang="el-GR" altLang="en-US" sz="40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8229600" cy="4525963"/>
          </a:xfrm>
          <a:noFill/>
        </p:spPr>
        <p:txBody>
          <a:bodyPr/>
          <a:lstStyle/>
          <a:p>
            <a:pPr eaLnBrk="1" hangingPunct="1"/>
            <a:r>
              <a:rPr lang="el-GR" altLang="en-US" smtClean="0"/>
              <a:t>Περιλαμβάνει όλες τις δραστηριότητες που ασκούνται έξω από ψυχιατρικές υπηρεσίες, οι οποίες απαιτούνται για την ανάπτυξη και οργάνωση κάθε υπηρεσίας ή προγράμματος στην κοινότητα και οι οποίες επηρεάζουν όλες τις προσπάθειες που κάνει η κοινότητα για την προαγωγή της  ψυχικής υγείας και την πρόληψη ή τον έλεγχο των ψυχικών διαταραχών.</a:t>
            </a:r>
          </a:p>
        </p:txBody>
      </p:sp>
    </p:spTree>
    <p:extLst>
      <p:ext uri="{BB962C8B-B14F-4D97-AF65-F5344CB8AC3E}">
        <p14:creationId xmlns:p14="http://schemas.microsoft.com/office/powerpoint/2010/main" val="2607856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2205038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n-US" sz="4000"/>
              <a:t>Κλινική Ψυχολογία-Κοινοτική Ψυχολογία: Ποια είναι η διαφορά τους;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12876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0553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Κοινοτική Ψυχική Υγεία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Οι ψυχικές αρρώστιες είναι σαν όλες τις άλλες αρρώστιες και μπορούν να αντιμετωπιστούν έξω από το ψυχιατρείο, στην κοινότητα, με τη βοήθεια της ίδιας της κοινότητας. </a:t>
            </a:r>
          </a:p>
          <a:p>
            <a:pPr eaLnBrk="1" hangingPunct="1"/>
            <a:r>
              <a:rPr lang="el-GR" altLang="en-US" smtClean="0"/>
              <a:t>Σημασία περιβάλλοντος (κοινωνικού και πολιτιστικού) κατά την έναρξη ή τη διαδρομή μιας ψυχικής αρρώστιας. </a:t>
            </a:r>
          </a:p>
        </p:txBody>
      </p:sp>
    </p:spTree>
    <p:extLst>
      <p:ext uri="{BB962C8B-B14F-4D97-AF65-F5344CB8AC3E}">
        <p14:creationId xmlns:p14="http://schemas.microsoft.com/office/powerpoint/2010/main" val="3905538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l-GR" altLang="en-US" sz="3600"/>
              <a:t>Κοινοτική Ψυχική Υγεία: ιστορική αναδρομή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Beers (</a:t>
            </a:r>
            <a:r>
              <a:rPr lang="el-GR" altLang="en-US" dirty="0" smtClean="0"/>
              <a:t>ΗΠΑ): Ανάπτυξη κινήματος ψυχικής υγείας</a:t>
            </a:r>
          </a:p>
          <a:p>
            <a:pPr eaLnBrk="1" hangingPunct="1"/>
            <a:r>
              <a:rPr lang="el-GR" altLang="en-US" dirty="0" smtClean="0"/>
              <a:t>Μ</a:t>
            </a:r>
            <a:r>
              <a:rPr lang="en-US" altLang="en-US" dirty="0" err="1" smtClean="0"/>
              <a:t>eyer</a:t>
            </a:r>
            <a:r>
              <a:rPr lang="en-US" altLang="en-US" dirty="0" smtClean="0"/>
              <a:t>: </a:t>
            </a:r>
            <a:r>
              <a:rPr lang="el-GR" altLang="en-US" dirty="0" smtClean="0"/>
              <a:t>κοινωνικοί παράγοντες στη μελέτης της ψυχοπαθολογίας</a:t>
            </a:r>
          </a:p>
          <a:p>
            <a:pPr eaLnBrk="1" hangingPunct="1"/>
            <a:r>
              <a:rPr lang="en-US" altLang="en-US" dirty="0" smtClean="0"/>
              <a:t>Fr</a:t>
            </a:r>
            <a:r>
              <a:rPr lang="en-GB" altLang="en-US" dirty="0" err="1" smtClean="0"/>
              <a:t>eu</a:t>
            </a:r>
            <a:r>
              <a:rPr lang="en-US" altLang="en-US" dirty="0" smtClean="0"/>
              <a:t>d</a:t>
            </a:r>
            <a:r>
              <a:rPr lang="en-US" altLang="en-US" dirty="0" smtClean="0"/>
              <a:t>: </a:t>
            </a:r>
            <a:r>
              <a:rPr lang="el-GR" altLang="en-US" dirty="0" smtClean="0"/>
              <a:t>ψυχοθεραπευτική αντιμετώπιση</a:t>
            </a:r>
          </a:p>
          <a:p>
            <a:pPr eaLnBrk="1" hangingPunct="1"/>
            <a:r>
              <a:rPr lang="en-US" altLang="en-US" dirty="0" smtClean="0"/>
              <a:t>Sullivan: </a:t>
            </a:r>
            <a:r>
              <a:rPr lang="el-GR" altLang="en-US" dirty="0" smtClean="0"/>
              <a:t>κοινωνική θεραπεία ψυχώσεων</a:t>
            </a:r>
          </a:p>
        </p:txBody>
      </p:sp>
    </p:spTree>
    <p:extLst>
      <p:ext uri="{BB962C8B-B14F-4D97-AF65-F5344CB8AC3E}">
        <p14:creationId xmlns:p14="http://schemas.microsoft.com/office/powerpoint/2010/main" val="2873814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l-GR" altLang="en-US" sz="3600"/>
              <a:t>Κοινοτική Ψυχική Υγεία: ιστορική αναδρομή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n-US" sz="2400"/>
              <a:t>1930, Βρετανία : εξωασυλιακή ψυχιατρική αγωγή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1936, Άμστερνταμ: υπηρεσίες ψυχικής υγιεινής, θεραπεία στο σπίτι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«Κοινωνική Ψυχιατρική»: καθιερώθηκε το ’30, κύκλοι κοινωνιολόγων, ΗΠΑ.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1946: ΕΣΥ στην Βρετανία, εξωτερικά ψυχιατρικά ιατρεία, Εθνικό Ινστιτούτο Ψυχικής Υγείας-ΗΠΑ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1960, Γαλλία: ψυχιατρική τομεοποίηση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1978, Ιταλία: κλείσιμο ψυχιατρείων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ΕΣΣΔ (από 1930): «θάλαμος ημερήσιας διαμονής» (νοσοκομείο ημέρας)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400"/>
              <a:t>1963, ΗΠΑ: πρώτα Κέντρα Κοινοτική Ψυχικής Υγιεινής.</a:t>
            </a:r>
          </a:p>
        </p:txBody>
      </p:sp>
    </p:spTree>
    <p:extLst>
      <p:ext uri="{BB962C8B-B14F-4D97-AF65-F5344CB8AC3E}">
        <p14:creationId xmlns:p14="http://schemas.microsoft.com/office/powerpoint/2010/main" val="4067195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Κοινοτική Ψυχιατρική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r>
              <a:rPr lang="el-GR" altLang="en-US" i="1" smtClean="0"/>
              <a:t>Αναφέρεται στη χρήση όλων των διαθέσιμων δυνάμεων, πόρων και τεχνικών που ευοδώνουν την οικονομικά εφικτή θεραπεία του ψυχιατρικά αρρώστου στην κοινότητά του</a:t>
            </a:r>
          </a:p>
        </p:txBody>
      </p:sp>
    </p:spTree>
    <p:extLst>
      <p:ext uri="{BB962C8B-B14F-4D97-AF65-F5344CB8AC3E}">
        <p14:creationId xmlns:p14="http://schemas.microsoft.com/office/powerpoint/2010/main" val="2447549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3200"/>
              <a:t>Βασικές αρχές Κοινοτικής Ψυχιατρικής (</a:t>
            </a:r>
            <a:r>
              <a:rPr lang="en-US" altLang="en-US" sz="3200"/>
              <a:t>Caplan, 1964)</a:t>
            </a:r>
            <a:endParaRPr lang="el-GR" altLang="en-US" sz="32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n-US" smtClean="0"/>
              <a:t>1)Η </a:t>
            </a:r>
            <a:r>
              <a:rPr lang="el-GR" altLang="en-US" i="1" smtClean="0"/>
              <a:t>αρχή της ολοκληρωμένης παροχής</a:t>
            </a:r>
            <a:r>
              <a:rPr lang="el-GR" altLang="en-US" smtClean="0"/>
              <a:t> (</a:t>
            </a:r>
            <a:r>
              <a:rPr lang="en-US" altLang="en-US" smtClean="0"/>
              <a:t>comprehensiveness)</a:t>
            </a:r>
            <a:r>
              <a:rPr lang="el-GR" altLang="en-US" smtClean="0"/>
              <a:t>: μέγιστο δυνατό αποτέλεσμα, σύντομο χρονικό διάστημα, μικρότερο δυνατό κόστος</a:t>
            </a:r>
          </a:p>
          <a:p>
            <a:pPr eaLnBrk="1" hangingPunct="1">
              <a:buFontTx/>
              <a:buNone/>
            </a:pPr>
            <a:r>
              <a:rPr lang="el-GR" altLang="en-US" smtClean="0"/>
              <a:t>2)</a:t>
            </a:r>
            <a:r>
              <a:rPr lang="el-GR" altLang="en-US" i="1" smtClean="0"/>
              <a:t>Αρχή της τομεοποίησης</a:t>
            </a:r>
            <a:r>
              <a:rPr lang="el-GR" altLang="en-US" smtClean="0"/>
              <a:t> (</a:t>
            </a:r>
            <a:r>
              <a:rPr lang="en-US" altLang="en-US" smtClean="0"/>
              <a:t>cachmentation, sectorization)</a:t>
            </a:r>
            <a:r>
              <a:rPr lang="el-GR" altLang="en-US" smtClean="0"/>
              <a:t>, δηλ. της παροχής υπηρεσιών σε συγκεκριμένο γεωγραφικό χώρο. </a:t>
            </a:r>
          </a:p>
        </p:txBody>
      </p:sp>
    </p:spTree>
    <p:extLst>
      <p:ext uri="{BB962C8B-B14F-4D97-AF65-F5344CB8AC3E}">
        <p14:creationId xmlns:p14="http://schemas.microsoft.com/office/powerpoint/2010/main" val="1937759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l-GR" altLang="en-US" sz="3600"/>
              <a:t>Βασικές αρχές Κοινοτικής Ψυχιατρικής (</a:t>
            </a:r>
            <a:r>
              <a:rPr lang="en-US" altLang="en-US" sz="3600"/>
              <a:t>Caplan, 1964)</a:t>
            </a:r>
            <a:endParaRPr lang="el-GR" altLang="en-US" sz="36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/>
              <a:t>3) </a:t>
            </a:r>
            <a:r>
              <a:rPr lang="el-GR" altLang="en-US" i="1"/>
              <a:t>Η αρχή του θεραπευτικού συνεχούς </a:t>
            </a:r>
            <a:r>
              <a:rPr lang="el-GR" altLang="en-US"/>
              <a:t>(</a:t>
            </a:r>
            <a:r>
              <a:rPr lang="en-US" altLang="en-US"/>
              <a:t>continuity of care)</a:t>
            </a:r>
            <a:r>
              <a:rPr lang="el-GR" altLang="en-US"/>
              <a:t> από τον ίδιο θεραπευτή σε όλες τις φάσεις της αρρώστιας.</a:t>
            </a:r>
          </a:p>
          <a:p>
            <a:pPr eaLnBrk="1" hangingPunct="1"/>
            <a:r>
              <a:rPr lang="el-GR" altLang="en-US"/>
              <a:t>4) (διατυπωμένη το 1983) Η </a:t>
            </a:r>
            <a:r>
              <a:rPr lang="el-GR" altLang="en-US" i="1"/>
              <a:t>αρχή της ανταποκριτικότητας: </a:t>
            </a:r>
            <a:r>
              <a:rPr lang="el-GR" altLang="en-US"/>
              <a:t>η προσέλευση του κοινού στο ΚΚΨΥ είναι ανάλογη με την ανάπτυξη του δικτύου παραπομπών, που γίνεται μέσα από τη συνεργασία του κέντρου με τις ιατροκοινωνικές υπηρεσίες της κοινότητας. </a:t>
            </a:r>
            <a:endParaRPr lang="el-GR" altLang="en-US" i="1"/>
          </a:p>
        </p:txBody>
      </p:sp>
    </p:spTree>
    <p:extLst>
      <p:ext uri="{BB962C8B-B14F-4D97-AF65-F5344CB8AC3E}">
        <p14:creationId xmlns:p14="http://schemas.microsoft.com/office/powerpoint/2010/main" val="3881235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Κλινική Ψυχολογία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Ο τομέας της ψυχολογίας που ως αντικείμενό του έχει τη διάγνωση, την αξιολόγηση και τη θεραπεία της ψυχικής νόσου. </a:t>
            </a:r>
          </a:p>
        </p:txBody>
      </p:sp>
    </p:spTree>
    <p:extLst>
      <p:ext uri="{BB962C8B-B14F-4D97-AF65-F5344CB8AC3E}">
        <p14:creationId xmlns:p14="http://schemas.microsoft.com/office/powerpoint/2010/main" val="46752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mtClean="0"/>
              <a:t>Κοινοτική Ψυχολογία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sz="2400"/>
              <a:t>Η προσέγγιση των ανθρώπινων προβλημάτων συμπεριφοράς που εστιάζει στην επίδραση των </a:t>
            </a:r>
            <a:r>
              <a:rPr lang="el-GR" altLang="en-US" sz="2400" u="sng"/>
              <a:t>περιβαλλοντικών παραγόντων </a:t>
            </a:r>
            <a:r>
              <a:rPr lang="el-GR" altLang="en-US" sz="2400"/>
              <a:t>στην ανάπτυξη καθώς και στη δυνατότητα χρήσης διαφόρων πηγών για την ανακούφιση των ανθρώπων.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400"/>
              <a:t>Εστιάζει στα </a:t>
            </a:r>
            <a:r>
              <a:rPr lang="el-GR" altLang="en-US" sz="2400" u="sng"/>
              <a:t>κοινωνικά ζητήματα</a:t>
            </a:r>
            <a:r>
              <a:rPr lang="el-GR" altLang="en-US" sz="2400"/>
              <a:t>, τις κοινωνικές δομές και άλλα πλαίσια που επηρεάζουν ανθρώπους και δομές (και ως εκ τούτου τους ανθρώπους εντός αυτών).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400"/>
              <a:t>Στόχος είναι η </a:t>
            </a:r>
            <a:r>
              <a:rPr lang="el-GR" altLang="en-US" sz="2400" u="sng"/>
              <a:t>επιδίωξη της ευημερίας </a:t>
            </a:r>
            <a:r>
              <a:rPr lang="el-GR" altLang="en-US" sz="2400"/>
              <a:t>των κοινοτήτων και των ατόμων με καινοτόμες και εναλλακτικές παρεμβάσεις που σχεδιάζονται σε συνεργασία με μέλη της κοινότητας και άλλους κλάδους εντός και εκτός ψυχολογίας.  </a:t>
            </a:r>
          </a:p>
        </p:txBody>
      </p:sp>
    </p:spTree>
    <p:extLst>
      <p:ext uri="{BB962C8B-B14F-4D97-AF65-F5344CB8AC3E}">
        <p14:creationId xmlns:p14="http://schemas.microsoft.com/office/powerpoint/2010/main" val="707904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196975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n-US" sz="3200"/>
              <a:t/>
            </a:r>
            <a:br>
              <a:rPr lang="el-GR" altLang="en-US" sz="3200"/>
            </a:br>
            <a:r>
              <a:rPr lang="el-GR" altLang="en-US" sz="3200"/>
              <a:t/>
            </a:r>
            <a:br>
              <a:rPr lang="el-GR" altLang="en-US" sz="3200"/>
            </a:br>
            <a:r>
              <a:rPr lang="el-GR" altLang="en-US" sz="3200"/>
              <a:t/>
            </a:r>
            <a:br>
              <a:rPr lang="el-GR" altLang="en-US" sz="3200"/>
            </a:br>
            <a:r>
              <a:rPr lang="el-GR" altLang="en-US" sz="3200"/>
              <a:t/>
            </a:r>
            <a:br>
              <a:rPr lang="el-GR" altLang="en-US" sz="3200"/>
            </a:br>
            <a:r>
              <a:rPr lang="el-GR" altLang="en-US" sz="3200"/>
              <a:t/>
            </a:r>
            <a:br>
              <a:rPr lang="el-GR" altLang="en-US" sz="3200"/>
            </a:br>
            <a:r>
              <a:rPr lang="el-GR" altLang="en-US" sz="3200"/>
              <a:t>Κλινική Ψυχολογία-Κοινοτική Ψυχολογία: Ποια είναι η διαφορά τους</a:t>
            </a:r>
            <a:r>
              <a:rPr lang="el-GR" altLang="en-US" sz="4000"/>
              <a:t/>
            </a:r>
            <a:br>
              <a:rPr lang="el-GR" altLang="en-US" sz="4000"/>
            </a:br>
            <a:r>
              <a:rPr lang="el-GR" altLang="en-US" sz="4000"/>
              <a:t/>
            </a:r>
            <a:br>
              <a:rPr lang="el-GR" altLang="en-US" sz="4000"/>
            </a:br>
            <a:r>
              <a:rPr lang="el-GR" altLang="en-US" sz="2800"/>
              <a:t>Η βασική διαφορά είναι ότι η κλινική ψυχολογία εφαρμόζει θεραπεία μετά το γεγονός (</a:t>
            </a:r>
            <a:r>
              <a:rPr lang="en-US" altLang="en-US" sz="2800"/>
              <a:t>reactive) </a:t>
            </a:r>
            <a:r>
              <a:rPr lang="el-GR" altLang="en-US" sz="2800"/>
              <a:t>ενώ η κοινοτική ψυχολογία εστιάζεται στην μείωση του κινδύνου και την προώθηση της υγείας εντός των κοινοτήτων (</a:t>
            </a:r>
            <a:r>
              <a:rPr lang="en-US" altLang="en-US" sz="2800"/>
              <a:t>proactive)</a:t>
            </a:r>
            <a:r>
              <a:rPr lang="el-GR" altLang="en-US" sz="2800"/>
              <a:t>.</a:t>
            </a:r>
            <a:r>
              <a:rPr lang="el-GR" altLang="en-US" sz="4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4466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4000"/>
              <a:t>Κλινική Ψυχολογία: ιστορική αναδρομή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sz="2500"/>
              <a:t>1896-Πενσυλβάνια-Πρώτη Ψυχιατρική Κλινική-</a:t>
            </a:r>
            <a:r>
              <a:rPr lang="en-US" altLang="en-US" sz="2500"/>
              <a:t>Lightner Witmer.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500"/>
              <a:t>Ως τον 18</a:t>
            </a:r>
            <a:r>
              <a:rPr lang="el-GR" altLang="en-US" sz="2500" baseline="30000"/>
              <a:t>ο</a:t>
            </a:r>
            <a:r>
              <a:rPr lang="el-GR" altLang="en-US" sz="2500"/>
              <a:t> αιώνα: προσβολή από δαίμονες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500"/>
              <a:t>Τέλη 18</a:t>
            </a:r>
            <a:r>
              <a:rPr lang="el-GR" altLang="en-US" sz="2500" baseline="30000"/>
              <a:t>ου</a:t>
            </a:r>
            <a:r>
              <a:rPr lang="el-GR" altLang="en-US" sz="2500"/>
              <a:t> αιώνα- Η.Π.Α.: </a:t>
            </a:r>
            <a:r>
              <a:rPr lang="en-US" altLang="en-US" sz="2500" b="1"/>
              <a:t>Rush</a:t>
            </a:r>
            <a:r>
              <a:rPr lang="en-US" altLang="en-US" sz="2500"/>
              <a:t> Benjamin &amp; </a:t>
            </a:r>
            <a:r>
              <a:rPr lang="en-US" altLang="en-US" sz="2500" b="1"/>
              <a:t>Dix</a:t>
            </a:r>
            <a:r>
              <a:rPr lang="en-US" altLang="en-US" sz="2500"/>
              <a:t> Dorothea</a:t>
            </a:r>
            <a:r>
              <a:rPr lang="el-GR" altLang="en-US" sz="2500"/>
              <a:t> </a:t>
            </a:r>
            <a:endParaRPr lang="en-US" altLang="en-US" sz="2500"/>
          </a:p>
          <a:p>
            <a:pPr eaLnBrk="1" hangingPunct="1">
              <a:lnSpc>
                <a:spcPct val="90000"/>
              </a:lnSpc>
            </a:pPr>
            <a:r>
              <a:rPr lang="el-GR" altLang="en-US" sz="2500"/>
              <a:t>Γαλλία-</a:t>
            </a:r>
            <a:r>
              <a:rPr lang="en-US" altLang="en-US" sz="2500" b="1"/>
              <a:t>Pinel, Esquirol</a:t>
            </a:r>
            <a:r>
              <a:rPr lang="el-GR" altLang="en-US" sz="2500"/>
              <a:t>: μεταρρύθμιση</a:t>
            </a:r>
            <a:endParaRPr lang="en-US" altLang="en-US" sz="2500" b="1"/>
          </a:p>
          <a:p>
            <a:pPr eaLnBrk="1" hangingPunct="1">
              <a:lnSpc>
                <a:spcPct val="90000"/>
              </a:lnSpc>
            </a:pPr>
            <a:r>
              <a:rPr lang="el-GR" altLang="en-US" sz="2500"/>
              <a:t>Βέλγιο-</a:t>
            </a:r>
            <a:r>
              <a:rPr lang="en-US" altLang="en-US" sz="2500" b="1"/>
              <a:t>Guislain</a:t>
            </a:r>
            <a:r>
              <a:rPr lang="el-GR" altLang="en-US" sz="2500"/>
              <a:t>: αλλαγές στα άσυλα</a:t>
            </a:r>
            <a:endParaRPr lang="en-US" altLang="en-US" sz="25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500"/>
              <a:t> </a:t>
            </a:r>
          </a:p>
          <a:p>
            <a:pPr eaLnBrk="1" hangingPunct="1">
              <a:lnSpc>
                <a:spcPct val="90000"/>
              </a:lnSpc>
            </a:pPr>
            <a:endParaRPr lang="el-GR" altLang="en-US" sz="2400"/>
          </a:p>
        </p:txBody>
      </p:sp>
    </p:spTree>
    <p:extLst>
      <p:ext uri="{BB962C8B-B14F-4D97-AF65-F5344CB8AC3E}">
        <p14:creationId xmlns:p14="http://schemas.microsoft.com/office/powerpoint/2010/main" val="2209401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800"/>
              <a:t>Σύγχρονες ρίζες της Κλινικής</a:t>
            </a:r>
            <a:r>
              <a:rPr lang="el-GR" altLang="en-US" smtClean="0"/>
              <a:t> </a:t>
            </a:r>
            <a:r>
              <a:rPr lang="el-GR" altLang="en-US" sz="2400"/>
              <a:t>Ψυχολογίας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altLang="en-US" smtClean="0"/>
          </a:p>
          <a:p>
            <a:pPr eaLnBrk="1" hangingPunct="1"/>
            <a:r>
              <a:rPr lang="en-US" altLang="en-US"/>
              <a:t>1909-Healy, W.</a:t>
            </a:r>
            <a:r>
              <a:rPr lang="el-GR" altLang="en-US"/>
              <a:t>, Σικάγο, Κλινική καθοδήγησης για νεαρούς παραβάτες</a:t>
            </a:r>
          </a:p>
          <a:p>
            <a:pPr eaLnBrk="1" hangingPunct="1"/>
            <a:r>
              <a:rPr lang="el-GR" altLang="en-US"/>
              <a:t>Α΄ Παγκόσμιος Πόλεμος: πρόγνωση νοητικής και ψυχολογικής σταθερότητας, </a:t>
            </a:r>
            <a:r>
              <a:rPr lang="en-US" altLang="en-US"/>
              <a:t>Test Army Alpha</a:t>
            </a:r>
            <a:r>
              <a:rPr lang="el-GR" altLang="en-US"/>
              <a:t> &amp;</a:t>
            </a:r>
            <a:r>
              <a:rPr lang="en-US" altLang="en-US"/>
              <a:t> Army Beta</a:t>
            </a:r>
            <a:r>
              <a:rPr lang="el-GR" altLang="en-US"/>
              <a:t>, Ερωτηματολόγιο Ψυχονευρωτισμού</a:t>
            </a:r>
            <a:endParaRPr lang="en-US" altLang="en-US"/>
          </a:p>
          <a:p>
            <a:pPr eaLnBrk="1" hangingPunct="1">
              <a:buFontTx/>
              <a:buNone/>
            </a:pPr>
            <a:endParaRPr lang="el-GR" altLang="en-US" smtClean="0"/>
          </a:p>
        </p:txBody>
      </p:sp>
    </p:spTree>
    <p:extLst>
      <p:ext uri="{BB962C8B-B14F-4D97-AF65-F5344CB8AC3E}">
        <p14:creationId xmlns:p14="http://schemas.microsoft.com/office/powerpoint/2010/main" val="4067957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800"/>
              <a:t>Σύγχρονες ρίζες της Κλινικής Ψυχολογίας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n-US" sz="2400"/>
              <a:t>Ανάμεσα στους δύο πολέμους: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400"/>
              <a:t>-συνέχιση και επέκταση προσπαθειών αξιολόγησης (Τεστ: </a:t>
            </a:r>
            <a:r>
              <a:rPr lang="en-US" altLang="en-US" sz="2400"/>
              <a:t>Rorschach-1921, E</a:t>
            </a:r>
            <a:r>
              <a:rPr lang="el-GR" altLang="en-US" sz="2400"/>
              <a:t>παγγελματικών Ενδιαφερόντων-1931, ΤΑΤ-Θεματικής Αντίληψης-1935, Κλίμακα Νοημοσύνης </a:t>
            </a:r>
            <a:r>
              <a:rPr lang="en-US" altLang="en-US" sz="2400"/>
              <a:t>Wechsler-Bellevue-1939, Minesota Multiphasic Personality Inventory-1943</a:t>
            </a:r>
            <a:r>
              <a:rPr lang="el-GR" altLang="en-US" sz="2400"/>
              <a:t>)</a:t>
            </a:r>
            <a:endParaRPr lang="en-US" alt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-</a:t>
            </a:r>
            <a:r>
              <a:rPr lang="el-GR" altLang="en-US" sz="2400"/>
              <a:t>διευρυμένος ρόλος ψυχολόγων στη θεραπεία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400"/>
              <a:t>-προσπάθειες διαμόρφωσης επαγγελματικής ταυτότητας</a:t>
            </a:r>
            <a:r>
              <a:rPr lang="en-US" altLang="en-US" sz="2400"/>
              <a:t> </a:t>
            </a:r>
            <a:endParaRPr lang="el-GR" altLang="en-US" sz="2400"/>
          </a:p>
        </p:txBody>
      </p:sp>
    </p:spTree>
    <p:extLst>
      <p:ext uri="{BB962C8B-B14F-4D97-AF65-F5344CB8AC3E}">
        <p14:creationId xmlns:p14="http://schemas.microsoft.com/office/powerpoint/2010/main" val="1663175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l-GR" altLang="en-US" sz="2800"/>
              <a:t>Σύγχρονες ρίζες της Κλινικής Ψυχολογίας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/>
              <a:t>Β΄ Παγκόσμιος Πόλεμος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-Επέκταση καθηκόντων ψυχολόγων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-Αναδιοργάνωση κλάδου, αποδοχή αναγνώριση, πρόοδο στην άσκηση της Κ.Ψ. ως επαγγέλματος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/>
              <a:t>-Μετά τον πόλεμο: εκπαιδευτικά προγράμματα, αρχές δεοντολογίας, άδεια ασκήσεως επαγγέλματος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51007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1062</Words>
  <Application>Microsoft Office PowerPoint</Application>
  <PresentationFormat>Widescreen</PresentationFormat>
  <Paragraphs>100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Κλινική και Κοινοτική Ψυχολογία</vt:lpstr>
      <vt:lpstr>Κλινική Ψυχολογία-Κοινοτική Ψυχολογία: Ποια είναι η διαφορά τους;</vt:lpstr>
      <vt:lpstr>Κλινική Ψυχολογία</vt:lpstr>
      <vt:lpstr>Κοινοτική Ψυχολογία</vt:lpstr>
      <vt:lpstr>     Κλινική Ψυχολογία-Κοινοτική Ψυχολογία: Ποια είναι η διαφορά τους  Η βασική διαφορά είναι ότι η κλινική ψυχολογία εφαρμόζει θεραπεία μετά το γεγονός (reactive) ενώ η κοινοτική ψυχολογία εστιάζεται στην μείωση του κινδύνου και την προώθηση της υγείας εντός των κοινοτήτων (proactive). </vt:lpstr>
      <vt:lpstr>Κλινική Ψυχολογία: ιστορική αναδρομή</vt:lpstr>
      <vt:lpstr>Σύγχρονες ρίζες της Κλινικής Ψυχολογίας</vt:lpstr>
      <vt:lpstr>Σύγχρονες ρίζες της Κλινικής Ψυχολογίας</vt:lpstr>
      <vt:lpstr>Σύγχρονες ρίζες της Κλινικής Ψυχολογίας</vt:lpstr>
      <vt:lpstr>Σύγχρονες ρίζες της Κλινικής Ψυχολογίας</vt:lpstr>
      <vt:lpstr>Κοινοτική Ψυχολογία: η εμφάνιση ενός νέου κλάδου</vt:lpstr>
      <vt:lpstr>Η έννοια της κοινότητας</vt:lpstr>
      <vt:lpstr>Η έννοια της κοινότητας</vt:lpstr>
      <vt:lpstr>Η έννοια της κοινότητας</vt:lpstr>
      <vt:lpstr>Η έννοια της κοινότητας</vt:lpstr>
      <vt:lpstr>Διαστάσεις κοινότητας</vt:lpstr>
      <vt:lpstr>Kοινωνική Ψυχιατρική</vt:lpstr>
      <vt:lpstr>Kοινωνική Ψυχιατρική (2)</vt:lpstr>
      <vt:lpstr>Κοινοτική Ψυχική Υγεία (Υγιεινή) (Community Mental Health): </vt:lpstr>
      <vt:lpstr>Κοινοτική Ψυχική Υγεία</vt:lpstr>
      <vt:lpstr>Κοινοτική Ψυχική Υγεία: ιστορική αναδρομή</vt:lpstr>
      <vt:lpstr>Κοινοτική Ψυχική Υγεία: ιστορική αναδρομή</vt:lpstr>
      <vt:lpstr>Κοινοτική Ψυχιατρική</vt:lpstr>
      <vt:lpstr>Βασικές αρχές Κοινοτικής Ψυχιατρικής (Caplan, 1964)</vt:lpstr>
      <vt:lpstr>Βασικές αρχές Κοινοτικής Ψυχιατρικής (Caplan, 1964)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Κλινική και Κοινοτική Ψυχολογία</dc:title>
  <dc:creator>Flora Katerina</dc:creator>
  <cp:lastModifiedBy>FLORA AIKATERINI</cp:lastModifiedBy>
  <cp:revision>3</cp:revision>
  <dcterms:created xsi:type="dcterms:W3CDTF">2015-12-11T11:05:39Z</dcterms:created>
  <dcterms:modified xsi:type="dcterms:W3CDTF">2021-12-21T22:25:55Z</dcterms:modified>
</cp:coreProperties>
</file>