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74" r:id="rId13"/>
    <p:sldId id="275" r:id="rId14"/>
    <p:sldId id="282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422C16"/>
    <a:srgbClr val="0C788E"/>
    <a:srgbClr val="025198"/>
    <a:srgbClr val="000099"/>
    <a:srgbClr val="1C1C1C"/>
    <a:srgbClr val="3366FF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7" d="100"/>
          <a:sy n="77" d="100"/>
        </p:scale>
        <p:origin x="-1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1F9610-A302-4B6F-88FC-E03F1708ABFA}" type="doc">
      <dgm:prSet loTypeId="urn:microsoft.com/office/officeart/2005/8/layout/matrix2" loCatId="matrix" qsTypeId="urn:microsoft.com/office/officeart/2005/8/quickstyle/simple1#1" qsCatId="simple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5AE9A41F-8E5C-47F2-86D6-EA76DA90D036}">
      <dgm:prSet phldrT="[Κείμενο]"/>
      <dgm:spPr/>
      <dgm:t>
        <a:bodyPr/>
        <a:lstStyle/>
        <a:p>
          <a:r>
            <a:rPr lang="el-GR" dirty="0" smtClean="0"/>
            <a:t>Εκτεταμένη Λήψη Αποφάσεων</a:t>
          </a:r>
          <a:endParaRPr lang="el-GR" dirty="0"/>
        </a:p>
      </dgm:t>
    </dgm:pt>
    <dgm:pt modelId="{4902B6DB-A71E-461F-8EC6-3EE87B834E53}" type="parTrans" cxnId="{DEAE422E-9CD1-429C-8820-FDCD4508835F}">
      <dgm:prSet/>
      <dgm:spPr/>
      <dgm:t>
        <a:bodyPr/>
        <a:lstStyle/>
        <a:p>
          <a:endParaRPr lang="el-GR"/>
        </a:p>
      </dgm:t>
    </dgm:pt>
    <dgm:pt modelId="{63E1C1AC-2459-4158-AF53-2AD0DCF8E38A}" type="sibTrans" cxnId="{DEAE422E-9CD1-429C-8820-FDCD4508835F}">
      <dgm:prSet/>
      <dgm:spPr/>
      <dgm:t>
        <a:bodyPr/>
        <a:lstStyle/>
        <a:p>
          <a:endParaRPr lang="el-GR"/>
        </a:p>
      </dgm:t>
    </dgm:pt>
    <dgm:pt modelId="{30AE0C0D-584D-400A-BA28-E4D066D74FAE}">
      <dgm:prSet phldrT="[Κείμενο]"/>
      <dgm:spPr/>
      <dgm:t>
        <a:bodyPr/>
        <a:lstStyle/>
        <a:p>
          <a:r>
            <a:rPr lang="el-GR" dirty="0" smtClean="0"/>
            <a:t>Περιορισμένη Λήψη Αποφάσεων</a:t>
          </a:r>
          <a:endParaRPr lang="el-GR" dirty="0"/>
        </a:p>
      </dgm:t>
    </dgm:pt>
    <dgm:pt modelId="{A3F18429-3E45-4CBB-B9C9-24DD64DE129B}" type="parTrans" cxnId="{1D7AA589-BC5D-4D15-BED6-CC48AEF0F060}">
      <dgm:prSet/>
      <dgm:spPr/>
      <dgm:t>
        <a:bodyPr/>
        <a:lstStyle/>
        <a:p>
          <a:endParaRPr lang="el-GR"/>
        </a:p>
      </dgm:t>
    </dgm:pt>
    <dgm:pt modelId="{4C754A62-0C82-4C35-B893-1F50FBABC5FC}" type="sibTrans" cxnId="{1D7AA589-BC5D-4D15-BED6-CC48AEF0F060}">
      <dgm:prSet/>
      <dgm:spPr/>
      <dgm:t>
        <a:bodyPr/>
        <a:lstStyle/>
        <a:p>
          <a:endParaRPr lang="el-GR"/>
        </a:p>
      </dgm:t>
    </dgm:pt>
    <dgm:pt modelId="{1EFEB4B9-FAC2-4949-BC8B-C128AF98FEE6}">
      <dgm:prSet phldrT="[Κείμενο]"/>
      <dgm:spPr/>
      <dgm:t>
        <a:bodyPr/>
        <a:lstStyle/>
        <a:p>
          <a:r>
            <a:rPr lang="el-GR" dirty="0" smtClean="0"/>
            <a:t>Προσήλωση στη Μάρκα</a:t>
          </a:r>
          <a:endParaRPr lang="el-GR" dirty="0"/>
        </a:p>
      </dgm:t>
    </dgm:pt>
    <dgm:pt modelId="{A3EDD8C3-0F64-41F1-B82B-FA46B95A4DB2}" type="parTrans" cxnId="{B00A18C1-A599-46AA-911C-6714E8F0D66C}">
      <dgm:prSet/>
      <dgm:spPr/>
      <dgm:t>
        <a:bodyPr/>
        <a:lstStyle/>
        <a:p>
          <a:endParaRPr lang="el-GR"/>
        </a:p>
      </dgm:t>
    </dgm:pt>
    <dgm:pt modelId="{70F943E8-F4FE-4D22-B418-F9CAABEF2944}" type="sibTrans" cxnId="{B00A18C1-A599-46AA-911C-6714E8F0D66C}">
      <dgm:prSet/>
      <dgm:spPr/>
      <dgm:t>
        <a:bodyPr/>
        <a:lstStyle/>
        <a:p>
          <a:endParaRPr lang="el-GR"/>
        </a:p>
      </dgm:t>
    </dgm:pt>
    <dgm:pt modelId="{5384C355-5DE3-4038-8EA4-80D008DE20FD}">
      <dgm:prSet phldrT="[Κείμενο]"/>
      <dgm:spPr/>
      <dgm:t>
        <a:bodyPr/>
        <a:lstStyle/>
        <a:p>
          <a:r>
            <a:rPr lang="el-GR" dirty="0" smtClean="0"/>
            <a:t>Αδράνεια</a:t>
          </a:r>
          <a:endParaRPr lang="el-GR" dirty="0"/>
        </a:p>
      </dgm:t>
    </dgm:pt>
    <dgm:pt modelId="{13C8A28C-212A-4076-A7C9-A8714A3075CF}" type="parTrans" cxnId="{EDBC7609-880B-4A6A-B9A4-CC1D274E3FBF}">
      <dgm:prSet/>
      <dgm:spPr/>
      <dgm:t>
        <a:bodyPr/>
        <a:lstStyle/>
        <a:p>
          <a:endParaRPr lang="el-GR"/>
        </a:p>
      </dgm:t>
    </dgm:pt>
    <dgm:pt modelId="{9E705437-C4CB-40DC-A8C3-C79E40F770E0}" type="sibTrans" cxnId="{EDBC7609-880B-4A6A-B9A4-CC1D274E3FBF}">
      <dgm:prSet/>
      <dgm:spPr/>
      <dgm:t>
        <a:bodyPr/>
        <a:lstStyle/>
        <a:p>
          <a:endParaRPr lang="el-GR"/>
        </a:p>
      </dgm:t>
    </dgm:pt>
    <dgm:pt modelId="{A6866BBB-7A8A-4CDB-A8E4-AD8A28FE6391}" type="pres">
      <dgm:prSet presAssocID="{461F9610-A302-4B6F-88FC-E03F1708ABF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A2C3DE9-E47C-4889-B360-4A3A7DA3D2FE}" type="pres">
      <dgm:prSet presAssocID="{461F9610-A302-4B6F-88FC-E03F1708ABFA}" presName="axisShape" presStyleLbl="bgShp" presStyleIdx="0" presStyleCnt="1"/>
      <dgm:spPr/>
    </dgm:pt>
    <dgm:pt modelId="{DAFAAD5B-5BD7-420E-876C-950487BCF50C}" type="pres">
      <dgm:prSet presAssocID="{461F9610-A302-4B6F-88FC-E03F1708ABFA}" presName="rect1" presStyleLbl="node1" presStyleIdx="0" presStyleCnt="4" custLinFactNeighborX="7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41768A9-D2AC-4E24-91B6-E09135053D06}" type="pres">
      <dgm:prSet presAssocID="{461F9610-A302-4B6F-88FC-E03F1708ABFA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F922CC7-9A60-479A-AE2D-A46CD4E1F73F}" type="pres">
      <dgm:prSet presAssocID="{461F9610-A302-4B6F-88FC-E03F1708ABFA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B45285-01EF-4B7F-AA14-D918C24C0460}" type="pres">
      <dgm:prSet presAssocID="{461F9610-A302-4B6F-88FC-E03F1708ABFA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00A18C1-A599-46AA-911C-6714E8F0D66C}" srcId="{461F9610-A302-4B6F-88FC-E03F1708ABFA}" destId="{1EFEB4B9-FAC2-4949-BC8B-C128AF98FEE6}" srcOrd="2" destOrd="0" parTransId="{A3EDD8C3-0F64-41F1-B82B-FA46B95A4DB2}" sibTransId="{70F943E8-F4FE-4D22-B418-F9CAABEF2944}"/>
    <dgm:cxn modelId="{0B6C97C0-89EA-45D4-91D2-A6DB5E6191BE}" type="presOf" srcId="{30AE0C0D-584D-400A-BA28-E4D066D74FAE}" destId="{C41768A9-D2AC-4E24-91B6-E09135053D06}" srcOrd="0" destOrd="0" presId="urn:microsoft.com/office/officeart/2005/8/layout/matrix2"/>
    <dgm:cxn modelId="{257BE3BA-884C-41AF-B11F-AD50A50C196F}" type="presOf" srcId="{1EFEB4B9-FAC2-4949-BC8B-C128AF98FEE6}" destId="{EF922CC7-9A60-479A-AE2D-A46CD4E1F73F}" srcOrd="0" destOrd="0" presId="urn:microsoft.com/office/officeart/2005/8/layout/matrix2"/>
    <dgm:cxn modelId="{1D7AA589-BC5D-4D15-BED6-CC48AEF0F060}" srcId="{461F9610-A302-4B6F-88FC-E03F1708ABFA}" destId="{30AE0C0D-584D-400A-BA28-E4D066D74FAE}" srcOrd="1" destOrd="0" parTransId="{A3F18429-3E45-4CBB-B9C9-24DD64DE129B}" sibTransId="{4C754A62-0C82-4C35-B893-1F50FBABC5FC}"/>
    <dgm:cxn modelId="{DEAE422E-9CD1-429C-8820-FDCD4508835F}" srcId="{461F9610-A302-4B6F-88FC-E03F1708ABFA}" destId="{5AE9A41F-8E5C-47F2-86D6-EA76DA90D036}" srcOrd="0" destOrd="0" parTransId="{4902B6DB-A71E-461F-8EC6-3EE87B834E53}" sibTransId="{63E1C1AC-2459-4158-AF53-2AD0DCF8E38A}"/>
    <dgm:cxn modelId="{013AFB57-FCA7-49D0-B69B-F331BE5C3FDB}" type="presOf" srcId="{5AE9A41F-8E5C-47F2-86D6-EA76DA90D036}" destId="{DAFAAD5B-5BD7-420E-876C-950487BCF50C}" srcOrd="0" destOrd="0" presId="urn:microsoft.com/office/officeart/2005/8/layout/matrix2"/>
    <dgm:cxn modelId="{552AAA1A-A9B2-4C5C-83E2-2806DC653A85}" type="presOf" srcId="{5384C355-5DE3-4038-8EA4-80D008DE20FD}" destId="{BDB45285-01EF-4B7F-AA14-D918C24C0460}" srcOrd="0" destOrd="0" presId="urn:microsoft.com/office/officeart/2005/8/layout/matrix2"/>
    <dgm:cxn modelId="{EDBC7609-880B-4A6A-B9A4-CC1D274E3FBF}" srcId="{461F9610-A302-4B6F-88FC-E03F1708ABFA}" destId="{5384C355-5DE3-4038-8EA4-80D008DE20FD}" srcOrd="3" destOrd="0" parTransId="{13C8A28C-212A-4076-A7C9-A8714A3075CF}" sibTransId="{9E705437-C4CB-40DC-A8C3-C79E40F770E0}"/>
    <dgm:cxn modelId="{6446E687-619F-42F2-8474-11B1667AF4DD}" type="presOf" srcId="{461F9610-A302-4B6F-88FC-E03F1708ABFA}" destId="{A6866BBB-7A8A-4CDB-A8E4-AD8A28FE6391}" srcOrd="0" destOrd="0" presId="urn:microsoft.com/office/officeart/2005/8/layout/matrix2"/>
    <dgm:cxn modelId="{1FD310A2-BCF2-44D2-BE64-B5CCE8AF0A3F}" type="presParOf" srcId="{A6866BBB-7A8A-4CDB-A8E4-AD8A28FE6391}" destId="{8A2C3DE9-E47C-4889-B360-4A3A7DA3D2FE}" srcOrd="0" destOrd="0" presId="urn:microsoft.com/office/officeart/2005/8/layout/matrix2"/>
    <dgm:cxn modelId="{E9EEB099-A97A-4E7D-AED9-F17E1FE6FFE1}" type="presParOf" srcId="{A6866BBB-7A8A-4CDB-A8E4-AD8A28FE6391}" destId="{DAFAAD5B-5BD7-420E-876C-950487BCF50C}" srcOrd="1" destOrd="0" presId="urn:microsoft.com/office/officeart/2005/8/layout/matrix2"/>
    <dgm:cxn modelId="{71309DFB-C05A-4A02-8281-2931B82389E8}" type="presParOf" srcId="{A6866BBB-7A8A-4CDB-A8E4-AD8A28FE6391}" destId="{C41768A9-D2AC-4E24-91B6-E09135053D06}" srcOrd="2" destOrd="0" presId="urn:microsoft.com/office/officeart/2005/8/layout/matrix2"/>
    <dgm:cxn modelId="{6F6BAECB-5188-4134-B294-6CC4FE5E4465}" type="presParOf" srcId="{A6866BBB-7A8A-4CDB-A8E4-AD8A28FE6391}" destId="{EF922CC7-9A60-479A-AE2D-A46CD4E1F73F}" srcOrd="3" destOrd="0" presId="urn:microsoft.com/office/officeart/2005/8/layout/matrix2"/>
    <dgm:cxn modelId="{ED542B0D-9841-402F-B8BC-C971B1830514}" type="presParOf" srcId="{A6866BBB-7A8A-4CDB-A8E4-AD8A28FE6391}" destId="{BDB45285-01EF-4B7F-AA14-D918C24C046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BD2AD-CAA8-4F7F-8D4D-67389DFF3F3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51171-353B-46EA-A940-030DA031BD4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29B5B-B05F-48D0-87FE-1AB47449065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598A-2814-4A4F-BA3E-85BC7E6024D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6AC8C-4A5C-4736-AF22-E788092C8E8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F0EEA-AADD-41B0-A77E-0D88B8EC7D3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AD39C-6C7B-4B17-B583-5B78A19EA60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77EF2-DB5C-465E-A20E-23422469A8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1D55-03F8-450E-9E56-E45CBBAED29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F1582-4B43-43D5-95D9-3FE47EAD20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1BA0C-3420-4138-B7F1-CA0CA10B113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DC11C4-A540-4722-B9C9-1CD56F3F67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606925" y="4724400"/>
            <a:ext cx="4537075" cy="544513"/>
          </a:xfrm>
        </p:spPr>
        <p:txBody>
          <a:bodyPr/>
          <a:lstStyle/>
          <a:p>
            <a:pPr algn="l" eaLnBrk="1" hangingPunct="1"/>
            <a:r>
              <a:rPr lang="el-GR" sz="3600" b="1" smtClean="0">
                <a:solidFill>
                  <a:schemeClr val="bg1"/>
                </a:solidFill>
              </a:rPr>
              <a:t>Διάλεξη 3</a:t>
            </a:r>
            <a:endParaRPr lang="es-ES" sz="3600" b="1" smtClean="0">
              <a:solidFill>
                <a:schemeClr val="bg1"/>
              </a:solidFill>
            </a:endParaRPr>
          </a:p>
        </p:txBody>
      </p:sp>
      <p:sp>
        <p:nvSpPr>
          <p:cNvPr id="13315" name="Rectangle 115"/>
          <p:cNvSpPr>
            <a:spLocks noGrp="1" noChangeArrowheads="1"/>
          </p:cNvSpPr>
          <p:nvPr>
            <p:ph type="subTitle" idx="1"/>
          </p:nvPr>
        </p:nvSpPr>
        <p:spPr>
          <a:xfrm>
            <a:off x="4756150" y="5661025"/>
            <a:ext cx="3992563" cy="479425"/>
          </a:xfrm>
        </p:spPr>
        <p:txBody>
          <a:bodyPr/>
          <a:lstStyle/>
          <a:p>
            <a:pPr algn="l" eaLnBrk="1" hangingPunct="1"/>
            <a:r>
              <a:rPr lang="el-GR" sz="1800" smtClean="0">
                <a:solidFill>
                  <a:schemeClr val="bg1"/>
                </a:solidFill>
              </a:rPr>
              <a:t>Δρ. Αμαλία Τριανταφυλλίδου</a:t>
            </a:r>
            <a:endParaRPr lang="es-ES" sz="1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5 </a:t>
            </a:r>
            <a:r>
              <a:rPr lang="el-GR" smtClean="0">
                <a:solidFill>
                  <a:schemeClr val="bg1"/>
                </a:solidFill>
              </a:rPr>
              <a:t>Διαστάσεις 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της Ανάμιξης</a:t>
            </a:r>
          </a:p>
        </p:txBody>
      </p:sp>
      <p:sp>
        <p:nvSpPr>
          <p:cNvPr id="22530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989138"/>
            <a:ext cx="8229600" cy="4525962"/>
          </a:xfrm>
        </p:spPr>
        <p:txBody>
          <a:bodyPr/>
          <a:lstStyle/>
          <a:p>
            <a:pPr eaLnBrk="1" hangingPunct="1"/>
            <a:r>
              <a:rPr lang="el-GR" smtClean="0"/>
              <a:t>Οι </a:t>
            </a:r>
            <a:r>
              <a:rPr lang="en-US" smtClean="0"/>
              <a:t>Kapferer </a:t>
            </a:r>
            <a:r>
              <a:rPr lang="el-GR" smtClean="0"/>
              <a:t>και </a:t>
            </a:r>
            <a:r>
              <a:rPr lang="en-US" smtClean="0"/>
              <a:t>Laurent</a:t>
            </a:r>
          </a:p>
          <a:p>
            <a:pPr lvl="1" eaLnBrk="1" hangingPunct="1"/>
            <a:r>
              <a:rPr lang="el-GR" sz="2000" smtClean="0"/>
              <a:t>Το </a:t>
            </a:r>
            <a:r>
              <a:rPr lang="el-GR" sz="2000" b="1" u="sng" smtClean="0"/>
              <a:t>προσωπικό ενδιαφέρον </a:t>
            </a:r>
            <a:r>
              <a:rPr lang="el-GR" sz="2000" smtClean="0"/>
              <a:t>του καταναλωτή για την κατηγορία του προϊόντος, το νόημα και η σημασία που έχει γι’ αυτόν προσωπικά.</a:t>
            </a:r>
          </a:p>
          <a:p>
            <a:pPr lvl="1" eaLnBrk="1" hangingPunct="1"/>
            <a:r>
              <a:rPr lang="el-GR" sz="2000" b="1" u="sng" smtClean="0"/>
              <a:t>Η αξία ηδονής </a:t>
            </a:r>
            <a:r>
              <a:rPr lang="el-GR" sz="2000" smtClean="0"/>
              <a:t>του προϊόντος: η ικανότητά του να προσφέρει ευχαρίστηση και απόλαυση στον καταναλωτή.</a:t>
            </a:r>
          </a:p>
          <a:p>
            <a:pPr lvl="1" eaLnBrk="1" hangingPunct="1"/>
            <a:r>
              <a:rPr lang="el-GR" sz="2000" smtClean="0"/>
              <a:t>Η </a:t>
            </a:r>
            <a:r>
              <a:rPr lang="el-GR" sz="2000" b="1" u="sng" smtClean="0"/>
              <a:t>αξία του προϊόντος ως σήμα</a:t>
            </a:r>
            <a:r>
              <a:rPr lang="el-GR" sz="2000" smtClean="0"/>
              <a:t>: ο βαθμός στον οποίο το προϊόν εκφράζει τον εαυτό του καταναλωτή.</a:t>
            </a:r>
          </a:p>
          <a:p>
            <a:pPr lvl="1" eaLnBrk="1" hangingPunct="1"/>
            <a:r>
              <a:rPr lang="el-GR" sz="2000" b="1" u="sng" smtClean="0"/>
              <a:t>Η σημαντικότητα του κινδύνου</a:t>
            </a:r>
            <a:r>
              <a:rPr lang="el-GR" sz="2000" smtClean="0"/>
              <a:t>: η σημαντικότητα των πιθανών αρνητικών αποτελεσμάτων που θα συνοδεύουν μια αποτυχημένη αγορά.</a:t>
            </a:r>
          </a:p>
          <a:p>
            <a:pPr lvl="1" eaLnBrk="1" hangingPunct="1"/>
            <a:r>
              <a:rPr lang="el-GR" sz="2000" smtClean="0"/>
              <a:t>Η </a:t>
            </a:r>
            <a:r>
              <a:rPr lang="el-GR" sz="2000" b="1" u="sng" smtClean="0"/>
              <a:t>πιθανότητα κινδύνου</a:t>
            </a:r>
            <a:r>
              <a:rPr lang="el-GR" sz="2000" smtClean="0"/>
              <a:t>: η αντιληπτή πιθανότητα λανθασμένης επιλογής.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Μέτρηση Ανάμειξης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Consumer Involvement Profile</a:t>
            </a:r>
            <a:endParaRPr lang="el-GR" smtClean="0">
              <a:solidFill>
                <a:schemeClr val="bg1"/>
              </a:solidFill>
            </a:endParaRPr>
          </a:p>
        </p:txBody>
      </p:sp>
      <p:sp>
        <p:nvSpPr>
          <p:cNvPr id="23554" name="2 - Θέση περιεχομένου"/>
          <p:cNvSpPr>
            <a:spLocks noGrp="1"/>
          </p:cNvSpPr>
          <p:nvPr>
            <p:ph idx="1"/>
          </p:nvPr>
        </p:nvSpPr>
        <p:spPr>
          <a:xfrm>
            <a:off x="446088" y="2332038"/>
            <a:ext cx="8697912" cy="4525962"/>
          </a:xfrm>
        </p:spPr>
        <p:txBody>
          <a:bodyPr/>
          <a:lstStyle/>
          <a:p>
            <a:pPr eaLnBrk="1" hangingPunct="1"/>
            <a:r>
              <a:rPr lang="el-GR" sz="1600" b="1" smtClean="0"/>
              <a:t>Ενδιαφέρον</a:t>
            </a:r>
          </a:p>
          <a:p>
            <a:pPr lvl="1" eaLnBrk="1" hangingPunct="1"/>
            <a:r>
              <a:rPr lang="el-GR" sz="1600" smtClean="0"/>
              <a:t>Το ….. αγοράζω είναι πάρα πολύ σημαντικό για μένα</a:t>
            </a:r>
          </a:p>
          <a:p>
            <a:pPr lvl="1" eaLnBrk="1" hangingPunct="1"/>
            <a:r>
              <a:rPr lang="el-GR" sz="1600" smtClean="0"/>
              <a:t>Με ενδιαφέρει πραγματικά το ….</a:t>
            </a:r>
          </a:p>
          <a:p>
            <a:pPr lvl="1" eaLnBrk="1" hangingPunct="1"/>
            <a:r>
              <a:rPr lang="el-GR" sz="1600" smtClean="0"/>
              <a:t>Δεν με ενδιαφέρει καθόλου το ….</a:t>
            </a:r>
          </a:p>
          <a:p>
            <a:pPr eaLnBrk="1" hangingPunct="1"/>
            <a:r>
              <a:rPr lang="el-GR" sz="1600" b="1" smtClean="0"/>
              <a:t>Ευχαρίστηση</a:t>
            </a:r>
          </a:p>
          <a:p>
            <a:pPr lvl="1" eaLnBrk="1" hangingPunct="1"/>
            <a:r>
              <a:rPr lang="el-GR" sz="1600" smtClean="0"/>
              <a:t>Πραγματικά ευχαριστιέμαι να αγοράζω…</a:t>
            </a:r>
          </a:p>
          <a:p>
            <a:pPr lvl="1" eaLnBrk="1" hangingPunct="1"/>
            <a:r>
              <a:rPr lang="el-GR" sz="1600" smtClean="0"/>
              <a:t>Όταν αγοράζω …. είναι σαν να κάνω δώρο στον εαυτό μου</a:t>
            </a:r>
          </a:p>
          <a:p>
            <a:pPr lvl="1" eaLnBrk="1" hangingPunct="1"/>
            <a:r>
              <a:rPr lang="el-GR" sz="1600" smtClean="0"/>
              <a:t>Για μένα ……. είναι μεγάλη ευχαρίστηση</a:t>
            </a:r>
          </a:p>
          <a:p>
            <a:pPr eaLnBrk="1" hangingPunct="1"/>
            <a:r>
              <a:rPr lang="el-GR" sz="1600" b="1" smtClean="0"/>
              <a:t>Σήμα</a:t>
            </a:r>
          </a:p>
          <a:p>
            <a:pPr lvl="1" eaLnBrk="1" hangingPunct="1"/>
            <a:r>
              <a:rPr lang="el-GR" sz="1600" smtClean="0"/>
              <a:t>Μπορείς να καταλάβει πολλά για ένα άτομα από το ….  που αγοράζει</a:t>
            </a:r>
          </a:p>
          <a:p>
            <a:pPr lvl="1" eaLnBrk="1" hangingPunct="1"/>
            <a:r>
              <a:rPr lang="el-GR" sz="1600" smtClean="0"/>
              <a:t>Το …. που αγοράζει κάποιος λέει πολλά για το ποιος είναι</a:t>
            </a:r>
          </a:p>
          <a:p>
            <a:pPr lvl="1" eaLnBrk="1" hangingPunct="1"/>
            <a:r>
              <a:rPr lang="el-GR" sz="1600" smtClean="0"/>
              <a:t>Το …. που αγοράζω αντανακλά τον τύπο του ανθρώπου που είμαι</a:t>
            </a:r>
          </a:p>
          <a:p>
            <a:pPr eaLnBrk="1" hangingPunct="1"/>
            <a:endParaRPr lang="el-GR" sz="1600" smtClean="0"/>
          </a:p>
          <a:p>
            <a:pPr lvl="1" eaLnBrk="1" hangingPunct="1"/>
            <a:endParaRPr lang="el-GR" sz="1600" smtClean="0"/>
          </a:p>
        </p:txBody>
      </p:sp>
      <p:sp>
        <p:nvSpPr>
          <p:cNvPr id="23555" name="3 - TextBox"/>
          <p:cNvSpPr txBox="1">
            <a:spLocks noChangeArrowheads="1"/>
          </p:cNvSpPr>
          <p:nvPr/>
        </p:nvSpPr>
        <p:spPr bwMode="auto">
          <a:xfrm>
            <a:off x="4500563" y="6021388"/>
            <a:ext cx="4643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/>
              <a:t>Kapferer and Laurent</a:t>
            </a:r>
            <a:endParaRPr lang="el-GR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Μέτρηση Ανάμειξης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Consumer Involvement Profile</a:t>
            </a:r>
            <a:endParaRPr lang="el-GR" smtClean="0"/>
          </a:p>
        </p:txBody>
      </p:sp>
      <p:sp>
        <p:nvSpPr>
          <p:cNvPr id="24578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2332038"/>
            <a:ext cx="8229600" cy="4525962"/>
          </a:xfrm>
        </p:spPr>
        <p:txBody>
          <a:bodyPr/>
          <a:lstStyle/>
          <a:p>
            <a:pPr eaLnBrk="1" hangingPunct="1"/>
            <a:r>
              <a:rPr lang="el-GR" sz="1600" b="1" smtClean="0"/>
              <a:t>Σημαντικότητα κινδύνου</a:t>
            </a:r>
          </a:p>
          <a:p>
            <a:pPr lvl="1" eaLnBrk="1" hangingPunct="1"/>
            <a:r>
              <a:rPr lang="el-GR" sz="1600" smtClean="0"/>
              <a:t>Δεν έχει μεγάλη σημασία, εάν κάποιος κάνει λάθος, όταν αγοράζει ….</a:t>
            </a:r>
          </a:p>
          <a:p>
            <a:pPr lvl="1" eaLnBrk="1" hangingPunct="1"/>
            <a:r>
              <a:rPr lang="el-GR" sz="1600" smtClean="0"/>
              <a:t>Είναι πολύ ενοχλητικό να αγοράζεις …. που δεν είναι σωστό.</a:t>
            </a:r>
          </a:p>
          <a:p>
            <a:pPr lvl="1" eaLnBrk="1" hangingPunct="1"/>
            <a:r>
              <a:rPr lang="el-GR" sz="1600" smtClean="0"/>
              <a:t>Θα ήμουν ενοχλημένος με τον εαυτό μου εάν αποδεικνυόταν ότι έκανα λανθασμένη επιλογή όταν αγόραζα …..</a:t>
            </a:r>
          </a:p>
          <a:p>
            <a:pPr eaLnBrk="1" hangingPunct="1"/>
            <a:r>
              <a:rPr lang="el-GR" sz="1600" b="1" smtClean="0"/>
              <a:t>Πιθανότητα Λάθους</a:t>
            </a:r>
          </a:p>
          <a:p>
            <a:pPr lvl="1" eaLnBrk="1" hangingPunct="1"/>
            <a:r>
              <a:rPr lang="el-GR" sz="1600" smtClean="0"/>
              <a:t>Όταν βρίσκομαι στο τμήμα με ….. Πάντα αισθάνομαι αβέβαιος/η για το τι θα πρέπει να επιλέξω</a:t>
            </a:r>
          </a:p>
          <a:p>
            <a:pPr lvl="1" eaLnBrk="1" hangingPunct="1"/>
            <a:r>
              <a:rPr lang="el-GR" sz="1600" smtClean="0"/>
              <a:t>Όταν αγοράζεις  …. ποτέ δεν μπορείς να είσαι σίγουρος ότι, έκανες τη σωστή ή τη λανθασμένη επιλογή.</a:t>
            </a:r>
          </a:p>
          <a:p>
            <a:pPr lvl="1" eaLnBrk="1" hangingPunct="1"/>
            <a:r>
              <a:rPr lang="el-GR" sz="1600" smtClean="0"/>
              <a:t>Επιλέγοντας ένα …. είναι πολύ δύσκολο.</a:t>
            </a:r>
          </a:p>
          <a:p>
            <a:pPr lvl="1" eaLnBrk="1" hangingPunct="1"/>
            <a:r>
              <a:rPr lang="el-GR" sz="1600" smtClean="0"/>
              <a:t>Όταν αγοράζεις ….. ποτέ δεν μπορείς να είσαι αρκετά σίγουρος για την επιλογή σου.</a:t>
            </a:r>
          </a:p>
        </p:txBody>
      </p:sp>
      <p:sp>
        <p:nvSpPr>
          <p:cNvPr id="24579" name="3 - TextBox"/>
          <p:cNvSpPr txBox="1">
            <a:spLocks noChangeArrowheads="1"/>
          </p:cNvSpPr>
          <p:nvPr/>
        </p:nvSpPr>
        <p:spPr bwMode="auto">
          <a:xfrm>
            <a:off x="4500563" y="6021388"/>
            <a:ext cx="4643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/>
              <a:t>Kapferer and Laurent</a:t>
            </a:r>
            <a:endParaRPr lang="el-GR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- Τίτλος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Μέτρηση Ανάμιξης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95288" y="1773238"/>
          <a:ext cx="8507412" cy="44497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7900"/>
                <a:gridCol w="678784"/>
                <a:gridCol w="678784"/>
                <a:gridCol w="678784"/>
                <a:gridCol w="678784"/>
                <a:gridCol w="678784"/>
                <a:gridCol w="678784"/>
                <a:gridCol w="678784"/>
                <a:gridCol w="18779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l-GR" sz="1400" b="1" dirty="0" smtClean="0"/>
                        <a:t>ΓΙΑ ΜΕΝΑ ΤΟ Χ ΠΡΟΪΟΝ ΕΙΝΑΙ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6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7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Σημαντικό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Καθόλου Σημαντικό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Ενδιαφέρον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Βαρετό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Σχετικό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Άσχετο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Ενθουσιαστικό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 ενθουσιαστικό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 σημασία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Χωρίς</a:t>
                      </a:r>
                      <a:r>
                        <a:rPr lang="el-GR" sz="1400" baseline="0" dirty="0" smtClean="0"/>
                        <a:t> σημασία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Ελκυστικό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Αδιάφορα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Γοητευτικό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Συνηθισμένο/κοινό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Ανεκτίμητο</a:t>
                      </a:r>
                      <a:r>
                        <a:rPr lang="el-GR" sz="1400" baseline="0" dirty="0" smtClean="0"/>
                        <a:t> 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Χωρίς αξία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Υψηλής Ανάμειξης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Μηδενικής Ανάμειξης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Αναγκαίο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Όχι αναγκαίο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733" name="4 - TextBox"/>
          <p:cNvSpPr txBox="1">
            <a:spLocks noChangeArrowheads="1"/>
          </p:cNvSpPr>
          <p:nvPr/>
        </p:nvSpPr>
        <p:spPr bwMode="auto">
          <a:xfrm>
            <a:off x="6516688" y="836613"/>
            <a:ext cx="2627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>
                <a:solidFill>
                  <a:schemeClr val="bg1"/>
                </a:solidFill>
              </a:rPr>
              <a:t>Κλίμακες σημαντικού διαφορικού</a:t>
            </a:r>
          </a:p>
        </p:txBody>
      </p:sp>
      <p:sp>
        <p:nvSpPr>
          <p:cNvPr id="25734" name="5 - TextBox"/>
          <p:cNvSpPr txBox="1">
            <a:spLocks noChangeArrowheads="1"/>
          </p:cNvSpPr>
          <p:nvPr/>
        </p:nvSpPr>
        <p:spPr bwMode="auto">
          <a:xfrm>
            <a:off x="6443663" y="6237288"/>
            <a:ext cx="2089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Zaichowsky, 1994</a:t>
            </a:r>
            <a:endParaRPr lang="el-GR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>
                <a:solidFill>
                  <a:schemeClr val="bg1"/>
                </a:solidFill>
              </a:rPr>
              <a:t>Παραδείγματα Προϊόντων</a:t>
            </a:r>
          </a:p>
        </p:txBody>
      </p:sp>
      <p:sp>
        <p:nvSpPr>
          <p:cNvPr id="26626" name="2 - Θέση περιεχομένου"/>
          <p:cNvSpPr>
            <a:spLocks noGrp="1"/>
          </p:cNvSpPr>
          <p:nvPr>
            <p:ph idx="1"/>
          </p:nvPr>
        </p:nvSpPr>
        <p:spPr>
          <a:xfrm>
            <a:off x="323850" y="2060575"/>
            <a:ext cx="8229600" cy="4525963"/>
          </a:xfrm>
        </p:spPr>
        <p:txBody>
          <a:bodyPr/>
          <a:lstStyle/>
          <a:p>
            <a:pPr eaLnBrk="1" hangingPunct="1"/>
            <a:r>
              <a:rPr lang="el-GR" smtClean="0"/>
              <a:t>ΑΥΤΟΚΙΝΗΤΟ: Ακριβό προϊόν επομένως υψηλή ανάμιξη</a:t>
            </a:r>
          </a:p>
          <a:p>
            <a:pPr eaLnBrk="1" hangingPunct="1"/>
            <a:r>
              <a:rPr lang="el-GR" smtClean="0"/>
              <a:t>ΒΙΒΛΙΟ: Ένα βιβλίο που το αγοράζεις ο φοιτητής για τις εξετάσεις δεν είναι ακριβό αλλά είναι σημαντικό προϊόν.</a:t>
            </a:r>
          </a:p>
          <a:p>
            <a:pPr eaLnBrk="1" hangingPunct="1"/>
            <a:r>
              <a:rPr lang="el-GR" smtClean="0"/>
              <a:t>ΦΑΡΜΑΚΟ:  Ένα φάρμακο που αγοράζει ο καταναλωτής μπορεί να μην είναι ακριβό αλλά είναι υψηλής ανάμιξης προϊόν. Γιατί;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Δυο Τύποι Ανάμιξης</a:t>
            </a:r>
          </a:p>
        </p:txBody>
      </p:sp>
      <p:sp>
        <p:nvSpPr>
          <p:cNvPr id="27650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989138"/>
            <a:ext cx="8229600" cy="4525962"/>
          </a:xfrm>
        </p:spPr>
        <p:txBody>
          <a:bodyPr/>
          <a:lstStyle/>
          <a:p>
            <a:pPr eaLnBrk="1" hangingPunct="1"/>
            <a:r>
              <a:rPr lang="el-GR" b="1" i="1" smtClean="0"/>
              <a:t>Η περιστασιακή ανάμιξη</a:t>
            </a:r>
          </a:p>
          <a:p>
            <a:pPr lvl="1" eaLnBrk="1" hangingPunct="1"/>
            <a:r>
              <a:rPr lang="el-GR" sz="2400" smtClean="0"/>
              <a:t>Προσωρινή</a:t>
            </a:r>
          </a:p>
          <a:p>
            <a:pPr lvl="1" eaLnBrk="1" hangingPunct="1"/>
            <a:r>
              <a:rPr lang="el-GR" sz="2400" smtClean="0"/>
              <a:t>Υπάρχει σε ειδικές περιπτώσεις που ο καταναλωτής πρέπει να πάρει μια απόφαση.</a:t>
            </a:r>
          </a:p>
          <a:p>
            <a:pPr eaLnBrk="1" hangingPunct="1"/>
            <a:r>
              <a:rPr lang="el-GR" b="1" i="1" smtClean="0"/>
              <a:t>Η διαρκής ανάμιξη</a:t>
            </a:r>
          </a:p>
          <a:p>
            <a:pPr lvl="1" eaLnBrk="1" hangingPunct="1"/>
            <a:r>
              <a:rPr lang="el-GR" sz="2400" smtClean="0"/>
              <a:t>Το ενδιαφέρον του καταναλωτή είναι συνεχές και άσχετο με το αν ο καταναλωτής πρέπει να λάβει μια απόφαση.</a:t>
            </a:r>
          </a:p>
          <a:p>
            <a:pPr lvl="1" eaLnBrk="1" hangingPunct="1"/>
            <a:r>
              <a:rPr lang="el-GR" sz="2400" smtClean="0"/>
              <a:t>Εστίαση στο προϊόν.</a:t>
            </a:r>
          </a:p>
          <a:p>
            <a:pPr lvl="1" eaLnBrk="1" hangingPunct="1"/>
            <a:r>
              <a:rPr lang="el-GR" sz="2400" smtClean="0"/>
              <a:t>Εξυπηρέτηση μη περιστασιακού στόχου.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- Τίτλος"/>
          <p:cNvSpPr>
            <a:spLocks noGrp="1"/>
          </p:cNvSpPr>
          <p:nvPr>
            <p:ph type="title"/>
          </p:nvPr>
        </p:nvSpPr>
        <p:spPr>
          <a:xfrm>
            <a:off x="1331913" y="0"/>
            <a:ext cx="7499350" cy="1143000"/>
          </a:xfrm>
        </p:spPr>
        <p:txBody>
          <a:bodyPr/>
          <a:lstStyle/>
          <a:p>
            <a:pPr eaLnBrk="1" hangingPunct="1"/>
            <a:r>
              <a:rPr lang="el-GR" sz="3600" smtClean="0">
                <a:solidFill>
                  <a:schemeClr val="bg1"/>
                </a:solidFill>
              </a:rPr>
              <a:t>Τύποι αγοραστικής συμπεριφοράς με βάση την ανάμειξης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43000" y="214339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675" name="6 - TextBox"/>
          <p:cNvSpPr txBox="1">
            <a:spLocks noChangeArrowheads="1"/>
          </p:cNvSpPr>
          <p:nvPr/>
        </p:nvSpPr>
        <p:spPr bwMode="auto">
          <a:xfrm>
            <a:off x="3851275" y="1916113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/>
              <a:t>Υψηλή</a:t>
            </a:r>
          </a:p>
        </p:txBody>
      </p:sp>
      <p:sp>
        <p:nvSpPr>
          <p:cNvPr id="28676" name="8 - TextBox"/>
          <p:cNvSpPr txBox="1">
            <a:spLocks noChangeArrowheads="1"/>
          </p:cNvSpPr>
          <p:nvPr/>
        </p:nvSpPr>
        <p:spPr bwMode="auto">
          <a:xfrm>
            <a:off x="827088" y="2133600"/>
            <a:ext cx="2952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/>
              <a:t>Λήψη Απόφασης </a:t>
            </a:r>
            <a:r>
              <a:rPr lang="el-GR"/>
              <a:t>(αναζήτηση πληροφοριών, σύγκριση εναλλακτικών μαρκών)</a:t>
            </a:r>
          </a:p>
        </p:txBody>
      </p:sp>
      <p:sp>
        <p:nvSpPr>
          <p:cNvPr id="28677" name="9 - TextBox"/>
          <p:cNvSpPr txBox="1">
            <a:spLocks noChangeArrowheads="1"/>
          </p:cNvSpPr>
          <p:nvPr/>
        </p:nvSpPr>
        <p:spPr bwMode="auto">
          <a:xfrm>
            <a:off x="827088" y="4221163"/>
            <a:ext cx="2952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/>
              <a:t>Συνήθεια</a:t>
            </a:r>
          </a:p>
          <a:p>
            <a:pPr algn="ctr"/>
            <a:r>
              <a:rPr lang="el-GR"/>
              <a:t>(Λίγη ή καθόλου αναζήτηση πληροφοριών, θεώρηση μιας μόνο μάρκας)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635896" y="1412776"/>
            <a:ext cx="4536504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l-GR" b="1" dirty="0">
                <a:solidFill>
                  <a:schemeClr val="tx1"/>
                </a:solidFill>
              </a:rPr>
              <a:t>Ανάμειξη με προϊόν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28681" name="11 - TextBox"/>
          <p:cNvSpPr txBox="1">
            <a:spLocks noChangeArrowheads="1"/>
          </p:cNvSpPr>
          <p:nvPr/>
        </p:nvSpPr>
        <p:spPr bwMode="auto">
          <a:xfrm>
            <a:off x="6084888" y="1916113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/>
              <a:t>Χαμηλή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Υψηλή Ανάμειξη και 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Λήψη Απόφασης</a:t>
            </a:r>
          </a:p>
        </p:txBody>
      </p:sp>
      <p:sp>
        <p:nvSpPr>
          <p:cNvPr id="2969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el-GR" sz="2400" smtClean="0"/>
              <a:t>Υπόδειγμα εκτεταμένης λήψης απόφασης.</a:t>
            </a:r>
          </a:p>
          <a:p>
            <a:pPr eaLnBrk="1" hangingPunct="1"/>
            <a:endParaRPr lang="el-GR" sz="2400" smtClean="0"/>
          </a:p>
          <a:p>
            <a:pPr eaLnBrk="1" hangingPunct="1"/>
            <a:r>
              <a:rPr lang="el-GR" sz="2400" smtClean="0"/>
              <a:t>Αυτοκίνητα, διαμερίσματα, μεγάλες ηλεκτρικές συσκευές, ηλεκτρονικά.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/>
            <a:r>
              <a:rPr lang="el-GR" sz="2400" smtClean="0"/>
              <a:t>Διαθέτει απαιτούμενο χρόνο για την αναζήτηση πληροφοριών και τη λεπτομερή επεξεργασία τους για να αξιολογήσει εναλλακτικές μάρκες.</a:t>
            </a:r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Υψηλή Ανάμειξη και 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Συνήθεια</a:t>
            </a:r>
          </a:p>
        </p:txBody>
      </p:sp>
      <p:sp>
        <p:nvSpPr>
          <p:cNvPr id="30722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el-GR" sz="2400" smtClean="0"/>
              <a:t>Δεν ακολουθείται υποχρεωτικά κάποιου βαθμού διαδικασία λήψης απόφασης κάθε φορά που ο καταναλωτής επιλέγει μάρκα.</a:t>
            </a:r>
          </a:p>
          <a:p>
            <a:pPr eaLnBrk="1" hangingPunct="1"/>
            <a:r>
              <a:rPr lang="el-GR" sz="2400" smtClean="0"/>
              <a:t>Ο καταναλωτής μαθαίνει από προηγούμενες εμπειρίες.</a:t>
            </a:r>
          </a:p>
          <a:p>
            <a:pPr eaLnBrk="1" hangingPunct="1"/>
            <a:r>
              <a:rPr lang="el-GR" sz="2400" smtClean="0"/>
              <a:t>Περιπτώσεις προϊόντων για τα οποία αποφασίζει συχνά</a:t>
            </a:r>
          </a:p>
          <a:p>
            <a:pPr eaLnBrk="1" hangingPunct="1"/>
            <a:r>
              <a:rPr lang="el-GR" sz="2400" smtClean="0"/>
              <a:t>Αγοράζει εκείνη τη μάρκα που τον ικανοποιεί περισσότερο. </a:t>
            </a:r>
          </a:p>
          <a:p>
            <a:pPr eaLnBrk="1" hangingPunct="1"/>
            <a:r>
              <a:rPr lang="el-GR" sz="2400" smtClean="0"/>
              <a:t>Δημιουργείται προσήλωση στη μάρκα.</a:t>
            </a:r>
          </a:p>
          <a:p>
            <a:pPr eaLnBrk="1" hangingPunct="1"/>
            <a:r>
              <a:rPr lang="el-GR" sz="2400" smtClean="0"/>
              <a:t>Επαναλαμβανόμενη ικανοποίηση και ισχυρή δέσμευση.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Χαμηλή Ανάμειξη και 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Λήψη Απόφασης</a:t>
            </a:r>
          </a:p>
        </p:txBody>
      </p:sp>
      <p:sp>
        <p:nvSpPr>
          <p:cNvPr id="31746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2332038"/>
            <a:ext cx="8229600" cy="4525962"/>
          </a:xfrm>
        </p:spPr>
        <p:txBody>
          <a:bodyPr/>
          <a:lstStyle/>
          <a:p>
            <a:pPr eaLnBrk="1" hangingPunct="1"/>
            <a:r>
              <a:rPr lang="el-GR" sz="2400" smtClean="0"/>
              <a:t>Περιορισμένη προηγούμενη εμπειρία με το προϊόν.</a:t>
            </a:r>
          </a:p>
          <a:p>
            <a:pPr eaLnBrk="1" hangingPunct="1"/>
            <a:r>
              <a:rPr lang="el-GR" sz="2400" smtClean="0"/>
              <a:t>Μικρή βάση αξιολόγησης λίγων μαρκών λόγω της χαμηλής του ανάμειξης.</a:t>
            </a:r>
          </a:p>
          <a:p>
            <a:pPr eaLnBrk="1" hangingPunct="1"/>
            <a:r>
              <a:rPr lang="el-GR" sz="2400" smtClean="0"/>
              <a:t>Δοκιμαστικές αγορές (π.χ. νέο σνάκ ή νέο αναψυκτικό)</a:t>
            </a:r>
          </a:p>
          <a:p>
            <a:pPr eaLnBrk="1" hangingPunct="1"/>
            <a:r>
              <a:rPr lang="el-GR" sz="2400" smtClean="0"/>
              <a:t>Ο καταναλωτής αναζητά ποικιλία αλλάζοντας μάρκες επειδή βαρέθηκε να χρησιμοποιεί τις ίδιες ή του αρέσει να δοκιμάζει νέες γεύσεις.</a:t>
            </a:r>
          </a:p>
          <a:p>
            <a:pPr eaLnBrk="1" hangingPunct="1"/>
            <a:r>
              <a:rPr lang="el-GR" sz="2400" smtClean="0"/>
              <a:t>Χαμηλής αξίας προϊόντα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Αυτό-εντύπωση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/>
            <a:r>
              <a:rPr lang="el-GR" sz="2400" smtClean="0"/>
              <a:t>Τα άτομα έχουν συγκεκριμένη αντίληψη του εαυτού τους (χαρακτηριστικά, συνήθειες, σχέσεις και τρόπους συμπεριφοράς).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/>
            <a:r>
              <a:rPr lang="el-GR" sz="2400" smtClean="0"/>
              <a:t>Η εικόνα αυτή ονομάζεται αυτό-εντύπωση.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/>
            <a:r>
              <a:rPr lang="el-GR" sz="2400" smtClean="0"/>
              <a:t>Οι καταναλωτές συνηθίζουν να ορίζουν τους εαυτούς τους με βάση το τι καταναλώνουν. </a:t>
            </a:r>
          </a:p>
          <a:p>
            <a:pPr eaLnBrk="1" hangingPunct="1"/>
            <a:endParaRPr lang="el-GR" sz="2400" smtClean="0"/>
          </a:p>
          <a:p>
            <a:pPr eaLnBrk="1" hangingPunct="1"/>
            <a:r>
              <a:rPr lang="el-GR" sz="2400" smtClean="0"/>
              <a:t>«Είσαι ότι τρως, ότι φοράς, και ότι καταναλώνεις»</a:t>
            </a:r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Χαμηλή Ανάμειξη και 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Συνήθεια</a:t>
            </a:r>
          </a:p>
        </p:txBody>
      </p:sp>
      <p:sp>
        <p:nvSpPr>
          <p:cNvPr id="32770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eaLnBrk="1" hangingPunct="1"/>
            <a:r>
              <a:rPr lang="el-GR" sz="2400" smtClean="0"/>
              <a:t>Παθητική διαδικασία και παθητική επιλογή όχι εξαιτίας της προσήλωσης στη μάρκα αλλά επειδή ο καταναλωτής θεωρεί ότι, η απόφαση δεν αξίζει το χρόνο και την προσπάθεια για αναζήτηση πληροφοριών.</a:t>
            </a:r>
          </a:p>
          <a:p>
            <a:pPr eaLnBrk="1" hangingPunct="1"/>
            <a:r>
              <a:rPr lang="el-GR" sz="2400" smtClean="0"/>
              <a:t>Τυχαία επιλογή μάρκας (π.χ. επιλέγει την πρώτη μάρκα που βλέπει στο ράφι).</a:t>
            </a:r>
          </a:p>
          <a:p>
            <a:pPr eaLnBrk="1" hangingPunct="1"/>
            <a:r>
              <a:rPr lang="el-GR" sz="2400" smtClean="0"/>
              <a:t>Πλασματική προσήλωση καθώς αγοράζει εκείνη την μάρκα που είναι γνωστή </a:t>
            </a:r>
            <a:r>
              <a:rPr lang="el-GR" sz="2400" smtClean="0">
                <a:sym typeface="Wingdings" pitchFamily="2" charset="2"/>
              </a:rPr>
              <a:t> προσήλωση στην ευκολία.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Τοποθέτηση και </a:t>
            </a:r>
            <a:br>
              <a:rPr lang="el-GR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Ανάμειξη</a:t>
            </a:r>
          </a:p>
        </p:txBody>
      </p:sp>
      <p:sp>
        <p:nvSpPr>
          <p:cNvPr id="33794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eaLnBrk="1" hangingPunct="1"/>
            <a:r>
              <a:rPr lang="el-GR" smtClean="0"/>
              <a:t>Προϊόντα χαμηλής ανάμειξης τοποθετούνται ως λύσεις σε προβλήματα.</a:t>
            </a:r>
          </a:p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Προϊόντα υψηλής ανάμειξης τοποθετούνται με έμφαση στα οφέλη που προκύπτουν από τη χρήση του.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- Τίτλος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Τιμολόγηση Προϊόντος και Ανάμειξη</a:t>
            </a:r>
          </a:p>
        </p:txBody>
      </p:sp>
      <p:sp>
        <p:nvSpPr>
          <p:cNvPr id="34818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2332038"/>
            <a:ext cx="8229600" cy="4525962"/>
          </a:xfrm>
        </p:spPr>
        <p:txBody>
          <a:bodyPr/>
          <a:lstStyle/>
          <a:p>
            <a:pPr eaLnBrk="1" hangingPunct="1"/>
            <a:r>
              <a:rPr lang="el-GR" sz="2400" smtClean="0"/>
              <a:t>Μειώσεις τιμής και εκπτωτικές προσφορές είναι αποτελεσματικές για προϊόντα χαμηλής ανάμειξης.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/>
            <a:r>
              <a:rPr lang="el-GR" sz="2400" smtClean="0"/>
              <a:t>Αντίθετα στα προϊόντα υψηλής ανάμιξης η τιμή είναι απλά ένα από τα πολλά χαρακτηριστικά που επηρεάζουν τη διαδικασία λήψης απόφασης.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/>
            <a:r>
              <a:rPr lang="el-GR" sz="2400" smtClean="0"/>
              <a:t>Για τα υψηλής ανάμειξης σημασία έχει η σχέση τιμής και ποιότητας.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Προβολή Προϊόντος και Ανάμειξη</a:t>
            </a:r>
          </a:p>
        </p:txBody>
      </p:sp>
      <p:sp>
        <p:nvSpPr>
          <p:cNvPr id="35842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mtClean="0"/>
              <a:t>Για προϊόντα χαμηλής ανάμειξης</a:t>
            </a:r>
          </a:p>
          <a:p>
            <a:pPr lvl="1" eaLnBrk="1" hangingPunct="1"/>
            <a:r>
              <a:rPr lang="el-GR" sz="2200" smtClean="0"/>
              <a:t>Η διαφήμιση χρησιμοποιείται για την ενημέρωση καταναλωτών ως προς την ύπαρξη κάποιου προϊόντος χαμηλής ανάμειξης.</a:t>
            </a:r>
          </a:p>
          <a:p>
            <a:pPr lvl="1" eaLnBrk="1" hangingPunct="1"/>
            <a:r>
              <a:rPr lang="el-GR" sz="2200" smtClean="0"/>
              <a:t>Διαφήμιση στην τηλεόραση.</a:t>
            </a:r>
          </a:p>
          <a:p>
            <a:pPr lvl="1" eaLnBrk="1" hangingPunct="1"/>
            <a:r>
              <a:rPr lang="el-GR" sz="2200" smtClean="0"/>
              <a:t>Μηνύματα σύντομα με έμφαση σε μερικά μόνο σημαντικά χαρακτηριστικά.</a:t>
            </a:r>
          </a:p>
          <a:p>
            <a:pPr lvl="1" eaLnBrk="1" hangingPunct="1"/>
            <a:r>
              <a:rPr lang="el-GR" sz="2200" smtClean="0"/>
              <a:t>Χρήση οπτικών στοιχείων και όχι μακροσκελών κειμένων.</a:t>
            </a:r>
          </a:p>
          <a:p>
            <a:pPr lvl="1" eaLnBrk="1" hangingPunct="1"/>
            <a:r>
              <a:rPr lang="el-GR" sz="2200" smtClean="0"/>
              <a:t>Για επανάληψη αγοράς είναι απαραίτητη η χρήση τεχνικών προώθησης πωλήσεων (ειδικές προσφορές, κουπόνια, δωρεάν δείγματα)</a:t>
            </a:r>
          </a:p>
          <a:p>
            <a:pPr eaLnBrk="1" hangingPunct="1"/>
            <a:endParaRPr lang="el-G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Προβολή Προϊόντος και Ανάμειξη</a:t>
            </a:r>
            <a:endParaRPr lang="el-GR" smtClean="0"/>
          </a:p>
        </p:txBody>
      </p:sp>
      <p:sp>
        <p:nvSpPr>
          <p:cNvPr id="36866" name="2 - Θέση περιεχομένου"/>
          <p:cNvSpPr>
            <a:spLocks noGrp="1"/>
          </p:cNvSpPr>
          <p:nvPr>
            <p:ph idx="1"/>
          </p:nvPr>
        </p:nvSpPr>
        <p:spPr>
          <a:xfrm>
            <a:off x="611188" y="23320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i="1" smtClean="0"/>
              <a:t>Για προϊόντα υψηλής ανάμειξης</a:t>
            </a:r>
          </a:p>
          <a:p>
            <a:pPr lvl="1" eaLnBrk="1" hangingPunct="1"/>
            <a:r>
              <a:rPr lang="el-GR" sz="2400" smtClean="0"/>
              <a:t>Διαφήμιση με έμφαση στο περιεχόμενο του μηνύματος που πρέπει να είναι πειστικό.</a:t>
            </a:r>
          </a:p>
          <a:p>
            <a:pPr lvl="1" eaLnBrk="1" hangingPunct="1"/>
            <a:r>
              <a:rPr lang="el-GR" sz="2400" smtClean="0"/>
              <a:t>Το κλειδί δεν είναι η συχνή μετάδοση αλλά το περιεχόμενο του μηνύματος. </a:t>
            </a:r>
          </a:p>
          <a:p>
            <a:pPr lvl="1" eaLnBrk="1" hangingPunct="1"/>
            <a:r>
              <a:rPr lang="el-GR" sz="2400" smtClean="0"/>
              <a:t>Χρήση αρκετών στοιχείων και τεκμηριωμένων πληροφοριών που θα προβάλλουν τα οφέλη του προϊόντος.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Διανομή και Ανάμειξη</a:t>
            </a:r>
          </a:p>
        </p:txBody>
      </p:sp>
      <p:sp>
        <p:nvSpPr>
          <p:cNvPr id="37890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2133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i="1" smtClean="0"/>
              <a:t>Χαμηλή Ανάμιξη:</a:t>
            </a:r>
          </a:p>
          <a:p>
            <a:pPr lvl="1" eaLnBrk="1" hangingPunct="1"/>
            <a:r>
              <a:rPr lang="el-GR" sz="2200" smtClean="0"/>
              <a:t>Ευρεία διανομή για προϊόντα χαμηλής ανάμειξης.</a:t>
            </a:r>
          </a:p>
          <a:p>
            <a:pPr lvl="1" eaLnBrk="1" hangingPunct="1"/>
            <a:r>
              <a:rPr lang="el-GR" sz="2200" smtClean="0"/>
              <a:t>Ο καταναλωτής δεν επιδιώκει να βρει μια συγκεκριμένη μάρκα.</a:t>
            </a:r>
          </a:p>
          <a:p>
            <a:pPr lvl="1" eaLnBrk="1" hangingPunct="1"/>
            <a:r>
              <a:rPr lang="el-GR" sz="2200" smtClean="0"/>
              <a:t>Άρα όλες οι μάρκες του προϊόντος πρέπει να διατίθενται σε όσο μεγαλύτερο αριθμό καταστημάτων είναι δυνατό. </a:t>
            </a:r>
          </a:p>
          <a:p>
            <a:pPr lvl="1" eaLnBrk="1" hangingPunct="1"/>
            <a:r>
              <a:rPr lang="el-GR" sz="2200" smtClean="0"/>
              <a:t>Η μάρκα πρέπει να είναι τοποθετημένη σε επίπεδο που ο καταναλωτής να έχει άμεση οπτική επαφή αλλά και να καταλαμβάνει αρκετό χώρο στα ράφια. </a:t>
            </a:r>
          </a:p>
          <a:p>
            <a:pPr lvl="1" eaLnBrk="1" hangingPunct="1"/>
            <a:r>
              <a:rPr lang="el-GR" sz="2200" smtClean="0"/>
              <a:t>Χρήση ειδικών επιγραφών, αφισών κ.λπ που να διαφημίζουν τη μάρκα (μηχανισμοί υπενθύμισης)</a:t>
            </a:r>
          </a:p>
          <a:p>
            <a:pPr eaLnBrk="1" hangingPunct="1"/>
            <a:endParaRPr lang="el-G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- Τίτλος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pPr eaLnBrk="1" hangingPunct="1"/>
            <a:r>
              <a:rPr lang="el-GR" sz="3600" smtClean="0">
                <a:solidFill>
                  <a:schemeClr val="bg1"/>
                </a:solidFill>
              </a:rPr>
              <a:t>Στρατηγικές ΜΚΤ για μετατροπή της ανάμειξης από χαμηλή σε υψηλή</a:t>
            </a:r>
          </a:p>
        </p:txBody>
      </p:sp>
      <p:sp>
        <p:nvSpPr>
          <p:cNvPr id="38914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2133600"/>
            <a:ext cx="8229600" cy="4525963"/>
          </a:xfrm>
        </p:spPr>
        <p:txBody>
          <a:bodyPr/>
          <a:lstStyle/>
          <a:p>
            <a:pPr eaLnBrk="1" hangingPunct="1"/>
            <a:r>
              <a:rPr lang="el-GR" sz="2800" smtClean="0"/>
              <a:t>Σύνδεση προϊόντος με κάποιο ζήτημα υψηλής ανάμιξης.</a:t>
            </a:r>
          </a:p>
          <a:p>
            <a:pPr eaLnBrk="1" hangingPunct="1"/>
            <a:r>
              <a:rPr lang="el-GR" sz="2800" smtClean="0"/>
              <a:t>Σύνδεση προϊόντος με κάποια προσωπική κατάσταση υψηλής ανάμιξης.</a:t>
            </a:r>
          </a:p>
          <a:p>
            <a:pPr eaLnBrk="1" hangingPunct="1"/>
            <a:r>
              <a:rPr lang="el-GR" sz="2800" smtClean="0"/>
              <a:t>Σύνδεση προϊόντος με κάποια διαφήμιση υψηλής ανάμιξης.</a:t>
            </a:r>
          </a:p>
          <a:p>
            <a:pPr eaLnBrk="1" hangingPunct="1"/>
            <a:r>
              <a:rPr lang="el-GR" sz="2800" smtClean="0"/>
              <a:t>Εισαγωγή ενός νέου χαρακτηριστικού στο προϊόν. (π.χ. η εισαγωγή </a:t>
            </a:r>
            <a:r>
              <a:rPr lang="en-US" sz="2800" smtClean="0"/>
              <a:t>fluoride </a:t>
            </a:r>
            <a:r>
              <a:rPr lang="el-GR" sz="2800" smtClean="0"/>
              <a:t>στην </a:t>
            </a:r>
            <a:r>
              <a:rPr lang="en-US" sz="2800" smtClean="0"/>
              <a:t>Crest </a:t>
            </a:r>
            <a:r>
              <a:rPr lang="el-GR" sz="2800" smtClean="0"/>
              <a:t>για πρώτη φορά)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- Τίτλος"/>
          <p:cNvSpPr>
            <a:spLocks noGrp="1"/>
          </p:cNvSpPr>
          <p:nvPr>
            <p:ph type="title"/>
          </p:nvPr>
        </p:nvSpPr>
        <p:spPr>
          <a:xfrm>
            <a:off x="0" y="333375"/>
            <a:ext cx="8229600" cy="1143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Αυτό-εντύπωση</a:t>
            </a:r>
          </a:p>
        </p:txBody>
      </p:sp>
      <p:sp>
        <p:nvSpPr>
          <p:cNvPr id="15362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060575"/>
            <a:ext cx="8229600" cy="4525963"/>
          </a:xfrm>
        </p:spPr>
        <p:txBody>
          <a:bodyPr/>
          <a:lstStyle/>
          <a:p>
            <a:pPr eaLnBrk="1" hangingPunct="1"/>
            <a:r>
              <a:rPr lang="el-GR" smtClean="0"/>
              <a:t>Διαφορετικές διαστάσεις</a:t>
            </a:r>
          </a:p>
          <a:p>
            <a:pPr lvl="1" eaLnBrk="1" hangingPunct="1"/>
            <a:r>
              <a:rPr lang="el-GR" sz="2000" smtClean="0"/>
              <a:t>Ιδανικός εαυτός – αυτός που θέλει να γίνει</a:t>
            </a:r>
          </a:p>
          <a:p>
            <a:pPr lvl="1" eaLnBrk="1" hangingPunct="1"/>
            <a:r>
              <a:rPr lang="el-GR" sz="2000" smtClean="0"/>
              <a:t>Πραγματικός εαυτός – αυτός που πιστεύει ότι πραγματικά είναι</a:t>
            </a:r>
          </a:p>
          <a:p>
            <a:pPr lvl="1" eaLnBrk="1" hangingPunct="1"/>
            <a:r>
              <a:rPr lang="el-GR" sz="2000" smtClean="0"/>
              <a:t>Κοινωνικός εαυτός - ο τρόπος που ο καταναλωτής βλέπει τον εαυτό του μέσα στις διάφορες κοινωνικές ομάδες</a:t>
            </a:r>
          </a:p>
          <a:p>
            <a:pPr lvl="1" eaLnBrk="1" hangingPunct="1"/>
            <a:r>
              <a:rPr lang="el-GR" sz="2000" smtClean="0"/>
              <a:t>Ιδανικός κοινωνικός εαυτός - πως ο καταναλωτής επιθυμεί να τον βλέπουν οι άλλοι</a:t>
            </a:r>
          </a:p>
          <a:p>
            <a:pPr lvl="1" eaLnBrk="1" hangingPunct="1"/>
            <a:r>
              <a:rPr lang="el-GR" sz="2000" smtClean="0"/>
              <a:t>Εκτεταμένος εαυτός - ο εαυτός που ενσωματώνεται σε σημαντικά αντικείμενα</a:t>
            </a:r>
          </a:p>
          <a:p>
            <a:pPr lvl="1" eaLnBrk="1" hangingPunct="1"/>
            <a:r>
              <a:rPr lang="el-GR" sz="2000" smtClean="0"/>
              <a:t>Αναμενόμενος εαυτός - πως ο  καταναλωτής αναμένει να δει τον εαυτό του στο μέλλον</a:t>
            </a:r>
          </a:p>
          <a:p>
            <a:pPr lvl="1" eaLnBrk="1" hangingPunct="1"/>
            <a:endParaRPr lang="el-GR" sz="2000" smtClean="0"/>
          </a:p>
        </p:txBody>
      </p:sp>
      <p:pic>
        <p:nvPicPr>
          <p:cNvPr id="145412" name="Picture 4" descr="https://www.courses.psu.edu/wmnst/wmnst001_atd1/BeautyMyth/3mirr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484784"/>
            <a:ext cx="1763688" cy="16629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5414" name="Picture 6" descr="http://ifasters.com/wp-content/uploads/2011/10/Fat-Mirr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0"/>
            <a:ext cx="1596177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Τίτλος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Αντίληψη σχέσης τιμής - ποιότητας</a:t>
            </a:r>
          </a:p>
        </p:txBody>
      </p:sp>
      <p:sp>
        <p:nvSpPr>
          <p:cNvPr id="16386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/>
            <a:r>
              <a:rPr lang="el-GR" sz="2800" smtClean="0"/>
              <a:t>Οι καταναλωτές συνδέουν διαφορετικά επίπεδα ποιότητας σε πανομοιότυπα προϊόντα που έχουν διαφορετικές τιμές.</a:t>
            </a:r>
          </a:p>
          <a:p>
            <a:pPr eaLnBrk="1" hangingPunct="1"/>
            <a:r>
              <a:rPr lang="el-GR" sz="2800" smtClean="0"/>
              <a:t>Η τιμή θεωρείται ένδειξη ποιότητα.</a:t>
            </a:r>
          </a:p>
          <a:p>
            <a:pPr eaLnBrk="1" hangingPunct="1"/>
            <a:r>
              <a:rPr lang="el-GR" sz="2800" smtClean="0"/>
              <a:t>Οι καταναλωτές χρησιμοποιούν την τιμή ως υποκατάστατο δείκτη της ποιότητας όταν έχουν λίγα ή καθόλου πληροφοριακά στοιχεία για να κρίνουν το προϊόν.</a:t>
            </a:r>
          </a:p>
          <a:p>
            <a:pPr eaLnBrk="1" hangingPunct="1"/>
            <a:r>
              <a:rPr lang="el-GR" sz="2800" smtClean="0"/>
              <a:t>Ο καταναλωτής πιστεύει ότι, η τιμή προβλέπει την ποιότητα. </a:t>
            </a:r>
          </a:p>
          <a:p>
            <a:pPr lvl="1"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>
          <a:xfrm>
            <a:off x="1692275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Masstige </a:t>
            </a:r>
            <a:r>
              <a:rPr lang="el-GR" smtClean="0">
                <a:solidFill>
                  <a:schemeClr val="bg1"/>
                </a:solidFill>
              </a:rPr>
              <a:t>Μάρκες</a:t>
            </a:r>
          </a:p>
        </p:txBody>
      </p:sp>
      <p:sp>
        <p:nvSpPr>
          <p:cNvPr id="17410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2133600"/>
            <a:ext cx="8229600" cy="4525963"/>
          </a:xfrm>
        </p:spPr>
        <p:txBody>
          <a:bodyPr/>
          <a:lstStyle/>
          <a:p>
            <a:pPr eaLnBrk="1" hangingPunct="1"/>
            <a:r>
              <a:rPr lang="el-GR" sz="2400" smtClean="0"/>
              <a:t>Οι παραδοσιακές μάρκες πολυτελείας διατηρούν αυστηρά υψηλά επίπεδα αντιληπτού κύρους και τιμής </a:t>
            </a:r>
            <a:r>
              <a:rPr lang="en-US" sz="2400" smtClean="0"/>
              <a:t>premium </a:t>
            </a:r>
            <a:r>
              <a:rPr lang="el-GR" sz="2400" smtClean="0"/>
              <a:t>(υψηλή τιμή) ώστε να συντηρείται η εκλεκτικότητα της μάρκας (</a:t>
            </a:r>
            <a:r>
              <a:rPr lang="en-US" sz="2400" smtClean="0"/>
              <a:t>exclusivity).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/>
            <a:r>
              <a:rPr lang="el-GR" sz="2400" smtClean="0"/>
              <a:t>Νέες στρατηγικές τοποθέτησης συνδυάζουν υψηλό αντιληπτό κύρος με λογικά </a:t>
            </a:r>
            <a:r>
              <a:rPr lang="en-US" sz="2400" smtClean="0"/>
              <a:t>premiums </a:t>
            </a:r>
            <a:r>
              <a:rPr lang="el-GR" sz="2400" smtClean="0"/>
              <a:t>τιμής ώστε να προσελκύσουν και τους καταναλωτές της μεσαίας τάξης.</a:t>
            </a:r>
            <a:endParaRPr lang="en-US" sz="2400" smtClean="0"/>
          </a:p>
          <a:p>
            <a:pPr eaLnBrk="1" hangingPunct="1"/>
            <a:r>
              <a:rPr lang="el-GR" sz="2400" smtClean="0"/>
              <a:t>Στρατηγικές </a:t>
            </a:r>
            <a:r>
              <a:rPr lang="en-US" sz="2400" smtClean="0"/>
              <a:t>mastigge </a:t>
            </a:r>
            <a:r>
              <a:rPr lang="el-GR" sz="2400" smtClean="0"/>
              <a:t>ή μάρκες </a:t>
            </a:r>
            <a:r>
              <a:rPr lang="en-US" sz="2400" smtClean="0"/>
              <a:t>mastigge</a:t>
            </a:r>
          </a:p>
          <a:p>
            <a:pPr lvl="1" eaLnBrk="1" hangingPunct="1"/>
            <a:r>
              <a:rPr lang="en-US" sz="2000" smtClean="0"/>
              <a:t>Armani (jeans </a:t>
            </a:r>
            <a:r>
              <a:rPr lang="el-GR" sz="2000" smtClean="0"/>
              <a:t>με 100$)</a:t>
            </a:r>
          </a:p>
          <a:p>
            <a:pPr lvl="1" eaLnBrk="1" hangingPunct="1"/>
            <a:r>
              <a:rPr lang="en-US" sz="2000" smtClean="0"/>
              <a:t>BMW </a:t>
            </a:r>
            <a:r>
              <a:rPr lang="el-GR" sz="2000" smtClean="0"/>
              <a:t>(Σειρά 1 με </a:t>
            </a:r>
            <a:r>
              <a:rPr lang="en-US" sz="2000" smtClean="0"/>
              <a:t>19.000$)</a:t>
            </a:r>
          </a:p>
          <a:p>
            <a:pPr eaLnBrk="1" hangingPunct="1"/>
            <a:endParaRPr lang="el-GR" sz="2400" smtClean="0"/>
          </a:p>
        </p:txBody>
      </p:sp>
      <p:pic>
        <p:nvPicPr>
          <p:cNvPr id="157698" name="Picture 2" descr="http://7606-presscdn-0-74.pagely.netdna-cdn.com/wp-content/uploads/2014/11/Best-Top-Luxury-Fashion-Brands-in-Dubai-UA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3184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Αντιληπτός Κίνδυνος</a:t>
            </a:r>
          </a:p>
        </p:txBody>
      </p:sp>
      <p:sp>
        <p:nvSpPr>
          <p:cNvPr id="18434" name="2 - Θέση περιεχομένου"/>
          <p:cNvSpPr>
            <a:spLocks noGrp="1"/>
          </p:cNvSpPr>
          <p:nvPr>
            <p:ph idx="1"/>
          </p:nvPr>
        </p:nvSpPr>
        <p:spPr>
          <a:xfrm>
            <a:off x="323850" y="2332038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l-GR" sz="2400" smtClean="0"/>
              <a:t>Κίνδυνος που αντιλαμβάνονται οι καταναλωτές σε σχέση με την αγορά και χρήση ενός προϊόντος.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el-GR" sz="2400" smtClean="0"/>
              <a:t>Ορίζεται ως η αβεβαιότητα που αντιμετωπίζουν οι καταναλωτές όταν δεν μπορούν να προβλέψουν τις συνέπειες των αγοραστικών τους αποφάσεων.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>
          <a:xfrm>
            <a:off x="1187450" y="0"/>
            <a:ext cx="8229600" cy="1143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Τύποι αντιληπτών κινδύνων</a:t>
            </a:r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989138"/>
            <a:ext cx="8964613" cy="4525962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Ø"/>
            </a:pPr>
            <a:r>
              <a:rPr lang="el-GR" sz="2000" smtClean="0"/>
              <a:t>Λειτουργικός κίνδυνος: το προϊόν δεν θα λειτουργήσει όπως αναμένεται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l-GR" sz="2000" smtClean="0"/>
              <a:t>Φυσικός κίνδυνος: κίνδυνος εναντίον του εαυτού μας και άλλων ατόμων που προκύπτει από χρήση του προϊόντος. Είναι ασφαλές το προϊόν;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l-GR" sz="2000" smtClean="0"/>
              <a:t>Χρηματοοικονομικός κίνδυνος: το προϊόν δε θα αξίζει το κόστος στο οποίο υποβληθήκαμε για την αγορά του.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l-GR" sz="2000" smtClean="0"/>
              <a:t>Κοινωνικός κίνδυνος: μια άτυχη επιλογή προϊόντος θα οδηγήσει σε κοινωνική ντροπή.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l-GR" sz="2000" smtClean="0"/>
              <a:t>Ψυχολογικός κίνδυνος: μια άτυχη επιλογή προϊόντος θα πληγώσει τον εγωισμό του καταναλωτή (π.χ. θα είμαι υπερήφανος για την αγορά αυτού του σπιτιού).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l-GR" sz="2000" smtClean="0"/>
              <a:t>Χρονικός κίνδυνος: ο χρόνος που δαπανήθηκε για τη διαδικασία αγοράς θα πάει χαμένος.</a:t>
            </a:r>
          </a:p>
          <a:p>
            <a:pPr eaLnBrk="1" hangingPunct="1"/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Τίτλος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pPr eaLnBrk="1" hangingPunct="1"/>
            <a:r>
              <a:rPr lang="el-GR" sz="3600" smtClean="0">
                <a:solidFill>
                  <a:schemeClr val="bg1"/>
                </a:solidFill>
              </a:rPr>
              <a:t>Πως χρησιμοποιείται ο αντιληπτός κίνδυνος από μαρκετίστες;</a:t>
            </a:r>
          </a:p>
        </p:txBody>
      </p:sp>
      <p:sp>
        <p:nvSpPr>
          <p:cNvPr id="20482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2332038"/>
            <a:ext cx="8675687" cy="4525962"/>
          </a:xfrm>
        </p:spPr>
        <p:txBody>
          <a:bodyPr/>
          <a:lstStyle/>
          <a:p>
            <a:pPr eaLnBrk="1" hangingPunct="1"/>
            <a:r>
              <a:rPr lang="el-GR" sz="2400" smtClean="0"/>
              <a:t>Μια διαφήμιση ενός συστήματος συναγερμού αυτοκινήτου στοχεύει να αμβλύνει τους κινδύνους. </a:t>
            </a:r>
          </a:p>
          <a:p>
            <a:pPr eaLnBrk="1" hangingPunct="1"/>
            <a:r>
              <a:rPr lang="el-GR" sz="2400" smtClean="0"/>
              <a:t>Χρήση του χαρακτηριστικού «ασφάλεια».</a:t>
            </a:r>
          </a:p>
          <a:p>
            <a:pPr eaLnBrk="1" hangingPunct="1"/>
            <a:r>
              <a:rPr lang="el-GR" sz="2400" smtClean="0"/>
              <a:t>Οι εγγυήσεις που προσφέρουν επιστροφή χρημάτων. </a:t>
            </a:r>
          </a:p>
          <a:p>
            <a:pPr eaLnBrk="1" hangingPunct="1"/>
            <a:r>
              <a:rPr lang="el-GR" sz="2400" smtClean="0"/>
              <a:t>Η χρήση προσωπικοτήτων στη διαφήμιση.</a:t>
            </a:r>
          </a:p>
          <a:p>
            <a:pPr eaLnBrk="1" hangingPunct="1"/>
            <a:r>
              <a:rPr lang="el-GR" sz="2400" smtClean="0"/>
              <a:t>Παρουσίαση ικανοποιημένων χρηστών. </a:t>
            </a:r>
          </a:p>
          <a:p>
            <a:pPr eaLnBrk="1" hangingPunct="1"/>
            <a:r>
              <a:rPr lang="el-GR" sz="2400" smtClean="0"/>
              <a:t>Χρήση </a:t>
            </a:r>
            <a:r>
              <a:rPr lang="en-US" sz="2400" smtClean="0"/>
              <a:t>expert (</a:t>
            </a:r>
            <a:r>
              <a:rPr lang="el-GR" sz="2400" smtClean="0"/>
              <a:t>ειδικών).</a:t>
            </a:r>
          </a:p>
        </p:txBody>
      </p:sp>
      <p:pic>
        <p:nvPicPr>
          <p:cNvPr id="20483" name="Picture 2" descr="https://www.hollywoodbranded.com/wp-content/uploads/2012/12/Ashton-kutcher-nikon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5087938"/>
            <a:ext cx="2771775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- Τίτλος"/>
          <p:cNvSpPr>
            <a:spLocks noGrp="1"/>
          </p:cNvSpPr>
          <p:nvPr>
            <p:ph type="title"/>
          </p:nvPr>
        </p:nvSpPr>
        <p:spPr>
          <a:xfrm>
            <a:off x="1860550" y="260350"/>
            <a:ext cx="7283450" cy="11430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Ανάμιξη του καταναλωτή με το προϊόν</a:t>
            </a:r>
          </a:p>
        </p:txBody>
      </p:sp>
      <p:sp>
        <p:nvSpPr>
          <p:cNvPr id="21506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2349500"/>
            <a:ext cx="8229600" cy="4221163"/>
          </a:xfrm>
        </p:spPr>
        <p:txBody>
          <a:bodyPr/>
          <a:lstStyle/>
          <a:p>
            <a:pPr eaLnBrk="1" hangingPunct="1"/>
            <a:r>
              <a:rPr lang="el-GR" sz="2400" smtClean="0"/>
              <a:t>Το προϊόν είναι σημαντικό για την αυτό-αναγνώριση (</a:t>
            </a:r>
            <a:r>
              <a:rPr lang="en-US" sz="2400" smtClean="0"/>
              <a:t>self-identity) </a:t>
            </a:r>
            <a:r>
              <a:rPr lang="el-GR" sz="2400" smtClean="0"/>
              <a:t>του καταναλωτή λόγω της συμβολικής σημασίας.</a:t>
            </a:r>
          </a:p>
          <a:p>
            <a:pPr eaLnBrk="1" hangingPunct="1"/>
            <a:r>
              <a:rPr lang="el-GR" sz="2400" smtClean="0"/>
              <a:t>Το προϊόν είναι σημαντικό λόγω της λειτουργικής του σημασίας.</a:t>
            </a:r>
          </a:p>
          <a:p>
            <a:pPr eaLnBrk="1" hangingPunct="1"/>
            <a:r>
              <a:rPr lang="el-GR" sz="2400" smtClean="0"/>
              <a:t>Το προϊόν δημιουργεί ισχυρές στάσεις και προτιμήσεις.</a:t>
            </a:r>
          </a:p>
          <a:p>
            <a:pPr eaLnBrk="1" hangingPunct="1"/>
            <a:r>
              <a:rPr lang="el-GR" sz="2400" smtClean="0"/>
              <a:t>Το προϊόν είναι ακριβό και κατά συνέπεια ενέχει σημαντικό, οικονομικό κυρίως κίνδυνο.</a:t>
            </a:r>
          </a:p>
          <a:p>
            <a:pPr eaLnBrk="1" hangingPunct="1"/>
            <a:r>
              <a:rPr lang="el-GR" sz="2400" smtClean="0"/>
              <a:t>Το προϊόν έχει συγκινησιακή έφεση (</a:t>
            </a:r>
            <a:r>
              <a:rPr lang="en-US" sz="2400" smtClean="0"/>
              <a:t>emotional appeal)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5773</TotalTime>
  <Words>1356</Words>
  <Application>Microsoft Office PowerPoint</Application>
  <PresentationFormat>Προβολή στην οθόνη (4:3)</PresentationFormat>
  <Paragraphs>193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Diseño predeterminado</vt:lpstr>
      <vt:lpstr>Διάλεξη 3</vt:lpstr>
      <vt:lpstr>Αυτό-εντύπωση</vt:lpstr>
      <vt:lpstr>Αυτό-εντύπωση</vt:lpstr>
      <vt:lpstr>Αντίληψη σχέσης τιμής - ποιότητας</vt:lpstr>
      <vt:lpstr>Masstige Μάρκες</vt:lpstr>
      <vt:lpstr>Αντιληπτός Κίνδυνος</vt:lpstr>
      <vt:lpstr>Τύποι αντιληπτών κινδύνων</vt:lpstr>
      <vt:lpstr>Πως χρησιμοποιείται ο αντιληπτός κίνδυνος από μαρκετίστες;</vt:lpstr>
      <vt:lpstr>Ανάμιξη του καταναλωτή με το προϊόν</vt:lpstr>
      <vt:lpstr>5 Διαστάσεις  της Ανάμιξης</vt:lpstr>
      <vt:lpstr>Μέτρηση Ανάμειξης Consumer Involvement Profile</vt:lpstr>
      <vt:lpstr>Μέτρηση Ανάμειξης Consumer Involvement Profile</vt:lpstr>
      <vt:lpstr>Μέτρηση Ανάμιξης </vt:lpstr>
      <vt:lpstr>Παραδείγματα Προϊόντων</vt:lpstr>
      <vt:lpstr>Δυο Τύποι Ανάμιξης</vt:lpstr>
      <vt:lpstr>Τύποι αγοραστικής συμπεριφοράς με βάση την ανάμειξης</vt:lpstr>
      <vt:lpstr>Υψηλή Ανάμειξη και  Λήψη Απόφασης</vt:lpstr>
      <vt:lpstr>Υψηλή Ανάμειξη και  Συνήθεια</vt:lpstr>
      <vt:lpstr>Χαμηλή Ανάμειξη και  Λήψη Απόφασης</vt:lpstr>
      <vt:lpstr>Χαμηλή Ανάμειξη και  Συνήθεια</vt:lpstr>
      <vt:lpstr>Τοποθέτηση και  Ανάμειξη</vt:lpstr>
      <vt:lpstr>Τιμολόγηση Προϊόντος και Ανάμειξη</vt:lpstr>
      <vt:lpstr>Προβολή Προϊόντος και Ανάμειξη</vt:lpstr>
      <vt:lpstr>Προβολή Προϊόντος και Ανάμειξη</vt:lpstr>
      <vt:lpstr>Διανομή και Ανάμειξη</vt:lpstr>
      <vt:lpstr>Στρατηγικές ΜΚΤ για μετατροπή της ανάμειξης από χαμηλή σε υψηλή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597</cp:revision>
  <dcterms:created xsi:type="dcterms:W3CDTF">2010-05-23T14:28:12Z</dcterms:created>
  <dcterms:modified xsi:type="dcterms:W3CDTF">2016-03-31T06:51:50Z</dcterms:modified>
</cp:coreProperties>
</file>