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8" r:id="rId2"/>
    <p:sldId id="256" r:id="rId3"/>
    <p:sldId id="279" r:id="rId4"/>
    <p:sldId id="257" r:id="rId5"/>
    <p:sldId id="280"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11/9/2021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11/9/2021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11/9/2021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FAC8BF-6523-4122-AAAD-16DA0FA3A993}"/>
              </a:ext>
            </a:extLst>
          </p:cNvPr>
          <p:cNvSpPr>
            <a:spLocks noGrp="1"/>
          </p:cNvSpPr>
          <p:nvPr>
            <p:ph type="title"/>
          </p:nvPr>
        </p:nvSpPr>
        <p:spPr>
          <a:xfrm>
            <a:off x="1295400" y="66675"/>
            <a:ext cx="9601200" cy="1028700"/>
          </a:xfrm>
        </p:spPr>
        <p:txBody>
          <a:bodyPr/>
          <a:lstStyle/>
          <a:p>
            <a:r>
              <a:rPr lang="el-GR" dirty="0"/>
              <a:t>Πατέρας και γιος</a:t>
            </a:r>
          </a:p>
        </p:txBody>
      </p:sp>
      <p:sp>
        <p:nvSpPr>
          <p:cNvPr id="3" name="Θέση περιεχομένου 2">
            <a:extLst>
              <a:ext uri="{FF2B5EF4-FFF2-40B4-BE49-F238E27FC236}">
                <a16:creationId xmlns:a16="http://schemas.microsoft.com/office/drawing/2014/main" id="{99C8BCC4-3C79-41AE-A571-0ED5D34C7F6C}"/>
              </a:ext>
            </a:extLst>
          </p:cNvPr>
          <p:cNvSpPr>
            <a:spLocks noGrp="1"/>
          </p:cNvSpPr>
          <p:nvPr>
            <p:ph idx="1"/>
          </p:nvPr>
        </p:nvSpPr>
        <p:spPr>
          <a:xfrm>
            <a:off x="1485900" y="1904999"/>
            <a:ext cx="9601200" cy="4752976"/>
          </a:xfrm>
        </p:spPr>
        <p:txBody>
          <a:bodyPr/>
          <a:lstStyle/>
          <a:p>
            <a:pPr marL="0" indent="0" algn="just">
              <a:lnSpc>
                <a:spcPct val="150000"/>
              </a:lnSpc>
              <a:buNone/>
            </a:pPr>
            <a:r>
              <a:rPr lang="el-GR" dirty="0"/>
              <a:t>Ένας πατέρας και ένας γιος εμπλέκονται σε ένα αυτοκινητιστικό ατύχημα στο οποίο σκοτώνεται ο πατέρας και ο γιος τραυματίζεται πολύ σοβαρά. Ο πατέρας διαπιστώνεται ότι είναι νεκρός στον τόπο του δυστυχήματος και το σώμα του μεταφέρεται στο νεκροτομείο. Ο γιος μεταφέρεται με ασθενοφόρο στο κοντινότερο νοσοκομείο και από εκεί μεταφέρεται άμεσα στη χειρουργική αίθουσα για τα επείγοντα περιστατικά. Καλείται η χειρουργική ομάδα. Το επικεφαλής μέλος της χειρουργικής ομάδας μόλις βλέπει τον ασθενή φωνάζει «Ω Θεέ μου, είναι ο γιός μου…»!</a:t>
            </a:r>
          </a:p>
          <a:p>
            <a:pPr marL="0" indent="0" algn="just">
              <a:lnSpc>
                <a:spcPct val="150000"/>
              </a:lnSpc>
              <a:buNone/>
            </a:pPr>
            <a:endParaRPr lang="el-GR" dirty="0"/>
          </a:p>
          <a:p>
            <a:pPr marL="0" indent="0" algn="just">
              <a:lnSpc>
                <a:spcPct val="150000"/>
              </a:lnSpc>
              <a:buNone/>
            </a:pPr>
            <a:r>
              <a:rPr lang="el-GR" dirty="0"/>
              <a:t>Μπορείτε να εξηγήσετε τι έχει συμβεί</a:t>
            </a:r>
            <a:r>
              <a:rPr lang="en-US" dirty="0"/>
              <a:t> </a:t>
            </a:r>
            <a:r>
              <a:rPr lang="el-GR" dirty="0"/>
              <a:t>?</a:t>
            </a:r>
          </a:p>
          <a:p>
            <a:pPr marL="0" indent="0" algn="just">
              <a:buNone/>
            </a:pPr>
            <a:endParaRPr lang="el-GR" dirty="0"/>
          </a:p>
          <a:p>
            <a:pPr marL="0" indent="0">
              <a:buNone/>
            </a:pPr>
            <a:endParaRPr lang="el-GR" dirty="0"/>
          </a:p>
        </p:txBody>
      </p:sp>
    </p:spTree>
    <p:extLst>
      <p:ext uri="{BB962C8B-B14F-4D97-AF65-F5344CB8AC3E}">
        <p14:creationId xmlns:p14="http://schemas.microsoft.com/office/powerpoint/2010/main" val="1418996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D45413-CA30-4434-939C-32EAF569BAD0}"/>
              </a:ext>
            </a:extLst>
          </p:cNvPr>
          <p:cNvSpPr>
            <a:spLocks noGrp="1"/>
          </p:cNvSpPr>
          <p:nvPr>
            <p:ph type="title"/>
          </p:nvPr>
        </p:nvSpPr>
        <p:spPr>
          <a:xfrm>
            <a:off x="1295400" y="171450"/>
            <a:ext cx="9601200" cy="1485900"/>
          </a:xfrm>
        </p:spPr>
        <p:txBody>
          <a:bodyPr/>
          <a:lstStyle/>
          <a:p>
            <a:r>
              <a:rPr kumimoji="0" lang="el-GR"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t>Έμφυλη βία </a:t>
            </a:r>
            <a:br>
              <a:rPr kumimoji="0" lang="el-GR"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l-GR"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t>η αρχή του φαινομένου</a:t>
            </a:r>
            <a:endParaRPr lang="el-GR" dirty="0"/>
          </a:p>
        </p:txBody>
      </p:sp>
      <p:sp>
        <p:nvSpPr>
          <p:cNvPr id="3" name="Θέση περιεχομένου 2">
            <a:extLst>
              <a:ext uri="{FF2B5EF4-FFF2-40B4-BE49-F238E27FC236}">
                <a16:creationId xmlns:a16="http://schemas.microsoft.com/office/drawing/2014/main" id="{92B5D136-436B-48F0-BEA8-B06F70A790F6}"/>
              </a:ext>
            </a:extLst>
          </p:cNvPr>
          <p:cNvSpPr>
            <a:spLocks noGrp="1"/>
          </p:cNvSpPr>
          <p:nvPr>
            <p:ph idx="1"/>
          </p:nvPr>
        </p:nvSpPr>
        <p:spPr>
          <a:xfrm>
            <a:off x="1343025" y="1504950"/>
            <a:ext cx="9601200" cy="5086350"/>
          </a:xfrm>
        </p:spPr>
        <p:txBody>
          <a:bodyPr/>
          <a:lstStyle/>
          <a:p>
            <a:pPr marL="0" indent="0" algn="just">
              <a:buNone/>
            </a:pPr>
            <a:r>
              <a:rPr lang="el-GR" b="1" u="sng" dirty="0"/>
              <a:t>Νομικοί και Οικονομικοί παράγοντες </a:t>
            </a:r>
          </a:p>
          <a:p>
            <a:pPr algn="just"/>
            <a:r>
              <a:rPr lang="el-GR" dirty="0"/>
              <a:t>Νομοθεσία διαφοροποιημένη μεταξύ της ιδιωτικής και της δημόσιας σφαίρας, µε αποτέλεσμα να καθιστά τις γυναίκες εξαιρετικά ευάλωτες στην ενδοοικογενειακή βία. </a:t>
            </a:r>
          </a:p>
          <a:p>
            <a:pPr algn="just"/>
            <a:r>
              <a:rPr lang="el-GR" dirty="0"/>
              <a:t> Ο τρόπος εφαρμογής των νόμων που ευνοεί τους δράστες και συνεισφέρει στα χαμηλά ποσοστά εμπιστοσύνης απέναντι στις δημόσιες αρχές και στο γεγονός ότι αυτά τα εγκλήματα δεν καταγγέλλονται. </a:t>
            </a:r>
          </a:p>
          <a:p>
            <a:pPr algn="just"/>
            <a:r>
              <a:rPr lang="el-GR" dirty="0"/>
              <a:t> Η έλλειψη οικονομικών πόρων καθιστά τις γυναίκες, αλλά και τα ΛΟΑΤΚΙ άτομα, ιδιαίτερα ευάλωτα απέναντι στη βία. Δημιουργεί περιβάλλοντα βίας και φτώχειας που καθίστανται καταστροφικά και κάνουν πολύ δύσκολο για τα θύματα να απαλλαγούν από αυτήν.</a:t>
            </a:r>
            <a:endParaRPr lang="el-GR" b="1" u="sng" dirty="0"/>
          </a:p>
        </p:txBody>
      </p:sp>
    </p:spTree>
    <p:extLst>
      <p:ext uri="{BB962C8B-B14F-4D97-AF65-F5344CB8AC3E}">
        <p14:creationId xmlns:p14="http://schemas.microsoft.com/office/powerpoint/2010/main" val="1026129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41A3C-9ED7-40E1-8612-DF3EAED6C90A}"/>
              </a:ext>
            </a:extLst>
          </p:cNvPr>
          <p:cNvSpPr>
            <a:spLocks noGrp="1"/>
          </p:cNvSpPr>
          <p:nvPr>
            <p:ph type="title"/>
          </p:nvPr>
        </p:nvSpPr>
        <p:spPr>
          <a:xfrm>
            <a:off x="1466850" y="104775"/>
            <a:ext cx="9601200" cy="1485900"/>
          </a:xfrm>
        </p:spPr>
        <p:txBody>
          <a:bodyPr/>
          <a:lstStyle/>
          <a:p>
            <a:r>
              <a:rPr kumimoji="0" lang="el-GR"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t>Έμφυλη βία </a:t>
            </a:r>
            <a:br>
              <a:rPr kumimoji="0" lang="el-GR"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l-GR"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t>η αρχή του φαινομένου</a:t>
            </a:r>
            <a:endParaRPr lang="el-GR" dirty="0"/>
          </a:p>
        </p:txBody>
      </p:sp>
      <p:sp>
        <p:nvSpPr>
          <p:cNvPr id="3" name="Θέση περιεχομένου 2">
            <a:extLst>
              <a:ext uri="{FF2B5EF4-FFF2-40B4-BE49-F238E27FC236}">
                <a16:creationId xmlns:a16="http://schemas.microsoft.com/office/drawing/2014/main" id="{E8B47006-1848-4CF7-ABA5-9389B21089C6}"/>
              </a:ext>
            </a:extLst>
          </p:cNvPr>
          <p:cNvSpPr>
            <a:spLocks noGrp="1"/>
          </p:cNvSpPr>
          <p:nvPr>
            <p:ph idx="1"/>
          </p:nvPr>
        </p:nvSpPr>
        <p:spPr>
          <a:xfrm>
            <a:off x="1371600" y="1485900"/>
            <a:ext cx="9601200" cy="4381500"/>
          </a:xfrm>
        </p:spPr>
        <p:txBody>
          <a:bodyPr/>
          <a:lstStyle/>
          <a:p>
            <a:pPr marL="0" indent="0">
              <a:buNone/>
            </a:pPr>
            <a:r>
              <a:rPr lang="el-GR" b="1" i="1" u="sng" dirty="0"/>
              <a:t>Πολιτικοί παράγοντες</a:t>
            </a:r>
          </a:p>
          <a:p>
            <a:pPr algn="just"/>
            <a:r>
              <a:rPr lang="el-GR" dirty="0"/>
              <a:t>Η υπό εκπροσώπηση των γυναικών και των ΛΟΑΤΚΙ ατόμων στην εξουσία και την πολιτική σημαίνει ότι έχουν λιγότερες ευκαιρίες να διαμορφώσουν τη δημόσια συζήτηση και ατζέντα. </a:t>
            </a:r>
          </a:p>
          <a:p>
            <a:pPr algn="just"/>
            <a:r>
              <a:rPr lang="el-GR" dirty="0"/>
              <a:t>Το θέμα της </a:t>
            </a:r>
            <a:r>
              <a:rPr lang="el-GR" dirty="0" err="1"/>
              <a:t>έµφυλης</a:t>
            </a:r>
            <a:r>
              <a:rPr lang="el-GR" dirty="0"/>
              <a:t> βίας σε κάποιες περιπτώσεις τείνει να µη θεωρείται σημαντικό: π.χ. η ενδοοικογενειακή βία μπορεί να µη συγκεντρώνει επαρκές ενδιαφέρον και πόρους. </a:t>
            </a:r>
          </a:p>
          <a:p>
            <a:pPr algn="just"/>
            <a:r>
              <a:rPr lang="el-GR" dirty="0"/>
              <a:t>Τα κινήματα, το φεμινιστικό και το ΛΟΑΤΚΙ, έχουν θέσει ερωτήματα και έχουν αυξήσει την ευαισθητοποίηση της κοινής γνώμης σε θέματα παραδοσιακών αντιλήψεων, υπογραμμίζοντας τις διάφορες όψεις της ανισότητας. </a:t>
            </a:r>
            <a:endParaRPr lang="el-GR" b="1" i="1" u="sng" dirty="0"/>
          </a:p>
        </p:txBody>
      </p:sp>
    </p:spTree>
    <p:extLst>
      <p:ext uri="{BB962C8B-B14F-4D97-AF65-F5344CB8AC3E}">
        <p14:creationId xmlns:p14="http://schemas.microsoft.com/office/powerpoint/2010/main" val="155468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963AAD-CD91-4EEA-B528-9E25C6439372}"/>
              </a:ext>
            </a:extLst>
          </p:cNvPr>
          <p:cNvSpPr>
            <a:spLocks noGrp="1"/>
          </p:cNvSpPr>
          <p:nvPr>
            <p:ph type="title"/>
          </p:nvPr>
        </p:nvSpPr>
        <p:spPr>
          <a:xfrm>
            <a:off x="1152525" y="38100"/>
            <a:ext cx="9601200" cy="952500"/>
          </a:xfrm>
        </p:spPr>
        <p:txBody>
          <a:bodyPr/>
          <a:lstStyle/>
          <a:p>
            <a:r>
              <a:rPr lang="el-GR" dirty="0"/>
              <a:t>Βία κατά των γυναικών</a:t>
            </a:r>
          </a:p>
        </p:txBody>
      </p:sp>
      <p:sp>
        <p:nvSpPr>
          <p:cNvPr id="3" name="Θέση περιεχομένου 2">
            <a:extLst>
              <a:ext uri="{FF2B5EF4-FFF2-40B4-BE49-F238E27FC236}">
                <a16:creationId xmlns:a16="http://schemas.microsoft.com/office/drawing/2014/main" id="{AFEA9F45-AF68-40B8-A199-B2B9AB090947}"/>
              </a:ext>
            </a:extLst>
          </p:cNvPr>
          <p:cNvSpPr>
            <a:spLocks noGrp="1"/>
          </p:cNvSpPr>
          <p:nvPr>
            <p:ph idx="1"/>
          </p:nvPr>
        </p:nvSpPr>
        <p:spPr>
          <a:xfrm>
            <a:off x="1371600" y="1162050"/>
            <a:ext cx="9601200" cy="5448300"/>
          </a:xfrm>
        </p:spPr>
        <p:txBody>
          <a:bodyPr/>
          <a:lstStyle/>
          <a:p>
            <a:pPr algn="just"/>
            <a:r>
              <a:rPr lang="el-GR" dirty="0"/>
              <a:t>Οποιαδήποτε πράξη </a:t>
            </a:r>
            <a:r>
              <a:rPr lang="el-GR" dirty="0" err="1"/>
              <a:t>έµφυλης</a:t>
            </a:r>
            <a:r>
              <a:rPr lang="el-GR" dirty="0"/>
              <a:t> βίας, η οποία έχει ως αποτέλεσμα  ή είναι  δυνατό να έχει ως αποτέλεσμα τη σωματική, σεξουαλική ή ψυχολογική βλάβη ή πόνο στις γυναίκες, </a:t>
            </a:r>
            <a:r>
              <a:rPr lang="el-GR" dirty="0" err="1"/>
              <a:t>συµπεριλαµβανομένων</a:t>
            </a:r>
            <a:r>
              <a:rPr lang="el-GR" dirty="0"/>
              <a:t> των απειλών για τέτοιες πράξεις, του εξαναγκασμού ή της αυθαίρετης στέρησης της ελευθερίας, είτε συμβαίνει στη δημόσια είτε στην ιδιωτική ζωή. </a:t>
            </a:r>
          </a:p>
          <a:p>
            <a:pPr algn="just"/>
            <a:endParaRPr lang="el-GR" dirty="0"/>
          </a:p>
          <a:p>
            <a:pPr algn="just"/>
            <a:r>
              <a:rPr lang="el-GR" dirty="0"/>
              <a:t>Ο όρος «βία κατά των γυναικών» νοείται ως παραβίαση των ανθρωπίνων δικαιωμάτων και μια μορφή διάκρισης κατά των γυναικών και σημαίνει όλες τις πράξεις βίας βασιζόμενης στο φύλο οι οποίες έχουν ή ενδέχεται να έχουν ως αποτέλεσμα σωματική, σεξουαλική, ψυχολογική ή οικονομική βλάβη ή πόνο για τις γυναίκες, </a:t>
            </a:r>
            <a:r>
              <a:rPr lang="el-GR" dirty="0" err="1"/>
              <a:t>συµπεριλαµβανοµένων</a:t>
            </a:r>
            <a:r>
              <a:rPr lang="el-GR" dirty="0"/>
              <a:t> των απειλών τέλεσης τέτοιων πράξεων, του εξαναγκασμού ή της αυθαίρετης αποστέρησης της ελευθερίας, είτε αυτή συμβαίνει στον δημόσιο ή τον ιδιωτικό βίο.</a:t>
            </a:r>
          </a:p>
        </p:txBody>
      </p:sp>
    </p:spTree>
    <p:extLst>
      <p:ext uri="{BB962C8B-B14F-4D97-AF65-F5344CB8AC3E}">
        <p14:creationId xmlns:p14="http://schemas.microsoft.com/office/powerpoint/2010/main" val="3285522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D34341-C55C-4C62-B3D1-746005D0E44B}"/>
              </a:ext>
            </a:extLst>
          </p:cNvPr>
          <p:cNvSpPr>
            <a:spLocks noGrp="1"/>
          </p:cNvSpPr>
          <p:nvPr>
            <p:ph type="title"/>
          </p:nvPr>
        </p:nvSpPr>
        <p:spPr/>
        <p:txBody>
          <a:bodyPr/>
          <a:lstStyle/>
          <a:p>
            <a:r>
              <a:rPr lang="el-GR" dirty="0"/>
              <a:t>Βία κατά των γυναικών</a:t>
            </a:r>
          </a:p>
        </p:txBody>
      </p:sp>
      <p:sp>
        <p:nvSpPr>
          <p:cNvPr id="3" name="Θέση περιεχομένου 2">
            <a:extLst>
              <a:ext uri="{FF2B5EF4-FFF2-40B4-BE49-F238E27FC236}">
                <a16:creationId xmlns:a16="http://schemas.microsoft.com/office/drawing/2014/main" id="{3AD3E7FD-DFCD-4F9C-9CE2-3CB0F0D7C357}"/>
              </a:ext>
            </a:extLst>
          </p:cNvPr>
          <p:cNvSpPr>
            <a:spLocks noGrp="1"/>
          </p:cNvSpPr>
          <p:nvPr>
            <p:ph idx="1"/>
          </p:nvPr>
        </p:nvSpPr>
        <p:spPr/>
        <p:txBody>
          <a:bodyPr/>
          <a:lstStyle/>
          <a:p>
            <a:r>
              <a:rPr lang="el-GR" dirty="0"/>
              <a:t>Μπορεί να συμβαίνει στην οικογένεια/οικιακή μονάδα [π.χ. συζυγικός βιασμός, σεξουαλική κακοποίηση, άσκηση ελέγχου]</a:t>
            </a:r>
          </a:p>
          <a:p>
            <a:r>
              <a:rPr lang="el-GR" dirty="0"/>
              <a:t>Μπορεί να λαμβάνει χώρα στην ευρύτερη κοινότητα [π.χ. βιασμός, µη εμφανής παρακολούθηση ή παρενόχληση (</a:t>
            </a:r>
            <a:r>
              <a:rPr lang="el-GR" dirty="0" err="1"/>
              <a:t>Stalking</a:t>
            </a:r>
            <a:r>
              <a:rPr lang="el-GR" dirty="0"/>
              <a:t>), σεξουαλική παρενόχληση]</a:t>
            </a:r>
          </a:p>
          <a:p>
            <a:r>
              <a:rPr lang="el-GR" dirty="0"/>
              <a:t> Μπορεί να διαπράττεται ή να </a:t>
            </a:r>
            <a:r>
              <a:rPr lang="el-GR" dirty="0" err="1"/>
              <a:t>παραβλέπεται</a:t>
            </a:r>
            <a:r>
              <a:rPr lang="el-GR" dirty="0"/>
              <a:t> από την Πολιτεία [π.χ. ομαδικοί βιασμοί σε περιόδους ένοπλων συγκρούσεων, δολοφονίες]</a:t>
            </a:r>
          </a:p>
        </p:txBody>
      </p:sp>
    </p:spTree>
    <p:extLst>
      <p:ext uri="{BB962C8B-B14F-4D97-AF65-F5344CB8AC3E}">
        <p14:creationId xmlns:p14="http://schemas.microsoft.com/office/powerpoint/2010/main" val="3648503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9FED8F-6194-418D-96CA-B11FEEB18005}"/>
              </a:ext>
            </a:extLst>
          </p:cNvPr>
          <p:cNvSpPr>
            <a:spLocks noGrp="1"/>
          </p:cNvSpPr>
          <p:nvPr>
            <p:ph type="title"/>
          </p:nvPr>
        </p:nvSpPr>
        <p:spPr>
          <a:xfrm>
            <a:off x="1476375" y="152400"/>
            <a:ext cx="9601200" cy="771525"/>
          </a:xfrm>
        </p:spPr>
        <p:txBody>
          <a:bodyPr>
            <a:normAutofit/>
          </a:bodyPr>
          <a:lstStyle/>
          <a:p>
            <a:r>
              <a:rPr lang="el-GR" dirty="0" err="1"/>
              <a:t>Ενδο</a:t>
            </a:r>
            <a:r>
              <a:rPr lang="el-GR" dirty="0"/>
              <a:t>-οικογενειακή και Συντροφική Βία </a:t>
            </a:r>
          </a:p>
        </p:txBody>
      </p:sp>
      <p:sp>
        <p:nvSpPr>
          <p:cNvPr id="3" name="Θέση περιεχομένου 2">
            <a:extLst>
              <a:ext uri="{FF2B5EF4-FFF2-40B4-BE49-F238E27FC236}">
                <a16:creationId xmlns:a16="http://schemas.microsoft.com/office/drawing/2014/main" id="{CBB885AF-B692-49A7-AB55-43CA7A171E47}"/>
              </a:ext>
            </a:extLst>
          </p:cNvPr>
          <p:cNvSpPr>
            <a:spLocks noGrp="1"/>
          </p:cNvSpPr>
          <p:nvPr>
            <p:ph idx="1"/>
          </p:nvPr>
        </p:nvSpPr>
        <p:spPr>
          <a:xfrm>
            <a:off x="1371600" y="1143000"/>
            <a:ext cx="9601200" cy="4724400"/>
          </a:xfrm>
        </p:spPr>
        <p:txBody>
          <a:bodyPr/>
          <a:lstStyle/>
          <a:p>
            <a:pPr algn="just"/>
            <a:r>
              <a:rPr lang="el-GR" dirty="0"/>
              <a:t>Η άσκηση βίας κάθε μορφής μεταξύ των µελών της οικογένειας.  </a:t>
            </a:r>
          </a:p>
          <a:p>
            <a:pPr algn="just"/>
            <a:r>
              <a:rPr lang="el-GR" dirty="0"/>
              <a:t>Περιλαμβάνει την παιδική κακοποίηση, τη συντροφική βία, την εκμετάλλευση ηλικιωμένων.  </a:t>
            </a:r>
          </a:p>
          <a:p>
            <a:pPr algn="just"/>
            <a:r>
              <a:rPr lang="el-GR" dirty="0"/>
              <a:t>Προϋπόθεση είναι η συνοίκηση (Ν.3500/2006). u </a:t>
            </a:r>
          </a:p>
          <a:p>
            <a:pPr algn="just"/>
            <a:r>
              <a:rPr lang="el-GR" dirty="0"/>
              <a:t>Συντροφική/συζυγική βία κατά των γυναικών είναι κάθε πράξη σωματικής, σεξουαλικής, ψυχολογικής ή οικονομικής βίας που λαμβάνει χώρα μεταξύ πρώην ή νυν συζύγων ή συντρόφων, είτε ο δράστης μοιράζεται ή έχει μοιραστεί ή όχι την ίδια κατοικία µε το θύμα.</a:t>
            </a:r>
          </a:p>
        </p:txBody>
      </p:sp>
    </p:spTree>
    <p:extLst>
      <p:ext uri="{BB962C8B-B14F-4D97-AF65-F5344CB8AC3E}">
        <p14:creationId xmlns:p14="http://schemas.microsoft.com/office/powerpoint/2010/main" val="4233800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DCD31E-C386-4FAC-B842-169432E5B2F7}"/>
              </a:ext>
            </a:extLst>
          </p:cNvPr>
          <p:cNvSpPr>
            <a:spLocks noGrp="1"/>
          </p:cNvSpPr>
          <p:nvPr>
            <p:ph type="title"/>
          </p:nvPr>
        </p:nvSpPr>
        <p:spPr>
          <a:xfrm>
            <a:off x="1371600" y="180975"/>
            <a:ext cx="9601200" cy="923925"/>
          </a:xfrm>
        </p:spPr>
        <p:txBody>
          <a:bodyPr/>
          <a:lstStyle/>
          <a:p>
            <a:r>
              <a:rPr lang="el-GR" dirty="0"/>
              <a:t>Μορφές </a:t>
            </a:r>
            <a:r>
              <a:rPr lang="el-GR" dirty="0" err="1"/>
              <a:t>Έµφυλης</a:t>
            </a:r>
            <a:r>
              <a:rPr lang="el-GR" dirty="0"/>
              <a:t> Βίας / Σωματική βία</a:t>
            </a:r>
          </a:p>
        </p:txBody>
      </p:sp>
      <p:sp>
        <p:nvSpPr>
          <p:cNvPr id="3" name="Θέση περιεχομένου 2">
            <a:extLst>
              <a:ext uri="{FF2B5EF4-FFF2-40B4-BE49-F238E27FC236}">
                <a16:creationId xmlns:a16="http://schemas.microsoft.com/office/drawing/2014/main" id="{A58A6CED-5AAE-498D-9442-35861392488D}"/>
              </a:ext>
            </a:extLst>
          </p:cNvPr>
          <p:cNvSpPr>
            <a:spLocks noGrp="1"/>
          </p:cNvSpPr>
          <p:nvPr>
            <p:ph idx="1"/>
          </p:nvPr>
        </p:nvSpPr>
        <p:spPr>
          <a:xfrm>
            <a:off x="1371600" y="1304925"/>
            <a:ext cx="9601200" cy="5219700"/>
          </a:xfrm>
        </p:spPr>
        <p:txBody>
          <a:bodyPr/>
          <a:lstStyle/>
          <a:p>
            <a:pPr marL="0" indent="0" algn="just">
              <a:buNone/>
            </a:pPr>
            <a:r>
              <a:rPr lang="el-GR" b="1" i="1" u="sng" dirty="0"/>
              <a:t>Σωματική βία </a:t>
            </a:r>
          </a:p>
          <a:p>
            <a:pPr marL="0" indent="0" algn="just">
              <a:buNone/>
            </a:pPr>
            <a:endParaRPr lang="el-GR" dirty="0"/>
          </a:p>
          <a:p>
            <a:pPr algn="just"/>
            <a:r>
              <a:rPr lang="el-GR" dirty="0"/>
              <a:t>Κάθε πράξη που μπορεί να προκαλέσει σωματική βλάβη ως αποτέλεσμα αυτής της σωματικής βίας. Η σωματική βία μπορεί να λάβει τη μορφή, μεταξύ άλλων, βαριάς ή ελαφριάς επίθεσης, αποστέρησης της ελευθερίας και ανθρωποκτονίας από πρόθεση. </a:t>
            </a:r>
          </a:p>
          <a:p>
            <a:pPr algn="just"/>
            <a:r>
              <a:rPr lang="el-GR" dirty="0"/>
              <a:t>Ενδεικτικές Πράξεις Σωματικής Βίας: σωματική επίθεση, σωματική βλάβη, βιαιοπραγία, αποστέρηση της ελευθερίας, κλωτσιές, δαγκώματα, χαστούκια, γδαρσίματα, στραγγαλισμός, μπορεί να περιλαμβάνει χρήση όπλων και να καταλήξει έως τη </a:t>
            </a:r>
            <a:r>
              <a:rPr lang="el-GR" dirty="0" err="1"/>
              <a:t>γυναικοκτονία</a:t>
            </a:r>
            <a:r>
              <a:rPr lang="el-GR" dirty="0"/>
              <a:t>.</a:t>
            </a:r>
          </a:p>
        </p:txBody>
      </p:sp>
    </p:spTree>
    <p:extLst>
      <p:ext uri="{BB962C8B-B14F-4D97-AF65-F5344CB8AC3E}">
        <p14:creationId xmlns:p14="http://schemas.microsoft.com/office/powerpoint/2010/main" val="2414050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934E22-121E-466C-BF78-36A0788755DB}"/>
              </a:ext>
            </a:extLst>
          </p:cNvPr>
          <p:cNvSpPr>
            <a:spLocks noGrp="1"/>
          </p:cNvSpPr>
          <p:nvPr>
            <p:ph type="title"/>
          </p:nvPr>
        </p:nvSpPr>
        <p:spPr>
          <a:xfrm>
            <a:off x="1371600" y="47625"/>
            <a:ext cx="9601200" cy="1038225"/>
          </a:xfrm>
        </p:spPr>
        <p:txBody>
          <a:bodyPr/>
          <a:lstStyle/>
          <a:p>
            <a:r>
              <a:rPr lang="el-GR" dirty="0"/>
              <a:t>Μορφές </a:t>
            </a:r>
            <a:r>
              <a:rPr lang="el-GR" dirty="0" err="1"/>
              <a:t>Έµφυλης</a:t>
            </a:r>
            <a:r>
              <a:rPr lang="el-GR" dirty="0"/>
              <a:t> Βίας / Σεξουαλική βία</a:t>
            </a:r>
          </a:p>
        </p:txBody>
      </p:sp>
      <p:sp>
        <p:nvSpPr>
          <p:cNvPr id="3" name="Θέση περιεχομένου 2">
            <a:extLst>
              <a:ext uri="{FF2B5EF4-FFF2-40B4-BE49-F238E27FC236}">
                <a16:creationId xmlns:a16="http://schemas.microsoft.com/office/drawing/2014/main" id="{03E5054C-358E-4D2A-B33C-B5093F837DDF}"/>
              </a:ext>
            </a:extLst>
          </p:cNvPr>
          <p:cNvSpPr>
            <a:spLocks noGrp="1"/>
          </p:cNvSpPr>
          <p:nvPr>
            <p:ph idx="1"/>
          </p:nvPr>
        </p:nvSpPr>
        <p:spPr>
          <a:xfrm>
            <a:off x="1295400" y="1009649"/>
            <a:ext cx="9601200" cy="5705475"/>
          </a:xfrm>
        </p:spPr>
        <p:txBody>
          <a:bodyPr/>
          <a:lstStyle/>
          <a:p>
            <a:pPr marL="0" indent="0">
              <a:buNone/>
            </a:pPr>
            <a:r>
              <a:rPr lang="el-GR" b="1" i="1" u="sng" dirty="0"/>
              <a:t>Σεξουαλική βία</a:t>
            </a:r>
          </a:p>
          <a:p>
            <a:pPr algn="just"/>
            <a:r>
              <a:rPr lang="el-GR" dirty="0"/>
              <a:t>Κάθε σεξουαλική πράξη, απόπειρα διάπραξης σεξουαλικής πράξης, ανεπιθύμητα σχόλια και ενέργειες, πράξεις εκμετάλλευσης, που στρέφονται κατά της σεξουαλικότητας ενός ατόμου χρησιμοποιώντας εξαναγκασμό, από οποιοδήποτε άτομο ανεξαρτήτως της σχέσης του µε το θύμα, σε οποιοδήποτε περιβάλλον ή χώρο, </a:t>
            </a:r>
            <a:r>
              <a:rPr lang="el-GR" dirty="0" err="1"/>
              <a:t>συµπεριλαµβανοµένου</a:t>
            </a:r>
            <a:r>
              <a:rPr lang="el-GR" dirty="0"/>
              <a:t> του χώρου εργασίας ή του σπιτιού, χωρίς να περιορίζεται µόνο εκεί. </a:t>
            </a:r>
          </a:p>
          <a:p>
            <a:pPr algn="just"/>
            <a:r>
              <a:rPr lang="el-GR" dirty="0"/>
              <a:t> Κάθε σεξουαλική πράξη που ασκείται σε κάποιο άτομο χωρίς τη συναίνεσή του.  Ενδεικτικές Πράξεις Σεξουαλικής Βίας: βιασμός, σεξουαλική επίθεση, σεξουαλική παρενόχληση, /µη συναινετική κολπική, πρωκτική ή στοματική διείσδυση σεξουαλικού χαρακτήρα στο σώμα άλλου ατόμου µε τη χρησιμοποίηση οποιουδήποτε οργάνου του σώματος ή αντικειμένου, εξαναγκασμός άλλου ατόμου να συμμετέχει σε µη συναινετικές πράξεις σεξουαλικού χαρακτήρα µε τρίτο άτομο, οποιαδήποτε µη συναινετική σεξουαλική πράξη. </a:t>
            </a:r>
          </a:p>
        </p:txBody>
      </p:sp>
    </p:spTree>
    <p:extLst>
      <p:ext uri="{BB962C8B-B14F-4D97-AF65-F5344CB8AC3E}">
        <p14:creationId xmlns:p14="http://schemas.microsoft.com/office/powerpoint/2010/main" val="1552815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3C9546-1BF3-4DF9-AD83-207E6860E97B}"/>
              </a:ext>
            </a:extLst>
          </p:cNvPr>
          <p:cNvSpPr>
            <a:spLocks noGrp="1"/>
          </p:cNvSpPr>
          <p:nvPr>
            <p:ph type="title"/>
          </p:nvPr>
        </p:nvSpPr>
        <p:spPr>
          <a:xfrm>
            <a:off x="1371600" y="123825"/>
            <a:ext cx="9601200" cy="1381125"/>
          </a:xfrm>
        </p:spPr>
        <p:txBody>
          <a:bodyPr/>
          <a:lstStyle/>
          <a:p>
            <a:r>
              <a:rPr lang="el-GR" dirty="0"/>
              <a:t>Μορφές </a:t>
            </a:r>
            <a:r>
              <a:rPr lang="el-GR" dirty="0" err="1"/>
              <a:t>Έµφυλης</a:t>
            </a:r>
            <a:r>
              <a:rPr lang="el-GR" dirty="0"/>
              <a:t> Βίας / Ψυχολογική βία </a:t>
            </a:r>
          </a:p>
        </p:txBody>
      </p:sp>
      <p:sp>
        <p:nvSpPr>
          <p:cNvPr id="3" name="Θέση περιεχομένου 2">
            <a:extLst>
              <a:ext uri="{FF2B5EF4-FFF2-40B4-BE49-F238E27FC236}">
                <a16:creationId xmlns:a16="http://schemas.microsoft.com/office/drawing/2014/main" id="{C30EB2FB-8470-4D23-9DCB-A5E5391430E0}"/>
              </a:ext>
            </a:extLst>
          </p:cNvPr>
          <p:cNvSpPr>
            <a:spLocks noGrp="1"/>
          </p:cNvSpPr>
          <p:nvPr>
            <p:ph idx="1"/>
          </p:nvPr>
        </p:nvSpPr>
        <p:spPr/>
        <p:txBody>
          <a:bodyPr/>
          <a:lstStyle/>
          <a:p>
            <a:pPr marL="0" indent="0">
              <a:buNone/>
            </a:pPr>
            <a:r>
              <a:rPr lang="el-GR" b="1" i="1" u="sng" dirty="0"/>
              <a:t>Ψυχολογική βία </a:t>
            </a:r>
          </a:p>
          <a:p>
            <a:pPr algn="just"/>
            <a:r>
              <a:rPr lang="el-GR" dirty="0"/>
              <a:t> Η εκ προθέσεως συμπεριφορά που κατατείνει στη σοβαρή πρόκληση βλάβης στην ψυχολογική ακεραιότητα του ατόμου µέσω καταναγκασμού ή απειλών. </a:t>
            </a:r>
          </a:p>
          <a:p>
            <a:pPr algn="just"/>
            <a:r>
              <a:rPr lang="el-GR" dirty="0"/>
              <a:t>Κάθε πράξη που προκαλεί ψυχολογική βλάβη σε κάποιο πρόσωπο. Η ψυχολογική βία μπορεί να λάβει τη μορφή, για παράδειγμα, εξαναγκασμού, δυσφήμισης, λεκτικής προσβολής ή παρενόχλησης. </a:t>
            </a:r>
          </a:p>
          <a:p>
            <a:pPr algn="just"/>
            <a:r>
              <a:rPr lang="el-GR" dirty="0"/>
              <a:t>Ενδεικτικές Πράξεις Ψυχολογικής Βίας: εξαναγκασμός, δυσφήμιση και λεκτική προσβολή, παρενόχληση, ταπείνωση, παραμέληση, απομόνωση, πράξεις ζήλιας, συκοφαντίες, απειλές, καταδίωξη, </a:t>
            </a:r>
            <a:r>
              <a:rPr lang="el-GR" dirty="0" err="1"/>
              <a:t>stalking</a:t>
            </a:r>
            <a:r>
              <a:rPr lang="el-GR" dirty="0"/>
              <a:t>, ψυχική κακοποίηση.</a:t>
            </a:r>
          </a:p>
        </p:txBody>
      </p:sp>
    </p:spTree>
    <p:extLst>
      <p:ext uri="{BB962C8B-B14F-4D97-AF65-F5344CB8AC3E}">
        <p14:creationId xmlns:p14="http://schemas.microsoft.com/office/powerpoint/2010/main" val="3776727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E4C85B-462E-457A-B21D-993720DE3E23}"/>
              </a:ext>
            </a:extLst>
          </p:cNvPr>
          <p:cNvSpPr>
            <a:spLocks noGrp="1"/>
          </p:cNvSpPr>
          <p:nvPr>
            <p:ph type="title"/>
          </p:nvPr>
        </p:nvSpPr>
        <p:spPr>
          <a:xfrm>
            <a:off x="1057274" y="85726"/>
            <a:ext cx="9915525" cy="1409700"/>
          </a:xfrm>
        </p:spPr>
        <p:txBody>
          <a:bodyPr/>
          <a:lstStyle/>
          <a:p>
            <a:r>
              <a:rPr lang="el-GR" dirty="0"/>
              <a:t>Παρενόχληση λόγω φύλου και </a:t>
            </a:r>
            <a:r>
              <a:rPr lang="el-GR" dirty="0" err="1"/>
              <a:t>Stalking</a:t>
            </a:r>
            <a:endParaRPr lang="el-GR" dirty="0"/>
          </a:p>
        </p:txBody>
      </p:sp>
      <p:sp>
        <p:nvSpPr>
          <p:cNvPr id="3" name="Θέση περιεχομένου 2">
            <a:extLst>
              <a:ext uri="{FF2B5EF4-FFF2-40B4-BE49-F238E27FC236}">
                <a16:creationId xmlns:a16="http://schemas.microsoft.com/office/drawing/2014/main" id="{7B7486DE-6F43-4887-9CF2-E844498F4426}"/>
              </a:ext>
            </a:extLst>
          </p:cNvPr>
          <p:cNvSpPr>
            <a:spLocks noGrp="1"/>
          </p:cNvSpPr>
          <p:nvPr>
            <p:ph idx="1"/>
          </p:nvPr>
        </p:nvSpPr>
        <p:spPr>
          <a:xfrm>
            <a:off x="1371600" y="990600"/>
            <a:ext cx="9601200" cy="4876800"/>
          </a:xfrm>
        </p:spPr>
        <p:txBody>
          <a:bodyPr/>
          <a:lstStyle/>
          <a:p>
            <a:pPr algn="just"/>
            <a:r>
              <a:rPr lang="el-GR" dirty="0"/>
              <a:t> Ο όρος «παρενόχληση λόγω φύλου» σημαίνει μορφές συμπεριφοράς που συνδέονται µε το φύλο ενός προσώπου οι οποίες έχουν ως σκοπό ή ως αποτέλεσμα την παραβίαση της αξιοπρέπειας του προσώπου αυτού (Ν.4808/2021).</a:t>
            </a:r>
          </a:p>
          <a:p>
            <a:pPr algn="just"/>
            <a:r>
              <a:rPr lang="el-GR" dirty="0"/>
              <a:t>Ο όρος «µη εμφανής παρακολούθηση ή παρενόχληση (</a:t>
            </a:r>
            <a:r>
              <a:rPr lang="el-GR" dirty="0" err="1"/>
              <a:t>Stalking</a:t>
            </a:r>
            <a:r>
              <a:rPr lang="el-GR" dirty="0"/>
              <a:t>)» εκφράζει την εκ προθέσεως συμπεριφορά η οποία κατατείνει στην επαναλαμβανόμενη απειλητική συμπεριφορά κατά άλλου προσώπου, προκαλώντας τον φόβο για το ίδιο ή την ασφάλειά του.</a:t>
            </a:r>
          </a:p>
        </p:txBody>
      </p:sp>
    </p:spTree>
    <p:extLst>
      <p:ext uri="{BB962C8B-B14F-4D97-AF65-F5344CB8AC3E}">
        <p14:creationId xmlns:p14="http://schemas.microsoft.com/office/powerpoint/2010/main" val="310835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22AA6F-25AA-4F2D-9752-7BA1D4C5F6AB}"/>
              </a:ext>
            </a:extLst>
          </p:cNvPr>
          <p:cNvSpPr>
            <a:spLocks noGrp="1"/>
          </p:cNvSpPr>
          <p:nvPr>
            <p:ph type="title"/>
          </p:nvPr>
        </p:nvSpPr>
        <p:spPr>
          <a:xfrm>
            <a:off x="1371600" y="161925"/>
            <a:ext cx="9601200" cy="828675"/>
          </a:xfrm>
        </p:spPr>
        <p:txBody>
          <a:bodyPr>
            <a:normAutofit/>
          </a:bodyPr>
          <a:lstStyle/>
          <a:p>
            <a:r>
              <a:rPr lang="el-GR" dirty="0"/>
              <a:t>Μορφές </a:t>
            </a:r>
            <a:r>
              <a:rPr lang="el-GR" dirty="0" err="1"/>
              <a:t>Έµφυλης</a:t>
            </a:r>
            <a:r>
              <a:rPr lang="el-GR" dirty="0"/>
              <a:t> Βίας / Οικονομική βία</a:t>
            </a:r>
          </a:p>
        </p:txBody>
      </p:sp>
      <p:sp>
        <p:nvSpPr>
          <p:cNvPr id="3" name="Θέση περιεχομένου 2">
            <a:extLst>
              <a:ext uri="{FF2B5EF4-FFF2-40B4-BE49-F238E27FC236}">
                <a16:creationId xmlns:a16="http://schemas.microsoft.com/office/drawing/2014/main" id="{455C32D3-F646-4469-9503-0B5A23E0375E}"/>
              </a:ext>
            </a:extLst>
          </p:cNvPr>
          <p:cNvSpPr>
            <a:spLocks noGrp="1"/>
          </p:cNvSpPr>
          <p:nvPr>
            <p:ph idx="1"/>
          </p:nvPr>
        </p:nvSpPr>
        <p:spPr>
          <a:xfrm>
            <a:off x="1371600" y="1190625"/>
            <a:ext cx="9601200" cy="4676775"/>
          </a:xfrm>
        </p:spPr>
        <p:txBody>
          <a:bodyPr/>
          <a:lstStyle/>
          <a:p>
            <a:pPr marL="0" indent="0">
              <a:buNone/>
            </a:pPr>
            <a:r>
              <a:rPr lang="el-GR" b="1" i="1" u="sng" dirty="0" err="1"/>
              <a:t>Οικονοµική</a:t>
            </a:r>
            <a:r>
              <a:rPr lang="el-GR" b="1" i="1" u="sng" dirty="0"/>
              <a:t> βία </a:t>
            </a:r>
          </a:p>
          <a:p>
            <a:r>
              <a:rPr lang="el-GR" dirty="0"/>
              <a:t> Κάθε πράξη ή συμπεριφορά που προκαλεί οικονομική βλάβη σε κάποιο πρόσωπο. Η οικονομική βία μπορεί να λάβει τη μορφή, για παράδειγμα, καταστροφής περιουσίας, απαγόρευσης πρόσβασης σε οικονομικούς πόρους, στην εκπαίδευση ή την αγορά εργασίας, ή µη συμμόρφωση µε οικονομικές ευθύνες, όπως η καταβολή διατροφής.</a:t>
            </a:r>
          </a:p>
          <a:p>
            <a:r>
              <a:rPr lang="el-GR" dirty="0"/>
              <a:t> Ενδεικτικές Πράξεις Οικονομικής Βίας: καταστροφή περιουσιακών στοιχείων, κλοπή προσωπικής περιουσίας, περιορισμός της ατομικής ελευθερίας, οικονομική εξάρτηση, άρνηση καταβολής διατροφής, καταναγκαστική εργασία για οικιακές υπηρεσίες.</a:t>
            </a:r>
          </a:p>
        </p:txBody>
      </p:sp>
    </p:spTree>
    <p:extLst>
      <p:ext uri="{BB962C8B-B14F-4D97-AF65-F5344CB8AC3E}">
        <p14:creationId xmlns:p14="http://schemas.microsoft.com/office/powerpoint/2010/main" val="4282072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9F0E28-D580-4229-82F6-F6C888AC8CB1}"/>
              </a:ext>
            </a:extLst>
          </p:cNvPr>
          <p:cNvSpPr>
            <a:spLocks noGrp="1"/>
          </p:cNvSpPr>
          <p:nvPr>
            <p:ph type="ctrTitle"/>
          </p:nvPr>
        </p:nvSpPr>
        <p:spPr>
          <a:xfrm>
            <a:off x="2010378" y="1249091"/>
            <a:ext cx="8361229" cy="1807891"/>
          </a:xfrm>
        </p:spPr>
        <p:txBody>
          <a:bodyPr/>
          <a:lstStyle/>
          <a:p>
            <a:r>
              <a:rPr lang="el-GR" dirty="0"/>
              <a:t>Έμφυλη </a:t>
            </a:r>
            <a:r>
              <a:rPr lang="el-GR" dirty="0" err="1"/>
              <a:t>βια</a:t>
            </a:r>
            <a:r>
              <a:rPr lang="el-GR" dirty="0"/>
              <a:t> </a:t>
            </a:r>
          </a:p>
        </p:txBody>
      </p:sp>
      <p:sp>
        <p:nvSpPr>
          <p:cNvPr id="3" name="Υπότιτλος 2">
            <a:extLst>
              <a:ext uri="{FF2B5EF4-FFF2-40B4-BE49-F238E27FC236}">
                <a16:creationId xmlns:a16="http://schemas.microsoft.com/office/drawing/2014/main" id="{D543935C-3994-4B10-B2CB-059A70D616E0}"/>
              </a:ext>
            </a:extLst>
          </p:cNvPr>
          <p:cNvSpPr>
            <a:spLocks noGrp="1"/>
          </p:cNvSpPr>
          <p:nvPr>
            <p:ph type="subTitle" idx="1"/>
          </p:nvPr>
        </p:nvSpPr>
        <p:spPr>
          <a:xfrm>
            <a:off x="1333500" y="3314701"/>
            <a:ext cx="8178079" cy="1727816"/>
          </a:xfrm>
        </p:spPr>
        <p:txBody>
          <a:bodyPr/>
          <a:lstStyle/>
          <a:p>
            <a:r>
              <a:rPr lang="el-GR" dirty="0"/>
              <a:t>Το φαινόμενο της </a:t>
            </a:r>
            <a:r>
              <a:rPr lang="el-GR" dirty="0" err="1"/>
              <a:t>έμφυλης</a:t>
            </a:r>
            <a:r>
              <a:rPr lang="el-GR" dirty="0"/>
              <a:t> βίας, ορισμοί, είδη και μορφές</a:t>
            </a:r>
          </a:p>
        </p:txBody>
      </p:sp>
    </p:spTree>
    <p:extLst>
      <p:ext uri="{BB962C8B-B14F-4D97-AF65-F5344CB8AC3E}">
        <p14:creationId xmlns:p14="http://schemas.microsoft.com/office/powerpoint/2010/main" val="3602758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608D33-2C68-4F42-9271-72008CB11724}"/>
              </a:ext>
            </a:extLst>
          </p:cNvPr>
          <p:cNvSpPr>
            <a:spLocks noGrp="1"/>
          </p:cNvSpPr>
          <p:nvPr>
            <p:ph type="title"/>
          </p:nvPr>
        </p:nvSpPr>
        <p:spPr>
          <a:xfrm>
            <a:off x="1371600" y="152400"/>
            <a:ext cx="9601200" cy="1019175"/>
          </a:xfrm>
        </p:spPr>
        <p:txBody>
          <a:bodyPr/>
          <a:lstStyle/>
          <a:p>
            <a:r>
              <a:rPr lang="el-GR" dirty="0"/>
              <a:t>Μορφές </a:t>
            </a:r>
            <a:r>
              <a:rPr lang="el-GR" dirty="0" err="1"/>
              <a:t>Έµφυλης</a:t>
            </a:r>
            <a:r>
              <a:rPr lang="el-GR" dirty="0"/>
              <a:t> Βίας / Λεκτική βία</a:t>
            </a:r>
          </a:p>
        </p:txBody>
      </p:sp>
      <p:sp>
        <p:nvSpPr>
          <p:cNvPr id="3" name="Θέση περιεχομένου 2">
            <a:extLst>
              <a:ext uri="{FF2B5EF4-FFF2-40B4-BE49-F238E27FC236}">
                <a16:creationId xmlns:a16="http://schemas.microsoft.com/office/drawing/2014/main" id="{BAF6DEFD-B5F6-4CFD-B1CB-299DD1FBA728}"/>
              </a:ext>
            </a:extLst>
          </p:cNvPr>
          <p:cNvSpPr>
            <a:spLocks noGrp="1"/>
          </p:cNvSpPr>
          <p:nvPr>
            <p:ph idx="1"/>
          </p:nvPr>
        </p:nvSpPr>
        <p:spPr/>
        <p:txBody>
          <a:bodyPr>
            <a:normAutofit fontScale="92500" lnSpcReduction="10000"/>
          </a:bodyPr>
          <a:lstStyle/>
          <a:p>
            <a:pPr marL="0" indent="0">
              <a:buNone/>
            </a:pPr>
            <a:r>
              <a:rPr lang="el-GR" b="1" i="1" u="sng" dirty="0"/>
              <a:t>Λεκτική βία </a:t>
            </a:r>
          </a:p>
          <a:p>
            <a:r>
              <a:rPr lang="el-GR" dirty="0"/>
              <a:t> Λεκτικές επιθέσεις µε τρόπο που είναι οδυνηρός, ταπεινωτικός και απειλητικός για το θύμα. </a:t>
            </a:r>
          </a:p>
          <a:p>
            <a:r>
              <a:rPr lang="el-GR" dirty="0"/>
              <a:t> Η λεκτική βία μπορεί να ταξινομηθεί και ως ρητορική µίσους. </a:t>
            </a:r>
          </a:p>
          <a:p>
            <a:pPr algn="just"/>
            <a:r>
              <a:rPr lang="el-GR" dirty="0"/>
              <a:t> (…) υπεράσπιση, προώθηση ή υποκίνηση, µε οποιονδήποτε τρόπο, της δυσφήμισης, του µίσους ή της εξύβρισης εναντίον ενός ατόμου ή μιας ομάδας, καθώς και οποιαδήποτε παρενόχληση, προσβολή, αρνητικά στερεοτυπική παρουσίαση, στιγματισμός ή σχετική απειλή ενός ατόμου ή ομάδας και η δικαιολόγηση όλων των προηγούμενων τύπων έκφρασης, εξαιτίας της φυλής, του χρώματος, της καταγωγής, την εθνική ή εθνική καταγωγή, την ηλικία, την αναπηρία, τη γλώσσα, τη θρησκεία ή των πεποιθήσεων, του φύλου, της ταυτότητας φύλου, του σεξουαλικού προσανατολισμού και άλλων προσωπικών χαρακτηριστικών ή κατάστασης.</a:t>
            </a:r>
          </a:p>
        </p:txBody>
      </p:sp>
    </p:spTree>
    <p:extLst>
      <p:ext uri="{BB962C8B-B14F-4D97-AF65-F5344CB8AC3E}">
        <p14:creationId xmlns:p14="http://schemas.microsoft.com/office/powerpoint/2010/main" val="1522428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AABBA3-DDC7-4751-B1FA-0DD716A6BC5E}"/>
              </a:ext>
            </a:extLst>
          </p:cNvPr>
          <p:cNvSpPr>
            <a:spLocks noGrp="1"/>
          </p:cNvSpPr>
          <p:nvPr>
            <p:ph type="title"/>
          </p:nvPr>
        </p:nvSpPr>
        <p:spPr>
          <a:xfrm>
            <a:off x="1371600" y="685800"/>
            <a:ext cx="9601200" cy="876300"/>
          </a:xfrm>
        </p:spPr>
        <p:txBody>
          <a:bodyPr/>
          <a:lstStyle/>
          <a:p>
            <a:r>
              <a:rPr lang="el-GR" dirty="0"/>
              <a:t>Μορφές </a:t>
            </a:r>
            <a:r>
              <a:rPr lang="el-GR" dirty="0" err="1"/>
              <a:t>Έµφυλης</a:t>
            </a:r>
            <a:r>
              <a:rPr lang="el-GR" dirty="0"/>
              <a:t> Βίας / Λεκτική βία</a:t>
            </a:r>
          </a:p>
        </p:txBody>
      </p:sp>
      <p:sp>
        <p:nvSpPr>
          <p:cNvPr id="3" name="Θέση περιεχομένου 2">
            <a:extLst>
              <a:ext uri="{FF2B5EF4-FFF2-40B4-BE49-F238E27FC236}">
                <a16:creationId xmlns:a16="http://schemas.microsoft.com/office/drawing/2014/main" id="{E2F2D079-29A0-4C1E-AEA4-4036F891666A}"/>
              </a:ext>
            </a:extLst>
          </p:cNvPr>
          <p:cNvSpPr>
            <a:spLocks noGrp="1"/>
          </p:cNvSpPr>
          <p:nvPr>
            <p:ph idx="1"/>
          </p:nvPr>
        </p:nvSpPr>
        <p:spPr>
          <a:xfrm>
            <a:off x="1371600" y="1562100"/>
            <a:ext cx="9601200" cy="4819650"/>
          </a:xfrm>
        </p:spPr>
        <p:txBody>
          <a:bodyPr/>
          <a:lstStyle/>
          <a:p>
            <a:pPr marL="0" indent="0">
              <a:buNone/>
            </a:pPr>
            <a:r>
              <a:rPr lang="el-GR" b="1" i="1" u="sng" dirty="0"/>
              <a:t>Λεκτική βία</a:t>
            </a:r>
          </a:p>
          <a:p>
            <a:pPr algn="just"/>
            <a:r>
              <a:rPr lang="el-GR" dirty="0"/>
              <a:t> Η </a:t>
            </a:r>
            <a:r>
              <a:rPr lang="el-GR" dirty="0" err="1"/>
              <a:t>έµφυλη</a:t>
            </a:r>
            <a:r>
              <a:rPr lang="el-GR" dirty="0"/>
              <a:t> ρητορική µίσους στοχεύει κυρίως τις γυναίκες (και σε αυτήν την περίπτωση συχνά αναφέρεται ως σεξιστική ρητορική µίσους) και ΛΟΑΤΚΙ άτομα εξαιτίας του φύλου, του σεξουαλικού προσανατολισμού, της ταυτότητας φύλου στο δημόσιο και το ιδιωτικό πεδίο.  </a:t>
            </a:r>
          </a:p>
          <a:p>
            <a:pPr algn="just"/>
            <a:r>
              <a:rPr lang="el-GR" dirty="0"/>
              <a:t>Ενδεικτικές Πράξεις Λεκτικής Βίας: σχόλια και αστεία για τις γυναίκες που τις παρουσιάζουν ως σεξουαλικά αντικείμενα, λέξεις, βίντεο, </a:t>
            </a:r>
            <a:r>
              <a:rPr lang="el-GR" dirty="0" err="1"/>
              <a:t>memes</a:t>
            </a:r>
            <a:r>
              <a:rPr lang="el-GR" dirty="0"/>
              <a:t> ή εικόνες που αναρτώνται στα μέσα κοινωνικής δικτύωσης και περιέχουν ένα βίαιο μήνυμα απειλητικό για κάποιο άτομο ή για μια ομάδα ατόμων εξαιτίας συγκεκριμένων χαρακτηριστικών που συνδέονται µε το φύλο τους, διάδοση ψευδών φημών, απειλές, εξύβριση, παρότρυνση σε βία ή µίσος</a:t>
            </a:r>
          </a:p>
        </p:txBody>
      </p:sp>
    </p:spTree>
    <p:extLst>
      <p:ext uri="{BB962C8B-B14F-4D97-AF65-F5344CB8AC3E}">
        <p14:creationId xmlns:p14="http://schemas.microsoft.com/office/powerpoint/2010/main" val="3171251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F9F88C-FDC3-49FA-9D25-26A1275F2C36}"/>
              </a:ext>
            </a:extLst>
          </p:cNvPr>
          <p:cNvSpPr>
            <a:spLocks noGrp="1"/>
          </p:cNvSpPr>
          <p:nvPr>
            <p:ph type="title"/>
          </p:nvPr>
        </p:nvSpPr>
        <p:spPr>
          <a:xfrm>
            <a:off x="1295400" y="85725"/>
            <a:ext cx="9601200" cy="1485900"/>
          </a:xfrm>
        </p:spPr>
        <p:txBody>
          <a:bodyPr/>
          <a:lstStyle/>
          <a:p>
            <a:r>
              <a:rPr lang="el-GR" dirty="0"/>
              <a:t>Δεδομένα για την έκταση του φαινομένου</a:t>
            </a:r>
          </a:p>
        </p:txBody>
      </p:sp>
      <p:sp>
        <p:nvSpPr>
          <p:cNvPr id="3" name="Θέση περιεχομένου 2">
            <a:extLst>
              <a:ext uri="{FF2B5EF4-FFF2-40B4-BE49-F238E27FC236}">
                <a16:creationId xmlns:a16="http://schemas.microsoft.com/office/drawing/2014/main" id="{197550AD-4AD5-4350-A568-532000711877}"/>
              </a:ext>
            </a:extLst>
          </p:cNvPr>
          <p:cNvSpPr>
            <a:spLocks noGrp="1"/>
          </p:cNvSpPr>
          <p:nvPr>
            <p:ph idx="1"/>
          </p:nvPr>
        </p:nvSpPr>
        <p:spPr>
          <a:xfrm>
            <a:off x="1371600" y="1438275"/>
            <a:ext cx="9601200" cy="4429125"/>
          </a:xfrm>
        </p:spPr>
        <p:txBody>
          <a:bodyPr/>
          <a:lstStyle/>
          <a:p>
            <a:pPr algn="just"/>
            <a:r>
              <a:rPr lang="el-GR" dirty="0"/>
              <a:t>Περίπου το 8% των γυναικών έχει βιώσει σωματική ή/και σεξουαλική βία κατά τους 12 μήνες (έτος 2014) και µία στις τρεις γυναίκες έχει πέσει θύμα κάποιας μορφής σωματικής ή/και σεξουαλικής βίας από την ηλικία των 15 ετών και άνω. </a:t>
            </a:r>
          </a:p>
          <a:p>
            <a:pPr algn="just"/>
            <a:r>
              <a:rPr lang="el-GR" dirty="0"/>
              <a:t> Μία στις 10 γυναίκες έχει πέσει θύμα κάποιας μορφής σεξουαλικής βίας από την ηλικία των 15 ετών και άνω, και µία στις 20 γυναίκες έχει πέσει θύμα βιασμού από την ηλικία των 15 ετών και άνω. </a:t>
            </a:r>
          </a:p>
          <a:p>
            <a:pPr algn="just"/>
            <a:r>
              <a:rPr lang="el-GR" dirty="0"/>
              <a:t>Δύο στις πέντε γυναίκες (43%) έχουν βιώσει κάποια μορφή ψυχολογικής βίας από έναν τέως ή νυν σύντροφο: 25% έχουν υποστεί μείωση της προσωπικότητάς τους ή κατ’ ιδίαν εξευτελισμό από σύντροφο, 14% έχουν δεχθεί απειλές χρήσης σωματικής βίας, ενώ στο 5% των περιπτώσεων τους απαγόρευσαν την έξοδο από το σπίτι, πήραν τα κλειδιά του αυτοκινήτου ή τις κλείδωσαν στο σπίτι.</a:t>
            </a:r>
          </a:p>
          <a:p>
            <a:pPr marL="0" indent="0" algn="just">
              <a:buNone/>
            </a:pPr>
            <a:r>
              <a:rPr lang="el-GR" dirty="0"/>
              <a:t> Πηγή: https://fra.europa.eu/en/publication/2014/viole </a:t>
            </a:r>
            <a:r>
              <a:rPr lang="el-GR" dirty="0" err="1"/>
              <a:t>nce-against-women-eu-wide-survey-mainresults-report</a:t>
            </a:r>
            <a:endParaRPr lang="el-GR" dirty="0"/>
          </a:p>
        </p:txBody>
      </p:sp>
    </p:spTree>
    <p:extLst>
      <p:ext uri="{BB962C8B-B14F-4D97-AF65-F5344CB8AC3E}">
        <p14:creationId xmlns:p14="http://schemas.microsoft.com/office/powerpoint/2010/main" val="3157215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2563D7-C0C8-47BD-ACD2-91D1C4354BDC}"/>
              </a:ext>
            </a:extLst>
          </p:cNvPr>
          <p:cNvSpPr>
            <a:spLocks noGrp="1"/>
          </p:cNvSpPr>
          <p:nvPr>
            <p:ph type="title"/>
          </p:nvPr>
        </p:nvSpPr>
        <p:spPr>
          <a:xfrm>
            <a:off x="1371600" y="171450"/>
            <a:ext cx="9601200" cy="914400"/>
          </a:xfrm>
        </p:spPr>
        <p:txBody>
          <a:bodyPr>
            <a:normAutofit fontScale="90000"/>
          </a:bodyPr>
          <a:lstStyle/>
          <a:p>
            <a:r>
              <a:rPr kumimoji="0" lang="el-GR"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t>Δεδομένα για την έκταση του φαινομένου</a:t>
            </a:r>
            <a:endParaRPr lang="el-GR" dirty="0"/>
          </a:p>
        </p:txBody>
      </p:sp>
      <p:sp>
        <p:nvSpPr>
          <p:cNvPr id="3" name="Θέση περιεχομένου 2">
            <a:extLst>
              <a:ext uri="{FF2B5EF4-FFF2-40B4-BE49-F238E27FC236}">
                <a16:creationId xmlns:a16="http://schemas.microsoft.com/office/drawing/2014/main" id="{F5667842-1F5E-4EED-8EA4-0C2CF7643A40}"/>
              </a:ext>
            </a:extLst>
          </p:cNvPr>
          <p:cNvSpPr>
            <a:spLocks noGrp="1"/>
          </p:cNvSpPr>
          <p:nvPr>
            <p:ph idx="1"/>
          </p:nvPr>
        </p:nvSpPr>
        <p:spPr>
          <a:xfrm>
            <a:off x="1371600" y="1419225"/>
            <a:ext cx="9601200" cy="4448175"/>
          </a:xfrm>
        </p:spPr>
        <p:txBody>
          <a:bodyPr>
            <a:normAutofit lnSpcReduction="10000"/>
          </a:bodyPr>
          <a:lstStyle/>
          <a:p>
            <a:r>
              <a:rPr lang="el-GR" dirty="0"/>
              <a:t>Μία στις πέντε γυναίκες έχει βιώσει κάποια μορφή </a:t>
            </a:r>
            <a:r>
              <a:rPr lang="el-GR" dirty="0" err="1"/>
              <a:t>παρενοχλητικής</a:t>
            </a:r>
            <a:r>
              <a:rPr lang="el-GR" dirty="0"/>
              <a:t> παρακολούθησης από την ηλικία των 15 ετών και άνω, µε το 5% να την έχει βιώσει κατά τους 12 μήνες που προηγήθηκαν της έρευνας.  (έτος 2014)</a:t>
            </a:r>
          </a:p>
          <a:p>
            <a:r>
              <a:rPr lang="el-GR" dirty="0"/>
              <a:t> Μία στις πέντε γυναίκες έχει βιώσει ανεπιθύμητο άγγιγμα, αγκάλιασμα ή φιλί από την ηλικία των 15 ετών και άνω, ενώ 6% επί του συνόλου των γυναικών έχουν υποστεί αυτή τη μορφή παρενόχλησης τουλάχιστον έξι φορές από την ηλικία των 15 ετών και άνω. </a:t>
            </a:r>
          </a:p>
          <a:p>
            <a:r>
              <a:rPr lang="el-GR" dirty="0"/>
              <a:t> Μία στις 10 γυναίκες (11%) έχει δεχτεί ανάρμοστες προτάσεις σε ιστοσελίδες κοινωνικής δικτύωσης ή ανεπιθύμητα ηλεκτρονικά </a:t>
            </a:r>
            <a:r>
              <a:rPr lang="el-GR" dirty="0" err="1"/>
              <a:t>μηνύµατα</a:t>
            </a:r>
            <a:r>
              <a:rPr lang="el-GR" dirty="0"/>
              <a:t> ή SMS σεξουαλικού περιεχομένου. </a:t>
            </a:r>
          </a:p>
          <a:p>
            <a:r>
              <a:rPr lang="el-GR" dirty="0"/>
              <a:t>Τα αποτελέσματα της έρευνας δείχνουν ότι οι νέες γυναίκες, ως ομάδα, είναι ιδιαίτερα ευάλωτες. </a:t>
            </a:r>
          </a:p>
          <a:p>
            <a:pPr marL="0" indent="0">
              <a:buNone/>
            </a:pPr>
            <a:r>
              <a:rPr lang="el-GR" dirty="0"/>
              <a:t>Πηγή: https://fra.europa.eu/en/publication/2014/violence-against-women-eu-wide-survey-mainresults-report</a:t>
            </a:r>
          </a:p>
        </p:txBody>
      </p:sp>
    </p:spTree>
    <p:extLst>
      <p:ext uri="{BB962C8B-B14F-4D97-AF65-F5344CB8AC3E}">
        <p14:creationId xmlns:p14="http://schemas.microsoft.com/office/powerpoint/2010/main" val="1744635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8395C9-3804-4F84-8769-E1154EB3AA11}"/>
              </a:ext>
            </a:extLst>
          </p:cNvPr>
          <p:cNvSpPr>
            <a:spLocks noGrp="1"/>
          </p:cNvSpPr>
          <p:nvPr>
            <p:ph type="title"/>
          </p:nvPr>
        </p:nvSpPr>
        <p:spPr>
          <a:xfrm>
            <a:off x="1209675" y="0"/>
            <a:ext cx="9601200" cy="1095375"/>
          </a:xfrm>
        </p:spPr>
        <p:txBody>
          <a:bodyPr/>
          <a:lstStyle/>
          <a:p>
            <a:r>
              <a:rPr lang="el-GR" dirty="0"/>
              <a:t>Οι συνέπειες της βίας στις γυναίκες</a:t>
            </a:r>
          </a:p>
        </p:txBody>
      </p:sp>
      <p:sp>
        <p:nvSpPr>
          <p:cNvPr id="3" name="Θέση περιεχομένου 2">
            <a:extLst>
              <a:ext uri="{FF2B5EF4-FFF2-40B4-BE49-F238E27FC236}">
                <a16:creationId xmlns:a16="http://schemas.microsoft.com/office/drawing/2014/main" id="{0686A23A-6FD6-4DFE-9306-C8B3B0B9B508}"/>
              </a:ext>
            </a:extLst>
          </p:cNvPr>
          <p:cNvSpPr>
            <a:spLocks noGrp="1"/>
          </p:cNvSpPr>
          <p:nvPr>
            <p:ph idx="1"/>
          </p:nvPr>
        </p:nvSpPr>
        <p:spPr>
          <a:xfrm>
            <a:off x="1371600" y="1095375"/>
            <a:ext cx="9601200" cy="4772025"/>
          </a:xfrm>
        </p:spPr>
        <p:txBody>
          <a:bodyPr/>
          <a:lstStyle/>
          <a:p>
            <a:pPr algn="just"/>
            <a:r>
              <a:rPr lang="el-GR" dirty="0"/>
              <a:t>Μιλώντας για το πιο σοβαρό περιστατικό σεξουαλικής βίας, οι γυναίκες αναφέρουν ότι εκείνη τη στιγμή αισθάνθηκαν κατά κύριο λόγο φόβο, θυμό και ντροπή. </a:t>
            </a:r>
          </a:p>
          <a:p>
            <a:pPr algn="just"/>
            <a:r>
              <a:rPr lang="el-GR" dirty="0"/>
              <a:t> Οι γυναίκες που έχουν πέσει θύματα σεξουαλικής βίας από µη συντρόφους ανέφεραν υψηλά επίπεδα κλονισμού. </a:t>
            </a:r>
          </a:p>
          <a:p>
            <a:pPr algn="just"/>
            <a:r>
              <a:rPr lang="el-GR" dirty="0"/>
              <a:t> Όσον αφορά τις μακροπρόθεσμες ψυχολογικές επιπτώσεις της βίας, η βία από συντρόφους ή άλλα πρόσωπα έκανε τα θύματα να υποφέρουν από έλλειψη αυτοπεποίθησης και να αισθάνονται ευάλωτες και ανήσυχες. Τα θύματα σεξουαλικής βίας αναφέρουν ότι συχνά βιώνουν μεγαλύτερο αριθμό ψυχολογικών επιπτώσεων.</a:t>
            </a:r>
          </a:p>
        </p:txBody>
      </p:sp>
    </p:spTree>
    <p:extLst>
      <p:ext uri="{BB962C8B-B14F-4D97-AF65-F5344CB8AC3E}">
        <p14:creationId xmlns:p14="http://schemas.microsoft.com/office/powerpoint/2010/main" val="3299861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1260CA-0EDC-47AA-AB80-8EDC263A3EE8}"/>
              </a:ext>
            </a:extLst>
          </p:cNvPr>
          <p:cNvSpPr>
            <a:spLocks noGrp="1"/>
          </p:cNvSpPr>
          <p:nvPr>
            <p:ph type="title"/>
          </p:nvPr>
        </p:nvSpPr>
        <p:spPr>
          <a:xfrm>
            <a:off x="1371600" y="66675"/>
            <a:ext cx="9601200" cy="619125"/>
          </a:xfrm>
        </p:spPr>
        <p:txBody>
          <a:bodyPr>
            <a:normAutofit fontScale="90000"/>
          </a:bodyPr>
          <a:lstStyle/>
          <a:p>
            <a:r>
              <a:rPr lang="el-GR" dirty="0"/>
              <a:t>Βιβλιογραφία </a:t>
            </a:r>
          </a:p>
        </p:txBody>
      </p:sp>
      <p:sp>
        <p:nvSpPr>
          <p:cNvPr id="3" name="Θέση περιεχομένου 2">
            <a:extLst>
              <a:ext uri="{FF2B5EF4-FFF2-40B4-BE49-F238E27FC236}">
                <a16:creationId xmlns:a16="http://schemas.microsoft.com/office/drawing/2014/main" id="{425D3FEE-F838-4EFD-8D73-F5E4294D9CBE}"/>
              </a:ext>
            </a:extLst>
          </p:cNvPr>
          <p:cNvSpPr>
            <a:spLocks noGrp="1"/>
          </p:cNvSpPr>
          <p:nvPr>
            <p:ph idx="1"/>
          </p:nvPr>
        </p:nvSpPr>
        <p:spPr>
          <a:xfrm>
            <a:off x="1371600" y="800099"/>
            <a:ext cx="9601200" cy="5876925"/>
          </a:xfrm>
        </p:spPr>
        <p:txBody>
          <a:bodyPr/>
          <a:lstStyle/>
          <a:p>
            <a:pPr marL="0" indent="0">
              <a:buNone/>
            </a:pP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l-GR" sz="1800" dirty="0" err="1"/>
              <a:t>Άρσελ</a:t>
            </a:r>
            <a:r>
              <a:rPr lang="el-GR" sz="1800" dirty="0"/>
              <a:t>, Λ. Τ. (2008). "Βία: κοινωνική οδύνη ή προσωπική ντροπή; Σωματική και Ψυχολογική βία κατά των γυναικών στις συζυγικές και ερωτικές σχέσεις". Αθήνα: Ελληνικά Γράμματα.</a:t>
            </a:r>
            <a:endParaRPr lang="el-GR" sz="1800" dirty="0">
              <a:ea typeface="Calibri" panose="020F0502020204030204" pitchFamily="34" charset="0"/>
              <a:cs typeface="Times New Roman" panose="02020603050405020304" pitchFamily="18" charset="0"/>
            </a:endParaRPr>
          </a:p>
          <a:p>
            <a:pPr marL="0" indent="0" algn="just">
              <a:buNone/>
            </a:pPr>
            <a:r>
              <a:rPr lang="el-GR" sz="1800" dirty="0">
                <a:effectLst/>
                <a:ea typeface="Calibri" panose="020F0502020204030204" pitchFamily="34" charset="0"/>
                <a:cs typeface="Times New Roman" panose="02020603050405020304" pitchFamily="18" charset="0"/>
              </a:rPr>
              <a:t>Γενική Γραμματεία Ισότητας των Φύλων [Γ.Γ.Ι.Φ]. (2014-2018). </a:t>
            </a:r>
            <a:r>
              <a:rPr lang="el-GR" sz="1800" i="1" dirty="0">
                <a:effectLst/>
                <a:ea typeface="Calibri" panose="020F0502020204030204" pitchFamily="34" charset="0"/>
                <a:cs typeface="Times New Roman" panose="02020603050405020304" pitchFamily="18" charset="0"/>
              </a:rPr>
              <a:t>"Οδηγός Συμβουλευτικής για τη βία". Οριζόντιες Παρεμβάσεις Εθνικής Εμβέλειας για την Καταπολέμηση της βίας κατά των γυναικών, Μεταρρύθμιση Δημόσιου Τομέα 2014-2020.</a:t>
            </a:r>
            <a:r>
              <a:rPr lang="el-GR" sz="1800" dirty="0">
                <a:effectLst/>
                <a:ea typeface="Calibri" panose="020F0502020204030204" pitchFamily="34" charset="0"/>
                <a:cs typeface="Times New Roman" panose="02020603050405020304" pitchFamily="18" charset="0"/>
              </a:rPr>
              <a:t> Αθήνα: Ανάδοχος Εταιρεία: Γνώση Αναπτυξιακή Συμβουλευτική Ι.Κ.Ε.</a:t>
            </a:r>
          </a:p>
          <a:p>
            <a:pPr marL="0" indent="0" algn="just">
              <a:buNone/>
            </a:pPr>
            <a:r>
              <a:rPr lang="el-GR" sz="1800" dirty="0">
                <a:ea typeface="Calibri" panose="020F0502020204030204" pitchFamily="34" charset="0"/>
                <a:cs typeface="Times New Roman" panose="02020603050405020304" pitchFamily="18" charset="0"/>
              </a:rPr>
              <a:t>Ευρωπαϊκό Δίκτυο κατά της βίας. (2015). «Οδηγός απόδρασης από μια βίαιη σχέση». Αναρτημένο από </a:t>
            </a:r>
            <a:r>
              <a:rPr lang="en-US" sz="1800" dirty="0">
                <a:ea typeface="Calibri" panose="020F0502020204030204" pitchFamily="34" charset="0"/>
                <a:cs typeface="Times New Roman" panose="02020603050405020304" pitchFamily="18" charset="0"/>
              </a:rPr>
              <a:t>https://www.antiviolence-net.eu/</a:t>
            </a:r>
            <a:endParaRPr lang="el-GR" sz="1800" dirty="0">
              <a:effectLst/>
              <a:ea typeface="Calibri" panose="020F0502020204030204" pitchFamily="34" charset="0"/>
              <a:cs typeface="Times New Roman" panose="02020603050405020304" pitchFamily="18" charset="0"/>
            </a:endParaRPr>
          </a:p>
          <a:p>
            <a:pPr marL="0" indent="0" algn="just">
              <a:buNone/>
            </a:pPr>
            <a:r>
              <a:rPr lang="el-GR" sz="1800" dirty="0" err="1">
                <a:effectLst/>
                <a:ea typeface="Calibri" panose="020F0502020204030204" pitchFamily="34" charset="0"/>
                <a:cs typeface="Times New Roman" panose="02020603050405020304" pitchFamily="18" charset="0"/>
              </a:rPr>
              <a:t>Ζουλινάκη</a:t>
            </a:r>
            <a:r>
              <a:rPr lang="el-GR" sz="1800" dirty="0">
                <a:effectLst/>
                <a:ea typeface="Calibri" panose="020F0502020204030204" pitchFamily="34" charset="0"/>
                <a:cs typeface="Times New Roman" panose="02020603050405020304" pitchFamily="18" charset="0"/>
              </a:rPr>
              <a:t>, Α., </a:t>
            </a:r>
            <a:r>
              <a:rPr lang="el-GR" sz="1800" dirty="0" err="1">
                <a:effectLst/>
                <a:ea typeface="Calibri" panose="020F0502020204030204" pitchFamily="34" charset="0"/>
                <a:cs typeface="Times New Roman" panose="02020603050405020304" pitchFamily="18" charset="0"/>
              </a:rPr>
              <a:t>Κατσίκη</a:t>
            </a:r>
            <a:r>
              <a:rPr lang="el-GR" sz="1800" dirty="0">
                <a:effectLst/>
                <a:ea typeface="Calibri" panose="020F0502020204030204" pitchFamily="34" charset="0"/>
                <a:cs typeface="Times New Roman" panose="02020603050405020304" pitchFamily="18" charset="0"/>
              </a:rPr>
              <a:t>, Γ., </a:t>
            </a:r>
            <a:r>
              <a:rPr lang="el-GR" sz="1800" dirty="0" err="1">
                <a:effectLst/>
                <a:ea typeface="Calibri" panose="020F0502020204030204" pitchFamily="34" charset="0"/>
                <a:cs typeface="Times New Roman" panose="02020603050405020304" pitchFamily="18" charset="0"/>
              </a:rPr>
              <a:t>Ξυδοπούλου</a:t>
            </a:r>
            <a:r>
              <a:rPr lang="el-GR" sz="1800" dirty="0">
                <a:effectLst/>
                <a:ea typeface="Calibri" panose="020F0502020204030204" pitchFamily="34" charset="0"/>
                <a:cs typeface="Times New Roman" panose="02020603050405020304" pitchFamily="18" charset="0"/>
              </a:rPr>
              <a:t>, Ε.Κ., Παπαμιχαήλ, </a:t>
            </a:r>
            <a:r>
              <a:rPr lang="el-GR" sz="1800" dirty="0" err="1">
                <a:effectLst/>
                <a:ea typeface="Calibri" panose="020F0502020204030204" pitchFamily="34" charset="0"/>
                <a:cs typeface="Times New Roman" panose="02020603050405020304" pitchFamily="18" charset="0"/>
              </a:rPr>
              <a:t>Στ</a:t>
            </a:r>
            <a:r>
              <a:rPr lang="el-GR" sz="1800" dirty="0">
                <a:effectLst/>
                <a:ea typeface="Calibri" panose="020F0502020204030204" pitchFamily="34" charset="0"/>
                <a:cs typeface="Times New Roman" panose="02020603050405020304" pitchFamily="18" charset="0"/>
              </a:rPr>
              <a:t>. (2003). </a:t>
            </a:r>
            <a:r>
              <a:rPr lang="el-GR" sz="1800" i="1" dirty="0">
                <a:effectLst/>
                <a:ea typeface="Calibri" panose="020F0502020204030204" pitchFamily="34" charset="0"/>
                <a:cs typeface="Times New Roman" panose="02020603050405020304" pitchFamily="18" charset="0"/>
              </a:rPr>
              <a:t>"</a:t>
            </a:r>
            <a:r>
              <a:rPr lang="el-GR" sz="1800" i="1" dirty="0" err="1">
                <a:effectLst/>
                <a:ea typeface="Calibri" panose="020F0502020204030204" pitchFamily="34" charset="0"/>
                <a:cs typeface="Times New Roman" panose="02020603050405020304" pitchFamily="18" charset="0"/>
              </a:rPr>
              <a:t>Ενδο</a:t>
            </a:r>
            <a:r>
              <a:rPr lang="el-GR" sz="1800" i="1" dirty="0">
                <a:effectLst/>
                <a:ea typeface="Calibri" panose="020F0502020204030204" pitchFamily="34" charset="0"/>
                <a:cs typeface="Times New Roman" panose="02020603050405020304" pitchFamily="18" charset="0"/>
              </a:rPr>
              <a:t>-Οικογενειακή Βία κατά των Γυναικών: Πρώτη Πανελλαδική Επιδημιολογική Έρευνα".</a:t>
            </a:r>
            <a:r>
              <a:rPr lang="el-GR" sz="1800" dirty="0">
                <a:effectLst/>
                <a:ea typeface="Calibri" panose="020F0502020204030204" pitchFamily="34" charset="0"/>
                <a:cs typeface="Times New Roman" panose="02020603050405020304" pitchFamily="18" charset="0"/>
              </a:rPr>
              <a:t> Αθήνα: ΚΕΘΙ.</a:t>
            </a:r>
          </a:p>
          <a:p>
            <a:pPr marL="0" indent="0" algn="just">
              <a:buNone/>
            </a:pPr>
            <a:r>
              <a:rPr lang="el-GR" sz="1800" dirty="0"/>
              <a:t>Οργανισμός Θεμελιωδών Δικαιωμάτων της Ευρωπαϊκής Ένωσης-Συμβούλιο της Ευρώπης. (2011). "Εγχειρίδιο σχετικά με την ευρωπαϊκή νομοθεσία κατά των διακρίσεων". Λουξεμβούργο: Υπηρεσία Εκδόσεων της Ευρωπαϊκής Ένωσης.</a:t>
            </a:r>
            <a:endParaRPr lang="el-GR" sz="1800" dirty="0">
              <a:effectLst/>
              <a:ea typeface="Calibri" panose="020F0502020204030204" pitchFamily="34" charset="0"/>
              <a:cs typeface="Times New Roman" panose="02020603050405020304" pitchFamily="18" charset="0"/>
            </a:endParaRPr>
          </a:p>
          <a:p>
            <a:pPr marL="0" indent="0" algn="just">
              <a:buNone/>
            </a:pPr>
            <a:r>
              <a:rPr lang="el-GR" sz="1800" dirty="0" err="1"/>
              <a:t>Παπαρρήγα-Κωσταβάρα</a:t>
            </a:r>
            <a:r>
              <a:rPr lang="el-GR" sz="1800" dirty="0"/>
              <a:t>, Κ. (2005). "Οι πολιτικές της Ε.Ε για την αντιμετώπιση της βίας κατά των γυναικών: </a:t>
            </a:r>
            <a:r>
              <a:rPr lang="el-GR" sz="1800" dirty="0" err="1"/>
              <a:t>ενδο</a:t>
            </a:r>
            <a:r>
              <a:rPr lang="el-GR" sz="1800" dirty="0"/>
              <a:t>-οικογενειακή βία και διεθνή σωματεμπορία". Εισήγηση στο Εργαστήριο Σπουδών Φύλου, </a:t>
            </a:r>
            <a:r>
              <a:rPr lang="el-GR" sz="1800" dirty="0" err="1"/>
              <a:t>Πάντειο</a:t>
            </a:r>
            <a:r>
              <a:rPr lang="el-GR" sz="1800" dirty="0"/>
              <a:t> Πανεπιστήμιο. Ανάκτηση από http://www.penterpanteion.gr/gr/other </a:t>
            </a:r>
            <a:r>
              <a:rPr lang="el-GR" sz="1800" dirty="0" err="1"/>
              <a:t>pdf</a:t>
            </a:r>
            <a:r>
              <a:rPr lang="el-GR" sz="1800" dirty="0"/>
              <a:t>/kostavara.pdf</a:t>
            </a:r>
            <a:endParaRPr lang="el-GR" sz="1800" dirty="0">
              <a:effectLst/>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57016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734031-0ADF-4D9A-97C4-A12D74F418E2}"/>
              </a:ext>
            </a:extLst>
          </p:cNvPr>
          <p:cNvSpPr>
            <a:spLocks noGrp="1"/>
          </p:cNvSpPr>
          <p:nvPr>
            <p:ph type="title"/>
          </p:nvPr>
        </p:nvSpPr>
        <p:spPr>
          <a:xfrm>
            <a:off x="1409700" y="0"/>
            <a:ext cx="9563099" cy="790575"/>
          </a:xfrm>
        </p:spPr>
        <p:txBody>
          <a:bodyPr>
            <a:normAutofit/>
          </a:bodyPr>
          <a:lstStyle/>
          <a:p>
            <a:r>
              <a:rPr lang="el-GR" dirty="0"/>
              <a:t>Το παγόβουνο της </a:t>
            </a:r>
            <a:r>
              <a:rPr lang="el-GR" dirty="0" err="1"/>
              <a:t>έμφυλης</a:t>
            </a:r>
            <a:r>
              <a:rPr lang="el-GR" dirty="0"/>
              <a:t> βίας</a:t>
            </a:r>
          </a:p>
        </p:txBody>
      </p:sp>
      <p:pic>
        <p:nvPicPr>
          <p:cNvPr id="5" name="Θέση περιεχομένου 4" descr="Εικόνα που περιέχει κείμενο&#10;&#10;Περιγραφή που δημιουργήθηκε αυτόματα">
            <a:extLst>
              <a:ext uri="{FF2B5EF4-FFF2-40B4-BE49-F238E27FC236}">
                <a16:creationId xmlns:a16="http://schemas.microsoft.com/office/drawing/2014/main" id="{7951CE61-308E-4DA7-B544-88E356BD6CA1}"/>
              </a:ext>
            </a:extLst>
          </p:cNvPr>
          <p:cNvPicPr>
            <a:picLocks noGrp="1" noChangeAspect="1"/>
          </p:cNvPicPr>
          <p:nvPr>
            <p:ph idx="1"/>
          </p:nvPr>
        </p:nvPicPr>
        <p:blipFill>
          <a:blip r:embed="rId2"/>
          <a:stretch>
            <a:fillRect/>
          </a:stretch>
        </p:blipFill>
        <p:spPr>
          <a:xfrm>
            <a:off x="3771900" y="790575"/>
            <a:ext cx="4276725" cy="5886449"/>
          </a:xfrm>
        </p:spPr>
      </p:pic>
    </p:spTree>
    <p:extLst>
      <p:ext uri="{BB962C8B-B14F-4D97-AF65-F5344CB8AC3E}">
        <p14:creationId xmlns:p14="http://schemas.microsoft.com/office/powerpoint/2010/main" val="2733909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EA47F8-9A09-48E3-ABA0-D3F6D45C9745}"/>
              </a:ext>
            </a:extLst>
          </p:cNvPr>
          <p:cNvSpPr>
            <a:spLocks noGrp="1"/>
          </p:cNvSpPr>
          <p:nvPr>
            <p:ph type="title"/>
          </p:nvPr>
        </p:nvSpPr>
        <p:spPr/>
        <p:txBody>
          <a:bodyPr/>
          <a:lstStyle/>
          <a:p>
            <a:r>
              <a:rPr lang="el-GR" dirty="0"/>
              <a:t>Έμφυλη βία</a:t>
            </a:r>
          </a:p>
        </p:txBody>
      </p:sp>
      <p:sp>
        <p:nvSpPr>
          <p:cNvPr id="3" name="Θέση περιεχομένου 2">
            <a:extLst>
              <a:ext uri="{FF2B5EF4-FFF2-40B4-BE49-F238E27FC236}">
                <a16:creationId xmlns:a16="http://schemas.microsoft.com/office/drawing/2014/main" id="{90DD9BE8-6FA9-4E9E-98E9-E1993E7C3EFF}"/>
              </a:ext>
            </a:extLst>
          </p:cNvPr>
          <p:cNvSpPr>
            <a:spLocks noGrp="1"/>
          </p:cNvSpPr>
          <p:nvPr>
            <p:ph idx="1"/>
          </p:nvPr>
        </p:nvSpPr>
        <p:spPr/>
        <p:txBody>
          <a:bodyPr/>
          <a:lstStyle/>
          <a:p>
            <a:pPr algn="just"/>
            <a:r>
              <a:rPr lang="el-GR" dirty="0"/>
              <a:t>Η βία με βάση το φύλο (ΒΒΦ) ή </a:t>
            </a:r>
            <a:r>
              <a:rPr lang="el-GR" dirty="0" err="1"/>
              <a:t>έμφυλη</a:t>
            </a:r>
            <a:r>
              <a:rPr lang="el-GR" dirty="0"/>
              <a:t> βία (</a:t>
            </a:r>
            <a:r>
              <a:rPr lang="el-GR" dirty="0" err="1"/>
              <a:t>Gender-Based</a:t>
            </a:r>
            <a:r>
              <a:rPr lang="el-GR" dirty="0"/>
              <a:t> </a:t>
            </a:r>
            <a:r>
              <a:rPr lang="el-GR" dirty="0" err="1"/>
              <a:t>Violence</a:t>
            </a:r>
            <a:r>
              <a:rPr lang="el-GR" dirty="0"/>
              <a:t> - GBV) παρόλο που πλήττει και τα δύο βιολογικά φύλα με διαφορετικούς τρόπους, δυστυχώς αποδεικνύεται πως επηρεάζει δυσανάλογα τις γυναίκες σε σχέση με τους άντρες. Η </a:t>
            </a:r>
            <a:r>
              <a:rPr lang="el-GR" dirty="0" err="1"/>
              <a:t>έμφυλη</a:t>
            </a:r>
            <a:r>
              <a:rPr lang="el-GR" dirty="0"/>
              <a:t> βία παίρνει διάφορες μορφές όπως ψυχολογική, συναισθηματική, σωματική, λεκτική, σεξουαλική ή οικονομική και επιφέρει βλάβη στα άτομα τα οποία είναι θύματα της. </a:t>
            </a:r>
          </a:p>
          <a:p>
            <a:pPr algn="just"/>
            <a:r>
              <a:rPr lang="el-GR" dirty="0"/>
              <a:t>Η </a:t>
            </a:r>
            <a:r>
              <a:rPr lang="el-GR" dirty="0" err="1"/>
              <a:t>έμφυλη</a:t>
            </a:r>
            <a:r>
              <a:rPr lang="el-GR" dirty="0"/>
              <a:t> βία σε όλες τις μορφές της </a:t>
            </a:r>
            <a:r>
              <a:rPr lang="el-GR" b="1" i="1" dirty="0"/>
              <a:t>είναι αποτέλεσμα των ανισοτήτων </a:t>
            </a:r>
            <a:r>
              <a:rPr lang="el-GR" dirty="0"/>
              <a:t>μεταξύ των φύλων και αναπαράγει τις σχέσεις εξουσίας μεταξύ ανδρών και γυναικών. Είναι σημαντικό να ειπωθεί πως </a:t>
            </a:r>
            <a:r>
              <a:rPr lang="el-GR" dirty="0" err="1"/>
              <a:t>έμφυλη</a:t>
            </a:r>
            <a:r>
              <a:rPr lang="el-GR" dirty="0"/>
              <a:t> βία συνεχίζει να υφίσταται και μεταξύ αντρών καθώς και μεταξύ γυναικών αφού διαιωνίζεται από </a:t>
            </a:r>
            <a:r>
              <a:rPr lang="el-GR" b="1" i="1" dirty="0" err="1"/>
              <a:t>έμφυλα</a:t>
            </a:r>
            <a:r>
              <a:rPr lang="el-GR" b="1" i="1" dirty="0"/>
              <a:t> στερεότυπα </a:t>
            </a:r>
            <a:r>
              <a:rPr lang="el-GR" dirty="0"/>
              <a:t>που μπορούν να ασπάζονται κάλλιστα και τα δυο φύλα.</a:t>
            </a:r>
          </a:p>
        </p:txBody>
      </p:sp>
    </p:spTree>
    <p:extLst>
      <p:ext uri="{BB962C8B-B14F-4D97-AF65-F5344CB8AC3E}">
        <p14:creationId xmlns:p14="http://schemas.microsoft.com/office/powerpoint/2010/main" val="3692721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08E847-A0F3-4BA9-AE20-DCFA3165614A}"/>
              </a:ext>
            </a:extLst>
          </p:cNvPr>
          <p:cNvSpPr>
            <a:spLocks noGrp="1"/>
          </p:cNvSpPr>
          <p:nvPr>
            <p:ph type="title"/>
          </p:nvPr>
        </p:nvSpPr>
        <p:spPr/>
        <p:txBody>
          <a:bodyPr/>
          <a:lstStyle/>
          <a:p>
            <a:r>
              <a:rPr lang="el-GR" dirty="0" err="1"/>
              <a:t>Έμφυλη</a:t>
            </a:r>
            <a:r>
              <a:rPr lang="el-GR" dirty="0"/>
              <a:t> βία</a:t>
            </a:r>
          </a:p>
        </p:txBody>
      </p:sp>
      <p:sp>
        <p:nvSpPr>
          <p:cNvPr id="3" name="Θέση περιεχομένου 2">
            <a:extLst>
              <a:ext uri="{FF2B5EF4-FFF2-40B4-BE49-F238E27FC236}">
                <a16:creationId xmlns:a16="http://schemas.microsoft.com/office/drawing/2014/main" id="{837451A1-EE92-4835-B3AB-890CF7FED7D2}"/>
              </a:ext>
            </a:extLst>
          </p:cNvPr>
          <p:cNvSpPr>
            <a:spLocks noGrp="1"/>
          </p:cNvSpPr>
          <p:nvPr>
            <p:ph idx="1"/>
          </p:nvPr>
        </p:nvSpPr>
        <p:spPr/>
        <p:txBody>
          <a:bodyPr/>
          <a:lstStyle/>
          <a:p>
            <a:pPr algn="just"/>
            <a:r>
              <a:rPr lang="el-GR" dirty="0"/>
              <a:t>Η συσχέτιση του γυναικείου φύλου με την κακοποίηση χαρακτηρίζεται ως αιτιατή. Αυτό σημαίνει πως η κακοποίηση συμβαίνει λόγω του φύλου και όχι πως το φύλο δρα παρεμπιπτόντως στην κακοποίηση. Η εκδήλωση της βίας ακολουθεί μια αναπτυξιακή πορεία, κατά την οποία οι δυναμικές ισχύος ανάμεσα στους άνδρες και στις γυναίκες, εσωτερικεύονται με βάση αξίες και προσδοκίες και </a:t>
            </a:r>
            <a:r>
              <a:rPr lang="el-GR" dirty="0" err="1"/>
              <a:t>εκδραματίζονται</a:t>
            </a:r>
            <a:r>
              <a:rPr lang="el-GR" dirty="0"/>
              <a:t> σε διαπροσωπικό επίπεδο (</a:t>
            </a:r>
            <a:r>
              <a:rPr lang="el-GR" dirty="0" err="1"/>
              <a:t>White</a:t>
            </a:r>
            <a:r>
              <a:rPr lang="el-GR" dirty="0"/>
              <a:t> &amp; </a:t>
            </a:r>
            <a:r>
              <a:rPr lang="el-GR" dirty="0" err="1"/>
              <a:t>Kowalski</a:t>
            </a:r>
            <a:r>
              <a:rPr lang="el-GR" dirty="0"/>
              <a:t>, 1980). </a:t>
            </a:r>
          </a:p>
        </p:txBody>
      </p:sp>
    </p:spTree>
    <p:extLst>
      <p:ext uri="{BB962C8B-B14F-4D97-AF65-F5344CB8AC3E}">
        <p14:creationId xmlns:p14="http://schemas.microsoft.com/office/powerpoint/2010/main" val="3790668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486AE5-D567-4A65-87F3-D77EA24530DE}"/>
              </a:ext>
            </a:extLst>
          </p:cNvPr>
          <p:cNvSpPr>
            <a:spLocks noGrp="1"/>
          </p:cNvSpPr>
          <p:nvPr>
            <p:ph type="title"/>
          </p:nvPr>
        </p:nvSpPr>
        <p:spPr>
          <a:xfrm>
            <a:off x="1371600" y="247650"/>
            <a:ext cx="9601200" cy="1257300"/>
          </a:xfrm>
        </p:spPr>
        <p:txBody>
          <a:bodyPr/>
          <a:lstStyle/>
          <a:p>
            <a:r>
              <a:rPr lang="el-GR" dirty="0"/>
              <a:t>Έμφυλη βία </a:t>
            </a:r>
          </a:p>
        </p:txBody>
      </p:sp>
      <p:pic>
        <p:nvPicPr>
          <p:cNvPr id="5" name="Θέση περιεχομένου 4" descr="Εικόνα που περιέχει κείμενο&#10;&#10;Περιγραφή που δημιουργήθηκε αυτόματα">
            <a:extLst>
              <a:ext uri="{FF2B5EF4-FFF2-40B4-BE49-F238E27FC236}">
                <a16:creationId xmlns:a16="http://schemas.microsoft.com/office/drawing/2014/main" id="{04D18FC9-D5A8-43B5-BD80-677E162FD79F}"/>
              </a:ext>
            </a:extLst>
          </p:cNvPr>
          <p:cNvPicPr>
            <a:picLocks noGrp="1" noChangeAspect="1"/>
          </p:cNvPicPr>
          <p:nvPr>
            <p:ph idx="1"/>
          </p:nvPr>
        </p:nvPicPr>
        <p:blipFill>
          <a:blip r:embed="rId2"/>
          <a:stretch>
            <a:fillRect/>
          </a:stretch>
        </p:blipFill>
        <p:spPr>
          <a:xfrm>
            <a:off x="1869440" y="1920240"/>
            <a:ext cx="9235440" cy="2753360"/>
          </a:xfrm>
        </p:spPr>
      </p:pic>
    </p:spTree>
    <p:extLst>
      <p:ext uri="{BB962C8B-B14F-4D97-AF65-F5344CB8AC3E}">
        <p14:creationId xmlns:p14="http://schemas.microsoft.com/office/powerpoint/2010/main" val="199475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CF11F5-BB73-4825-B1D6-8E72DB745FA4}"/>
              </a:ext>
            </a:extLst>
          </p:cNvPr>
          <p:cNvSpPr>
            <a:spLocks noGrp="1"/>
          </p:cNvSpPr>
          <p:nvPr>
            <p:ph type="title"/>
          </p:nvPr>
        </p:nvSpPr>
        <p:spPr/>
        <p:txBody>
          <a:bodyPr/>
          <a:lstStyle/>
          <a:p>
            <a:r>
              <a:rPr lang="el-GR" dirty="0"/>
              <a:t>Έμφυλη βία</a:t>
            </a:r>
          </a:p>
        </p:txBody>
      </p:sp>
      <p:sp>
        <p:nvSpPr>
          <p:cNvPr id="3" name="Θέση περιεχομένου 2">
            <a:extLst>
              <a:ext uri="{FF2B5EF4-FFF2-40B4-BE49-F238E27FC236}">
                <a16:creationId xmlns:a16="http://schemas.microsoft.com/office/drawing/2014/main" id="{7A0C0A08-08E4-4D51-9E55-003C60932FF8}"/>
              </a:ext>
            </a:extLst>
          </p:cNvPr>
          <p:cNvSpPr>
            <a:spLocks noGrp="1"/>
          </p:cNvSpPr>
          <p:nvPr>
            <p:ph idx="1"/>
          </p:nvPr>
        </p:nvSpPr>
        <p:spPr/>
        <p:txBody>
          <a:bodyPr/>
          <a:lstStyle/>
          <a:p>
            <a:pPr algn="just"/>
            <a:r>
              <a:rPr lang="el-GR" dirty="0"/>
              <a:t>Γενικός όρος που χρησιμοποιούμε για να περιγράψουμε τη βία που είναι αποτέλεσμα των προσδοκιών που αφορούν τους </a:t>
            </a:r>
            <a:r>
              <a:rPr lang="el-GR" dirty="0" err="1"/>
              <a:t>έµφυλους</a:t>
            </a:r>
            <a:r>
              <a:rPr lang="el-GR" dirty="0"/>
              <a:t> ρόλους, σε συνδυασμό µε τις άνισες σχέσεις εξουσίας ανάμεσα στα φύλα, στο πλαίσιο μίας συγκεκριμένης κοινωνίας.</a:t>
            </a:r>
          </a:p>
          <a:p>
            <a:pPr algn="just"/>
            <a:r>
              <a:rPr lang="el-GR" dirty="0"/>
              <a:t>  </a:t>
            </a:r>
            <a:r>
              <a:rPr lang="el-GR" dirty="0" err="1"/>
              <a:t>Έµφυλη</a:t>
            </a:r>
            <a:r>
              <a:rPr lang="el-GR" dirty="0"/>
              <a:t> βία µε </a:t>
            </a:r>
            <a:r>
              <a:rPr lang="el-GR" dirty="0" err="1"/>
              <a:t>θύµατα</a:t>
            </a:r>
            <a:r>
              <a:rPr lang="el-GR" dirty="0"/>
              <a:t> άνδρες υπάρχει σε περιπτώσεις «απόκλισης» από κυρίαρχες έννοιες που συνδέονται µε την αρρενωπότητα. </a:t>
            </a:r>
          </a:p>
          <a:p>
            <a:pPr algn="just"/>
            <a:r>
              <a:rPr lang="el-GR" dirty="0" err="1"/>
              <a:t>Έµφυλη</a:t>
            </a:r>
            <a:r>
              <a:rPr lang="el-GR" dirty="0"/>
              <a:t> βία κατά́ των γυναικών: η βία που καταφέρεται εναντίον μίας γυναίκας επειδή είναι γυναίκα ή που επηρεάζει δυσανάλογα τις γυναίκες. </a:t>
            </a:r>
          </a:p>
        </p:txBody>
      </p:sp>
    </p:spTree>
    <p:extLst>
      <p:ext uri="{BB962C8B-B14F-4D97-AF65-F5344CB8AC3E}">
        <p14:creationId xmlns:p14="http://schemas.microsoft.com/office/powerpoint/2010/main" val="1610018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505BA5-706C-4C66-BC4E-61AFCDE2354C}"/>
              </a:ext>
            </a:extLst>
          </p:cNvPr>
          <p:cNvSpPr>
            <a:spLocks noGrp="1"/>
          </p:cNvSpPr>
          <p:nvPr>
            <p:ph type="title"/>
          </p:nvPr>
        </p:nvSpPr>
        <p:spPr/>
        <p:txBody>
          <a:bodyPr/>
          <a:lstStyle/>
          <a:p>
            <a:r>
              <a:rPr lang="el-GR" dirty="0"/>
              <a:t>Έμφυλη βία</a:t>
            </a:r>
          </a:p>
        </p:txBody>
      </p:sp>
      <p:sp>
        <p:nvSpPr>
          <p:cNvPr id="3" name="Θέση περιεχομένου 2">
            <a:extLst>
              <a:ext uri="{FF2B5EF4-FFF2-40B4-BE49-F238E27FC236}">
                <a16:creationId xmlns:a16="http://schemas.microsoft.com/office/drawing/2014/main" id="{87D2689E-122D-4606-A64F-9A08405AF556}"/>
              </a:ext>
            </a:extLst>
          </p:cNvPr>
          <p:cNvSpPr>
            <a:spLocks noGrp="1"/>
          </p:cNvSpPr>
          <p:nvPr>
            <p:ph idx="1"/>
          </p:nvPr>
        </p:nvSpPr>
        <p:spPr/>
        <p:txBody>
          <a:bodyPr/>
          <a:lstStyle/>
          <a:p>
            <a:pPr algn="just"/>
            <a:r>
              <a:rPr lang="el-GR" dirty="0"/>
              <a:t>Υπάρχουν ομάδες γυναικών που είναι πιο ευάλωτες στην βία: γυναίκες μειονοτικών ομάδων, οι </a:t>
            </a:r>
            <a:r>
              <a:rPr lang="el-GR" dirty="0" err="1"/>
              <a:t>προσφύγισσες</a:t>
            </a:r>
            <a:r>
              <a:rPr lang="el-GR" dirty="0"/>
              <a:t>, οι μετανάστριες, οι γυναίκες σε φτώχεια, αυτές που ζουν σε αγροτικές ή απομακρυσμένες κοινότητες, οι γυναίκες σε ιδρύματα, οι γυναίκες µε αναπηρίες, οι ηλικιωμένες ή και οι γυναίκες που ζουν σε καταστάσεις ένοπλων συγκρούσεων. </a:t>
            </a:r>
          </a:p>
          <a:p>
            <a:pPr algn="just"/>
            <a:r>
              <a:rPr lang="el-GR" dirty="0" err="1"/>
              <a:t>Κανονικοποίηση</a:t>
            </a:r>
            <a:r>
              <a:rPr lang="el-GR" dirty="0"/>
              <a:t> και αναπαραγωγή της βίας: κοινωνικές νόρμες, στάσεις/ αντιλήψεις, προκαταλήψεις και στερεότυπα σχετικά µε το φύλο και τη βία κατά των γυναικών. </a:t>
            </a:r>
          </a:p>
        </p:txBody>
      </p:sp>
    </p:spTree>
    <p:extLst>
      <p:ext uri="{BB962C8B-B14F-4D97-AF65-F5344CB8AC3E}">
        <p14:creationId xmlns:p14="http://schemas.microsoft.com/office/powerpoint/2010/main" val="2254990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CBBDA-915B-44D2-9F6B-1BDCEB03E99C}"/>
              </a:ext>
            </a:extLst>
          </p:cNvPr>
          <p:cNvSpPr>
            <a:spLocks noGrp="1"/>
          </p:cNvSpPr>
          <p:nvPr>
            <p:ph type="title"/>
          </p:nvPr>
        </p:nvSpPr>
        <p:spPr>
          <a:xfrm>
            <a:off x="1371599" y="123825"/>
            <a:ext cx="9601201" cy="1495425"/>
          </a:xfrm>
        </p:spPr>
        <p:txBody>
          <a:bodyPr>
            <a:normAutofit/>
          </a:bodyPr>
          <a:lstStyle/>
          <a:p>
            <a:r>
              <a:rPr lang="el-GR" dirty="0"/>
              <a:t>Έμφυλη βία </a:t>
            </a:r>
            <a:br>
              <a:rPr lang="el-GR" dirty="0"/>
            </a:br>
            <a:r>
              <a:rPr lang="el-GR" dirty="0"/>
              <a:t>η αρχή του φαινομένου</a:t>
            </a:r>
          </a:p>
        </p:txBody>
      </p:sp>
      <p:sp>
        <p:nvSpPr>
          <p:cNvPr id="3" name="Θέση περιεχομένου 2">
            <a:extLst>
              <a:ext uri="{FF2B5EF4-FFF2-40B4-BE49-F238E27FC236}">
                <a16:creationId xmlns:a16="http://schemas.microsoft.com/office/drawing/2014/main" id="{624CBAE3-E2DC-4F61-BEE3-3242A78669F4}"/>
              </a:ext>
            </a:extLst>
          </p:cNvPr>
          <p:cNvSpPr>
            <a:spLocks noGrp="1"/>
          </p:cNvSpPr>
          <p:nvPr>
            <p:ph idx="1"/>
          </p:nvPr>
        </p:nvSpPr>
        <p:spPr>
          <a:xfrm>
            <a:off x="1390650" y="1619250"/>
            <a:ext cx="9601200" cy="4762500"/>
          </a:xfrm>
        </p:spPr>
        <p:txBody>
          <a:bodyPr/>
          <a:lstStyle/>
          <a:p>
            <a:pPr marL="0" indent="0">
              <a:buNone/>
            </a:pPr>
            <a:r>
              <a:rPr lang="el-GR" b="1" i="1" u="sng" dirty="0"/>
              <a:t>Πολιτισμικοί παράγοντες</a:t>
            </a:r>
            <a:endParaRPr lang="en-US" b="1" i="1" u="sng" dirty="0"/>
          </a:p>
          <a:p>
            <a:pPr algn="just"/>
            <a:r>
              <a:rPr lang="el-GR" dirty="0"/>
              <a:t>Πατριαρχικές και σεξιστικές αντιλήψεις και απόψεις </a:t>
            </a:r>
            <a:r>
              <a:rPr lang="el-GR" dirty="0" err="1"/>
              <a:t>νοµιµοποιούν</a:t>
            </a:r>
            <a:r>
              <a:rPr lang="el-GR" dirty="0"/>
              <a:t> τη βία για να διασφαλίσουν την κυριαρχία και την ανωτερότητα των ανδρών</a:t>
            </a:r>
            <a:endParaRPr lang="en-US" dirty="0"/>
          </a:p>
          <a:p>
            <a:pPr algn="just"/>
            <a:r>
              <a:rPr lang="el-GR" dirty="0"/>
              <a:t> </a:t>
            </a:r>
            <a:r>
              <a:rPr lang="el-GR" dirty="0" err="1"/>
              <a:t>Έµφυλα</a:t>
            </a:r>
            <a:r>
              <a:rPr lang="el-GR" dirty="0"/>
              <a:t> στερεότυπα και προκαταλήψεις, </a:t>
            </a:r>
            <a:r>
              <a:rPr lang="el-GR" dirty="0" err="1"/>
              <a:t>έµφυλες</a:t>
            </a:r>
            <a:r>
              <a:rPr lang="el-GR" dirty="0"/>
              <a:t> προσδοκίες για την θηλυκότητα και την αρρενωπότητα, </a:t>
            </a:r>
            <a:r>
              <a:rPr lang="el-GR" dirty="0" err="1"/>
              <a:t>έµφυλη</a:t>
            </a:r>
            <a:r>
              <a:rPr lang="el-GR" dirty="0"/>
              <a:t> κοινωνικοποίηση, η αντιμετώπιση της οικογένειας ως ιδιωτικής σφαίρας και υπό την ανδρική εξουσία, μία γενική αποδοχή της βίας ως μέρος της δημόσιας σφαίρας (π.χ. βία και παρενόχληση στον δρόμο) και ως έναν αποδεκτό τρόπο επίλυσης συγκρούσεων και διεκδίκησης. </a:t>
            </a:r>
            <a:endParaRPr lang="en-US" dirty="0"/>
          </a:p>
          <a:p>
            <a:pPr algn="just"/>
            <a:r>
              <a:rPr lang="el-GR" dirty="0"/>
              <a:t>Θρησκευτικές και ιστορικές παραδόσεις που προβάλλουν την έννοια της ιδιοκτησίας των γυναικών και νομιμοποιούν τον έλεγχο της γυναικείας σεξουαλικότητας.</a:t>
            </a:r>
            <a:endParaRPr lang="en-US" dirty="0"/>
          </a:p>
          <a:p>
            <a:endParaRPr lang="el-GR" dirty="0"/>
          </a:p>
        </p:txBody>
      </p:sp>
    </p:spTree>
    <p:extLst>
      <p:ext uri="{BB962C8B-B14F-4D97-AF65-F5344CB8AC3E}">
        <p14:creationId xmlns:p14="http://schemas.microsoft.com/office/powerpoint/2010/main" val="2328554503"/>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306</TotalTime>
  <Words>2521</Words>
  <Application>Microsoft Office PowerPoint</Application>
  <PresentationFormat>Ευρεία οθόνη</PresentationFormat>
  <Paragraphs>101</Paragraphs>
  <Slides>25</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25</vt:i4>
      </vt:variant>
    </vt:vector>
  </HeadingPairs>
  <TitlesOfParts>
    <vt:vector size="28" baseType="lpstr">
      <vt:lpstr>Franklin Gothic Book</vt:lpstr>
      <vt:lpstr>Times New Roman</vt:lpstr>
      <vt:lpstr>Περικοπή</vt:lpstr>
      <vt:lpstr>Πατέρας και γιος</vt:lpstr>
      <vt:lpstr>Έμφυλη βια </vt:lpstr>
      <vt:lpstr>Το παγόβουνο της έμφυλης βίας</vt:lpstr>
      <vt:lpstr>Έμφυλη βία</vt:lpstr>
      <vt:lpstr>Έμφυλη βία</vt:lpstr>
      <vt:lpstr>Έμφυλη βία </vt:lpstr>
      <vt:lpstr>Έμφυλη βία</vt:lpstr>
      <vt:lpstr>Έμφυλη βία</vt:lpstr>
      <vt:lpstr>Έμφυλη βία  η αρχή του φαινομένου</vt:lpstr>
      <vt:lpstr>Έμφυλη βία  η αρχή του φαινομένου</vt:lpstr>
      <vt:lpstr>Έμφυλη βία  η αρχή του φαινομένου</vt:lpstr>
      <vt:lpstr>Βία κατά των γυναικών</vt:lpstr>
      <vt:lpstr>Βία κατά των γυναικών</vt:lpstr>
      <vt:lpstr>Ενδο-οικογενειακή και Συντροφική Βία </vt:lpstr>
      <vt:lpstr>Μορφές Έµφυλης Βίας / Σωματική βία</vt:lpstr>
      <vt:lpstr>Μορφές Έµφυλης Βίας / Σεξουαλική βία</vt:lpstr>
      <vt:lpstr>Μορφές Έµφυλης Βίας / Ψυχολογική βία </vt:lpstr>
      <vt:lpstr>Παρενόχληση λόγω φύλου και Stalking</vt:lpstr>
      <vt:lpstr>Μορφές Έµφυλης Βίας / Οικονομική βία</vt:lpstr>
      <vt:lpstr>Μορφές Έµφυλης Βίας / Λεκτική βία</vt:lpstr>
      <vt:lpstr>Μορφές Έµφυλης Βίας / Λεκτική βία</vt:lpstr>
      <vt:lpstr>Δεδομένα για την έκταση του φαινομένου</vt:lpstr>
      <vt:lpstr>Δεδομένα για την έκταση του φαινομένου</vt:lpstr>
      <vt:lpstr>Οι συνέπειες της βίας στις γυναίκες</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Έμφυλη βια </dc:title>
  <dc:creator>Next Gen</dc:creator>
  <cp:lastModifiedBy>Next Gen</cp:lastModifiedBy>
  <cp:revision>31</cp:revision>
  <dcterms:created xsi:type="dcterms:W3CDTF">2021-11-08T06:49:16Z</dcterms:created>
  <dcterms:modified xsi:type="dcterms:W3CDTF">2021-11-09T12:18:57Z</dcterms:modified>
</cp:coreProperties>
</file>