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56" r:id="rId5"/>
    <p:sldId id="286" r:id="rId6"/>
    <p:sldId id="267" r:id="rId7"/>
    <p:sldId id="272" r:id="rId8"/>
    <p:sldId id="289" r:id="rId9"/>
    <p:sldId id="269" r:id="rId10"/>
    <p:sldId id="292" r:id="rId11"/>
    <p:sldId id="277" r:id="rId12"/>
    <p:sldId id="280" r:id="rId13"/>
    <p:sldId id="268" r:id="rId14"/>
    <p:sldId id="290" r:id="rId15"/>
    <p:sldId id="291" r:id="rId16"/>
    <p:sldId id="270" r:id="rId17"/>
    <p:sldId id="274" r:id="rId18"/>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3" d="100"/>
          <a:sy n="83" d="100"/>
        </p:scale>
        <p:origin x="40" y="203"/>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14D81E7-FD18-4F7A-972E-F51352EB0189}" type="datetime1">
              <a:rPr lang="el-GR" smtClean="0"/>
              <a:t>2/2/2023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el-GR" smtClean="0"/>
              <a:t>‹#›</a:t>
            </a:fld>
            <a:endParaRPr lang="el-GR" dirty="0"/>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C00895D-8695-4424-BA81-03B187D5C4C4}" type="datetime1">
              <a:rPr lang="el-GR" noProof="0" smtClean="0"/>
              <a:t>2/2/2023</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6B3765-1535-41FB-A927-AAD2D1E85382}" type="slidenum">
              <a:rPr lang="el-GR" noProof="0" smtClean="0"/>
              <a:t>‹#›</a:t>
            </a:fld>
            <a:endParaRPr lang="el-GR" noProof="0"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BF6B3765-1535-41FB-A927-AAD2D1E85382}" type="slidenum">
              <a:rPr lang="el-GR" smtClean="0"/>
              <a:t>1</a:t>
            </a:fld>
            <a:endParaRPr lang="el-GR" dirty="0"/>
          </a:p>
        </p:txBody>
      </p:sp>
    </p:spTree>
    <p:extLst>
      <p:ext uri="{BB962C8B-B14F-4D97-AF65-F5344CB8AC3E}">
        <p14:creationId xmlns:p14="http://schemas.microsoft.com/office/powerpoint/2010/main" val="299427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7" name="Θέση ημερομηνίας 6"/>
          <p:cNvSpPr>
            <a:spLocks noGrp="1"/>
          </p:cNvSpPr>
          <p:nvPr>
            <p:ph type="dt" sz="half" idx="10"/>
          </p:nvPr>
        </p:nvSpPr>
        <p:spPr/>
        <p:txBody>
          <a:bodyPr rtlCol="0"/>
          <a:lstStyle/>
          <a:p>
            <a:pPr rtl="0"/>
            <a:fld id="{C572968A-C668-464B-AA83-59B31EF7585C}" type="datetime1">
              <a:rPr lang="el-GR" noProof="0" smtClean="0"/>
              <a:t>2/2/2023</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pPr/>
              <a:t>‹#›</a:t>
            </a:fld>
            <a:endParaRPr lang="el-G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367160"/>
            <a:ext cx="10515600" cy="819355"/>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85451136-BFD5-498A-819C-F3EA66311A84}" type="datetime1">
              <a:rPr lang="el-GR" noProof="0" smtClean="0"/>
              <a:t>2/2/2023</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3534344"/>
          </a:xfrm>
        </p:spPr>
        <p:txBody>
          <a:bodyPr rtlCol="0" anchor="ctr"/>
          <a:lstStyle>
            <a:lvl1pPr>
              <a:defRPr sz="3200"/>
            </a:lvl1pPr>
          </a:lstStyle>
          <a:p>
            <a:pPr rtl="0"/>
            <a:r>
              <a:rPr lang="el-GR" noProof="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C8830F0-62A3-4CA0-8756-2B3F9EE0C117}" type="datetime1">
              <a:rPr lang="el-GR" noProof="0" smtClean="0"/>
              <a:t>2/2/2023</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446212" y="372940"/>
            <a:ext cx="9302752" cy="2992904"/>
          </a:xfrm>
        </p:spPr>
        <p:txBody>
          <a:bodyPr rtlCol="0" anchor="ctr"/>
          <a:lstStyle>
            <a:lvl1pPr>
              <a:defRPr sz="4400"/>
            </a:lvl1pPr>
          </a:lstStyle>
          <a:p>
            <a:pPr rtl="0"/>
            <a:r>
              <a:rPr lang="el-GR" noProof="0"/>
              <a:t>Κάντε κλικ για να επεξεργαστείτε τον τίτλο υποδείγματος</a:t>
            </a:r>
            <a:endParaRPr lang="el-GR" noProof="0" dirty="0"/>
          </a:p>
        </p:txBody>
      </p:sp>
      <p:sp>
        <p:nvSpPr>
          <p:cNvPr id="12" name="Θέση κειμένου 3"/>
          <p:cNvSpPr>
            <a:spLocks noGrp="1"/>
          </p:cNvSpPr>
          <p:nvPr>
            <p:ph type="body" sz="half" idx="13"/>
          </p:nvPr>
        </p:nvSpPr>
        <p:spPr>
          <a:xfrm>
            <a:off x="1720644" y="3373372"/>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4" name="Θέση κειμένου 3"/>
          <p:cNvSpPr>
            <a:spLocks noGrp="1"/>
          </p:cNvSpPr>
          <p:nvPr>
            <p:ph type="body" sz="half" idx="2"/>
          </p:nvPr>
        </p:nvSpPr>
        <p:spPr>
          <a:xfrm>
            <a:off x="838200" y="4509544"/>
            <a:ext cx="10512424" cy="1489496"/>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a:xfrm>
            <a:off x="838200" y="6364165"/>
            <a:ext cx="2743200" cy="365125"/>
          </a:xfrm>
        </p:spPr>
        <p:txBody>
          <a:bodyPr rtlCol="0"/>
          <a:lstStyle/>
          <a:p>
            <a:pPr rtl="0"/>
            <a:fld id="{6B22E8D9-4FAB-40BA-9D3E-05D0122FD91D}" type="datetime1">
              <a:rPr lang="el-GR" noProof="0" smtClean="0"/>
              <a:t>2/2/2023</a:t>
            </a:fld>
            <a:endParaRPr lang="el-GR" noProof="0" dirty="0"/>
          </a:p>
        </p:txBody>
      </p:sp>
      <p:sp>
        <p:nvSpPr>
          <p:cNvPr id="6" name="Θέση υποσέλιδου 5"/>
          <p:cNvSpPr>
            <a:spLocks noGrp="1"/>
          </p:cNvSpPr>
          <p:nvPr>
            <p:ph type="ftr" sz="quarter" idx="11"/>
          </p:nvPr>
        </p:nvSpPr>
        <p:spPr>
          <a:xfrm>
            <a:off x="4038600" y="6364165"/>
            <a:ext cx="4114800" cy="365125"/>
          </a:xfrm>
        </p:spPr>
        <p:txBody>
          <a:bodyPr rtlCol="0"/>
          <a:lstStyle/>
          <a:p>
            <a:pPr rtl="0"/>
            <a:endParaRPr lang="el-GR" noProof="0" dirty="0"/>
          </a:p>
        </p:txBody>
      </p:sp>
      <p:sp>
        <p:nvSpPr>
          <p:cNvPr id="7" name="Θέση αριθμού διαφάνειας 6"/>
          <p:cNvSpPr>
            <a:spLocks noGrp="1"/>
          </p:cNvSpPr>
          <p:nvPr>
            <p:ph type="sldNum" sz="quarter" idx="12"/>
          </p:nvPr>
        </p:nvSpPr>
        <p:spPr>
          <a:xfrm>
            <a:off x="8610600" y="6364165"/>
            <a:ext cx="2743200" cy="365125"/>
          </a:xfrm>
        </p:spPr>
        <p:txBody>
          <a:bodyPr rtlCol="0"/>
          <a:lstStyle/>
          <a:p>
            <a:pPr rtl="0"/>
            <a:fld id="{6D22F896-40B5-4ADD-8801-0D06FADFA095}" type="slidenum">
              <a:rPr lang="el-GR" noProof="0" smtClean="0"/>
              <a:t>‹#›</a:t>
            </a:fld>
            <a:endParaRPr lang="el-GR" noProof="0" dirty="0"/>
          </a:p>
        </p:txBody>
      </p:sp>
      <p:sp>
        <p:nvSpPr>
          <p:cNvPr id="9" name="Πλαίσιο κειμένου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l-GR" sz="8000" noProof="0" dirty="0">
                <a:solidFill>
                  <a:schemeClr val="tx1"/>
                </a:solidFill>
                <a:effectLst/>
              </a:rPr>
              <a:t>“</a:t>
            </a:r>
          </a:p>
        </p:txBody>
      </p:sp>
      <p:sp>
        <p:nvSpPr>
          <p:cNvPr id="10" name="Πλαίσιο κειμένου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2326967"/>
            <a:ext cx="10515600" cy="2511835"/>
          </a:xfrm>
        </p:spPr>
        <p:txBody>
          <a:bodyPr rtlCol="0" anchor="b">
            <a:normAutofit/>
          </a:bodyPr>
          <a:lstStyle>
            <a:lvl1pPr>
              <a:defRPr sz="5400"/>
            </a:lvl1pPr>
          </a:lstStyle>
          <a:p>
            <a:pPr rtl="0"/>
            <a:r>
              <a:rPr lang="el-GR" noProof="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71C6B7C8-F914-44D2-8E33-7C4FFD1428FA}" type="datetime1">
              <a:rPr lang="el-GR" noProof="0" smtClean="0"/>
              <a:t>2/2/2023</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Τίτλος 1"/>
          <p:cNvSpPr>
            <a:spLocks noGrp="1"/>
          </p:cNvSpPr>
          <p:nvPr>
            <p:ph type="title"/>
          </p:nvPr>
        </p:nvSpPr>
        <p:spPr>
          <a:xfrm>
            <a:off x="838200"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7" name="Θέση κειμένου 2"/>
          <p:cNvSpPr>
            <a:spLocks noGrp="1"/>
          </p:cNvSpPr>
          <p:nvPr>
            <p:ph type="body" idx="1" hasCustomPrompt="1"/>
          </p:nvPr>
        </p:nvSpPr>
        <p:spPr>
          <a:xfrm>
            <a:off x="1337282" y="1885950"/>
            <a:ext cx="2946866" cy="576262"/>
          </a:xfrm>
        </p:spPr>
        <p:txBody>
          <a:bodyPr rtlCol="0" anchor="b">
            <a:noAutofit/>
          </a:bodyPr>
          <a:lstStyle>
            <a:lvl1pPr marL="0" indent="0" rtl="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l-GR" noProof="0" dirty="0"/>
              <a:t>Κάντε κλικ, για να επεξεργαστείτε τα Στυλ υποδείγματος κειμένου</a:t>
            </a:r>
          </a:p>
        </p:txBody>
      </p:sp>
      <p:sp>
        <p:nvSpPr>
          <p:cNvPr id="8" name="Θέση κειμένου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9" name="Θέση κειμένου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10" name="Θέση κειμένου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1" name="Θέση κειμένου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12" name="Θέση κειμένου 3"/>
          <p:cNvSpPr>
            <a:spLocks noGrp="1"/>
          </p:cNvSpPr>
          <p:nvPr>
            <p:ph type="body" sz="half" idx="17"/>
          </p:nvPr>
        </p:nvSpPr>
        <p:spPr>
          <a:xfrm>
            <a:off x="7829035" y="257175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C73608B5-0536-4D99-AB8A-658D1A5B3089}" type="datetime1">
              <a:rPr lang="el-GR" noProof="0" smtClean="0"/>
              <a:t>2/2/2023</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Τίτλος 1"/>
          <p:cNvSpPr>
            <a:spLocks noGrp="1"/>
          </p:cNvSpPr>
          <p:nvPr>
            <p:ph type="title"/>
          </p:nvPr>
        </p:nvSpPr>
        <p:spPr>
          <a:xfrm>
            <a:off x="838200"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19" name="Θέση κειμένου 2"/>
          <p:cNvSpPr>
            <a:spLocks noGrp="1"/>
          </p:cNvSpPr>
          <p:nvPr>
            <p:ph type="body" idx="1" hasCustomPrompt="1"/>
          </p:nvPr>
        </p:nvSpPr>
        <p:spPr>
          <a:xfrm>
            <a:off x="1332085" y="4297503"/>
            <a:ext cx="2940050" cy="576262"/>
          </a:xfrm>
        </p:spPr>
        <p:txBody>
          <a:bodyPr rtlCol="0" anchor="b">
            <a:noAutofit/>
          </a:bodyPr>
          <a:lstStyle>
            <a:lvl1pPr marL="0" indent="0" rtl="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να επεξεργαστείτε τα Στυλ υποδείγματος κειμένου</a:t>
            </a:r>
          </a:p>
        </p:txBody>
      </p:sp>
      <p:sp>
        <p:nvSpPr>
          <p:cNvPr id="20" name="Θέση εικόνας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1" name="Θέση κειμένου 3"/>
          <p:cNvSpPr>
            <a:spLocks noGrp="1"/>
          </p:cNvSpPr>
          <p:nvPr>
            <p:ph type="body" sz="half" idx="18"/>
          </p:nvPr>
        </p:nvSpPr>
        <p:spPr>
          <a:xfrm>
            <a:off x="1332085" y="4873765"/>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2" name="Θέση κειμένου 4"/>
          <p:cNvSpPr>
            <a:spLocks noGrp="1"/>
          </p:cNvSpPr>
          <p:nvPr>
            <p:ph type="body" sz="quarter" idx="3"/>
          </p:nvPr>
        </p:nvSpPr>
        <p:spPr>
          <a:xfrm>
            <a:off x="4568997" y="4297503"/>
            <a:ext cx="2930525"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3" name="Θέση εικόνας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4" name="Θέση κειμένου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5" name="Θέση κειμένου 4"/>
          <p:cNvSpPr>
            <a:spLocks noGrp="1"/>
          </p:cNvSpPr>
          <p:nvPr>
            <p:ph type="body" sz="quarter" idx="13"/>
          </p:nvPr>
        </p:nvSpPr>
        <p:spPr>
          <a:xfrm>
            <a:off x="7804322" y="4297503"/>
            <a:ext cx="2932113"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6" name="Θέση εικόνας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7" name="Θέση κειμένου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149E8F50-97E0-4DB3-834D-AC4639A31793}" type="datetime1">
              <a:rPr lang="el-GR" noProof="0" smtClean="0"/>
              <a:t>2/2/2023</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209E4FC9-2384-47E9-A7E4-801FFF9DEC25}" type="datetime1">
              <a:rPr lang="el-GR" noProof="0" smtClean="0"/>
              <a:t>2/2/2023</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a:xfrm>
            <a:off x="838200" y="365125"/>
            <a:ext cx="7734300" cy="5811838"/>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B5671F8A-E879-4CE8-809A-85D5786AC78B}" type="datetime1">
              <a:rPr lang="el-GR" noProof="0" smtClean="0"/>
              <a:t>2/2/2023</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111B3E30-0C2A-476F-80C2-327C3EE6A88C}" type="datetime1">
              <a:rPr lang="el-GR" noProof="0" smtClean="0"/>
              <a:t>2/2/2023</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Τίτλος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l-GR" noProof="0"/>
              <a:t>Κάντε κλικ για να επεξεργαστείτε τον τίτλο υποδείγματος</a:t>
            </a:r>
            <a:endParaRPr lang="el-GR" noProof="0" dirty="0"/>
          </a:p>
        </p:txBody>
      </p:sp>
      <p:sp>
        <p:nvSpPr>
          <p:cNvPr id="8" name="Υπότιτλος 2"/>
          <p:cNvSpPr>
            <a:spLocks noGrp="1"/>
          </p:cNvSpPr>
          <p:nvPr>
            <p:ph type="subTitle" idx="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Θέση ημερομηνίας 3"/>
          <p:cNvSpPr>
            <a:spLocks noGrp="1"/>
          </p:cNvSpPr>
          <p:nvPr>
            <p:ph type="dt" sz="half" idx="10"/>
          </p:nvPr>
        </p:nvSpPr>
        <p:spPr/>
        <p:txBody>
          <a:bodyPr rtlCol="0"/>
          <a:lstStyle/>
          <a:p>
            <a:pPr rtl="0"/>
            <a:fld id="{7B89CCC2-4D95-49FB-99B1-B6D606FCFDCF}" type="datetime1">
              <a:rPr lang="el-GR" noProof="0" smtClean="0"/>
              <a:t>2/2/2023</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p:nvPr>
        </p:nvSpPr>
        <p:spPr>
          <a:xfrm>
            <a:off x="1120000" y="1825625"/>
            <a:ext cx="5025216" cy="435133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περιεχομένου 3"/>
          <p:cNvSpPr>
            <a:spLocks noGrp="1"/>
          </p:cNvSpPr>
          <p:nvPr>
            <p:ph sz="half" idx="2"/>
          </p:nvPr>
        </p:nvSpPr>
        <p:spPr>
          <a:xfrm>
            <a:off x="6319840" y="1825625"/>
            <a:ext cx="5033960" cy="435133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ημερομηνίας 4"/>
          <p:cNvSpPr>
            <a:spLocks noGrp="1"/>
          </p:cNvSpPr>
          <p:nvPr>
            <p:ph type="dt" sz="half" idx="10"/>
          </p:nvPr>
        </p:nvSpPr>
        <p:spPr/>
        <p:txBody>
          <a:bodyPr rtlCol="0"/>
          <a:lstStyle/>
          <a:p>
            <a:pPr rtl="0"/>
            <a:fld id="{86CC458F-DC8F-4F66-813E-55AB3005E492}" type="datetime1">
              <a:rPr lang="el-GR" noProof="0" smtClean="0"/>
              <a:t>2/2/2023</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Θέση περιεχομένου 3"/>
          <p:cNvSpPr>
            <a:spLocks noGrp="1"/>
          </p:cNvSpPr>
          <p:nvPr>
            <p:ph sz="half" idx="2"/>
          </p:nvPr>
        </p:nvSpPr>
        <p:spPr>
          <a:xfrm>
            <a:off x="1120000" y="2505075"/>
            <a:ext cx="5025216" cy="36845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κειμένου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6" name="Θέση περιεχομένου 5"/>
          <p:cNvSpPr>
            <a:spLocks noGrp="1"/>
          </p:cNvSpPr>
          <p:nvPr>
            <p:ph sz="quarter" idx="4"/>
          </p:nvPr>
        </p:nvSpPr>
        <p:spPr>
          <a:xfrm>
            <a:off x="6319840" y="2505075"/>
            <a:ext cx="5035548" cy="36845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Θέση ημερομηνίας 6"/>
          <p:cNvSpPr>
            <a:spLocks noGrp="1"/>
          </p:cNvSpPr>
          <p:nvPr>
            <p:ph type="dt" sz="half" idx="10"/>
          </p:nvPr>
        </p:nvSpPr>
        <p:spPr/>
        <p:txBody>
          <a:bodyPr rtlCol="0"/>
          <a:lstStyle/>
          <a:p>
            <a:pPr rtl="0"/>
            <a:fld id="{5467B79C-EE72-46B8-AB46-135415EAB584}" type="datetime1">
              <a:rPr lang="el-GR" noProof="0" smtClean="0"/>
              <a:t>2/2/2023</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p:cNvSpPr>
            <a:spLocks noGrp="1"/>
          </p:cNvSpPr>
          <p:nvPr>
            <p:ph type="dt" sz="half" idx="10"/>
          </p:nvPr>
        </p:nvSpPr>
        <p:spPr/>
        <p:txBody>
          <a:bodyPr rtlCol="0"/>
          <a:lstStyle/>
          <a:p>
            <a:pPr rtl="0"/>
            <a:fld id="{662CA291-1F18-436C-8403-97CE44D2320C}" type="datetime1">
              <a:rPr lang="el-GR" noProof="0" smtClean="0"/>
              <a:t>2/2/2023</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3C01F676-8D45-45D3-8FA0-6F541DD45294}" type="datetime1">
              <a:rPr lang="el-GR" noProof="0" smtClean="0"/>
              <a:t>2/2/2023</a:t>
            </a:fld>
            <a:endParaRPr lang="el-GR" noProof="0" dirty="0"/>
          </a:p>
        </p:txBody>
      </p:sp>
      <p:sp>
        <p:nvSpPr>
          <p:cNvPr id="3" name="Θέση υποσέλιδου 2"/>
          <p:cNvSpPr>
            <a:spLocks noGrp="1"/>
          </p:cNvSpPr>
          <p:nvPr>
            <p:ph type="ftr" sz="quarter" idx="11"/>
          </p:nvPr>
        </p:nvSpPr>
        <p:spPr/>
        <p:txBody>
          <a:bodyPr rtlCol="0"/>
          <a:lstStyle/>
          <a:p>
            <a:pPr rtl="0"/>
            <a:endParaRPr lang="el-GR" noProof="0" dirty="0"/>
          </a:p>
        </p:txBody>
      </p:sp>
      <p:sp>
        <p:nvSpPr>
          <p:cNvPr id="4" name="Θέση αριθμού διαφάνειας 3"/>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a:xfrm>
            <a:off x="5183188" y="987425"/>
            <a:ext cx="6172200" cy="4873625"/>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κειμένου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666894E-87EC-4A2E-80C5-C3A736109F17}" type="datetime1">
              <a:rPr lang="el-GR" noProof="0" smtClean="0"/>
              <a:t>2/2/2023</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A1BC1225-B373-4C77-A94B-0A132A44D303}" type="datetime1">
              <a:rPr lang="el-GR" noProof="0" smtClean="0"/>
              <a:t>2/2/2023</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BACEC880-68B0-4153-8ED4-2A91B8DABBB0}" type="datetime1">
              <a:rPr lang="el-GR" noProof="0" smtClean="0"/>
              <a:t>2/2/2023</a:t>
            </a:fld>
            <a:endParaRPr lang="el-GR" noProof="0"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endParaRPr lang="el-GR" noProof="0"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6D22F896-40B5-4ADD-8801-0D06FADFA095}" type="slidenum">
              <a:rPr lang="el-GR" noProof="0" smtClean="0"/>
              <a:pPr/>
              <a:t>‹#›</a:t>
            </a:fld>
            <a:endParaRPr lang="el-GR"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overeignty.net/un-treaties/ICJ-STATUTE.t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g4s2PUZ6S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Εικόνα 4" descr="κοντινό πλάνο εικόνας κυμάτων">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0"/>
            <a:ext cx="12191980" cy="6858000"/>
          </a:xfrm>
          <a:prstGeom prst="rect">
            <a:avLst/>
          </a:prstGeom>
        </p:spPr>
      </p:pic>
      <p:sp>
        <p:nvSpPr>
          <p:cNvPr id="3" name="Υπότιτλος 2">
            <a:extLst>
              <a:ext uri="{FF2B5EF4-FFF2-40B4-BE49-F238E27FC236}">
                <a16:creationId xmlns:a16="http://schemas.microsoft.com/office/drawing/2014/main" id="{516A0C15-5BB2-41A2-BD46-E18F635D59B0}"/>
              </a:ext>
            </a:extLst>
          </p:cNvPr>
          <p:cNvSpPr>
            <a:spLocks noGrp="1"/>
          </p:cNvSpPr>
          <p:nvPr>
            <p:ph type="subTitle" idx="1"/>
          </p:nvPr>
        </p:nvSpPr>
        <p:spPr>
          <a:xfrm>
            <a:off x="2204691" y="2555206"/>
            <a:ext cx="9144000" cy="754025"/>
          </a:xfrm>
        </p:spPr>
        <p:txBody>
          <a:bodyPr rtlCol="0">
            <a:normAutofit fontScale="40000" lnSpcReduction="20000"/>
          </a:bodyPr>
          <a:lstStyle/>
          <a:p>
            <a:r>
              <a:rPr lang="el-GR" sz="3200" b="1" dirty="0">
                <a:solidFill>
                  <a:schemeClr val="tx1"/>
                </a:solidFill>
              </a:rPr>
              <a:t>Δρ. Πολυτίμη Μ. Φαρμάκη</a:t>
            </a:r>
            <a:endParaRPr lang="en-GB" sz="3200" b="1" dirty="0">
              <a:solidFill>
                <a:schemeClr val="tx1"/>
              </a:solidFill>
            </a:endParaRPr>
          </a:p>
          <a:p>
            <a:r>
              <a:rPr lang="en-US" sz="3200" b="1" dirty="0">
                <a:solidFill>
                  <a:schemeClr val="tx1"/>
                </a:solidFill>
              </a:rPr>
              <a:t>PHD, MA, MA, MBA</a:t>
            </a:r>
            <a:endParaRPr lang="el-GR" sz="3200" b="1" dirty="0">
              <a:solidFill>
                <a:schemeClr val="tx1"/>
              </a:solidFill>
            </a:endParaRPr>
          </a:p>
          <a:p>
            <a:r>
              <a:rPr lang="en-GB" sz="2400" b="1" dirty="0">
                <a:solidFill>
                  <a:schemeClr val="tx1"/>
                </a:solidFill>
              </a:rPr>
              <a:t>Pmfarmaki</a:t>
            </a:r>
            <a:r>
              <a:rPr lang="el-GR" sz="2400" b="1" dirty="0">
                <a:solidFill>
                  <a:schemeClr val="tx1"/>
                </a:solidFill>
              </a:rPr>
              <a:t>@</a:t>
            </a:r>
            <a:r>
              <a:rPr lang="en-GB" sz="2400" b="1" dirty="0">
                <a:solidFill>
                  <a:schemeClr val="tx1"/>
                </a:solidFill>
              </a:rPr>
              <a:t>gmail.com</a:t>
            </a:r>
            <a:endParaRPr lang="el-GR" sz="2400" b="1" dirty="0">
              <a:solidFill>
                <a:schemeClr val="tx1"/>
              </a:solidFill>
            </a:endParaRPr>
          </a:p>
          <a:p>
            <a:pPr rtl="0"/>
            <a:endParaRPr lang="el-GR" dirty="0"/>
          </a:p>
        </p:txBody>
      </p:sp>
      <p:sp>
        <p:nvSpPr>
          <p:cNvPr id="2" name="Τίτλος 1">
            <a:extLst>
              <a:ext uri="{FF2B5EF4-FFF2-40B4-BE49-F238E27FC236}">
                <a16:creationId xmlns:a16="http://schemas.microsoft.com/office/drawing/2014/main" id="{AF6636B6-A233-459A-95E5-DFBD46F360BC}"/>
              </a:ext>
            </a:extLst>
          </p:cNvPr>
          <p:cNvSpPr>
            <a:spLocks noGrp="1"/>
          </p:cNvSpPr>
          <p:nvPr>
            <p:ph type="ctrTitle"/>
          </p:nvPr>
        </p:nvSpPr>
        <p:spPr>
          <a:xfrm>
            <a:off x="321828" y="3698468"/>
            <a:ext cx="11139834" cy="2666574"/>
          </a:xfrm>
        </p:spPr>
        <p:txBody>
          <a:bodyPr rtlCol="0">
            <a:normAutofit fontScale="90000"/>
          </a:bodyPr>
          <a:lstStyle/>
          <a:p>
            <a:r>
              <a:rPr lang="el-GR" dirty="0"/>
              <a:t>ΘΕΣΜΙΚΗ ΔΙΑΧΕΙΡΙΣΗ</a:t>
            </a:r>
            <a:br>
              <a:rPr lang="el-GR" dirty="0"/>
            </a:br>
            <a:r>
              <a:rPr lang="el-GR" dirty="0"/>
              <a:t>ΥΔΑΤΙΚΩΝ ΠΟΡΩΝ</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132817" y="153252"/>
            <a:ext cx="11769707" cy="1976174"/>
          </a:xfrm>
        </p:spPr>
        <p:txBody>
          <a:bodyPr>
            <a:normAutofit fontScale="90000"/>
          </a:bodyPr>
          <a:lstStyle/>
          <a:p>
            <a:pPr indent="180340" algn="just">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latin typeface="Arial" panose="020B0604020202020204" pitchFamily="34" charset="0"/>
                <a:ea typeface="Times New Roman" panose="02020603050405020304" pitchFamily="18" charset="0"/>
                <a:cs typeface="Arial" panose="020B0604020202020204" pitchFamily="34" charset="0"/>
              </a:rPr>
            </a:br>
            <a:r>
              <a:rPr lang="el-GR" sz="4900" b="1" i="1" dirty="0">
                <a:solidFill>
                  <a:srgbClr val="00B0F0"/>
                </a:solidFill>
                <a:latin typeface="Arial" panose="020B0604020202020204" pitchFamily="34" charset="0"/>
                <a:ea typeface="Times New Roman" panose="02020603050405020304" pitchFamily="18" charset="0"/>
                <a:cs typeface="Arial" panose="020B0604020202020204" pitchFamily="34" charset="0"/>
              </a:rPr>
              <a:t>Η Συνθήκη των «Εκτός Ναυσιπλοΐας Χρήσεων των Διεθνών Υδάτων» (1997)</a:t>
            </a:r>
            <a:br>
              <a:rPr lang="el-GR" sz="4900" b="1" i="1" dirty="0">
                <a:solidFill>
                  <a:srgbClr val="00B0F0"/>
                </a:solidFill>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2179530"/>
            <a:ext cx="11027289" cy="4323438"/>
          </a:xfrm>
        </p:spPr>
        <p:txBody>
          <a:bodyPr>
            <a:normAutofit/>
          </a:bodyPr>
          <a:lstStyle/>
          <a:p>
            <a:pPr marL="0" indent="0" algn="just">
              <a:lnSpc>
                <a:spcPct val="120000"/>
              </a:lnSpc>
              <a:buNone/>
            </a:pPr>
            <a:r>
              <a:rPr lang="el-GR" sz="18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ΒΑΣΙΚΕΣ ΔΙΑΤΑΞΕΙΣ</a:t>
            </a:r>
          </a:p>
          <a:p>
            <a:pPr algn="just">
              <a:lnSpc>
                <a:spcPct val="120000"/>
              </a:lnSpc>
            </a:pPr>
            <a:r>
              <a:rPr lang="el-GR" sz="1800"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watercourse</a:t>
            </a:r>
            <a:r>
              <a:rPr lang="el-GR" sz="1800" dirty="0">
                <a:effectLst/>
                <a:latin typeface="Arial" panose="020B0604020202020204" pitchFamily="34" charset="0"/>
                <a:ea typeface="Times New Roman" panose="02020603050405020304" pitchFamily="18" charset="0"/>
              </a:rPr>
              <a:t>», όπως αποσαφηνίστηκε και προσδιορίστηκε στο άρθρο 2, είναι πολύ πιο ευρεία από την έννοια διεθνής ποταμός, ωστόσο πιο στενή από την έννοια “</a:t>
            </a:r>
            <a:r>
              <a:rPr lang="en-US" sz="1800" dirty="0">
                <a:effectLst/>
                <a:latin typeface="Arial" panose="020B0604020202020204" pitchFamily="34" charset="0"/>
                <a:ea typeface="Times New Roman" panose="02020603050405020304" pitchFamily="18" charset="0"/>
              </a:rPr>
              <a:t>drainage basin</a:t>
            </a:r>
            <a:r>
              <a:rPr lang="el-GR" sz="1800" dirty="0">
                <a:effectLst/>
                <a:latin typeface="Arial" panose="020B0604020202020204" pitchFamily="34" charset="0"/>
                <a:ea typeface="Times New Roman" panose="02020603050405020304" pitchFamily="18" charset="0"/>
              </a:rPr>
              <a:t>”, που χρησιμοποιήθηκε στους Κανόνες του Ελσίνκι. Από τον ορισμό της έννοιας «</a:t>
            </a:r>
            <a:r>
              <a:rPr lang="en-US" sz="1800" dirty="0">
                <a:effectLst/>
                <a:latin typeface="Arial" panose="020B0604020202020204" pitchFamily="34" charset="0"/>
                <a:ea typeface="Times New Roman" panose="02020603050405020304" pitchFamily="18" charset="0"/>
              </a:rPr>
              <a:t>watercourse</a:t>
            </a:r>
            <a:r>
              <a:rPr lang="el-GR" sz="1800" dirty="0">
                <a:effectLst/>
                <a:latin typeface="Arial" panose="020B0604020202020204" pitchFamily="34" charset="0"/>
                <a:ea typeface="Times New Roman" panose="02020603050405020304" pitchFamily="18" charset="0"/>
              </a:rPr>
              <a:t>» αποκλείονται οι παραπόταμοι, καθώς και τα υπόγεια ύδατα, που αν και βρίσκονται στην ίδια γεωγραφική περιοχή δεν συνδέονται με τα επιφανειακά</a:t>
            </a:r>
          </a:p>
          <a:p>
            <a:pPr algn="just">
              <a:lnSpc>
                <a:spcPct val="120000"/>
              </a:lnSpc>
            </a:pPr>
            <a:r>
              <a:rPr lang="el-GR" sz="1800" dirty="0">
                <a:latin typeface="Arial" panose="020B0604020202020204" pitchFamily="34" charset="0"/>
              </a:rPr>
              <a:t>πυρήνα της Συνθήκης αποτελεί το δεύτερο μέρος της (άρθρα 5-10) που τιτλοφορείται «Γενικές Αρχές», στο οποίο γίνεται αναφορά στις δύο βασικές αρχές του δικαίου διαχείρισης των υδάτινων πόρων . στο άρθρο 5 στην αρχή της ορθολογικής και δίκαιης χρήσης (αγγλικός όρος : </a:t>
            </a:r>
            <a:r>
              <a:rPr lang="en-GB" sz="1800" dirty="0">
                <a:latin typeface="Arial" panose="020B0604020202020204" pitchFamily="34" charset="0"/>
              </a:rPr>
              <a:t>equitable and reasonable utilization</a:t>
            </a:r>
            <a:r>
              <a:rPr lang="el-GR" sz="1800" dirty="0">
                <a:latin typeface="Arial" panose="020B0604020202020204" pitchFamily="34" charset="0"/>
              </a:rPr>
              <a:t>) των διεθνών υδάτινων πόρων και στο άρθρο 7 στην αρχή της «μη πρόκλησης βλάβης» σε παρόχθια κράτη </a:t>
            </a:r>
            <a:r>
              <a:rPr lang="el-GR" sz="1800" dirty="0" err="1">
                <a:latin typeface="Arial" panose="020B0604020202020204" pitchFamily="34" charset="0"/>
              </a:rPr>
              <a:t>Αγγλ</a:t>
            </a:r>
            <a:r>
              <a:rPr lang="en-US" sz="1800" dirty="0">
                <a:latin typeface="Arial" panose="020B0604020202020204" pitchFamily="34" charset="0"/>
              </a:rPr>
              <a:t>. </a:t>
            </a:r>
            <a:r>
              <a:rPr lang="el-GR" sz="1800" dirty="0">
                <a:latin typeface="Arial" panose="020B0604020202020204" pitchFamily="34" charset="0"/>
              </a:rPr>
              <a:t>όρος</a:t>
            </a:r>
            <a:r>
              <a:rPr lang="en-US" sz="1800" dirty="0">
                <a:latin typeface="Arial" panose="020B0604020202020204" pitchFamily="34" charset="0"/>
              </a:rPr>
              <a:t>: </a:t>
            </a:r>
            <a:r>
              <a:rPr lang="en-GB" sz="1800" dirty="0">
                <a:latin typeface="Arial" panose="020B0604020202020204" pitchFamily="34" charset="0"/>
              </a:rPr>
              <a:t>no</a:t>
            </a:r>
            <a:r>
              <a:rPr lang="en-US" sz="1800" dirty="0">
                <a:latin typeface="Arial" panose="020B0604020202020204" pitchFamily="34" charset="0"/>
              </a:rPr>
              <a:t>-</a:t>
            </a:r>
            <a:r>
              <a:rPr lang="en-GB" sz="1800" dirty="0">
                <a:latin typeface="Arial" panose="020B0604020202020204" pitchFamily="34" charset="0"/>
              </a:rPr>
              <a:t>significant harm principle</a:t>
            </a:r>
            <a:endParaRPr lang="el-GR" sz="1800" dirty="0">
              <a:latin typeface="Arial" panose="020B0604020202020204" pitchFamily="34" charset="0"/>
            </a:endParaRPr>
          </a:p>
          <a:p>
            <a:pPr algn="just">
              <a:lnSpc>
                <a:spcPct val="120000"/>
              </a:lnSpc>
            </a:pPr>
            <a:endParaRPr lang="el-GR"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517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132817" y="153252"/>
            <a:ext cx="11769707" cy="1976174"/>
          </a:xfrm>
        </p:spPr>
        <p:txBody>
          <a:bodyPr>
            <a:normAutofit fontScale="90000"/>
          </a:bodyPr>
          <a:lstStyle/>
          <a:p>
            <a:pPr indent="180340" algn="just">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latin typeface="Arial" panose="020B0604020202020204" pitchFamily="34" charset="0"/>
                <a:ea typeface="Times New Roman" panose="02020603050405020304" pitchFamily="18" charset="0"/>
                <a:cs typeface="Arial" panose="020B0604020202020204" pitchFamily="34" charset="0"/>
              </a:rPr>
            </a:br>
            <a:r>
              <a:rPr lang="el-GR" sz="4900" b="1" i="1" dirty="0">
                <a:solidFill>
                  <a:srgbClr val="00B0F0"/>
                </a:solidFill>
                <a:latin typeface="Arial" panose="020B0604020202020204" pitchFamily="34" charset="0"/>
                <a:ea typeface="Times New Roman" panose="02020603050405020304" pitchFamily="18" charset="0"/>
                <a:cs typeface="Arial" panose="020B0604020202020204" pitchFamily="34" charset="0"/>
              </a:rPr>
              <a:t>Η Συνθήκη των «Εκτός Ναυσιπλοΐας Χρήσεων των Διεθνών Υδάτων» (1997)</a:t>
            </a:r>
            <a:br>
              <a:rPr lang="el-GR" sz="4900" b="1" i="1" dirty="0">
                <a:solidFill>
                  <a:srgbClr val="00B0F0"/>
                </a:solidFill>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2179530"/>
            <a:ext cx="11027289" cy="4323438"/>
          </a:xfrm>
        </p:spPr>
        <p:txBody>
          <a:bodyPr>
            <a:normAutofit/>
          </a:bodyPr>
          <a:lstStyle/>
          <a:p>
            <a:pPr marL="0" indent="0" algn="just">
              <a:lnSpc>
                <a:spcPct val="120000"/>
              </a:lnSpc>
              <a:buNone/>
            </a:pPr>
            <a:r>
              <a:rPr lang="el-GR" sz="18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ΒΑΣΙΚΕΣ ΔΙΑΤΑΞΕΙΣ</a:t>
            </a:r>
          </a:p>
          <a:p>
            <a:pPr algn="just">
              <a:lnSpc>
                <a:spcPct val="120000"/>
              </a:lnSpc>
            </a:pPr>
            <a:r>
              <a:rPr lang="el-GR" sz="1800"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watercourse</a:t>
            </a:r>
            <a:r>
              <a:rPr lang="el-GR" sz="1800" dirty="0">
                <a:effectLst/>
                <a:latin typeface="Arial" panose="020B0604020202020204" pitchFamily="34" charset="0"/>
                <a:ea typeface="Times New Roman" panose="02020603050405020304" pitchFamily="18" charset="0"/>
              </a:rPr>
              <a:t>», όπως αποσαφηνίστηκε και προσδιορίστηκε στο άρθρο 2, είναι πολύ πιο ευρεία από την έννοια διεθνής ποταμός, ωστόσο πιο στενή από την έννοια “</a:t>
            </a:r>
            <a:r>
              <a:rPr lang="en-US" sz="1800" dirty="0">
                <a:effectLst/>
                <a:latin typeface="Arial" panose="020B0604020202020204" pitchFamily="34" charset="0"/>
                <a:ea typeface="Times New Roman" panose="02020603050405020304" pitchFamily="18" charset="0"/>
              </a:rPr>
              <a:t>drainage basin</a:t>
            </a:r>
            <a:r>
              <a:rPr lang="el-GR" sz="1800" dirty="0">
                <a:effectLst/>
                <a:latin typeface="Arial" panose="020B0604020202020204" pitchFamily="34" charset="0"/>
                <a:ea typeface="Times New Roman" panose="02020603050405020304" pitchFamily="18" charset="0"/>
              </a:rPr>
              <a:t>”, που χρησιμοποιήθηκε στους Κανόνες του Ελσίνκι. Από τον ορισμό της έννοιας «</a:t>
            </a:r>
            <a:r>
              <a:rPr lang="en-US" sz="1800" dirty="0">
                <a:effectLst/>
                <a:latin typeface="Arial" panose="020B0604020202020204" pitchFamily="34" charset="0"/>
                <a:ea typeface="Times New Roman" panose="02020603050405020304" pitchFamily="18" charset="0"/>
              </a:rPr>
              <a:t>watercourse</a:t>
            </a:r>
            <a:r>
              <a:rPr lang="el-GR" sz="1800" dirty="0">
                <a:effectLst/>
                <a:latin typeface="Arial" panose="020B0604020202020204" pitchFamily="34" charset="0"/>
                <a:ea typeface="Times New Roman" panose="02020603050405020304" pitchFamily="18" charset="0"/>
              </a:rPr>
              <a:t>» αποκλείονται οι παραπόταμοι, καθώς και τα υπόγεια ύδατα, που αν και βρίσκονται στην ίδια γεωγραφική περιοχή δεν συνδέονται με τα επιφανειακά</a:t>
            </a:r>
          </a:p>
          <a:p>
            <a:pPr algn="just">
              <a:lnSpc>
                <a:spcPct val="120000"/>
              </a:lnSpc>
            </a:pPr>
            <a:r>
              <a:rPr lang="el-GR" sz="1800" dirty="0">
                <a:latin typeface="Arial" panose="020B0604020202020204" pitchFamily="34" charset="0"/>
              </a:rPr>
              <a:t>πυρήνα της Συνθήκης αποτελεί το δεύτερο μέρος της (άρθρα 5-10) που τιτλοφορείται «Γενικές Αρχές», στο οποίο γίνεται αναφορά στις δύο βασικές αρχές του δικαίου διαχείρισης των υδάτινων πόρων . στο άρθρο 5 στην αρχή της ορθολογικής και δίκαιης χρήσης (αγγλικός όρος : </a:t>
            </a:r>
            <a:r>
              <a:rPr lang="en-GB" sz="1800" dirty="0">
                <a:latin typeface="Arial" panose="020B0604020202020204" pitchFamily="34" charset="0"/>
              </a:rPr>
              <a:t>equitable and reasonable utilization</a:t>
            </a:r>
            <a:r>
              <a:rPr lang="el-GR" sz="1800" dirty="0">
                <a:latin typeface="Arial" panose="020B0604020202020204" pitchFamily="34" charset="0"/>
              </a:rPr>
              <a:t>) των διεθνών υδάτινων πόρων και στο άρθρο 7 στην αρχή της «μη πρόκλησης βλάβης» σε παρόχθια κράτη </a:t>
            </a:r>
            <a:r>
              <a:rPr lang="el-GR" sz="1800" dirty="0" err="1">
                <a:latin typeface="Arial" panose="020B0604020202020204" pitchFamily="34" charset="0"/>
              </a:rPr>
              <a:t>Αγγλ</a:t>
            </a:r>
            <a:r>
              <a:rPr lang="en-US" sz="1800" dirty="0">
                <a:latin typeface="Arial" panose="020B0604020202020204" pitchFamily="34" charset="0"/>
              </a:rPr>
              <a:t>. </a:t>
            </a:r>
            <a:r>
              <a:rPr lang="el-GR" sz="1800" dirty="0">
                <a:latin typeface="Arial" panose="020B0604020202020204" pitchFamily="34" charset="0"/>
              </a:rPr>
              <a:t>όρος</a:t>
            </a:r>
            <a:r>
              <a:rPr lang="en-US" sz="1800" dirty="0">
                <a:latin typeface="Arial" panose="020B0604020202020204" pitchFamily="34" charset="0"/>
              </a:rPr>
              <a:t>: </a:t>
            </a:r>
            <a:r>
              <a:rPr lang="en-GB" sz="1800" dirty="0">
                <a:latin typeface="Arial" panose="020B0604020202020204" pitchFamily="34" charset="0"/>
              </a:rPr>
              <a:t>no</a:t>
            </a:r>
            <a:r>
              <a:rPr lang="en-US" sz="1800" dirty="0">
                <a:latin typeface="Arial" panose="020B0604020202020204" pitchFamily="34" charset="0"/>
              </a:rPr>
              <a:t>-</a:t>
            </a:r>
            <a:r>
              <a:rPr lang="en-GB" sz="1800" dirty="0">
                <a:latin typeface="Arial" panose="020B0604020202020204" pitchFamily="34" charset="0"/>
              </a:rPr>
              <a:t>significant harm principle</a:t>
            </a:r>
            <a:endParaRPr lang="el-GR" sz="1800" dirty="0">
              <a:latin typeface="Arial" panose="020B0604020202020204" pitchFamily="34" charset="0"/>
            </a:endParaRPr>
          </a:p>
          <a:p>
            <a:pPr algn="just">
              <a:lnSpc>
                <a:spcPct val="120000"/>
              </a:lnSpc>
            </a:pPr>
            <a:endParaRPr lang="el-GR"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227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256784"/>
            <a:ext cx="11027289" cy="6601216"/>
          </a:xfrm>
        </p:spPr>
        <p:txBody>
          <a:bodyPr>
            <a:normAutofit fontScale="92500" lnSpcReduction="20000"/>
          </a:bodyPr>
          <a:lstStyle/>
          <a:p>
            <a:pPr marL="0" indent="0" algn="just">
              <a:lnSpc>
                <a:spcPct val="120000"/>
              </a:lnSpc>
              <a:buNone/>
            </a:pPr>
            <a:r>
              <a:rPr lang="el-GR" sz="18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ΒΑΣΙΚΕΣ ΔΙΑΤΑΞΕΙΣ</a:t>
            </a:r>
          </a:p>
          <a:p>
            <a:pPr algn="just">
              <a:lnSpc>
                <a:spcPct val="120000"/>
              </a:lnSpc>
            </a:pPr>
            <a:r>
              <a:rPr lang="el-GR" sz="1900" dirty="0">
                <a:effectLst/>
                <a:latin typeface="Arial" panose="020B0604020202020204" pitchFamily="34" charset="0"/>
                <a:ea typeface="Times New Roman" panose="02020603050405020304" pitchFamily="18" charset="0"/>
              </a:rPr>
              <a:t>Το Τρίτο Μέρος της Συνθήκης «Σχέδια Ανάπτυξης» (άρθρα 11-19) περιγράφει την αρχή «της υποχρέωσης για προηγούμενη γνωστοποίηση» (</a:t>
            </a:r>
            <a:r>
              <a:rPr lang="el-GR" sz="1900" dirty="0" err="1">
                <a:effectLst/>
                <a:latin typeface="Arial" panose="020B0604020202020204" pitchFamily="34" charset="0"/>
                <a:ea typeface="Times New Roman" panose="02020603050405020304" pitchFamily="18" charset="0"/>
              </a:rPr>
              <a:t>principle</a:t>
            </a:r>
            <a:r>
              <a:rPr lang="el-GR" sz="1900" dirty="0">
                <a:effectLst/>
                <a:latin typeface="Arial" panose="020B0604020202020204" pitchFamily="34" charset="0"/>
                <a:ea typeface="Times New Roman" panose="02020603050405020304" pitchFamily="18" charset="0"/>
              </a:rPr>
              <a:t> of </a:t>
            </a:r>
            <a:r>
              <a:rPr lang="el-GR" sz="1900" dirty="0" err="1">
                <a:effectLst/>
                <a:latin typeface="Arial" panose="020B0604020202020204" pitchFamily="34" charset="0"/>
                <a:ea typeface="Times New Roman" panose="02020603050405020304" pitchFamily="18" charset="0"/>
              </a:rPr>
              <a:t>prior</a:t>
            </a:r>
            <a:r>
              <a:rPr lang="el-GR" sz="1900" dirty="0">
                <a:effectLst/>
                <a:latin typeface="Arial" panose="020B0604020202020204" pitchFamily="34" charset="0"/>
                <a:ea typeface="Times New Roman" panose="02020603050405020304" pitchFamily="18" charset="0"/>
              </a:rPr>
              <a:t> </a:t>
            </a:r>
            <a:r>
              <a:rPr lang="el-GR" sz="1900" dirty="0" err="1">
                <a:effectLst/>
                <a:latin typeface="Arial" panose="020B0604020202020204" pitchFamily="34" charset="0"/>
                <a:ea typeface="Times New Roman" panose="02020603050405020304" pitchFamily="18" charset="0"/>
              </a:rPr>
              <a:t>notification</a:t>
            </a:r>
            <a:r>
              <a:rPr lang="el-GR" sz="1900" dirty="0">
                <a:effectLst/>
                <a:latin typeface="Arial" panose="020B0604020202020204" pitchFamily="34" charset="0"/>
                <a:ea typeface="Times New Roman" panose="02020603050405020304" pitchFamily="18" charset="0"/>
              </a:rPr>
              <a:t>) όλων των παρόχθιων κρατών, στην περίπτωση που ένα από αυτά επιθυμεί να υλοποιήσει στον κοινό υδάτινο πόρο ένα έργο το οποίο έχει διασυνοριακό αντίκτυπο.</a:t>
            </a:r>
          </a:p>
          <a:p>
            <a:pPr algn="just">
              <a:lnSpc>
                <a:spcPct val="120000"/>
              </a:lnSpc>
            </a:pPr>
            <a:r>
              <a:rPr lang="el-GR" sz="1900" dirty="0">
                <a:effectLst/>
                <a:latin typeface="Arial" panose="020B0604020202020204" pitchFamily="34" charset="0"/>
                <a:ea typeface="Times New Roman" panose="02020603050405020304" pitchFamily="18" charset="0"/>
              </a:rPr>
              <a:t>Τα άρθρα 20-26 (Τέταρτο Μέρος)  χαρακτηρίζονται ως οι «περιβαλλοντικές διατάξεις» της Συνθήκης. </a:t>
            </a:r>
          </a:p>
          <a:p>
            <a:pPr algn="just">
              <a:lnSpc>
                <a:spcPct val="120000"/>
              </a:lnSpc>
            </a:pPr>
            <a:r>
              <a:rPr lang="el-GR" sz="1900" dirty="0">
                <a:effectLst/>
                <a:latin typeface="Arial" panose="020B0604020202020204" pitchFamily="34" charset="0"/>
                <a:ea typeface="Times New Roman" panose="02020603050405020304" pitchFamily="18" charset="0"/>
              </a:rPr>
              <a:t>Το Πέμπτο Μέρος της Συνθήκης τιτλοφορείται «Επιβλαβείς Συνθήκες και Επείγουσες Καταστάσεις» και συνίσταται από το άρθρο 27, που προβλέπει την υποχρέωση των κρατών να αποτρέπουν ή να μειώνουν τις επιβλαβείς συνθήκες και το άρθρο 28, που αφορά τις Επείγουσες Καταστάσεις (ο όρος είναι ιδιαίτερα </a:t>
            </a:r>
            <a:r>
              <a:rPr lang="el-GR" sz="1900" dirty="0" err="1">
                <a:effectLst/>
                <a:latin typeface="Arial" panose="020B0604020202020204" pitchFamily="34" charset="0"/>
                <a:ea typeface="Times New Roman" panose="02020603050405020304" pitchFamily="18" charset="0"/>
              </a:rPr>
              <a:t>ευρής</a:t>
            </a:r>
            <a:r>
              <a:rPr lang="el-GR" sz="1900" dirty="0">
                <a:effectLst/>
                <a:latin typeface="Arial" panose="020B0604020202020204" pitchFamily="34" charset="0"/>
                <a:ea typeface="Times New Roman" panose="02020603050405020304" pitchFamily="18" charset="0"/>
              </a:rPr>
              <a:t> και περιλαμβάνει τόσο τα φυσικά φαινόμενα όσο και τις επιβλαβείς ανθρώπινες ενέργειες) και προβλέπει διαδικασίες για τη μείωση των επιβλαβών αποτελεσμάτων στις χώρες προς τις εκβολές των ποταμών (</a:t>
            </a:r>
            <a:r>
              <a:rPr lang="el-GR" sz="1900" dirty="0" err="1">
                <a:effectLst/>
                <a:latin typeface="Arial" panose="020B0604020202020204" pitchFamily="34" charset="0"/>
                <a:ea typeface="Times New Roman" panose="02020603050405020304" pitchFamily="18" charset="0"/>
              </a:rPr>
              <a:t>downstream</a:t>
            </a:r>
            <a:r>
              <a:rPr lang="el-GR" sz="1900" dirty="0">
                <a:effectLst/>
                <a:latin typeface="Arial" panose="020B0604020202020204" pitchFamily="34" charset="0"/>
                <a:ea typeface="Times New Roman" panose="02020603050405020304" pitchFamily="18" charset="0"/>
              </a:rPr>
              <a:t> </a:t>
            </a:r>
            <a:r>
              <a:rPr lang="el-GR" sz="1900" dirty="0" err="1">
                <a:effectLst/>
                <a:latin typeface="Arial" panose="020B0604020202020204" pitchFamily="34" charset="0"/>
                <a:ea typeface="Times New Roman" panose="02020603050405020304" pitchFamily="18" charset="0"/>
              </a:rPr>
              <a:t>countries</a:t>
            </a:r>
            <a:r>
              <a:rPr lang="el-GR" sz="1900" dirty="0">
                <a:effectLst/>
                <a:latin typeface="Arial" panose="020B0604020202020204" pitchFamily="34" charset="0"/>
                <a:ea typeface="Times New Roman" panose="02020603050405020304" pitchFamily="18" charset="0"/>
              </a:rPr>
              <a:t>)</a:t>
            </a:r>
          </a:p>
          <a:p>
            <a:pPr algn="just">
              <a:lnSpc>
                <a:spcPct val="120000"/>
              </a:lnSpc>
            </a:pPr>
            <a:r>
              <a:rPr lang="el-GR" sz="1900" dirty="0">
                <a:effectLst/>
                <a:latin typeface="Arial" panose="020B0604020202020204" pitchFamily="34" charset="0"/>
                <a:ea typeface="Times New Roman" panose="02020603050405020304" pitchFamily="18" charset="0"/>
              </a:rPr>
              <a:t>Το Έκτο Μέρος της Συνθήκης αποτελείται από πέντε άρθρα τα οποία αφορούν άσχετα μεταξύ τους θέματα. </a:t>
            </a:r>
          </a:p>
          <a:p>
            <a:pPr algn="just">
              <a:lnSpc>
                <a:spcPct val="120000"/>
              </a:lnSpc>
            </a:pPr>
            <a:endParaRPr lang="el-GR" sz="1800" dirty="0">
              <a:effectLst/>
              <a:latin typeface="Arial" panose="020B0604020202020204" pitchFamily="34" charset="0"/>
              <a:ea typeface="Times New Roman" panose="02020603050405020304" pitchFamily="18" charset="0"/>
            </a:endParaRPr>
          </a:p>
          <a:p>
            <a:pPr indent="0" algn="just">
              <a:lnSpc>
                <a:spcPct val="110000"/>
              </a:lnSpc>
              <a:buNone/>
            </a:pPr>
            <a:r>
              <a:rPr lang="el-GR"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(Το άρθρο 33 αφορά την επίλυση διαφορών με ειρηνικά μέσα και κοινή συμφωνία μεταξύ κρατών, όσο αφορά την ερμηνεία ή την εφαρμογή της Συνθήκης.  Σε περίπτωση μη επίτευξης συμφωνίας, το άρθρο 33 παράγραφος 2 προβλέπει τη διαδικασία που θα πρέπει να ακολουθήσουν τα κράτη για να διευθετήσουν ειρηνικά το θέμα. Η διαδικασία αυτή παρέχει στα κράτη τις παρακάτω εναλλακτικές λύσεις:</a:t>
            </a:r>
            <a:endParaRPr lang="el-GR" sz="12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10000"/>
              </a:lnSpc>
            </a:pPr>
            <a:r>
              <a:rPr lang="el-GR"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α) την αναζήτηση ενός τρίτου μέρους- κράτους ως διαμεσολαβητή ή</a:t>
            </a:r>
            <a:endParaRPr lang="el-GR" sz="12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10000"/>
              </a:lnSpc>
            </a:pPr>
            <a:r>
              <a:rPr lang="el-GR"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β) την παραπομπή της διαφοράς σε ένα κοινό όργανο που είχαν θεσπίσει  ή   </a:t>
            </a:r>
            <a:endParaRPr lang="el-GR" sz="12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0" algn="just">
              <a:lnSpc>
                <a:spcPct val="110000"/>
              </a:lnSpc>
              <a:buNone/>
            </a:pPr>
            <a:r>
              <a:rPr lang="el-GR"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γ) την επίλυση της διαφοράς με διαιτησία ή την εκδίκασή της από το Διεθνές Δικαστήριο </a:t>
            </a:r>
            <a:r>
              <a:rPr lang="el-GR" sz="12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το ίδιο)</a:t>
            </a:r>
          </a:p>
          <a:p>
            <a:pPr marL="0" indent="0" algn="just">
              <a:lnSpc>
                <a:spcPct val="120000"/>
              </a:lnSpc>
              <a:buNone/>
            </a:pPr>
            <a:endParaRPr lang="el-GR"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9137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DE3C61D2-5B8D-6582-B248-90089DEBC220}"/>
              </a:ext>
            </a:extLst>
          </p:cNvPr>
          <p:cNvSpPr>
            <a:spLocks noGrp="1"/>
          </p:cNvSpPr>
          <p:nvPr>
            <p:ph type="title"/>
          </p:nvPr>
        </p:nvSpPr>
        <p:spPr/>
        <p:txBody>
          <a:bodyPr/>
          <a:lstStyle/>
          <a:p>
            <a:pPr algn="ctr"/>
            <a:r>
              <a:rPr lang="el-GR" b="1" dirty="0">
                <a:solidFill>
                  <a:schemeClr val="accent1">
                    <a:lumMod val="75000"/>
                  </a:schemeClr>
                </a:solidFill>
                <a:effectLst>
                  <a:outerShdw blurRad="38100" dist="38100" dir="2700000" algn="tl">
                    <a:srgbClr val="000000">
                      <a:alpha val="43137"/>
                    </a:srgbClr>
                  </a:outerShdw>
                </a:effectLst>
              </a:rPr>
              <a:t>ΜΕΛΕΤΗ ΠΕΡΙΠΤΩΣΗΣ</a:t>
            </a:r>
          </a:p>
        </p:txBody>
      </p:sp>
      <p:sp>
        <p:nvSpPr>
          <p:cNvPr id="7" name="Θέση περιεχομένου 6">
            <a:extLst>
              <a:ext uri="{FF2B5EF4-FFF2-40B4-BE49-F238E27FC236}">
                <a16:creationId xmlns:a16="http://schemas.microsoft.com/office/drawing/2014/main" id="{071D280A-90F9-7CF5-BC13-915659B78B96}"/>
              </a:ext>
            </a:extLst>
          </p:cNvPr>
          <p:cNvSpPr>
            <a:spLocks noGrp="1"/>
          </p:cNvSpPr>
          <p:nvPr>
            <p:ph idx="1"/>
          </p:nvPr>
        </p:nvSpPr>
        <p:spPr/>
        <p:txBody>
          <a:bodyPr>
            <a:normAutofit/>
          </a:bodyPr>
          <a:lstStyle/>
          <a:p>
            <a:pPr marL="0" indent="0" algn="just">
              <a:buNone/>
            </a:pPr>
            <a:r>
              <a:rPr lang="el-GR" sz="2800" dirty="0">
                <a:solidFill>
                  <a:schemeClr val="accent1">
                    <a:lumMod val="75000"/>
                  </a:schemeClr>
                </a:solidFill>
              </a:rPr>
              <a:t>Ερωτήσεις για περαιτέρω στοχασμό &amp; </a:t>
            </a:r>
            <a:r>
              <a:rPr lang="el-GR" sz="2800" dirty="0" err="1">
                <a:solidFill>
                  <a:schemeClr val="accent1">
                    <a:lumMod val="75000"/>
                  </a:schemeClr>
                </a:solidFill>
              </a:rPr>
              <a:t>αυτοαξιολόγηση</a:t>
            </a:r>
            <a:r>
              <a:rPr lang="el-GR" sz="2800" dirty="0">
                <a:solidFill>
                  <a:schemeClr val="accent1">
                    <a:lumMod val="75000"/>
                  </a:schemeClr>
                </a:solidFill>
              </a:rPr>
              <a:t>:</a:t>
            </a:r>
          </a:p>
          <a:p>
            <a:pPr marL="0" indent="0" algn="just">
              <a:buNone/>
            </a:pPr>
            <a:r>
              <a:rPr lang="el-GR" sz="2800" dirty="0">
                <a:solidFill>
                  <a:schemeClr val="accent1">
                    <a:lumMod val="75000"/>
                  </a:schemeClr>
                </a:solidFill>
              </a:rPr>
              <a:t>1. Τι επιδιώκει </a:t>
            </a:r>
            <a:r>
              <a:rPr lang="el-GR" dirty="0">
                <a:solidFill>
                  <a:schemeClr val="accent1">
                    <a:lumMod val="75000"/>
                  </a:schemeClr>
                </a:solidFill>
              </a:rPr>
              <a:t>η </a:t>
            </a:r>
            <a:r>
              <a:rPr lang="el-GR" dirty="0" err="1">
                <a:solidFill>
                  <a:schemeClr val="accent1">
                    <a:lumMod val="75000"/>
                  </a:schemeClr>
                </a:solidFill>
              </a:rPr>
              <a:t>Συνθηκη</a:t>
            </a:r>
            <a:r>
              <a:rPr lang="el-GR" dirty="0">
                <a:solidFill>
                  <a:schemeClr val="accent1">
                    <a:lumMod val="75000"/>
                  </a:schemeClr>
                </a:solidFill>
              </a:rPr>
              <a:t> αυτή</a:t>
            </a:r>
            <a:r>
              <a:rPr lang="el-GR" sz="2800" dirty="0">
                <a:solidFill>
                  <a:schemeClr val="accent1">
                    <a:lumMod val="75000"/>
                  </a:schemeClr>
                </a:solidFill>
              </a:rPr>
              <a:t>;</a:t>
            </a:r>
          </a:p>
          <a:p>
            <a:pPr marL="0" indent="0" algn="just">
              <a:buNone/>
            </a:pPr>
            <a:r>
              <a:rPr lang="el-GR" sz="2800" dirty="0">
                <a:solidFill>
                  <a:schemeClr val="accent1">
                    <a:lumMod val="75000"/>
                  </a:schemeClr>
                </a:solidFill>
              </a:rPr>
              <a:t>2. Η έννοια </a:t>
            </a:r>
            <a:r>
              <a:rPr lang="en-GB" sz="2800" dirty="0" err="1">
                <a:solidFill>
                  <a:schemeClr val="accent1">
                    <a:lumMod val="75000"/>
                  </a:schemeClr>
                </a:solidFill>
              </a:rPr>
              <a:t>watercource</a:t>
            </a:r>
            <a:r>
              <a:rPr lang="en-GB" sz="2800" dirty="0">
                <a:solidFill>
                  <a:schemeClr val="accent1">
                    <a:lumMod val="75000"/>
                  </a:schemeClr>
                </a:solidFill>
              </a:rPr>
              <a:t> </a:t>
            </a:r>
            <a:r>
              <a:rPr lang="el-GR" dirty="0">
                <a:solidFill>
                  <a:schemeClr val="accent1">
                    <a:lumMod val="75000"/>
                  </a:schemeClr>
                </a:solidFill>
              </a:rPr>
              <a:t>τι περιορισμούς θέτει</a:t>
            </a:r>
            <a:r>
              <a:rPr lang="el-GR" sz="2800" dirty="0">
                <a:solidFill>
                  <a:schemeClr val="accent1">
                    <a:lumMod val="75000"/>
                  </a:schemeClr>
                </a:solidFill>
              </a:rPr>
              <a:t>;</a:t>
            </a:r>
          </a:p>
          <a:p>
            <a:pPr marL="0" indent="0" algn="just">
              <a:buNone/>
            </a:pPr>
            <a:r>
              <a:rPr lang="el-GR" sz="2800" dirty="0">
                <a:solidFill>
                  <a:schemeClr val="accent1">
                    <a:lumMod val="75000"/>
                  </a:schemeClr>
                </a:solidFill>
              </a:rPr>
              <a:t>3. Το άρθρ0 33 για την επίλυση των διαφορών μεταξύ των κρατών παρέχει ουσιαστικές και αποτελεσματικές λύσεις; </a:t>
            </a:r>
          </a:p>
        </p:txBody>
      </p:sp>
      <p:sp>
        <p:nvSpPr>
          <p:cNvPr id="3" name="Θέση ημερομηνίας 2">
            <a:extLst>
              <a:ext uri="{FF2B5EF4-FFF2-40B4-BE49-F238E27FC236}">
                <a16:creationId xmlns:a16="http://schemas.microsoft.com/office/drawing/2014/main" id="{5C572DB9-9D4B-2CAB-1993-30C832D4DD7D}"/>
              </a:ext>
            </a:extLst>
          </p:cNvPr>
          <p:cNvSpPr>
            <a:spLocks noGrp="1"/>
          </p:cNvSpPr>
          <p:nvPr>
            <p:ph type="dt" sz="half" idx="10"/>
          </p:nvPr>
        </p:nvSpPr>
        <p:spPr/>
        <p:txBody>
          <a:bodyPr/>
          <a:lstStyle/>
          <a:p>
            <a:fld id="{7DBC2A1D-E707-49C4-802A-804FFACFEA1A}" type="datetime1">
              <a:rPr lang="el-GR" smtClean="0"/>
              <a:t>2/2/2023</a:t>
            </a:fld>
            <a:endParaRPr lang="en-US" dirty="0"/>
          </a:p>
        </p:txBody>
      </p:sp>
    </p:spTree>
    <p:extLst>
      <p:ext uri="{BB962C8B-B14F-4D97-AF65-F5344CB8AC3E}">
        <p14:creationId xmlns:p14="http://schemas.microsoft.com/office/powerpoint/2010/main" val="45074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93818-CDBA-7312-1490-9D2455AD7BF3}"/>
              </a:ext>
            </a:extLst>
          </p:cNvPr>
          <p:cNvSpPr>
            <a:spLocks noGrp="1"/>
          </p:cNvSpPr>
          <p:nvPr>
            <p:ph type="title"/>
          </p:nvPr>
        </p:nvSpPr>
        <p:spPr>
          <a:xfrm>
            <a:off x="719203" y="537115"/>
            <a:ext cx="10515600" cy="3724009"/>
          </a:xfrm>
        </p:spPr>
        <p:txBody>
          <a:bodyPr>
            <a:normAutofit/>
          </a:bodyPr>
          <a:lstStyle/>
          <a:p>
            <a:pPr algn="ctr"/>
            <a:br>
              <a:rPr lang="el-GR" b="1" dirty="0">
                <a:effectLst/>
                <a:latin typeface="Arial" panose="020B0604020202020204" pitchFamily="34" charset="0"/>
              </a:rPr>
            </a:br>
            <a:endParaRPr lang="el-GR" dirty="0"/>
          </a:p>
        </p:txBody>
      </p:sp>
      <p:sp>
        <p:nvSpPr>
          <p:cNvPr id="4" name="TextBox 3">
            <a:extLst>
              <a:ext uri="{FF2B5EF4-FFF2-40B4-BE49-F238E27FC236}">
                <a16:creationId xmlns:a16="http://schemas.microsoft.com/office/drawing/2014/main" id="{23A3AE71-ED74-C01C-9656-4BC1B594317F}"/>
              </a:ext>
            </a:extLst>
          </p:cNvPr>
          <p:cNvSpPr txBox="1"/>
          <p:nvPr/>
        </p:nvSpPr>
        <p:spPr>
          <a:xfrm>
            <a:off x="212943" y="390235"/>
            <a:ext cx="11636679" cy="6273512"/>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63754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Όταν τίθενται κανόνες, διατάξεις και γενικές αρχές, με ευρύ περιεχόμενο και γενικούς όρους για τη διαχείριση διεθνών λεκανών απορροής ποταμών που έχουν διαφορετικά γεωγραφικά χαρακτηριστικά και συνθήκες και εφαρμόζονται από διαφορετικά κράτη, η ερμηνεία αυτών των κανόνων και των αρχών μπορεί να γίνει με ποικίλους τρόπους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tabLst>
                <a:tab pos="63754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Ο γεωγραφικός σκοπός της Σύμβασης αποδυναμώνει την εφαρμογή των αρχών της για τη μόλυνση των υδάτων, καθώς υπάρχουν παράγοντες μόλυνσης των υδάτων που λειτουργούν εκτός της έννοιας “</a:t>
            </a:r>
            <a:r>
              <a:rPr lang="en-US" sz="1800" dirty="0">
                <a:effectLst/>
                <a:latin typeface="Arial" panose="020B0604020202020204" pitchFamily="34" charset="0"/>
                <a:ea typeface="Times New Roman" panose="02020603050405020304" pitchFamily="18" charset="0"/>
                <a:cs typeface="Arial" panose="020B0604020202020204" pitchFamily="34" charset="0"/>
              </a:rPr>
              <a:t>watercourse</a:t>
            </a:r>
            <a:r>
              <a:rPr lang="el-GR" sz="1800" dirty="0">
                <a:effectLst/>
                <a:latin typeface="Arial" panose="020B0604020202020204" pitchFamily="34" charset="0"/>
                <a:ea typeface="Times New Roman" panose="02020603050405020304" pitchFamily="18" charset="0"/>
                <a:cs typeface="Arial" panose="020B0604020202020204" pitchFamily="34" charset="0"/>
              </a:rPr>
              <a:t>”, που ερμηνεύτηκε ως ένα σύστημα που αποτελείται από τα επιφανειακά και υπόγεια ύδατα τα οποία από τη φύση αποτελούν ένα ενιαίο σύνολο και που εκβάλουν στο ίδιο σημείο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tabLst>
                <a:tab pos="63754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Τα άρθρα που περιέχει η Συνθήκη για την επίλυση των διαφορών μεταξύ των κρατών δεν παρέχουν ουσιαστικές και αποτελεσματικές λύσεις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tabLst>
                <a:tab pos="63754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Αν και 103 χώρες αποδέχτηκαν το ψήφισμα για την υιοθέτηση της Συνθήκης, η επικύρωσή της είναι ακόμη αμφίβολη, καθώς δεν έχει συγκεντρώσει τον απαιτούμενο αριθμό υπογραφών</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l-GR" sz="1800" dirty="0">
                <a:effectLst/>
                <a:latin typeface="Arial" panose="020B0604020202020204" pitchFamily="34" charset="0"/>
                <a:ea typeface="Times New Roman" panose="02020603050405020304" pitchFamily="18" charset="0"/>
              </a:rPr>
              <a:t>Μολονότι η Συνθήκη περιέχει πολλές διατάξεις για τη </a:t>
            </a:r>
            <a:r>
              <a:rPr lang="el-GR" sz="1800" dirty="0" err="1">
                <a:effectLst/>
                <a:latin typeface="Arial" panose="020B0604020202020204" pitchFamily="34" charset="0"/>
                <a:ea typeface="Times New Roman" panose="02020603050405020304" pitchFamily="18" charset="0"/>
              </a:rPr>
              <a:t>συνδιαχείριση</a:t>
            </a:r>
            <a:r>
              <a:rPr lang="el-GR" sz="1800" dirty="0">
                <a:effectLst/>
                <a:latin typeface="Arial" panose="020B0604020202020204" pitchFamily="34" charset="0"/>
                <a:ea typeface="Times New Roman" panose="02020603050405020304" pitchFamily="18" charset="0"/>
              </a:rPr>
              <a:t> των υδάτινων πόρων, ακόμη και αν επικυρωθεί, δεν είναι σίγουρο ότι θα υπογραφεί από γειτονικές χώρες που βρίσκονται είτε στις εκβολές είτε στις πηγές των ποταμών, ώστε να μπορέσει να εφαρμοστεί</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4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5B62A6-ECBA-D91F-5C1C-850897086B75}"/>
              </a:ext>
            </a:extLst>
          </p:cNvPr>
          <p:cNvSpPr txBox="1"/>
          <p:nvPr/>
        </p:nvSpPr>
        <p:spPr>
          <a:xfrm>
            <a:off x="951727" y="1095745"/>
            <a:ext cx="9981775" cy="2800767"/>
          </a:xfrm>
          <a:prstGeom prst="rect">
            <a:avLst/>
          </a:prstGeom>
          <a:noFill/>
        </p:spPr>
        <p:txBody>
          <a:bodyPr wrap="square">
            <a:spAutoFit/>
          </a:bodyPr>
          <a:lstStyle/>
          <a:p>
            <a:pPr algn="ctr"/>
            <a:r>
              <a:rPr lang="el-GR" sz="4400" b="1" i="1" dirty="0">
                <a:solidFill>
                  <a:srgbClr val="00B0F0"/>
                </a:solidFill>
                <a:effectLst>
                  <a:outerShdw blurRad="38100" dist="38100" dir="2700000" algn="tl">
                    <a:srgbClr val="000000">
                      <a:alpha val="43137"/>
                    </a:srgbClr>
                  </a:outerShdw>
                </a:effectLst>
                <a:latin typeface="+mj-lt"/>
                <a:ea typeface="Times New Roman" panose="02020603050405020304" pitchFamily="18" charset="0"/>
              </a:rPr>
              <a:t>Σύμβαση των Ηνωμένων Εθνών για την προστασία και τη χρησιμοποίηση των διασυνοριακών </a:t>
            </a:r>
            <a:r>
              <a:rPr lang="el-GR" sz="4400" b="1" i="1" dirty="0" err="1">
                <a:solidFill>
                  <a:srgbClr val="00B0F0"/>
                </a:solidFill>
                <a:effectLst>
                  <a:outerShdw blurRad="38100" dist="38100" dir="2700000" algn="tl">
                    <a:srgbClr val="000000">
                      <a:alpha val="43137"/>
                    </a:srgbClr>
                  </a:outerShdw>
                </a:effectLst>
                <a:latin typeface="+mj-lt"/>
                <a:ea typeface="Times New Roman" panose="02020603050405020304" pitchFamily="18" charset="0"/>
              </a:rPr>
              <a:t>υδατορευμάτων</a:t>
            </a:r>
            <a:r>
              <a:rPr lang="el-GR" sz="4400" b="1" i="1" dirty="0">
                <a:solidFill>
                  <a:srgbClr val="00B0F0"/>
                </a:solidFill>
                <a:effectLst>
                  <a:outerShdw blurRad="38100" dist="38100" dir="2700000" algn="tl">
                    <a:srgbClr val="000000">
                      <a:alpha val="43137"/>
                    </a:srgbClr>
                  </a:outerShdw>
                </a:effectLst>
                <a:latin typeface="+mj-lt"/>
                <a:ea typeface="Times New Roman" panose="02020603050405020304" pitchFamily="18" charset="0"/>
              </a:rPr>
              <a:t> και των διεθνών λιμνών</a:t>
            </a:r>
            <a:endParaRPr lang="el-GR" sz="4400" b="1" i="1" dirty="0">
              <a:solidFill>
                <a:srgbClr val="00B0F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4338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4B2607-F2A4-3AD7-B002-7BDDD3429F9A}"/>
              </a:ext>
            </a:extLst>
          </p:cNvPr>
          <p:cNvSpPr txBox="1"/>
          <p:nvPr/>
        </p:nvSpPr>
        <p:spPr>
          <a:xfrm>
            <a:off x="194119" y="0"/>
            <a:ext cx="11687972" cy="6640151"/>
          </a:xfrm>
          <a:prstGeom prst="rect">
            <a:avLst/>
          </a:prstGeom>
          <a:noFill/>
        </p:spPr>
        <p:txBody>
          <a:bodyPr wrap="square">
            <a:spAutoFit/>
          </a:bodyPr>
          <a:lstStyle/>
          <a:p>
            <a:pPr algn="just">
              <a:lnSpc>
                <a:spcPct val="150000"/>
              </a:lnSpc>
            </a:pPr>
            <a:r>
              <a:rPr lang="el-GR" sz="3600" dirty="0">
                <a:solidFill>
                  <a:srgbClr val="FFFF00"/>
                </a:solidFill>
                <a:effectLst/>
                <a:latin typeface="Arial" panose="020B0604020202020204" pitchFamily="34" charset="0"/>
                <a:ea typeface="Times New Roman" panose="02020603050405020304" pitchFamily="18" charset="0"/>
              </a:rPr>
              <a:t>Η απαρχή και βέβαια το κορυφαίο γεγονός, σε παγκόσμιο κυβερνητικό επίπεδο για την προστασία του περιβάλλοντος θεωρείται η Συνδιάσκεψη του ΟΗΕ στη Στοκχόλμη για το Ανθρώπινο Περιβάλλον (1972). Από το σύνολο των κειμένων της Συνδιάσκεψης προκύπτει η σύνδεση της οικονομικής και κοινωνικής ανάπτυξης με την εξασφάλιση ενός ευνοϊκού φυσικού και ανθρωπογενούς περιβάλλοντος. </a:t>
            </a:r>
            <a:endParaRPr lang="el-GR" sz="3600" b="1"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981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3930FB4-029B-EEEF-5A38-9C4D4D9D33F5}"/>
              </a:ext>
            </a:extLst>
          </p:cNvPr>
          <p:cNvSpPr>
            <a:spLocks noGrp="1"/>
          </p:cNvSpPr>
          <p:nvPr>
            <p:ph type="title"/>
          </p:nvPr>
        </p:nvSpPr>
        <p:spPr>
          <a:xfrm>
            <a:off x="173685" y="388237"/>
            <a:ext cx="11733948" cy="4321689"/>
          </a:xfrm>
        </p:spPr>
        <p:txBody>
          <a:bodyPr>
            <a:noAutofit/>
          </a:bodyPr>
          <a:lstStyle/>
          <a:p>
            <a:pPr algn="ctr">
              <a:lnSpc>
                <a:spcPct val="150000"/>
              </a:lnSpc>
            </a:pPr>
            <a:br>
              <a:rPr lang="en-GB" sz="4800" b="1" dirty="0">
                <a:solidFill>
                  <a:srgbClr val="00B0F0"/>
                </a:solidFill>
                <a:effectLst/>
                <a:latin typeface="Arial" panose="020B0604020202020204" pitchFamily="34" charset="0"/>
              </a:rPr>
            </a:br>
            <a:r>
              <a:rPr lang="el-GR" sz="4800" b="1" dirty="0">
                <a:solidFill>
                  <a:srgbClr val="00B0F0"/>
                </a:solidFill>
                <a:effectLst/>
                <a:latin typeface="Arial" panose="020B0604020202020204" pitchFamily="34" charset="0"/>
              </a:rPr>
              <a:t>Η εξέλιξη </a:t>
            </a:r>
            <a:r>
              <a:rPr lang="el-GR" sz="4800" b="1" dirty="0">
                <a:solidFill>
                  <a:srgbClr val="00B0F0"/>
                </a:solidFill>
                <a:latin typeface="Arial" panose="020B0604020202020204" pitchFamily="34" charset="0"/>
              </a:rPr>
              <a:t>και διαμόρφωση του διεθνούς δικαίου περιβαλλοντικής προστασίας διακρίνεται σε τρεις περιόδους</a:t>
            </a:r>
            <a:endParaRPr lang="el-GR" sz="4800" dirty="0">
              <a:solidFill>
                <a:srgbClr val="00B0F0"/>
              </a:solidFill>
            </a:endParaRPr>
          </a:p>
        </p:txBody>
      </p:sp>
    </p:spTree>
    <p:extLst>
      <p:ext uri="{BB962C8B-B14F-4D97-AF65-F5344CB8AC3E}">
        <p14:creationId xmlns:p14="http://schemas.microsoft.com/office/powerpoint/2010/main" val="251984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1001668" y="592572"/>
            <a:ext cx="10515600" cy="663904"/>
          </a:xfrm>
        </p:spPr>
        <p:txBody>
          <a:bodyPr>
            <a:normAutofit fontScale="90000"/>
          </a:bodyPr>
          <a:lstStyle/>
          <a:p>
            <a:pPr indent="180340">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r>
              <a:rPr lang="el-GR" sz="4900" b="1" i="1" dirty="0">
                <a:latin typeface="Arial" panose="020B0604020202020204" pitchFamily="34" charset="0"/>
                <a:ea typeface="Times New Roman" panose="02020603050405020304" pitchFamily="18" charset="0"/>
                <a:cs typeface="Arial" panose="020B0604020202020204" pitchFamily="34" charset="0"/>
              </a:rPr>
              <a:t>ΤΡΕΙΣ ΠΕΡΙΟΔΟΙ…</a:t>
            </a: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1726632"/>
            <a:ext cx="11027289" cy="4776335"/>
          </a:xfrm>
        </p:spPr>
        <p:txBody>
          <a:bodyPr>
            <a:normAutofit fontScale="70000" lnSpcReduction="20000"/>
          </a:bodyPr>
          <a:lstStyle/>
          <a:p>
            <a:pPr indent="180340" algn="just">
              <a:lnSpc>
                <a:spcPct val="150000"/>
              </a:lnSpc>
            </a:pPr>
            <a:r>
              <a:rPr lang="el-GR" sz="2800" dirty="0">
                <a:effectLst/>
                <a:latin typeface="Arial" panose="020B0604020202020204" pitchFamily="34" charset="0"/>
                <a:ea typeface="Times New Roman" panose="02020603050405020304" pitchFamily="18" charset="0"/>
                <a:cs typeface="Arial" panose="020B0604020202020204" pitchFamily="34" charset="0"/>
              </a:rPr>
              <a:t>Η πρώτη περίοδος, η οποία χρονολογείται πριν από τη Συνδιάσκεψη του ΟΗΕ στη Στοκχόλμη,  χαρακτηρίζεται από διάσπαρτα και επιμέρους νομοθετικά κείμενα που στόχευαν κυρίως στην αντιμετώπιση συγκεκριμένων προβλημάτων. </a:t>
            </a:r>
          </a:p>
          <a:p>
            <a:pPr indent="180340" algn="just">
              <a:lnSpc>
                <a:spcPct val="150000"/>
              </a:lnSpc>
            </a:pPr>
            <a:r>
              <a:rPr lang="el-GR" sz="2800" dirty="0">
                <a:effectLst/>
                <a:latin typeface="Arial" panose="020B0604020202020204" pitchFamily="34" charset="0"/>
                <a:ea typeface="Times New Roman" panose="02020603050405020304" pitchFamily="18" charset="0"/>
                <a:cs typeface="Arial" panose="020B0604020202020204" pitchFamily="34" charset="0"/>
              </a:rPr>
              <a:t>Η δεύτερη περίοδος, που χαρακτηρίζεται από συμβάσεις πλαίσιο για την αντιμετώπιση τομεακών περιβαλλοντικών προβλημάτων και </a:t>
            </a:r>
          </a:p>
          <a:p>
            <a:pPr indent="180340" algn="just">
              <a:lnSpc>
                <a:spcPct val="150000"/>
              </a:lnSpc>
            </a:pPr>
            <a:r>
              <a:rPr lang="el-GR" sz="2800" dirty="0">
                <a:effectLst/>
                <a:latin typeface="Arial" panose="020B0604020202020204" pitchFamily="34" charset="0"/>
                <a:ea typeface="Times New Roman" panose="02020603050405020304" pitchFamily="18" charset="0"/>
                <a:cs typeface="Arial" panose="020B0604020202020204" pitchFamily="34" charset="0"/>
              </a:rPr>
              <a:t>η τρίτη περίοδος, μετά τη Συνδιάσκεψη του ΟΗΕ στη Στοκχόλμη,  χαρακτηρίζεται από μια ολιστική προσέγγιση της προστασίας του περιβάλλοντος και επιχειρεί να συνδυάσει την προστασία αυτή με την οικονομική ανάπτυξη με βάση </a:t>
            </a:r>
            <a:r>
              <a:rPr lang="el-GR"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την αρχή της </a:t>
            </a:r>
            <a:r>
              <a:rPr lang="el-GR" sz="28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αειφορίας</a:t>
            </a:r>
            <a:r>
              <a:rPr lang="el-GR"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endParaRPr lang="el-GR"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buNone/>
            </a:pPr>
            <a:br>
              <a:rPr lang="el-GR" sz="2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Tree>
    <p:extLst>
      <p:ext uri="{BB962C8B-B14F-4D97-AF65-F5344CB8AC3E}">
        <p14:creationId xmlns:p14="http://schemas.microsoft.com/office/powerpoint/2010/main" val="265455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ADD1B5-AB6A-D106-8998-3886EFB8D61D}"/>
              </a:ext>
            </a:extLst>
          </p:cNvPr>
          <p:cNvSpPr>
            <a:spLocks noGrp="1"/>
          </p:cNvSpPr>
          <p:nvPr>
            <p:ph type="title"/>
          </p:nvPr>
        </p:nvSpPr>
        <p:spPr>
          <a:xfrm>
            <a:off x="838200" y="114815"/>
            <a:ext cx="10515600" cy="1325563"/>
          </a:xfrm>
        </p:spPr>
        <p:txBody>
          <a:bodyPr>
            <a:normAutofit/>
          </a:bodyPr>
          <a:lstStyle/>
          <a:p>
            <a:pPr algn="ctr"/>
            <a:r>
              <a:rPr lang="el-GR" sz="4400" b="1" i="1" dirty="0">
                <a:solidFill>
                  <a:srgbClr val="00B050"/>
                </a:solidFill>
                <a:latin typeface="Arial" panose="020B0604020202020204" pitchFamily="34" charset="0"/>
                <a:ea typeface="Times New Roman" panose="02020603050405020304" pitchFamily="18" charset="0"/>
                <a:cs typeface="Arial" panose="020B0604020202020204" pitchFamily="34" charset="0"/>
              </a:rPr>
              <a:t>ΠΗΓΕΣ ΔΙΕΘΝΟΥΣ ΔΙΚΑΙΟΥ</a:t>
            </a:r>
            <a:endParaRPr lang="el-GR" sz="4400" dirty="0">
              <a:solidFill>
                <a:srgbClr val="00B050"/>
              </a:solidFill>
            </a:endParaRPr>
          </a:p>
        </p:txBody>
      </p:sp>
      <p:sp>
        <p:nvSpPr>
          <p:cNvPr id="3" name="Θέση περιεχομένου 2">
            <a:extLst>
              <a:ext uri="{FF2B5EF4-FFF2-40B4-BE49-F238E27FC236}">
                <a16:creationId xmlns:a16="http://schemas.microsoft.com/office/drawing/2014/main" id="{5450F8FE-8531-4C86-3A3F-C3F74515ECB8}"/>
              </a:ext>
            </a:extLst>
          </p:cNvPr>
          <p:cNvSpPr>
            <a:spLocks noGrp="1"/>
          </p:cNvSpPr>
          <p:nvPr>
            <p:ph idx="1"/>
          </p:nvPr>
        </p:nvSpPr>
        <p:spPr>
          <a:xfrm>
            <a:off x="388237" y="1353720"/>
            <a:ext cx="10965563" cy="5614110"/>
          </a:xfrm>
        </p:spPr>
        <p:txBody>
          <a:bodyPr>
            <a:noAutofit/>
          </a:bodyPr>
          <a:lstStyle/>
          <a:p>
            <a:pPr indent="0" algn="just">
              <a:lnSpc>
                <a:spcPct val="150000"/>
              </a:lnSpc>
              <a:buNone/>
            </a:pPr>
            <a:r>
              <a:rPr lang="el-GR" sz="1800" dirty="0">
                <a:latin typeface="Arial" panose="020B0604020202020204" pitchFamily="34" charset="0"/>
                <a:ea typeface="Times New Roman" panose="02020603050405020304" pitchFamily="18" charset="0"/>
                <a:cs typeface="Arial" panose="020B0604020202020204" pitchFamily="34" charset="0"/>
              </a:rPr>
              <a:t>Α</a:t>
            </a:r>
            <a:r>
              <a:rPr lang="el-GR" sz="1800" dirty="0">
                <a:effectLst/>
                <a:latin typeface="Arial" panose="020B0604020202020204" pitchFamily="34" charset="0"/>
                <a:ea typeface="Times New Roman" panose="02020603050405020304" pitchFamily="18" charset="0"/>
                <a:cs typeface="Arial" panose="020B0604020202020204" pitchFamily="34" charset="0"/>
              </a:rPr>
              <a:t>ναφορά στις πηγές του διεθνούς δικαίου υπάρχει στο άρθρο 38 του Κανονισμού Λειτουργίας του Διεθνούς Δικαστηρίου (</a:t>
            </a:r>
            <a:r>
              <a:rPr lang="en-US" sz="1800" dirty="0">
                <a:effectLst/>
                <a:latin typeface="Arial" panose="020B0604020202020204" pitchFamily="34" charset="0"/>
                <a:ea typeface="Times New Roman" panose="02020603050405020304" pitchFamily="18" charset="0"/>
                <a:cs typeface="Arial" panose="020B0604020202020204" pitchFamily="34" charset="0"/>
              </a:rPr>
              <a:t>Statute of the International Court of Justice</a:t>
            </a:r>
            <a:r>
              <a:rPr lang="el-GR" sz="1800" dirty="0">
                <a:effectLst/>
                <a:latin typeface="Arial" panose="020B0604020202020204" pitchFamily="34" charset="0"/>
                <a:ea typeface="Times New Roman" panose="02020603050405020304" pitchFamily="18" charset="0"/>
                <a:cs typeface="Arial" panose="020B0604020202020204" pitchFamily="34" charset="0"/>
              </a:rPr>
              <a:t>). Στο άρθρο αυτό προβλέπεται ότι το Δικαστήριο οφείλει να λαμβάνει υπόψη του, κατά τη λήψη των αποφάσεών του, το διεθνές δίκαιο εφαρμόζοντας :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Arial" panose="020B0604020202020204" pitchFamily="34" charset="0"/>
                <a:ea typeface="Times New Roman" panose="02020603050405020304" pitchFamily="18" charset="0"/>
                <a:cs typeface="Arial" panose="020B0604020202020204" pitchFamily="34" charset="0"/>
              </a:rPr>
              <a:t>α) τις διεθνείς Συνθήκες και Συμβάσεις,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Arial" panose="020B0604020202020204" pitchFamily="34" charset="0"/>
                <a:ea typeface="Times New Roman" panose="02020603050405020304" pitchFamily="18" charset="0"/>
                <a:cs typeface="Arial" panose="020B0604020202020204" pitchFamily="34" charset="0"/>
              </a:rPr>
              <a:t>β) το εθιμικό διεθνές δίκαιο,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Arial" panose="020B0604020202020204" pitchFamily="34" charset="0"/>
                <a:ea typeface="Times New Roman" panose="02020603050405020304" pitchFamily="18" charset="0"/>
                <a:cs typeface="Arial" panose="020B0604020202020204" pitchFamily="34" charset="0"/>
              </a:rPr>
              <a:t>γ) τις γενικές αρχές που αποδέχονται τα κράτη και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Arial" panose="020B0604020202020204" pitchFamily="34" charset="0"/>
                <a:ea typeface="Times New Roman" panose="02020603050405020304" pitchFamily="18" charset="0"/>
                <a:cs typeface="Arial" panose="020B0604020202020204" pitchFamily="34" charset="0"/>
              </a:rPr>
              <a:t>δ) τις δικαστικές αποφάσεις.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l-GR" sz="1800" u="sng" baseline="30000" dirty="0" err="1">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Βλ</a:t>
            </a:r>
            <a:r>
              <a:rPr lang="en-US" sz="1800" baseline="30000" dirty="0">
                <a:effectLst/>
                <a:latin typeface="Arial" panose="020B0604020202020204" pitchFamily="34" charset="0"/>
                <a:ea typeface="Times New Roman" panose="02020603050405020304" pitchFamily="18" charset="0"/>
                <a:cs typeface="Times New Roman" panose="02020603050405020304" pitchFamily="18" charset="0"/>
              </a:rPr>
              <a:t>.</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σχετικά: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Statute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the International Court of Justice,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June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26, 1945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Chapter</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II.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Competence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the Court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Article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38.(1) The Court,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whose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function</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is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to</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decide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in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accordance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with</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international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law</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such</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disputes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are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submitted</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to</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it</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shall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apply</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international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conventions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whether</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general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or</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particular</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establishing</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rules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expressly</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recognized</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by</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contesting</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states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(b)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international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custom</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evidence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a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general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practice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accepted</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law</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(c)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general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principles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law</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recognized</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by</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civilized</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nations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(d)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subject</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to</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provisions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Article</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59,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judicial</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decisions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and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teachings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most</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highly</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qualified</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publicists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various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nations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as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subsidiary</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means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for the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determination</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rules</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of </a:t>
            </a:r>
            <a:r>
              <a:rPr lang="el-GR" sz="1800" baseline="30000" dirty="0" err="1">
                <a:effectLst/>
                <a:latin typeface="Arial" panose="020B0604020202020204" pitchFamily="34" charset="0"/>
                <a:ea typeface="Times New Roman" panose="02020603050405020304" pitchFamily="18" charset="0"/>
                <a:cs typeface="Times New Roman" panose="02020603050405020304" pitchFamily="18" charset="0"/>
              </a:rPr>
              <a:t>law</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u="none" strike="noStrike" baseline="300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http://www.sovereignty.net/un-treaties/ICJ-STATUTE.txt</a:t>
            </a:r>
            <a:r>
              <a:rPr lang="el-GR"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pPr>
            <a:endParaRPr lang="el-G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83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a:extLst>
              <a:ext uri="{FF2B5EF4-FFF2-40B4-BE49-F238E27FC236}">
                <a16:creationId xmlns:a16="http://schemas.microsoft.com/office/drawing/2014/main" id="{99CA892C-0528-163B-5647-90A9D11FCA9D}"/>
              </a:ext>
            </a:extLst>
          </p:cNvPr>
          <p:cNvSpPr>
            <a:spLocks noGrp="1"/>
          </p:cNvSpPr>
          <p:nvPr>
            <p:ph type="subTitle" idx="1"/>
          </p:nvPr>
        </p:nvSpPr>
        <p:spPr>
          <a:xfrm>
            <a:off x="2311051" y="3137771"/>
            <a:ext cx="9042747" cy="1310630"/>
          </a:xfrm>
        </p:spPr>
        <p:txBody>
          <a:bodyPr/>
          <a:lstStyle/>
          <a:p>
            <a:r>
              <a:rPr lang="en-GB" dirty="0">
                <a:hlinkClick r:id="rId2"/>
              </a:rPr>
              <a:t>https://www.youtube.com/watch?v=bg4s2PUZ6S8</a:t>
            </a:r>
            <a:endParaRPr lang="el-GR" dirty="0"/>
          </a:p>
          <a:p>
            <a:endParaRPr lang="el-GR" dirty="0"/>
          </a:p>
        </p:txBody>
      </p:sp>
    </p:spTree>
    <p:extLst>
      <p:ext uri="{BB962C8B-B14F-4D97-AF65-F5344CB8AC3E}">
        <p14:creationId xmlns:p14="http://schemas.microsoft.com/office/powerpoint/2010/main" val="76053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F70F379-E160-C4E2-7999-8FFFCEB97FF0}"/>
              </a:ext>
            </a:extLst>
          </p:cNvPr>
          <p:cNvSpPr>
            <a:spLocks noGrp="1"/>
          </p:cNvSpPr>
          <p:nvPr>
            <p:ph type="title"/>
          </p:nvPr>
        </p:nvSpPr>
        <p:spPr>
          <a:xfrm>
            <a:off x="787116" y="607898"/>
            <a:ext cx="10515600" cy="4439182"/>
          </a:xfrm>
        </p:spPr>
        <p:txBody>
          <a:bodyPr>
            <a:normAutofit/>
          </a:bodyPr>
          <a:lstStyle/>
          <a:p>
            <a:pPr algn="ctr"/>
            <a:r>
              <a:rPr lang="el-GR" b="1" spc="600" dirty="0">
                <a:solidFill>
                  <a:schemeClr val="tx2">
                    <a:lumMod val="75000"/>
                  </a:schemeClr>
                </a:solidFill>
                <a:effectLst>
                  <a:outerShdw blurRad="38100" dist="38100" dir="2700000" algn="tl">
                    <a:srgbClr val="000000">
                      <a:alpha val="43137"/>
                    </a:srgbClr>
                  </a:outerShdw>
                </a:effectLst>
              </a:rPr>
              <a:t>Διεθνείς Συνθήκες για την προστασία και διαχείριση των επιφανειακών  υδάτινων πόρων</a:t>
            </a:r>
            <a:br>
              <a:rPr lang="el-GR" b="1" spc="600" dirty="0">
                <a:solidFill>
                  <a:schemeClr val="tx2">
                    <a:lumMod val="75000"/>
                  </a:schemeClr>
                </a:solidFill>
                <a:effectLst>
                  <a:outerShdw blurRad="38100" dist="38100" dir="2700000" algn="tl">
                    <a:srgbClr val="000000">
                      <a:alpha val="43137"/>
                    </a:srgbClr>
                  </a:outerShdw>
                </a:effectLst>
              </a:rPr>
            </a:br>
            <a:endParaRPr lang="el-GR" b="1" spc="6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635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6E4264A2-4B89-11CF-09EB-FA28CFBEA437}"/>
              </a:ext>
            </a:extLst>
          </p:cNvPr>
          <p:cNvSpPr>
            <a:spLocks noGrp="1"/>
          </p:cNvSpPr>
          <p:nvPr>
            <p:ph type="title"/>
          </p:nvPr>
        </p:nvSpPr>
        <p:spPr>
          <a:xfrm>
            <a:off x="839788" y="365124"/>
            <a:ext cx="10515600" cy="6015241"/>
          </a:xfrm>
        </p:spPr>
        <p:txBody>
          <a:bodyPr>
            <a:noAutofit/>
          </a:bodyPr>
          <a:lstStyle/>
          <a:p>
            <a:pPr indent="180340" algn="just">
              <a:lnSpc>
                <a:spcPct val="150000"/>
              </a:lnSpc>
            </a:pPr>
            <a:br>
              <a:rPr lang="el-GR" sz="2000" dirty="0">
                <a:effectLst/>
                <a:latin typeface="Arial" panose="020B0604020202020204" pitchFamily="34" charset="0"/>
                <a:ea typeface="Times New Roman" panose="02020603050405020304" pitchFamily="18" charset="0"/>
                <a:cs typeface="Arial" panose="020B0604020202020204" pitchFamily="34" charset="0"/>
              </a:rPr>
            </a:br>
            <a:br>
              <a:rPr lang="el-GR" sz="2000" dirty="0">
                <a:effectLst/>
                <a:latin typeface="Arial" panose="020B0604020202020204" pitchFamily="34" charset="0"/>
                <a:ea typeface="Times New Roman" panose="02020603050405020304" pitchFamily="18" charset="0"/>
                <a:cs typeface="Arial" panose="020B0604020202020204" pitchFamily="34" charset="0"/>
              </a:rPr>
            </a:br>
            <a:r>
              <a:rPr lang="el-GR" sz="2000" dirty="0">
                <a:effectLst/>
                <a:latin typeface="Arial" panose="020B0604020202020204" pitchFamily="34" charset="0"/>
                <a:ea typeface="Times New Roman" panose="02020603050405020304" pitchFamily="18" charset="0"/>
                <a:cs typeface="Arial" panose="020B0604020202020204" pitchFamily="34" charset="0"/>
              </a:rPr>
              <a:t>Η πρώτη διεθνής Συνθήκη, που απλώς περιλάμβανε διατάξεις για τα ύδατα, ήταν η Συνθήκη της Βιέννης του 1815, η οποία στα άρθρα 108-116 ρύθμιζε θέματα σχετικά με τη </a:t>
            </a:r>
            <a:r>
              <a:rPr lang="el-GR" sz="2000" dirty="0" err="1">
                <a:effectLst/>
                <a:latin typeface="Arial" panose="020B0604020202020204" pitchFamily="34" charset="0"/>
                <a:ea typeface="Times New Roman" panose="02020603050405020304" pitchFamily="18" charset="0"/>
                <a:cs typeface="Arial" panose="020B0604020202020204" pitchFamily="34" charset="0"/>
              </a:rPr>
              <a:t>ναυσιπλοϊα</a:t>
            </a:r>
            <a:r>
              <a:rPr lang="el-GR" sz="2000" dirty="0">
                <a:effectLst/>
                <a:latin typeface="Arial" panose="020B0604020202020204" pitchFamily="34" charset="0"/>
                <a:ea typeface="Times New Roman" panose="02020603050405020304" pitchFamily="18" charset="0"/>
                <a:cs typeface="Arial" panose="020B0604020202020204" pitchFamily="34" charset="0"/>
              </a:rPr>
              <a:t> των υδάτων και ειδικότερα των ποταμών που διέσχιζαν περισσότερες χώρες. οι πρώτες Συνθήκες που ρύθμιζαν αποκλειστικά ζητήματα διαχείρισης και προστασίας των διεθνών υδάτων ήταν αρχικά το 1921 η «Συνθήκη της Βαρκελώνης για το Καθεστώς των Υδάτων Ναυσιπλοΐας Διεθνούς Ενδιαφέροντος» και το 1923 η «Συνθήκη της Γενεύης για την Υδραυλική ενέργεια που επηρεάζει περισσότερα κράτη». </a:t>
            </a:r>
            <a:br>
              <a:rPr lang="el-GR" sz="2000" dirty="0">
                <a:effectLst/>
                <a:latin typeface="Arial" panose="020B0604020202020204" pitchFamily="34" charset="0"/>
                <a:ea typeface="Times New Roman" panose="02020603050405020304" pitchFamily="18" charset="0"/>
                <a:cs typeface="Times New Roman" panose="02020603050405020304" pitchFamily="18" charset="0"/>
              </a:rPr>
            </a:br>
            <a:r>
              <a:rPr lang="el-GR" sz="2000" dirty="0">
                <a:effectLst/>
                <a:latin typeface="Arial" panose="020B0604020202020204" pitchFamily="34" charset="0"/>
                <a:ea typeface="Times New Roman" panose="02020603050405020304" pitchFamily="18" charset="0"/>
                <a:cs typeface="Arial" panose="020B0604020202020204" pitchFamily="34" charset="0"/>
              </a:rPr>
              <a:t>Οι πιο σημαντικές προβλέψεις των δύο αυτών Συνθηκών περιλαμβάνονται στα άρθρα που καθιέρωναν αφενός την αρχή της ελεύθερης ναυσιπλοΐας για όλα τα κράτη και όχι μόνο τα παρόχθια και αφετέρου την προτεραιότητα της χρήσης της ναυσιπλοΐας έναντι των υπολοίπων χρήσεων, με ελάχιστες εξαιρέσεις για τις οικιακές χρήσεις.</a:t>
            </a:r>
            <a:r>
              <a:rPr lang="el-GR" sz="16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2000" dirty="0">
                <a:effectLst/>
                <a:latin typeface="Arial" panose="020B0604020202020204" pitchFamily="34" charset="0"/>
                <a:ea typeface="Times New Roman" panose="02020603050405020304" pitchFamily="18" charset="0"/>
                <a:cs typeface="Arial" panose="020B0604020202020204" pitchFamily="34" charset="0"/>
              </a:rPr>
              <a:t>Με εξαίρεση τις διατάξεις αυτές, το περιεχόμενο των δύο αυτών Συνθηκών παρουσιάζει περισσότερο ιστορικό και ακαδημαϊκό ενδιαφέρον, καθώς η εφαρμογή τους δεν ήταν ποτέ ουσιαστική.  </a:t>
            </a:r>
            <a:br>
              <a:rPr lang="el-GR" sz="2000" dirty="0">
                <a:effectLst/>
                <a:latin typeface="Arial" panose="020B0604020202020204" pitchFamily="34" charset="0"/>
                <a:ea typeface="Times New Roman" panose="02020603050405020304" pitchFamily="18" charset="0"/>
                <a:cs typeface="Times New Roman" panose="02020603050405020304" pitchFamily="18" charset="0"/>
              </a:rPr>
            </a:br>
            <a:br>
              <a:rPr lang="el-GR" sz="2000" dirty="0">
                <a:effectLst/>
                <a:latin typeface="Arial" panose="020B0604020202020204" pitchFamily="34" charset="0"/>
                <a:ea typeface="Times New Roman" panose="02020603050405020304" pitchFamily="18" charset="0"/>
              </a:rPr>
            </a:br>
            <a:endParaRPr lang="el-GR" sz="2000" dirty="0">
              <a:solidFill>
                <a:schemeClr val="tx2">
                  <a:lumMod val="75000"/>
                </a:schemeClr>
              </a:solidFill>
            </a:endParaRPr>
          </a:p>
        </p:txBody>
      </p:sp>
      <p:sp>
        <p:nvSpPr>
          <p:cNvPr id="4" name="Θέση κειμένου 3">
            <a:extLst>
              <a:ext uri="{FF2B5EF4-FFF2-40B4-BE49-F238E27FC236}">
                <a16:creationId xmlns:a16="http://schemas.microsoft.com/office/drawing/2014/main" id="{06CA735C-6442-F494-25D4-3D5E2ADBC76F}"/>
              </a:ext>
            </a:extLst>
          </p:cNvPr>
          <p:cNvSpPr>
            <a:spLocks noGrp="1"/>
          </p:cNvSpPr>
          <p:nvPr>
            <p:ph type="body" sz="half" idx="2"/>
          </p:nvPr>
        </p:nvSpPr>
        <p:spPr>
          <a:xfrm rot="16200000">
            <a:off x="-2458242" y="2893872"/>
            <a:ext cx="5751634" cy="957745"/>
          </a:xfrm>
        </p:spPr>
        <p:txBody>
          <a:bodyPr>
            <a:normAutofit/>
          </a:bodyPr>
          <a:lstStyle/>
          <a:p>
            <a:pPr algn="ctr"/>
            <a:r>
              <a:rPr lang="el-GR" sz="4400" b="1" i="1" dirty="0">
                <a:solidFill>
                  <a:srgbClr val="FFFF00"/>
                </a:solidFill>
                <a:effectLst>
                  <a:outerShdw blurRad="38100" dist="38100" dir="2700000" algn="tl">
                    <a:srgbClr val="000000">
                      <a:alpha val="43137"/>
                    </a:srgbClr>
                  </a:outerShdw>
                </a:effectLst>
              </a:rPr>
              <a:t>ΓΙΑ ΤΗΝ ΙΣΤΟΡΙΑ…</a:t>
            </a:r>
          </a:p>
        </p:txBody>
      </p:sp>
    </p:spTree>
    <p:extLst>
      <p:ext uri="{BB962C8B-B14F-4D97-AF65-F5344CB8AC3E}">
        <p14:creationId xmlns:p14="http://schemas.microsoft.com/office/powerpoint/2010/main" val="1280728188"/>
      </p:ext>
    </p:extLst>
  </p:cSld>
  <p:clrMapOvr>
    <a:masterClrMapping/>
  </p:clrMapOvr>
</p:sld>
</file>

<file path=ppt/theme/theme1.xml><?xml version="1.0" encoding="utf-8"?>
<a:theme xmlns:a="http://schemas.openxmlformats.org/drawingml/2006/main" name="Βάθος">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5216_TF77929380.potx" id="{96B80604-E877-40BD-9C24-DF3CC7074B36}" vid="{1B9E6CF6-507A-48A7-BACB-B394024787A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Σχεδίαση Βάθος</Template>
  <TotalTime>205</TotalTime>
  <Words>1565</Words>
  <Application>Microsoft Office PowerPoint</Application>
  <PresentationFormat>Ευρεία οθόνη</PresentationFormat>
  <Paragraphs>54</Paragraphs>
  <Slides>14</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Corbel</vt:lpstr>
      <vt:lpstr>Times New Roman</vt:lpstr>
      <vt:lpstr>Wingdings</vt:lpstr>
      <vt:lpstr>Βάθος</vt:lpstr>
      <vt:lpstr>ΘΕΣΜΙΚΗ ΔΙΑΧΕΙΡΙΣΗ ΥΔΑΤΙΚΩΝ ΠΟΡΩΝ</vt:lpstr>
      <vt:lpstr>Παρουσίαση του PowerPoint</vt:lpstr>
      <vt:lpstr>Παρουσίαση του PowerPoint</vt:lpstr>
      <vt:lpstr> Η εξέλιξη και διαμόρφωση του διεθνούς δικαίου περιβαλλοντικής προστασίας διακρίνεται σε τρεις περιόδους</vt:lpstr>
      <vt:lpstr>           ΤΡΕΙΣ ΠΕΡΙΟΔΟΙ…       .   </vt:lpstr>
      <vt:lpstr>ΠΗΓΕΣ ΔΙΕΘΝΟΥΣ ΔΙΚΑΙΟΥ</vt:lpstr>
      <vt:lpstr>Παρουσίαση του PowerPoint</vt:lpstr>
      <vt:lpstr>Διεθνείς Συνθήκες για την προστασία και διαχείριση των επιφανειακών  υδάτινων πόρων </vt:lpstr>
      <vt:lpstr>  Η πρώτη διεθνής Συνθήκη, που απλώς περιλάμβανε διατάξεις για τα ύδατα, ήταν η Συνθήκη της Βιέννης του 1815, η οποία στα άρθρα 108-116 ρύθμιζε θέματα σχετικά με τη ναυσιπλοϊα των υδάτων και ειδικότερα των ποταμών που διέσχιζαν περισσότερες χώρες. οι πρώτες Συνθήκες που ρύθμιζαν αποκλειστικά ζητήματα διαχείρισης και προστασίας των διεθνών υδάτων ήταν αρχικά το 1921 η «Συνθήκη της Βαρκελώνης για το Καθεστώς των Υδάτων Ναυσιπλοΐας Διεθνούς Ενδιαφέροντος» και το 1923 η «Συνθήκη της Γενεύης για την Υδραυλική ενέργεια που επηρεάζει περισσότερα κράτη».  Οι πιο σημαντικές προβλέψεις των δύο αυτών Συνθηκών περιλαμβάνονται στα άρθρα που καθιέρωναν αφενός την αρχή της ελεύθερης ναυσιπλοΐας για όλα τα κράτη και όχι μόνο τα παρόχθια και αφετέρου την προτεραιότητα της χρήσης της ναυσιπλοΐας έναντι των υπολοίπων χρήσεων, με ελάχιστες εξαιρέσεις για τις οικιακές χρήσεις. Με εξαίρεση τις διατάξεις αυτές, το περιεχόμενο των δύο αυτών Συνθηκών παρουσιάζει περισσότερο ιστορικό και ακαδημαϊκό ενδιαφέρον, καθώς η εφαρμογή τους δεν ήταν ποτέ ουσιαστική.    </vt:lpstr>
      <vt:lpstr>             Η Συνθήκη των «Εκτός Ναυσιπλοΐας Χρήσεων των Διεθνών Υδάτων» (1997)        .   </vt:lpstr>
      <vt:lpstr>             Η Συνθήκη των «Εκτός Ναυσιπλοΐας Χρήσεων των Διεθνών Υδάτων» (1997)        .   </vt:lpstr>
      <vt:lpstr>Παρουσίαση του PowerPoint</vt:lpstr>
      <vt:lpstr>ΜΕΛΕΤΗ ΠΕΡΙΠΤΩΣΗΣ</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ΘΕΣΜΙΚΗ ΔΙΑΧΕΙΡΙΣΗ ΥΔΑΤΙΚΩΝ ΠΟΡΩΝ</dc:title>
  <dc:creator>POLYTIMI FARMAKI</dc:creator>
  <cp:lastModifiedBy>POLYTIMI FARMAKI</cp:lastModifiedBy>
  <cp:revision>8</cp:revision>
  <dcterms:created xsi:type="dcterms:W3CDTF">2022-10-13T07:43:34Z</dcterms:created>
  <dcterms:modified xsi:type="dcterms:W3CDTF">2023-02-02T08:03:28Z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