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1"/>
  </p:notesMasterIdLst>
  <p:sldIdLst>
    <p:sldId id="256" r:id="rId2"/>
    <p:sldId id="260" r:id="rId3"/>
    <p:sldId id="334" r:id="rId4"/>
    <p:sldId id="265" r:id="rId5"/>
    <p:sldId id="267" r:id="rId6"/>
    <p:sldId id="268" r:id="rId7"/>
    <p:sldId id="269" r:id="rId8"/>
    <p:sldId id="270" r:id="rId9"/>
    <p:sldId id="338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335" r:id="rId19"/>
    <p:sldId id="304" r:id="rId20"/>
    <p:sldId id="307" r:id="rId21"/>
    <p:sldId id="339" r:id="rId22"/>
    <p:sldId id="340" r:id="rId23"/>
    <p:sldId id="310" r:id="rId24"/>
    <p:sldId id="311" r:id="rId25"/>
    <p:sldId id="312" r:id="rId26"/>
    <p:sldId id="314" r:id="rId27"/>
    <p:sldId id="284" r:id="rId28"/>
    <p:sldId id="285" r:id="rId29"/>
    <p:sldId id="286" r:id="rId30"/>
    <p:sldId id="287" r:id="rId31"/>
    <p:sldId id="290" r:id="rId32"/>
    <p:sldId id="292" r:id="rId33"/>
    <p:sldId id="342" r:id="rId34"/>
    <p:sldId id="343" r:id="rId35"/>
    <p:sldId id="344" r:id="rId36"/>
    <p:sldId id="295" r:id="rId37"/>
    <p:sldId id="296" r:id="rId38"/>
    <p:sldId id="297" r:id="rId39"/>
    <p:sldId id="298" r:id="rId40"/>
    <p:sldId id="299" r:id="rId41"/>
    <p:sldId id="341" r:id="rId42"/>
    <p:sldId id="301" r:id="rId43"/>
    <p:sldId id="302" r:id="rId44"/>
    <p:sldId id="336" r:id="rId45"/>
    <p:sldId id="345" r:id="rId46"/>
    <p:sldId id="323" r:id="rId47"/>
    <p:sldId id="325" r:id="rId48"/>
    <p:sldId id="326" r:id="rId49"/>
    <p:sldId id="32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 snapToGrid="0" showGuides="1">
      <p:cViewPr varScale="1">
        <p:scale>
          <a:sx n="65" d="100"/>
          <a:sy n="65" d="100"/>
        </p:scale>
        <p:origin x="-888" y="-108"/>
      </p:cViewPr>
      <p:guideLst>
        <p:guide orient="horz" pos="2161"/>
        <p:guide pos="445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1T17:15:56.618" idx="4">
    <p:pos x="4105" y="600"/>
    <p:text>Κάτω μπαλόνι. Αντί για "στρέψτε" καλύτερα θα ήταν να γίνει: "προσανατολίστε"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01T17:17:30.809" idx="6">
    <p:pos x="4210" y="576"/>
    <p:text>Ομοίως με προηγούμενα, στο πάνω μπαλόνι το στρέψτε θα ήταν καλύτερο να γίνει "προσανατολίστε".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48.wmf"/><Relationship Id="rId1" Type="http://schemas.openxmlformats.org/officeDocument/2006/relationships/image" Target="../media/image51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0.wmf"/><Relationship Id="rId9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8.wmf"/><Relationship Id="rId1" Type="http://schemas.openxmlformats.org/officeDocument/2006/relationships/image" Target="../media/image51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21.wmf"/><Relationship Id="rId4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B77CE6D-DCEE-4B69-B420-7B7233158738}" type="datetimeFigureOut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79E421D0-6E63-4248-9D5E-69BBB0DB3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>
              <a:buSzPct val="100000"/>
            </a:pPr>
            <a:fld id="{1D840E19-E5F2-48AB-9383-C6DA474F5045}" type="slidenum">
              <a:rPr lang="en-US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0" hangingPunct="0">
                <a:buSzPct val="100000"/>
              </a:pPr>
              <a:t>48</a:t>
            </a:fld>
            <a:endParaRPr lang="en-US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gray">
          <a:xfrm>
            <a:off x="0" y="320040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7" name="Picture 12" descr="CL_Logo_RGB_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6013450" y="5002213"/>
            <a:ext cx="269716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0" y="3200400"/>
            <a:ext cx="9144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153400" cy="16002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352800"/>
            <a:ext cx="81534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2C7DB-A331-409B-8596-DCCA0B0C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0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C688-1AC5-4D10-A12E-8EB3C079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7A157-5D80-407A-A496-48F67E273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5D466-C693-4891-93B6-338D6C8CB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F7CC5-4A37-4FF4-AF74-C805F2467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5C977-2EBE-4814-9D27-57DD66104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4D0B-F34C-4A97-85D0-1613700BA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01FD-2769-46EA-BADE-6AA35E0A2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38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FDF83-C27A-467C-A224-FFE3D6C09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0F545-FDEB-4EC2-BC4C-ACCDB7985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205F-E414-4DD2-814E-E6DBEFA0B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4E7B9-F054-4502-8950-881BF3168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ACF7E-EE69-47A3-9652-85DF58EB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4231-30FC-47E5-9D31-CCA9DC983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62600" y="64135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135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135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fld id="{3A95F5E2-9764-404A-AD78-2CEB7DBD1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7" cstate="print"/>
          <a:srcRect t="26190" b="52380"/>
          <a:stretch>
            <a:fillRect/>
          </a:stretch>
        </p:blipFill>
        <p:spPr bwMode="gray">
          <a:xfrm>
            <a:off x="0" y="0"/>
            <a:ext cx="91455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4213"/>
            <a:ext cx="9144000" cy="109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21513" name="Picture 9" descr="CL_Logo_RGB_PNG"/>
          <p:cNvPicPr preferRelativeResize="0"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89800" y="6035675"/>
            <a:ext cx="1544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452438" indent="-223838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741363" indent="-174625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028700" indent="-173038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314450" indent="-171450" algn="l" rtl="0" eaLnBrk="0" fontAlgn="base" hangingPunct="0">
        <a:spcBef>
          <a:spcPct val="3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17716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7pPr>
      <a:lvl8pPr marL="26860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8pPr>
      <a:lvl9pPr marL="3143250" indent="-171450" algn="l" rtl="0" eaLnBrk="1" fontAlgn="base" hangingPunct="1">
        <a:spcBef>
          <a:spcPct val="30000"/>
        </a:spcBef>
        <a:spcAft>
          <a:spcPct val="0"/>
        </a:spcAft>
        <a:buClr>
          <a:schemeClr val="hlink"/>
        </a:buClr>
        <a:buFont typeface="Wingdings" pitchFamily="112" charset="2"/>
        <a:buChar char="§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</a:rPr>
              <a:t>Κεφάλαιο</a:t>
            </a:r>
            <a:r>
              <a:rPr lang="en-US" dirty="0" smtClean="0">
                <a:solidFill>
                  <a:srgbClr val="FFFFFF"/>
                </a:solidFill>
              </a:rPr>
              <a:t> Η5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US" sz="2400" dirty="0" err="1" smtClean="0">
                <a:solidFill>
                  <a:srgbClr val="FFFFFF"/>
                </a:solidFill>
              </a:rPr>
              <a:t>Μαγνητικά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πεδία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μαγνητική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φορτισμένο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σωματίδιο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το οποίο κινείται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μέσα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 </a:t>
            </a:r>
            <a:r>
              <a:rPr lang="en-US" dirty="0" err="1" smtClean="0">
                <a:solidFill>
                  <a:srgbClr val="0D3857"/>
                </a:solidFill>
              </a:rPr>
              <a:t>μαγνητικό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334520"/>
          </a:xfrm>
        </p:spPr>
        <p:txBody>
          <a:bodyPr>
            <a:spAutoFit/>
          </a:bodyPr>
          <a:lstStyle/>
          <a:p>
            <a:pPr marL="0" indent="0">
              <a:lnSpc>
                <a:spcPts val="28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Όταν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φορτισμένο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μέσα σε ένα μαγνητικό πεδίο δέχεται 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28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μέτρο</a:t>
            </a:r>
            <a:r>
              <a:rPr lang="en-US" dirty="0" smtClean="0">
                <a:solidFill>
                  <a:srgbClr val="000000"/>
                </a:solidFill>
              </a:rPr>
              <a:t> F</a:t>
            </a:r>
            <a:r>
              <a:rPr lang="en-US" baseline="-25000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ανάλογο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l-GR" i="1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μέτρου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ταχύτητ</a:t>
            </a:r>
            <a:r>
              <a:rPr lang="el-GR" dirty="0" smtClean="0">
                <a:solidFill>
                  <a:srgbClr val="000000"/>
                </a:solidFill>
              </a:rPr>
              <a:t>άς του,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Επίσης, τ</a:t>
            </a: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μέτρο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ασκείται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κινούμενο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ανάλογο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</a:t>
            </a:r>
            <a:r>
              <a:rPr lang="en-US" i="1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όπου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γωνία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σχηματίζει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διάνυσμα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ταχύτητας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σωματιδίου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διανύσματος του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</a:pPr>
            <a:endParaRPr lang="el-GR" dirty="0" smtClean="0">
              <a:solidFill>
                <a:srgbClr val="000000"/>
              </a:solidFill>
            </a:endParaRPr>
          </a:p>
          <a:p>
            <a:pPr marL="457200" indent="-280988"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</a:rPr>
              <a:t>Η γωνία </a:t>
            </a: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l-GR" dirty="0" smtClean="0">
                <a:solidFill>
                  <a:srgbClr val="000000"/>
                </a:solidFill>
              </a:rPr>
              <a:t>μικρότερη από τις δύο γωνίες που σχηματίζουν τα διανύσματα της ταχύτητας και του πεδίου.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309021" y="1922766"/>
          <a:ext cx="333375" cy="476250"/>
        </p:xfrm>
        <a:graphic>
          <a:graphicData uri="http://schemas.openxmlformats.org/presentationml/2006/ole">
            <p:oleObj spid="_x0000_s43014" name="Equation" r:id="rId3" imgW="203040" imgH="29196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3694113" y="4678363"/>
          <a:ext cx="1755775" cy="422275"/>
        </p:xfrm>
        <a:graphic>
          <a:graphicData uri="http://schemas.openxmlformats.org/presentationml/2006/ole">
            <p:oleObj spid="_x0000_s43015" name="Equation" r:id="rId4" imgW="952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Περισσότερα σχετικά με την κατεύθυνση </a:t>
            </a:r>
            <a:r>
              <a:rPr lang="el-GR" smtClean="0">
                <a:solidFill>
                  <a:srgbClr val="0D3857"/>
                </a:solidFill>
              </a:rPr>
              <a:t>της μαγνητικής δύναμης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44036" name="Picture 6" descr="27819_2904"/>
          <p:cNvPicPr>
            <a:picLocks noChangeAspect="1" noChangeArrowheads="1"/>
          </p:cNvPicPr>
          <p:nvPr/>
        </p:nvPicPr>
        <p:blipFill>
          <a:blip r:embed="rId2" cstate="print"/>
          <a:srcRect t="9361" r="64635" b="9884"/>
          <a:stretch>
            <a:fillRect/>
          </a:stretch>
        </p:blipFill>
        <p:spPr bwMode="auto">
          <a:xfrm>
            <a:off x="372396" y="2020528"/>
            <a:ext cx="3226209" cy="37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7819_2904"/>
          <p:cNvPicPr>
            <a:picLocks noChangeAspect="1" noChangeArrowheads="1"/>
          </p:cNvPicPr>
          <p:nvPr/>
        </p:nvPicPr>
        <p:blipFill>
          <a:blip r:embed="rId2" cstate="print"/>
          <a:srcRect l="40632" b="8467"/>
          <a:stretch>
            <a:fillRect/>
          </a:stretch>
        </p:blipFill>
        <p:spPr bwMode="auto">
          <a:xfrm>
            <a:off x="3849330" y="1918315"/>
            <a:ext cx="4821698" cy="381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D3857"/>
                </a:solidFill>
              </a:rPr>
              <a:t>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μαγνητική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φορτισμένο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σωματίδιο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που κινείται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μέσα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 </a:t>
            </a:r>
            <a:r>
              <a:rPr lang="en-US" dirty="0" err="1" smtClean="0">
                <a:solidFill>
                  <a:srgbClr val="0D3857"/>
                </a:solidFill>
              </a:rPr>
              <a:t>μαγνητικό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πεδίο</a:t>
            </a:r>
            <a:r>
              <a:rPr lang="el-GR" dirty="0" smtClean="0">
                <a:solidFill>
                  <a:srgbClr val="0D3857"/>
                </a:solidFill>
              </a:rPr>
              <a:t> </a:t>
            </a:r>
            <a:r>
              <a:rPr lang="en-US" dirty="0" smtClean="0"/>
              <a:t>–</a:t>
            </a:r>
            <a:r>
              <a:rPr lang="el-GR" dirty="0" smtClean="0"/>
              <a:t> Διανυσματική μορφή 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9132"/>
            <a:ext cx="8229600" cy="383181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Οι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ιδιότητες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συνοψίζονται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τη </a:t>
            </a:r>
            <a:r>
              <a:rPr lang="en-US" dirty="0" err="1" smtClean="0">
                <a:solidFill>
                  <a:srgbClr val="000000"/>
                </a:solidFill>
              </a:rPr>
              <a:t>διανυσματική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εξίσωση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		</a:t>
            </a:r>
            <a:endParaRPr lang="el-GR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/>
              <a:t>όπου</a:t>
            </a:r>
            <a:r>
              <a:rPr lang="en-US" dirty="0" smtClean="0"/>
              <a:t>: 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796925" lvl="1" indent="-568325">
              <a:spcBef>
                <a:spcPts val="1800"/>
              </a:spcBef>
              <a:buClr>
                <a:srgbClr val="2187BA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η </a:t>
            </a:r>
            <a:r>
              <a:rPr lang="en-US" sz="17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δύναμη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515938" lvl="1" indent="-287338">
              <a:spcBef>
                <a:spcPts val="1800"/>
              </a:spcBef>
              <a:buClr>
                <a:srgbClr val="2187BA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q</a:t>
            </a:r>
            <a:r>
              <a:rPr lang="el-GR" sz="1700" i="1" dirty="0" smtClean="0">
                <a:solidFill>
                  <a:srgbClr val="000000"/>
                </a:solidFill>
              </a:rPr>
              <a:t> </a:t>
            </a:r>
            <a:r>
              <a:rPr lang="en-US" sz="1700" i="1" dirty="0" smtClean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φορτίο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796925" lvl="1" indent="-568325">
              <a:spcBef>
                <a:spcPts val="1800"/>
              </a:spcBef>
              <a:buClr>
                <a:srgbClr val="2187BA"/>
              </a:buClr>
            </a:pPr>
            <a:r>
              <a:rPr lang="en-US" sz="1700" dirty="0" smtClean="0">
                <a:solidFill>
                  <a:srgbClr val="000000"/>
                </a:solidFill>
              </a:rPr>
              <a:t>η </a:t>
            </a:r>
            <a:r>
              <a:rPr lang="en-US" sz="17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κινούμενου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φορτίου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796925" lvl="1" indent="-568325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796925" lvl="1" indent="-568325">
              <a:spcBef>
                <a:spcPts val="2400"/>
              </a:spcBef>
              <a:buClr>
                <a:srgbClr val="2187BA"/>
              </a:buClr>
              <a:buNone/>
            </a:pPr>
            <a:r>
              <a:rPr lang="el-GR" dirty="0" smtClean="0">
                <a:solidFill>
                  <a:srgbClr val="000000"/>
                </a:solidFill>
              </a:rPr>
              <a:t>Το σημείο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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  </a:t>
            </a:r>
            <a:r>
              <a:rPr lang="el-GR" dirty="0" smtClean="0">
                <a:solidFill>
                  <a:srgbClr val="000000"/>
                </a:solidFill>
                <a:sym typeface="Symbol"/>
              </a:rPr>
              <a:t>δηλώνει το 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διανυσματικό</a:t>
            </a:r>
            <a:r>
              <a:rPr lang="el-GR" dirty="0" smtClean="0">
                <a:solidFill>
                  <a:srgbClr val="000000"/>
                </a:solidFill>
                <a:sym typeface="Symbol"/>
              </a:rPr>
              <a:t> ή 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εξωτερικό γινόμενο</a:t>
            </a:r>
            <a:r>
              <a:rPr lang="el-GR" dirty="0" smtClean="0">
                <a:solidFill>
                  <a:srgbClr val="000000"/>
                </a:solidFill>
                <a:sym typeface="Symbol"/>
              </a:rPr>
              <a:t> δύο διανυσμάτων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8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27475" y="2265308"/>
          <a:ext cx="1289050" cy="511175"/>
        </p:xfrm>
        <a:graphic>
          <a:graphicData uri="http://schemas.openxmlformats.org/presentationml/2006/ole">
            <p:oleObj spid="_x0000_s3082" name="Equation" r:id="rId3" imgW="736560" imgH="291960" progId="Equation.3">
              <p:embed/>
            </p:oleObj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919163" y="3154157"/>
          <a:ext cx="314325" cy="484187"/>
        </p:xfrm>
        <a:graphic>
          <a:graphicData uri="http://schemas.openxmlformats.org/presentationml/2006/ole">
            <p:oleObj spid="_x0000_s3083" name="Equation" r:id="rId4" imgW="190440" imgH="291960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920750" y="4136359"/>
          <a:ext cx="228600" cy="414337"/>
        </p:xfrm>
        <a:graphic>
          <a:graphicData uri="http://schemas.openxmlformats.org/presentationml/2006/ole">
            <p:oleObj spid="_x0000_s3084" name="Equation" r:id="rId5" imgW="139680" imgH="253800" progId="Equation.3">
              <p:embed/>
            </p:oleObj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922338" y="4612609"/>
          <a:ext cx="228600" cy="414337"/>
        </p:xfrm>
        <a:graphic>
          <a:graphicData uri="http://schemas.openxmlformats.org/presentationml/2006/ole">
            <p:oleObj spid="_x0000_s3086" name="Equation" r:id="rId6" imgW="139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1940"/>
            <a:ext cx="8273846" cy="5794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Κατεύθυνση</a:t>
            </a:r>
            <a:r>
              <a:rPr lang="el-GR" dirty="0" smtClean="0">
                <a:solidFill>
                  <a:srgbClr val="0D3857"/>
                </a:solidFill>
              </a:rPr>
              <a:t> της μαγνητική δύναμης</a:t>
            </a:r>
            <a:r>
              <a:rPr lang="en-US" dirty="0" smtClean="0">
                <a:solidFill>
                  <a:srgbClr val="0D3857"/>
                </a:solidFill>
              </a:rPr>
              <a:t>: </a:t>
            </a:r>
            <a:r>
              <a:rPr lang="el-GR" dirty="0" smtClean="0">
                <a:solidFill>
                  <a:srgbClr val="0D3857"/>
                </a:solidFill>
              </a:rPr>
              <a:t>Πρώτος κ</a:t>
            </a:r>
            <a:r>
              <a:rPr lang="en-US" dirty="0" err="1" smtClean="0">
                <a:solidFill>
                  <a:srgbClr val="0D3857"/>
                </a:solidFill>
              </a:rPr>
              <a:t>ανόνας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δεξιού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χεριού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3108543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κανόνας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αυτός βασίζεται στον κανόνα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χεριού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εξωτερικό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γινόμενο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φορτίο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θετικό</a:t>
            </a:r>
            <a:r>
              <a:rPr lang="el-GR" dirty="0" smtClean="0">
                <a:solidFill>
                  <a:srgbClr val="000000"/>
                </a:solidFill>
              </a:rPr>
              <a:t>, 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αντίχειρας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δείχνει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Αν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φορτίο 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τότε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αντίχειρα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45061" name="Picture 7" descr="27819_2905"/>
          <p:cNvPicPr>
            <a:picLocks noChangeAspect="1" noChangeArrowheads="1"/>
          </p:cNvPicPr>
          <p:nvPr/>
        </p:nvPicPr>
        <p:blipFill>
          <a:blip r:embed="rId2" cstate="print"/>
          <a:srcRect r="56525"/>
          <a:stretch>
            <a:fillRect/>
          </a:stretch>
        </p:blipFill>
        <p:spPr bwMode="auto">
          <a:xfrm>
            <a:off x="5219700" y="1604963"/>
            <a:ext cx="3260725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865236"/>
            <a:ext cx="8273845" cy="6556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Κατεύθυνση</a:t>
            </a:r>
            <a:r>
              <a:rPr lang="el-GR" dirty="0" smtClean="0">
                <a:solidFill>
                  <a:srgbClr val="0D3857"/>
                </a:solidFill>
              </a:rPr>
              <a:t> της μαγνητική δύναμης </a:t>
            </a:r>
            <a:r>
              <a:rPr lang="en-US" dirty="0" smtClean="0">
                <a:solidFill>
                  <a:srgbClr val="0D3857"/>
                </a:solidFill>
              </a:rPr>
              <a:t>: </a:t>
            </a:r>
            <a:r>
              <a:rPr lang="el-GR" dirty="0" smtClean="0">
                <a:solidFill>
                  <a:srgbClr val="0D3857"/>
                </a:solidFill>
              </a:rPr>
              <a:t>Δεύτερος κ</a:t>
            </a:r>
            <a:r>
              <a:rPr lang="en-US" dirty="0" err="1" smtClean="0">
                <a:solidFill>
                  <a:srgbClr val="0D3857"/>
                </a:solidFill>
              </a:rPr>
              <a:t>ανόνας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δεξιού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χεριού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424731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Ο κανόνας αυτός είναι ε</a:t>
            </a:r>
            <a:r>
              <a:rPr lang="en-US" dirty="0" err="1" smtClean="0">
                <a:solidFill>
                  <a:srgbClr val="000000"/>
                </a:solidFill>
              </a:rPr>
              <a:t>ναλλακτικός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πρώτου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θετικό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παλάμη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έξω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πλεονέκτημα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κανόνα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η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θα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σπρώχνατε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χέρι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σας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ασκείται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αντίθετη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46085" name="Picture 7" descr="27819_2905"/>
          <p:cNvPicPr>
            <a:picLocks noChangeAspect="1" noChangeArrowheads="1"/>
          </p:cNvPicPr>
          <p:nvPr/>
        </p:nvPicPr>
        <p:blipFill>
          <a:blip r:embed="rId2" cstate="print"/>
          <a:srcRect l="43835" r="-75"/>
          <a:stretch>
            <a:fillRect/>
          </a:stretch>
        </p:blipFill>
        <p:spPr bwMode="auto">
          <a:xfrm>
            <a:off x="4799013" y="1519238"/>
            <a:ext cx="4217987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Περισσότερα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σχετικά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με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μέτρο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της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μαγνητικής δύναμης </a:t>
            </a:r>
            <a:r>
              <a:rPr lang="en-US" dirty="0" smtClean="0">
                <a:solidFill>
                  <a:srgbClr val="0D3857"/>
                </a:solidFill>
              </a:rPr>
              <a:t>F</a:t>
            </a:r>
            <a:r>
              <a:rPr lang="en-US" baseline="-25000" dirty="0" smtClean="0">
                <a:solidFill>
                  <a:srgbClr val="0D3857"/>
                </a:solidFill>
              </a:rPr>
              <a:t>B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4710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01621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Λόγω του παράγοντα </a:t>
            </a:r>
            <a:r>
              <a:rPr lang="en-US" dirty="0" smtClean="0">
                <a:solidFill>
                  <a:srgbClr val="000000"/>
                </a:solidFill>
              </a:rPr>
              <a:t>sin</a:t>
            </a:r>
            <a:r>
              <a:rPr lang="en-US" i="1" dirty="0" smtClean="0">
                <a:solidFill>
                  <a:srgbClr val="000000"/>
                </a:solidFill>
                <a:sym typeface="Symbol"/>
              </a:rPr>
              <a:t>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l-GR" dirty="0" smtClean="0">
                <a:solidFill>
                  <a:srgbClr val="000000"/>
                </a:solidFill>
              </a:rPr>
              <a:t>στη σχέση</a:t>
            </a:r>
            <a:r>
              <a:rPr lang="en-US" dirty="0" smtClean="0">
                <a:solidFill>
                  <a:srgbClr val="000000"/>
                </a:solidFill>
              </a:rPr>
              <a:t> F</a:t>
            </a:r>
            <a:r>
              <a:rPr lang="en-US" baseline="-25000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= |</a:t>
            </a:r>
            <a:r>
              <a:rPr lang="en-US" dirty="0" err="1" smtClean="0">
                <a:solidFill>
                  <a:srgbClr val="000000"/>
                </a:solidFill>
              </a:rPr>
              <a:t>q|vB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sin</a:t>
            </a:r>
            <a:r>
              <a:rPr lang="en-US" i="1" dirty="0" err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l-GR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l-GR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j-lt"/>
              </a:rPr>
              <a:t>της μαγνητικής δύναμης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φορτισμένο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σωματίδιο</a:t>
            </a:r>
            <a:endParaRPr lang="el-GR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το μέτρο της μαγνητικής δύναμης </a:t>
            </a:r>
            <a:r>
              <a:rPr lang="en-US" sz="1700" dirty="0" smtClean="0">
                <a:solidFill>
                  <a:srgbClr val="000000"/>
                </a:solidFill>
              </a:rPr>
              <a:t>F</a:t>
            </a:r>
            <a:r>
              <a:rPr lang="en-US" sz="1700" baseline="-25000" dirty="0" smtClean="0">
                <a:solidFill>
                  <a:srgbClr val="000000"/>
                </a:solidFill>
              </a:rPr>
              <a:t>B</a:t>
            </a:r>
            <a:r>
              <a:rPr lang="el-GR" sz="1700" dirty="0" smtClean="0">
                <a:solidFill>
                  <a:srgbClr val="000000"/>
                </a:solidFill>
              </a:rPr>
              <a:t> είναι </a:t>
            </a:r>
            <a:r>
              <a:rPr lang="en-US" sz="1700" dirty="0" err="1" smtClean="0">
                <a:solidFill>
                  <a:srgbClr val="000000"/>
                </a:solidFill>
              </a:rPr>
              <a:t>μηδενικ</a:t>
            </a:r>
            <a:r>
              <a:rPr lang="el-GR" sz="1700" dirty="0" smtClean="0">
                <a:solidFill>
                  <a:srgbClr val="000000"/>
                </a:solidFill>
              </a:rPr>
              <a:t>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όταν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ταχύτητας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παράλληλα</a:t>
            </a:r>
            <a:r>
              <a:rPr lang="en-US" sz="1700" dirty="0" smtClean="0">
                <a:solidFill>
                  <a:srgbClr val="000000"/>
                </a:solidFill>
              </a:rPr>
              <a:t> ή </a:t>
            </a:r>
            <a:r>
              <a:rPr lang="en-US" sz="1700" dirty="0" err="1" smtClean="0">
                <a:solidFill>
                  <a:srgbClr val="000000"/>
                </a:solidFill>
              </a:rPr>
              <a:t>αντιπαράλληλα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2">
              <a:spcBef>
                <a:spcPts val="1800"/>
              </a:spcBef>
              <a:buClr>
                <a:srgbClr val="2187BA"/>
              </a:buClr>
            </a:pP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l-GR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= 0 ή 180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το μέτρο της μαγνητικής δύναμης </a:t>
            </a:r>
            <a:r>
              <a:rPr lang="en-US" sz="1700" dirty="0" smtClean="0">
                <a:solidFill>
                  <a:srgbClr val="000000"/>
                </a:solidFill>
              </a:rPr>
              <a:t>F</a:t>
            </a:r>
            <a:r>
              <a:rPr lang="en-US" sz="1700" baseline="-25000" dirty="0" smtClean="0">
                <a:solidFill>
                  <a:srgbClr val="000000"/>
                </a:solidFill>
              </a:rPr>
              <a:t>B</a:t>
            </a:r>
            <a:r>
              <a:rPr lang="en-US" sz="1700" dirty="0" smtClean="0"/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είναι </a:t>
            </a:r>
            <a:r>
              <a:rPr lang="en-US" sz="1700" dirty="0" err="1" smtClean="0">
                <a:solidFill>
                  <a:srgbClr val="000000"/>
                </a:solidFill>
              </a:rPr>
              <a:t>μέγιστ</a:t>
            </a:r>
            <a:r>
              <a:rPr lang="el-GR" sz="1700" dirty="0" smtClean="0">
                <a:solidFill>
                  <a:srgbClr val="000000"/>
                </a:solidFill>
              </a:rPr>
              <a:t>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όταν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ταχύτητας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κάθετα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μεταξύ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τους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  <a:p>
            <a:pPr lvl="2">
              <a:spcBef>
                <a:spcPts val="1800"/>
              </a:spcBef>
              <a:buClr>
                <a:srgbClr val="2187BA"/>
              </a:buClr>
            </a:pPr>
            <a:r>
              <a:rPr lang="en-US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90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Διαφορές μεταξύ του ηλεκτρικού και του μαγνητικού πεδίου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0906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l-GR" dirty="0" smtClean="0">
                <a:solidFill>
                  <a:srgbClr val="000000"/>
                </a:solidFill>
              </a:rPr>
              <a:t>δι</a:t>
            </a:r>
            <a:r>
              <a:rPr lang="en-US" dirty="0" err="1" smtClean="0">
                <a:solidFill>
                  <a:srgbClr val="000000"/>
                </a:solidFill>
              </a:rPr>
              <a:t>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δύναμη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ασκείται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κατά μήκος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δι</a:t>
            </a:r>
            <a:r>
              <a:rPr lang="en-US" sz="1600" dirty="0" err="1" smtClean="0">
                <a:solidFill>
                  <a:srgbClr val="000000"/>
                </a:solidFill>
              </a:rPr>
              <a:t>εύθυνσης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ηλεκτρικού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πεδίου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δύναμη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ασκείται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κάθετα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</a:t>
            </a:r>
            <a:r>
              <a:rPr lang="el-GR" sz="1600" dirty="0" smtClean="0">
                <a:solidFill>
                  <a:srgbClr val="000000"/>
                </a:solidFill>
              </a:rPr>
              <a:t>η διεύθυνση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του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</a:t>
            </a:r>
            <a:r>
              <a:rPr lang="el-GR" sz="1600" dirty="0" smtClean="0">
                <a:solidFill>
                  <a:srgbClr val="000000"/>
                </a:solidFill>
              </a:rPr>
              <a:t>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l-GR" sz="1600" dirty="0" smtClean="0">
                <a:solidFill>
                  <a:srgbClr val="000000"/>
                </a:solidFill>
              </a:rPr>
              <a:t>υ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Όταν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φορτισμένο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σωματίδιο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κινείται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ορισμένη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μέσα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ένα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μπορεί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αλλάξει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ταχύτητας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αλλά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όχι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μέτρο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ταχύτητας </a:t>
            </a:r>
            <a:r>
              <a:rPr lang="en-US" sz="1600" dirty="0" smtClean="0">
                <a:solidFill>
                  <a:srgbClr val="000000"/>
                </a:solidFill>
              </a:rPr>
              <a:t>ή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κινητική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ενέργεια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σωματιδίου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Κίνηση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z="1600" dirty="0" smtClean="0"/>
              <a:t>Η ηλεκτρική δύναμη επιδρά σε ένα φορτισμένο σωματίδιο είτε αυτό κινείται είτε </a:t>
            </a:r>
            <a:r>
              <a:rPr lang="en-US" sz="1600" dirty="0" err="1" smtClean="0">
                <a:solidFill>
                  <a:srgbClr val="000000"/>
                </a:solidFill>
              </a:rPr>
              <a:t>όχι</a:t>
            </a:r>
            <a:r>
              <a:rPr lang="el-GR" sz="16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z="1600" dirty="0" smtClean="0">
                <a:solidFill>
                  <a:srgbClr val="000000"/>
                </a:solidFill>
              </a:rPr>
              <a:t>Η μ</a:t>
            </a:r>
            <a:r>
              <a:rPr lang="en-US" sz="1600" dirty="0" err="1" smtClean="0">
                <a:solidFill>
                  <a:srgbClr val="000000"/>
                </a:solidFill>
              </a:rPr>
              <a:t>αγνητική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δύναμη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ασκείται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σε</a:t>
            </a:r>
            <a:r>
              <a:rPr lang="el-GR" sz="1600" dirty="0" smtClean="0">
                <a:solidFill>
                  <a:srgbClr val="000000"/>
                </a:solidFill>
              </a:rPr>
              <a:t> ένα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φορτισμένο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σωματίδιο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μόνο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όταν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αυτό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κινείται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Έργο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sz="1600" dirty="0" err="1" smtClean="0">
                <a:solidFill>
                  <a:srgbClr val="000000"/>
                </a:solidFill>
              </a:rPr>
              <a:t>Κατά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μετατόπιση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ενός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φορτισμένου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σωματιδίου</a:t>
            </a:r>
            <a:r>
              <a:rPr lang="en-US" sz="1600" dirty="0" smtClean="0">
                <a:solidFill>
                  <a:srgbClr val="000000"/>
                </a:solidFill>
              </a:rPr>
              <a:t>, η </a:t>
            </a:r>
            <a:r>
              <a:rPr lang="en-US" sz="1600" dirty="0" err="1" smtClean="0">
                <a:solidFill>
                  <a:srgbClr val="000000"/>
                </a:solidFill>
              </a:rPr>
              <a:t>ηλεκτρική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δύναμη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παράγει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έργο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Clr>
                <a:srgbClr val="2187BA"/>
              </a:buClr>
            </a:pPr>
            <a:r>
              <a:rPr lang="en-US" sz="1600" dirty="0" err="1" smtClean="0">
                <a:solidFill>
                  <a:srgbClr val="000000"/>
                </a:solidFill>
              </a:rPr>
              <a:t>Κατά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μετατόπιση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ενός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φορτισμένου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σωματιδίου</a:t>
            </a:r>
            <a:r>
              <a:rPr lang="en-US" sz="1600" dirty="0" smtClean="0">
                <a:solidFill>
                  <a:srgbClr val="000000"/>
                </a:solidFill>
              </a:rPr>
              <a:t>, η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δύναμη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ενός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σταθερ</a:t>
            </a:r>
            <a:r>
              <a:rPr lang="el-GR" sz="1600" dirty="0" smtClean="0">
                <a:solidFill>
                  <a:srgbClr val="000000"/>
                </a:solidFill>
              </a:rPr>
              <a:t>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</a:t>
            </a:r>
            <a:r>
              <a:rPr lang="el-GR" sz="1600" dirty="0" smtClean="0">
                <a:solidFill>
                  <a:srgbClr val="000000"/>
                </a:solidFill>
              </a:rPr>
              <a:t>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l-GR" sz="1600" dirty="0" smtClean="0">
                <a:solidFill>
                  <a:srgbClr val="000000"/>
                </a:solidFill>
              </a:rPr>
              <a:t>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δεν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παράγει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έργο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2">
              <a:buClr>
                <a:srgbClr val="2187BA"/>
              </a:buClr>
            </a:pPr>
            <a:r>
              <a:rPr lang="en-US" sz="1500" dirty="0" err="1" smtClean="0">
                <a:solidFill>
                  <a:srgbClr val="000000"/>
                </a:solidFill>
              </a:rPr>
              <a:t>Επειδή</a:t>
            </a:r>
            <a:r>
              <a:rPr lang="en-US" sz="1500" dirty="0" smtClean="0">
                <a:solidFill>
                  <a:srgbClr val="000000"/>
                </a:solidFill>
              </a:rPr>
              <a:t> η </a:t>
            </a:r>
            <a:r>
              <a:rPr lang="en-US" sz="1500" dirty="0" err="1" smtClean="0">
                <a:solidFill>
                  <a:srgbClr val="000000"/>
                </a:solidFill>
              </a:rPr>
              <a:t>δύναμη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είναι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κάθετη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στη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μετατόπιση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του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σημείου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εφαρμογής</a:t>
            </a:r>
            <a:r>
              <a:rPr lang="en-US" sz="1500" dirty="0" smtClean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της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Μονάδες μέτρησης του μαγνητικού πεδίου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818720"/>
          </a:xfrm>
        </p:spPr>
        <p:txBody>
          <a:bodyPr>
            <a:spAutoFit/>
          </a:bodyPr>
          <a:lstStyle/>
          <a:p>
            <a:pPr marL="0" indent="0"/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μονάδα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μέτρησης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σύστημα</a:t>
            </a:r>
            <a:r>
              <a:rPr lang="en-US" dirty="0" smtClean="0">
                <a:solidFill>
                  <a:srgbClr val="000000"/>
                </a:solidFill>
              </a:rPr>
              <a:t> SI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Tesla (T)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endParaRPr lang="en-US" dirty="0" smtClean="0">
              <a:solidFill>
                <a:srgbClr val="000000"/>
              </a:solidFill>
            </a:endParaRPr>
          </a:p>
          <a:p>
            <a:pPr marL="0" indent="0"/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όπου</a:t>
            </a:r>
            <a:r>
              <a:rPr lang="en-US" sz="1700" dirty="0" smtClean="0">
                <a:solidFill>
                  <a:srgbClr val="000000"/>
                </a:solidFill>
              </a:rPr>
              <a:t>:</a:t>
            </a:r>
            <a:r>
              <a:rPr lang="el-GR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Wb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είναι το</a:t>
            </a:r>
            <a:r>
              <a:rPr lang="en-US" sz="1700" dirty="0" smtClean="0">
                <a:solidFill>
                  <a:srgbClr val="000000"/>
                </a:solidFill>
              </a:rPr>
              <a:t> Weber</a:t>
            </a:r>
            <a:r>
              <a:rPr lang="el-GR" sz="1700" dirty="0" smtClean="0">
                <a:solidFill>
                  <a:srgbClr val="000000"/>
                </a:solidFill>
              </a:rPr>
              <a:t> (η μονάδα μέτρησης της ροής του μαγνητικού πεδίου).</a:t>
            </a:r>
            <a:endParaRPr lang="en-US" sz="17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Μια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μονάδα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ανήκει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σύστημα</a:t>
            </a:r>
            <a:r>
              <a:rPr lang="en-US" dirty="0" smtClean="0">
                <a:solidFill>
                  <a:srgbClr val="000000"/>
                </a:solidFill>
              </a:rPr>
              <a:t> SI, </a:t>
            </a:r>
            <a:r>
              <a:rPr lang="en-US" dirty="0" err="1" smtClean="0">
                <a:solidFill>
                  <a:srgbClr val="000000"/>
                </a:solidFill>
              </a:rPr>
              <a:t>αλλά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χρησιμοποιείται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συχνά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 (G)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dirty="0" smtClean="0">
                <a:solidFill>
                  <a:srgbClr val="000000"/>
                </a:solidFill>
              </a:rPr>
              <a:t>1 T = 10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G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035015" y="2088125"/>
          <a:ext cx="1073969" cy="607907"/>
        </p:xfrm>
        <a:graphic>
          <a:graphicData uri="http://schemas.openxmlformats.org/presentationml/2006/ole">
            <p:oleObj spid="_x0000_s4103" name="Equation" r:id="rId3" imgW="67284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Επισημάνσεις σχετικά με τον </a:t>
            </a:r>
            <a:r>
              <a:rPr lang="el-GR" smtClean="0">
                <a:solidFill>
                  <a:srgbClr val="0D3857"/>
                </a:solidFill>
              </a:rPr>
              <a:t/>
            </a:r>
            <a:br>
              <a:rPr lang="el-GR" smtClean="0">
                <a:solidFill>
                  <a:srgbClr val="0D3857"/>
                </a:solidFill>
              </a:rPr>
            </a:br>
            <a:r>
              <a:rPr lang="en-US" smtClean="0">
                <a:solidFill>
                  <a:srgbClr val="0D3857"/>
                </a:solidFill>
              </a:rPr>
              <a:t>συμβολισμό</a:t>
            </a:r>
            <a:r>
              <a:rPr lang="el-GR" smtClean="0">
                <a:solidFill>
                  <a:srgbClr val="0D3857"/>
                </a:solidFill>
              </a:rPr>
              <a:t> του μαγνητικού πεδίου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501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513006" cy="390876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Όταν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σελίδας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χρησιμοποιούμε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κουκκίδες</a:t>
            </a:r>
            <a:r>
              <a:rPr lang="en-US" sz="1800" dirty="0" smtClean="0">
                <a:solidFill>
                  <a:srgbClr val="000000"/>
                </a:solidFill>
              </a:rPr>
              <a:t> ή </a:t>
            </a:r>
            <a:r>
              <a:rPr lang="en-US" sz="1800" dirty="0" err="1" smtClean="0">
                <a:solidFill>
                  <a:srgbClr val="000000"/>
                </a:solidFill>
              </a:rPr>
              <a:t>σταυρούς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Οι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κουκκίδες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συμβολίζουν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κάθετα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σελίδας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έχουν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προς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έξω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Οι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σταυροί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συμβολίζουν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κάθετα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σελίδας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έχουν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προς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μέσα</a:t>
            </a:r>
            <a:r>
              <a:rPr lang="en-US" sz="1700" dirty="0" smtClean="0">
                <a:solidFill>
                  <a:srgbClr val="000000"/>
                </a:solidFill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</a:rPr>
              <a:t>προς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σελίδα</a:t>
            </a:r>
            <a:r>
              <a:rPr lang="en-US" sz="1700" dirty="0" smtClean="0">
                <a:solidFill>
                  <a:srgbClr val="000000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ίδια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σύμβαση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χρησιμοποιείται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άλλα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διανύσματα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Η7.2</a:t>
            </a:r>
          </a:p>
        </p:txBody>
      </p:sp>
      <p:pic>
        <p:nvPicPr>
          <p:cNvPr id="50181" name="Picture 7" descr="27819_29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742" y="944997"/>
            <a:ext cx="1935162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Φορτισμένο σωματίδιο μέσα σε μαγνητικό πεδίο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36174"/>
            <a:ext cx="4778478" cy="5032147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Θεωρούμε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σωματίδιο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το οποίο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κινείται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l-GR" sz="1800" dirty="0" smtClean="0">
                <a:solidFill>
                  <a:srgbClr val="000000"/>
                </a:solidFill>
              </a:rPr>
              <a:t>με ταχύτητα </a:t>
            </a:r>
            <a:r>
              <a:rPr lang="en-US" sz="1800" dirty="0" smtClean="0">
                <a:solidFill>
                  <a:srgbClr val="000000"/>
                </a:solidFill>
              </a:rPr>
              <a:t>v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μέσα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ένα </a:t>
            </a:r>
            <a:r>
              <a:rPr lang="en-US" sz="1800" dirty="0" err="1" smtClean="0">
                <a:solidFill>
                  <a:srgbClr val="000000"/>
                </a:solidFill>
              </a:rPr>
              <a:t>εξωτερικό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B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F</a:t>
            </a:r>
            <a:r>
              <a:rPr lang="en-US" sz="1800" baseline="-25000" dirty="0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(κάθετη στην κίνηση του σωματιδίου, </a:t>
            </a:r>
            <a:r>
              <a:rPr lang="en-US" sz="1800" dirty="0" smtClean="0">
                <a:solidFill>
                  <a:srgbClr val="000000"/>
                </a:solidFill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</a:rPr>
              <a:t> = </a:t>
            </a:r>
            <a:r>
              <a:rPr lang="en-US" sz="1800" dirty="0" err="1" smtClean="0">
                <a:solidFill>
                  <a:srgbClr val="000000"/>
                </a:solidFill>
              </a:rPr>
              <a:t>qvB</a:t>
            </a:r>
            <a:r>
              <a:rPr lang="el-GR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</a:rPr>
              <a:t>δημιουργεί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κεντρομόλο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επιτάχυνση</a:t>
            </a:r>
            <a:r>
              <a:rPr lang="el-GR" sz="1800" dirty="0" smtClean="0">
                <a:solidFill>
                  <a:srgbClr val="000000"/>
                </a:solidFill>
              </a:rPr>
              <a:t>, η οποία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αλλάζει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ταχύτητας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σωματιδίου</a:t>
            </a:r>
            <a:r>
              <a:rPr lang="el-GR" sz="1800" dirty="0" smtClean="0">
                <a:solidFill>
                  <a:srgbClr val="000000"/>
                </a:solidFill>
              </a:rPr>
              <a:t> και το αναγκάζει να εκτελέσει ομαλή κυκλική κίνηση.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Εξισών</a:t>
            </a:r>
            <a:r>
              <a:rPr lang="el-GR" sz="1800" dirty="0" smtClean="0">
                <a:solidFill>
                  <a:srgbClr val="000000"/>
                </a:solidFill>
              </a:rPr>
              <a:t>οντας </a:t>
            </a:r>
            <a:r>
              <a:rPr lang="en-US" sz="1800" dirty="0" err="1" smtClean="0">
                <a:solidFill>
                  <a:srgbClr val="000000"/>
                </a:solidFill>
              </a:rPr>
              <a:t>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δύναμη 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κεντρομόλο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(F</a:t>
            </a:r>
            <a:r>
              <a:rPr lang="en-US" sz="1800" baseline="-25000" dirty="0" smtClean="0">
                <a:solidFill>
                  <a:srgbClr val="000000"/>
                </a:solidFill>
              </a:rPr>
              <a:t>K</a:t>
            </a:r>
            <a:r>
              <a:rPr lang="en-US" sz="1800" dirty="0" smtClean="0">
                <a:solidFill>
                  <a:srgbClr val="000000"/>
                </a:solidFill>
              </a:rPr>
              <a:t> = mv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/r), </a:t>
            </a:r>
            <a:r>
              <a:rPr lang="el-GR" sz="1800" dirty="0" smtClean="0">
                <a:solidFill>
                  <a:srgbClr val="000000"/>
                </a:solidFill>
              </a:rPr>
              <a:t>παίρνουμε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		ή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176213" lvl="1" indent="-176213">
              <a:spcBef>
                <a:spcPts val="2400"/>
              </a:spcBef>
              <a:buClr>
                <a:schemeClr val="tx2">
                  <a:lumMod val="50000"/>
                </a:schemeClr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δηλαδή, η ακτίνα </a:t>
            </a:r>
            <a:r>
              <a:rPr lang="en-US" sz="1700" i="1" dirty="0" smtClean="0">
                <a:solidFill>
                  <a:srgbClr val="000000"/>
                </a:solidFill>
              </a:rPr>
              <a:t>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 της κυκλικής τροχιάς είναι </a:t>
            </a:r>
            <a:r>
              <a:rPr lang="en-US" sz="1700" dirty="0" err="1" smtClean="0">
                <a:solidFill>
                  <a:srgbClr val="000000"/>
                </a:solidFill>
              </a:rPr>
              <a:t>ανάλογη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ορμής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σωματιδίου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αντιστρόφως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ανάλογη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μαγνητικού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πεδίου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51205" name="Picture 7" descr="27819_29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4956" y="1447288"/>
            <a:ext cx="3276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835662" y="4950341"/>
          <a:ext cx="1146562" cy="602431"/>
        </p:xfrm>
        <a:graphic>
          <a:graphicData uri="http://schemas.openxmlformats.org/presentationml/2006/ole">
            <p:oleObj spid="_x0000_s51211" name="Equation" r:id="rId4" imgW="749160" imgH="393480" progId="Equation.3">
              <p:embed/>
            </p:oleObj>
          </a:graphicData>
        </a:graphic>
      </p:graphicFrame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2945693" y="4930064"/>
          <a:ext cx="719137" cy="603250"/>
        </p:xfrm>
        <a:graphic>
          <a:graphicData uri="http://schemas.openxmlformats.org/presentationml/2006/ole">
            <p:oleObj spid="_x0000_s51212" name="Equation" r:id="rId5" imgW="4698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Hans Christian Oersted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3185487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1777–1851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Ανακάλυψε τη σχέση μεταξύ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ηλεκτρισμ</a:t>
            </a:r>
            <a:r>
              <a:rPr lang="el-GR" dirty="0" smtClean="0">
                <a:solidFill>
                  <a:srgbClr val="000000"/>
                </a:solidFill>
              </a:rPr>
              <a:t>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μαγνητισμ</a:t>
            </a:r>
            <a:r>
              <a:rPr lang="el-GR" dirty="0" smtClean="0">
                <a:solidFill>
                  <a:srgbClr val="000000"/>
                </a:solidFill>
              </a:rPr>
              <a:t>ού.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Ανακάλυψε ότι τ</a:t>
            </a: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διαρρέει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σύρμα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εκτρέπει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βελόνα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μιας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πυξίδας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βρισκ</a:t>
            </a:r>
            <a:r>
              <a:rPr lang="el-GR" dirty="0" smtClean="0">
                <a:solidFill>
                  <a:srgbClr val="000000"/>
                </a:solidFill>
              </a:rPr>
              <a:t>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δίπλα</a:t>
            </a:r>
            <a:r>
              <a:rPr lang="el-GR" dirty="0" smtClean="0">
                <a:solidFill>
                  <a:srgbClr val="000000"/>
                </a:solidFill>
              </a:rPr>
              <a:t> του.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Ήταν ο πρώτος που απέδειξε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σχέση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μεταξύ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φαινομένων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Εισαγωγή</a:t>
            </a:r>
          </a:p>
        </p:txBody>
      </p:sp>
      <p:pic>
        <p:nvPicPr>
          <p:cNvPr id="31749" name="Picture 6" descr="29p8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446213"/>
            <a:ext cx="3902075" cy="4411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 κίνηση ενός φορτισμένου σωματιδίου </a:t>
            </a:r>
            <a:r>
              <a:rPr lang="en-US" smtClean="0"/>
              <a:t>–</a:t>
            </a:r>
            <a:r>
              <a:rPr lang="el-GR" smtClean="0">
                <a:solidFill>
                  <a:srgbClr val="0D3857"/>
                </a:solidFill>
              </a:rPr>
              <a:t> Γ</a:t>
            </a:r>
            <a:r>
              <a:rPr lang="en-US" smtClean="0">
                <a:solidFill>
                  <a:srgbClr val="0D3857"/>
                </a:solidFill>
              </a:rPr>
              <a:t>ενικά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3978275" cy="4438650"/>
          </a:xfrm>
        </p:spPr>
        <p:txBody>
          <a:bodyPr/>
          <a:lstStyle/>
          <a:p>
            <a:pPr marL="0" indent="0"/>
            <a:r>
              <a:rPr lang="en-US" sz="1800" smtClean="0">
                <a:solidFill>
                  <a:srgbClr val="000000"/>
                </a:solidFill>
              </a:rPr>
              <a:t>Αν ένα φορτισμένο σωματίδιο κινείται μέσα σε </a:t>
            </a:r>
            <a:r>
              <a:rPr lang="el-GR" sz="1800" smtClean="0">
                <a:solidFill>
                  <a:srgbClr val="000000"/>
                </a:solidFill>
              </a:rPr>
              <a:t>ένα </a:t>
            </a:r>
            <a:r>
              <a:rPr lang="en-US" sz="1800" smtClean="0">
                <a:solidFill>
                  <a:srgbClr val="000000"/>
                </a:solidFill>
              </a:rPr>
              <a:t>μαγνητικό πεδίο </a:t>
            </a:r>
            <a:r>
              <a:rPr lang="el-GR" sz="1800" smtClean="0">
                <a:solidFill>
                  <a:srgbClr val="000000"/>
                </a:solidFill>
              </a:rPr>
              <a:t>με </a:t>
            </a:r>
            <a:r>
              <a:rPr lang="en-US" sz="1800" smtClean="0">
                <a:solidFill>
                  <a:srgbClr val="000000"/>
                </a:solidFill>
              </a:rPr>
              <a:t>ταχύτητ</a:t>
            </a:r>
            <a:r>
              <a:rPr lang="el-GR" sz="1800" smtClean="0">
                <a:solidFill>
                  <a:srgbClr val="000000"/>
                </a:solidFill>
              </a:rPr>
              <a:t>α</a:t>
            </a: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l-GR" sz="1800" smtClean="0">
                <a:solidFill>
                  <a:srgbClr val="000000"/>
                </a:solidFill>
              </a:rPr>
              <a:t>η οποία</a:t>
            </a:r>
            <a:r>
              <a:rPr lang="en-US" sz="1800" smtClean="0">
                <a:solidFill>
                  <a:srgbClr val="000000"/>
                </a:solidFill>
              </a:rPr>
              <a:t> σχηματίζει γωνία με το πεδίο, τότε διαγράφει ελικοειδή τροχιά.</a:t>
            </a:r>
          </a:p>
          <a:p>
            <a:pPr marL="0" indent="0"/>
            <a:r>
              <a:rPr lang="en-US" sz="1800" smtClean="0">
                <a:solidFill>
                  <a:srgbClr val="000000"/>
                </a:solidFill>
              </a:rPr>
              <a:t>Ισχύουν οι ίδιες εξισώσεις, αλλά </a:t>
            </a:r>
            <a:r>
              <a:rPr lang="el-GR" sz="1800" smtClean="0">
                <a:solidFill>
                  <a:srgbClr val="000000"/>
                </a:solidFill>
              </a:rPr>
              <a:t>το μέτρο της ταχύτητας</a:t>
            </a: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n-US" sz="1800" i="1" smtClean="0">
                <a:solidFill>
                  <a:srgbClr val="000000"/>
                </a:solidFill>
              </a:rPr>
              <a:t>v</a:t>
            </a: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l-GR" sz="1800" smtClean="0">
                <a:solidFill>
                  <a:srgbClr val="000000"/>
                </a:solidFill>
              </a:rPr>
              <a:t>είναι</a:t>
            </a:r>
            <a:r>
              <a:rPr lang="en-US" sz="1800" smtClean="0">
                <a:solidFill>
                  <a:srgbClr val="000000"/>
                </a:solidFill>
              </a:rPr>
              <a:t>:</a:t>
            </a:r>
          </a:p>
          <a:p>
            <a:pPr marL="0" indent="0"/>
            <a:endParaRPr lang="en-US" sz="1800" smtClean="0">
              <a:solidFill>
                <a:srgbClr val="000000"/>
              </a:solidFill>
            </a:endParaRP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33400" y="3957638"/>
          <a:ext cx="1447800" cy="482600"/>
        </p:xfrm>
        <a:graphic>
          <a:graphicData uri="http://schemas.openxmlformats.org/presentationml/2006/ole">
            <p:oleObj spid="_x0000_s7170" name="Equation" r:id="rId3" imgW="914400" imgH="304560" progId="">
              <p:embed/>
            </p:oleObj>
          </a:graphicData>
        </a:graphic>
      </p:graphicFrame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Η7.2</a:t>
            </a:r>
          </a:p>
        </p:txBody>
      </p:sp>
      <p:pic>
        <p:nvPicPr>
          <p:cNvPr id="7174" name="Picture 8" descr="27819_29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3" y="1898650"/>
            <a:ext cx="382905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Η</a:t>
            </a:r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b="1" dirty="0" smtClean="0">
                <a:solidFill>
                  <a:srgbClr val="0D3857"/>
                </a:solidFill>
              </a:rPr>
              <a:t>Εκτροπή δέσμης ηλεκτρονίων</a:t>
            </a:r>
            <a:endParaRPr lang="en-US" sz="1800" b="1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682012"/>
            <a:ext cx="865730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l-GR" dirty="0" smtClean="0">
                <a:latin typeface="+mn-lt"/>
              </a:rPr>
              <a:t>Σε ένα πείραμα σχεδιασμένο για τον υπολογισμό του μέτρου ενός ομογενούς μαγνητικού πεδίου, ηλεκτρόνια επιταχύνονται από κατάσταση ηρεμίας με την εφαρμογή διαφοράς δυναμικού 350</a:t>
            </a:r>
            <a:r>
              <a:rPr lang="en-US" dirty="0" smtClean="0">
                <a:latin typeface="+mn-lt"/>
              </a:rPr>
              <a:t> V </a:t>
            </a:r>
            <a:r>
              <a:rPr lang="el-GR" dirty="0" smtClean="0">
                <a:latin typeface="+mn-lt"/>
              </a:rPr>
              <a:t>και κατόπιν εισέρχονται κάθετα στο ομογενές μαγνητικό πεδίο του οποίου το μέτρο θέλουμε να βρούμε. Λόγω της μαγνητικής δύναμης που δέχονται, τα ηλεκτρόνια διαγράφουν καμπύλη τροχιά με ακτίνα 7.5 </a:t>
            </a:r>
            <a:r>
              <a:rPr lang="en-US" dirty="0" smtClean="0">
                <a:latin typeface="+mn-lt"/>
              </a:rPr>
              <a:t>cm (</a:t>
            </a:r>
            <a:r>
              <a:rPr lang="el-GR" dirty="0" smtClean="0">
                <a:latin typeface="+mn-lt"/>
              </a:rPr>
              <a:t>δείτε δίπλα την εικόνα της δέσμης των ηλεκτρονίων). </a:t>
            </a:r>
          </a:p>
          <a:p>
            <a:pPr marL="457200">
              <a:spcBef>
                <a:spcPts val="600"/>
              </a:spcBef>
            </a:pPr>
            <a:r>
              <a:rPr lang="el-GR" dirty="0" smtClean="0">
                <a:latin typeface="+mn-lt"/>
              </a:rPr>
              <a:t>Πόσο είναι το μέτρο του μαγνητικού πεδίου</a:t>
            </a:r>
            <a:r>
              <a:rPr lang="en-US" dirty="0" smtClean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65470" y="2912805"/>
            <a:ext cx="4601497" cy="264175"/>
          </a:xfrm>
        </p:spPr>
        <p:txBody>
          <a:bodyPr wrap="square">
            <a:spAutoFit/>
          </a:bodyPr>
          <a:lstStyle/>
          <a:p>
            <a:pPr marL="0" indent="0"/>
            <a:r>
              <a:rPr lang="el-GR" sz="1800" b="1" dirty="0" smtClean="0">
                <a:solidFill>
                  <a:srgbClr val="FF0000"/>
                </a:solidFill>
              </a:rPr>
              <a:t>ΛΥΣΗ</a:t>
            </a:r>
          </a:p>
        </p:txBody>
      </p:sp>
      <p:pic>
        <p:nvPicPr>
          <p:cNvPr id="11" name="Picture 6" descr="29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4385"/>
          <a:stretch>
            <a:fillRect/>
          </a:stretch>
        </p:blipFill>
        <p:spPr>
          <a:xfrm>
            <a:off x="4854370" y="2802194"/>
            <a:ext cx="4038600" cy="3709731"/>
          </a:xfrm>
        </p:spPr>
      </p:pic>
      <p:sp>
        <p:nvSpPr>
          <p:cNvPr id="13" name="Rectangle 12"/>
          <p:cNvSpPr/>
          <p:nvPr/>
        </p:nvSpPr>
        <p:spPr>
          <a:xfrm>
            <a:off x="250722" y="3247554"/>
            <a:ext cx="43212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l-GR" dirty="0" smtClean="0">
                <a:solidFill>
                  <a:srgbClr val="000000"/>
                </a:solidFill>
              </a:rPr>
              <a:t>Η ενέργεια, που αποκτούν τα ηλεκτρόνια, κατά την επιτάχυνσή τους στη διαφορά δυναμικού Δ</a:t>
            </a:r>
            <a:r>
              <a:rPr lang="en-US" dirty="0" smtClean="0">
                <a:solidFill>
                  <a:srgbClr val="000000"/>
                </a:solidFill>
              </a:rPr>
              <a:t>V = 350 V</a:t>
            </a:r>
            <a:r>
              <a:rPr lang="el-GR" dirty="0" smtClean="0">
                <a:solidFill>
                  <a:srgbClr val="000000"/>
                </a:solidFill>
              </a:rPr>
              <a:t>, είναι </a:t>
            </a:r>
          </a:p>
          <a:p>
            <a:pPr marL="0" indent="0">
              <a:lnSpc>
                <a:spcPct val="100000"/>
              </a:lnSpc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Η ηλεκτρική (δυναμική) αυτή ενέργεια μετατρέπεται σε κινητική ενέργεια των ηλεκτρονίων (</a:t>
            </a:r>
            <a:r>
              <a:rPr lang="en-US" dirty="0" err="1" smtClean="0">
                <a:solidFill>
                  <a:srgbClr val="000000"/>
                </a:solidFill>
              </a:rPr>
              <a:t>αρχή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διατήρησης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ενέργειας</a:t>
            </a:r>
            <a:r>
              <a:rPr lang="el-GR" dirty="0" smtClean="0">
                <a:solidFill>
                  <a:srgbClr val="000000"/>
                </a:solidFill>
              </a:rPr>
              <a:t>).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710250" y="4308680"/>
          <a:ext cx="1125537" cy="312738"/>
        </p:xfrm>
        <a:graphic>
          <a:graphicData uri="http://schemas.openxmlformats.org/presentationml/2006/ole">
            <p:oleObj spid="_x0000_s86021" name="Equation" r:id="rId4" imgW="736560" imgH="203040" progId="Equation.3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1704926" y="5938888"/>
          <a:ext cx="1125537" cy="565150"/>
        </p:xfrm>
        <a:graphic>
          <a:graphicData uri="http://schemas.openxmlformats.org/presentationml/2006/ole">
            <p:oleObj spid="_x0000_s86023" name="Equation" r:id="rId5" imgW="736560" imgH="368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ΛΥΣΗ   </a:t>
            </a:r>
            <a:r>
              <a:rPr lang="el-GR" sz="1800" dirty="0" smtClean="0">
                <a:solidFill>
                  <a:srgbClr val="0D3857"/>
                </a:solidFill>
              </a:rPr>
              <a:t>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l-GR" sz="1800" dirty="0" smtClean="0">
                <a:solidFill>
                  <a:srgbClr val="0D3857"/>
                </a:solidFill>
              </a:rPr>
              <a:t>)</a:t>
            </a:r>
            <a:endParaRPr lang="en-US" sz="1800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726257"/>
            <a:ext cx="8657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επομένως, </a:t>
            </a:r>
          </a:p>
          <a:p>
            <a:pPr algn="ctr">
              <a:tabLst>
                <a:tab pos="2684463" algn="l"/>
              </a:tabLs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464" y="2884614"/>
            <a:ext cx="8495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Αντικαθιστώντας τις αριθμητικές τιμές, υπολογίζουμε το μέτρο της ταχύτητας της δέσμης των ηλεκτρονίων που μπαίνει στο μαγνητικό πεδίο.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806825" y="673100"/>
          <a:ext cx="1530350" cy="565150"/>
        </p:xfrm>
        <a:graphic>
          <a:graphicData uri="http://schemas.openxmlformats.org/presentationml/2006/ole">
            <p:oleObj spid="_x0000_s87042" name="Equation" r:id="rId3" imgW="1002960" imgH="36828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3942556" y="1381382"/>
          <a:ext cx="1258887" cy="642937"/>
        </p:xfrm>
        <a:graphic>
          <a:graphicData uri="http://schemas.openxmlformats.org/presentationml/2006/ole">
            <p:oleObj spid="_x0000_s87044" name="Equation" r:id="rId4" imgW="825480" imgH="41904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3922712" y="2113680"/>
          <a:ext cx="1298575" cy="701675"/>
        </p:xfrm>
        <a:graphic>
          <a:graphicData uri="http://schemas.openxmlformats.org/presentationml/2006/ole">
            <p:oleObj spid="_x0000_s87045" name="Equation" r:id="rId5" imgW="850680" imgH="457200" progId="Equation.3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2449512" y="3651204"/>
          <a:ext cx="4244975" cy="741362"/>
        </p:xfrm>
        <a:graphic>
          <a:graphicData uri="http://schemas.openxmlformats.org/presentationml/2006/ole">
            <p:oleObj spid="_x0000_s87046" name="Equation" r:id="rId6" imgW="2781000" imgH="482400" progId="Equation.3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2757949" y="4576813"/>
          <a:ext cx="719138" cy="603250"/>
        </p:xfrm>
        <a:graphic>
          <a:graphicData uri="http://schemas.openxmlformats.org/presentationml/2006/ole">
            <p:oleObj spid="_x0000_s87047" name="Equation" r:id="rId7" imgW="469800" imgH="39348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24464" y="4600339"/>
            <a:ext cx="849507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Λύνονας την εξίσωση                 ως προς το μέτρο του μαγνητικού πεδίου και αντικαθιστώντας τις αριθμητικές τιμές, βρίσκουμε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026908" y="5765595"/>
          <a:ext cx="777875" cy="603250"/>
        </p:xfrm>
        <a:graphic>
          <a:graphicData uri="http://schemas.openxmlformats.org/presentationml/2006/ole">
            <p:oleObj spid="_x0000_s87048" name="Equation" r:id="rId8" imgW="507960" imgH="393480" progId="Equation.3">
              <p:embed/>
            </p:oleObj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1885990" y="5732000"/>
          <a:ext cx="5834063" cy="661988"/>
        </p:xfrm>
        <a:graphic>
          <a:graphicData uri="http://schemas.openxmlformats.org/presentationml/2006/ole">
            <p:oleObj spid="_x0000_s87049" name="Equation" r:id="rId9" imgW="38098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Ζώνες ακτινοβολίας Van Allen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l-GR" smtClean="0"/>
              <a:t>Οι ζώνες ακτινοβολίας </a:t>
            </a:r>
            <a:r>
              <a:rPr lang="en-US" smtClean="0"/>
              <a:t>Van Allen </a:t>
            </a:r>
            <a:r>
              <a:rPr lang="el-GR" smtClean="0"/>
              <a:t>αποτελούνται από φορτισμένα σωματίδια που περιβάλλουν τη Γη σε δύο περιοχές σχήματος τόρου</a:t>
            </a:r>
            <a:r>
              <a:rPr lang="en-US" smtClean="0"/>
              <a:t>.</a:t>
            </a: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Τα σωματίδια είναι </a:t>
            </a:r>
            <a:r>
              <a:rPr lang="el-GR" smtClean="0">
                <a:solidFill>
                  <a:srgbClr val="000000"/>
                </a:solidFill>
              </a:rPr>
              <a:t>παγιδευμένα</a:t>
            </a:r>
            <a:r>
              <a:rPr lang="en-US" smtClean="0">
                <a:solidFill>
                  <a:srgbClr val="000000"/>
                </a:solidFill>
              </a:rPr>
              <a:t> στο μη ομογενές μαγνητικό πεδίο της Γης.</a:t>
            </a: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Τα σωματίδια κινούνται </a:t>
            </a:r>
            <a:r>
              <a:rPr lang="el-GR" smtClean="0">
                <a:solidFill>
                  <a:srgbClr val="000000"/>
                </a:solidFill>
              </a:rPr>
              <a:t>σπειροειδώς</a:t>
            </a:r>
            <a:r>
              <a:rPr lang="en-US" smtClean="0">
                <a:solidFill>
                  <a:srgbClr val="000000"/>
                </a:solidFill>
              </a:rPr>
              <a:t> από τον ένα πόλο στον άλλο.</a:t>
            </a:r>
          </a:p>
          <a:p>
            <a:pPr lvl="1">
              <a:buClr>
                <a:srgbClr val="2187BA"/>
              </a:buClr>
            </a:pPr>
            <a:r>
              <a:rPr lang="en-US" sz="1700" smtClean="0">
                <a:solidFill>
                  <a:srgbClr val="000000"/>
                </a:solidFill>
              </a:rPr>
              <a:t>Έτσι δημιουργείται το σέλας</a:t>
            </a:r>
            <a:r>
              <a:rPr lang="el-GR" sz="1700" smtClean="0">
                <a:solidFill>
                  <a:srgbClr val="000000"/>
                </a:solidFill>
              </a:rPr>
              <a:t>.</a:t>
            </a:r>
            <a:endParaRPr lang="en-US" sz="1700" smtClean="0">
              <a:solidFill>
                <a:srgbClr val="000000"/>
              </a:solidFill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Η7.2</a:t>
            </a:r>
          </a:p>
        </p:txBody>
      </p:sp>
      <p:pic>
        <p:nvPicPr>
          <p:cNvPr id="54277" name="Picture 6" descr="29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6788" y="1568450"/>
            <a:ext cx="4038600" cy="3719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000" spc="-40" smtClean="0">
                <a:solidFill>
                  <a:srgbClr val="0D3857"/>
                </a:solidFill>
              </a:rPr>
              <a:t>Φορτισμένα σωματίδια που κινούνται μέσα σε ηλεκτρικό και μαγνητικό πεδίο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00054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πολλές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εφαρμογές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φορτισμένα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κινούνται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επίδραση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ενός </a:t>
            </a:r>
            <a:r>
              <a:rPr lang="en-US" dirty="0" err="1" smtClean="0">
                <a:solidFill>
                  <a:srgbClr val="000000"/>
                </a:solidFill>
              </a:rPr>
              <a:t>ηλεκτρικού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ενός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l-GR" dirty="0" smtClean="0">
                <a:solidFill>
                  <a:srgbClr val="000000"/>
                </a:solidFill>
              </a:rPr>
              <a:t> πεδίου.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Σε αυτή την περίπτωση</a:t>
            </a:r>
            <a:r>
              <a:rPr lang="en-US" dirty="0" smtClean="0">
                <a:solidFill>
                  <a:srgbClr val="000000"/>
                </a:solidFill>
              </a:rPr>
              <a:t>, η </a:t>
            </a:r>
            <a:r>
              <a:rPr lang="el-GR" dirty="0" smtClean="0">
                <a:solidFill>
                  <a:srgbClr val="000000"/>
                </a:solidFill>
              </a:rPr>
              <a:t>συνολική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άθροισμα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δυνάμεων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δημιουργούν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πεδία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l-GR" dirty="0" smtClean="0">
                <a:solidFill>
                  <a:srgbClr val="000000"/>
                </a:solidFill>
              </a:rPr>
              <a:t>συνολική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ονομάζεται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δύναμη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Lorentz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Η7.3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53643" y="3871243"/>
          <a:ext cx="1636713" cy="492125"/>
        </p:xfrm>
        <a:graphic>
          <a:graphicData uri="http://schemas.openxmlformats.org/presentationml/2006/ole">
            <p:oleObj spid="_x0000_s8195" name="Equation" r:id="rId3" imgW="9777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Διαχωριστής ή φίλτρο ταχυτήτων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01648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Χρησιμοποιείται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περιπτώσεις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στις οποίες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όλα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σωματίδια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πρέπει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κινούνται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ίδια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Έ</a:t>
            </a:r>
            <a:r>
              <a:rPr lang="en-US" sz="1800" dirty="0" err="1" smtClean="0">
                <a:solidFill>
                  <a:srgbClr val="000000"/>
                </a:solidFill>
              </a:rPr>
              <a:t>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ομογενές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ομογενές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Όταν</a:t>
            </a:r>
            <a:r>
              <a:rPr lang="en-US" sz="1800" dirty="0" smtClean="0">
                <a:solidFill>
                  <a:srgbClr val="000000"/>
                </a:solidFill>
              </a:rPr>
              <a:t> 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οφείλεται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ηλεκτρικό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l-GR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αλλά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αντίθετη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δημιουργεί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τότε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σωματίδιο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κινείται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ευθύγραμμα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Αυτό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συμβαίνει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για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ταχύτητες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410200" y="1905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  <p:sp>
        <p:nvSpPr>
          <p:cNvPr id="5530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Η7.3</a:t>
            </a:r>
          </a:p>
        </p:txBody>
      </p:sp>
      <p:pic>
        <p:nvPicPr>
          <p:cNvPr id="55302" name="Picture 8" descr="27819_2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688" y="1349375"/>
            <a:ext cx="3289300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2058988" y="5815013"/>
          <a:ext cx="658812" cy="619125"/>
        </p:xfrm>
        <a:graphic>
          <a:graphicData uri="http://schemas.openxmlformats.org/presentationml/2006/ole">
            <p:oleObj spid="_x0000_s67585" name="Equation" r:id="rId4" imgW="393480" imgH="368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Διαχωριστής</a:t>
            </a:r>
            <a:r>
              <a:rPr lang="en-US" dirty="0" smtClean="0">
                <a:solidFill>
                  <a:srgbClr val="0D3857"/>
                </a:solidFill>
              </a:rPr>
              <a:t> ή </a:t>
            </a:r>
            <a:r>
              <a:rPr lang="en-US" dirty="0" err="1" smtClean="0">
                <a:solidFill>
                  <a:srgbClr val="0D3857"/>
                </a:solidFill>
              </a:rPr>
              <a:t>φίλτρο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ταχυτήτων</a:t>
            </a:r>
            <a:r>
              <a:rPr lang="en-US" dirty="0" smtClean="0">
                <a:solidFill>
                  <a:srgbClr val="0D3857"/>
                </a:solidFill>
              </a:rPr>
              <a:t> 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n-US" sz="1800" i="1" dirty="0" err="1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>
          <a:xfrm>
            <a:off x="457199" y="1676400"/>
            <a:ext cx="4616245" cy="3662541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Μόνο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κινούνται με </a:t>
            </a:r>
            <a:r>
              <a:rPr lang="en-US" dirty="0" err="1" smtClean="0">
                <a:solidFill>
                  <a:srgbClr val="000000"/>
                </a:solidFill>
              </a:rPr>
              <a:t>ταχύτητα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αυτού του μέτρου </a:t>
            </a:r>
            <a:r>
              <a:rPr lang="en-US" dirty="0" err="1" smtClean="0">
                <a:solidFill>
                  <a:srgbClr val="000000"/>
                </a:solidFill>
              </a:rPr>
              <a:t>θα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περάσουν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χωρίς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εκτραπούν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μαγνητική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δέχονται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κινούνται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 </a:t>
            </a:r>
            <a:r>
              <a:rPr lang="en-US" dirty="0" err="1" smtClean="0">
                <a:solidFill>
                  <a:srgbClr val="000000"/>
                </a:solidFill>
              </a:rPr>
              <a:t>ταχύτητ</a:t>
            </a:r>
            <a:r>
              <a:rPr lang="el-GR" dirty="0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μεγαλύτερου μέτρου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ισχυρότερη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ηλεκτρική</a:t>
            </a:r>
            <a:r>
              <a:rPr lang="el-GR" dirty="0" smtClean="0">
                <a:solidFill>
                  <a:srgbClr val="000000"/>
                </a:solidFill>
              </a:rPr>
              <a:t> δύναμη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οπότε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σωματίδια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αυτά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εκτρέπονται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αριστερά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Τα σωματίδια </a:t>
            </a:r>
            <a:r>
              <a:rPr lang="en-US" dirty="0" err="1" smtClean="0">
                <a:solidFill>
                  <a:srgbClr val="000000"/>
                </a:solidFill>
              </a:rPr>
              <a:t>που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κινούνται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ταχύτητ</a:t>
            </a:r>
            <a:r>
              <a:rPr lang="el-GR" dirty="0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μικρότερου μέτρου </a:t>
            </a:r>
            <a:r>
              <a:rPr lang="en-US" dirty="0" err="1" smtClean="0">
                <a:solidFill>
                  <a:srgbClr val="000000"/>
                </a:solidFill>
              </a:rPr>
              <a:t>εκτρέπονται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δεξιά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Η7.3</a:t>
            </a:r>
          </a:p>
        </p:txBody>
      </p:sp>
      <p:pic>
        <p:nvPicPr>
          <p:cNvPr id="5" name="Picture 8" descr="27819_2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119" y="1736571"/>
            <a:ext cx="2790840" cy="397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 μαγνητική δύναμη που δέχεται ένας ρευματοφόρος αγωγός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70816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l-GR" dirty="0" smtClean="0">
                <a:solidFill>
                  <a:srgbClr val="000000"/>
                </a:solidFill>
              </a:rPr>
              <a:t>σύρμα που διαρρέεται από ρεύμα (</a:t>
            </a:r>
            <a:r>
              <a:rPr lang="en-US" dirty="0" err="1" smtClean="0">
                <a:solidFill>
                  <a:srgbClr val="000000"/>
                </a:solidFill>
              </a:rPr>
              <a:t>ρευματοφόρο</a:t>
            </a:r>
            <a:r>
              <a:rPr lang="el-GR" dirty="0" smtClean="0">
                <a:solidFill>
                  <a:srgbClr val="000000"/>
                </a:solidFill>
              </a:rPr>
              <a:t>),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 οποίο </a:t>
            </a:r>
            <a:r>
              <a:rPr lang="en-US" dirty="0" err="1" smtClean="0">
                <a:solidFill>
                  <a:srgbClr val="000000"/>
                </a:solidFill>
              </a:rPr>
              <a:t>βρίσκεται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l-GR" dirty="0" smtClean="0">
                <a:solidFill>
                  <a:srgbClr val="00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ασκείται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μαγνητική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24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σύνολο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πολλών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κινούμενων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φορτισμένων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σωματιδίων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δύναμης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προσδιορίζεται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κανόνα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χεριού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40659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σύρμα</a:t>
            </a:r>
            <a:r>
              <a:rPr lang="el-GR" dirty="0" smtClean="0">
                <a:solidFill>
                  <a:srgbClr val="0D3857"/>
                </a:solidFill>
              </a:rPr>
              <a:t> (</a:t>
            </a:r>
            <a:r>
              <a:rPr lang="el-GR" i="1" dirty="0" smtClean="0">
                <a:solidFill>
                  <a:srgbClr val="0D3857"/>
                </a:solidFill>
              </a:rPr>
              <a:t>1</a:t>
            </a:r>
            <a:r>
              <a:rPr lang="el-GR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2816156"/>
          </a:xfrm>
          <a:noFill/>
        </p:spPr>
        <p:txBody>
          <a:bodyPr>
            <a:spAutoFit/>
          </a:bodyPr>
          <a:lstStyle/>
          <a:p>
            <a:pPr marL="738188" indent="-738188" defTabSz="738188"/>
            <a:r>
              <a:rPr lang="el-GR" sz="1800" dirty="0" smtClean="0">
                <a:solidFill>
                  <a:srgbClr val="000000"/>
                </a:solidFill>
              </a:rPr>
              <a:t>Εικ. </a:t>
            </a:r>
            <a:r>
              <a:rPr lang="el-G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l-GR" sz="1800" dirty="0" smtClean="0">
                <a:solidFill>
                  <a:srgbClr val="000000"/>
                </a:solidFill>
              </a:rPr>
              <a:t>	Ένα σύρμα τοποθετείται σε ένα μαγνητικό πεδίο ανάμεσα στους πόλους ενός μαγνήτη</a:t>
            </a:r>
          </a:p>
          <a:p>
            <a:pPr marL="738188" indent="-738188" defTabSz="693738"/>
            <a:r>
              <a:rPr lang="el-GR" sz="1800" dirty="0" smtClean="0">
                <a:solidFill>
                  <a:srgbClr val="000000"/>
                </a:solidFill>
              </a:rPr>
              <a:t>Εικ. </a:t>
            </a:r>
            <a:r>
              <a:rPr lang="el-G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l-GR" sz="1800" dirty="0" smtClean="0">
                <a:solidFill>
                  <a:srgbClr val="000000"/>
                </a:solidFill>
              </a:rPr>
              <a:t>	</a:t>
            </a:r>
            <a:r>
              <a:rPr lang="el-GR" sz="1800" dirty="0" smtClean="0">
                <a:solidFill>
                  <a:srgbClr val="000000"/>
                </a:solidFill>
              </a:rPr>
              <a:t>Σε </a:t>
            </a:r>
            <a:r>
              <a:rPr lang="el-GR" sz="1800" dirty="0" smtClean="0">
                <a:solidFill>
                  <a:srgbClr val="000000"/>
                </a:solidFill>
              </a:rPr>
              <a:t>αυτή την περίπτωση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σύρμα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διαρρέεται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ρεύμα</a:t>
            </a:r>
            <a:r>
              <a:rPr lang="el-GR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smtClean="0">
                <a:solidFill>
                  <a:srgbClr val="000000"/>
                </a:solidFill>
              </a:rPr>
              <a:t>I = 0)., </a:t>
            </a:r>
            <a:r>
              <a:rPr lang="el-GR" sz="1800" dirty="0" smtClean="0">
                <a:solidFill>
                  <a:srgbClr val="000000"/>
                </a:solidFill>
              </a:rPr>
              <a:t>οπότε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ασκείται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l-GR" sz="1800" dirty="0" smtClean="0">
                <a:solidFill>
                  <a:srgbClr val="000000"/>
                </a:solidFill>
              </a:rPr>
              <a:t> σε αυτό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738188" indent="-44450"/>
            <a:r>
              <a:rPr lang="el-GR" sz="1800" dirty="0" smtClean="0">
                <a:solidFill>
                  <a:srgbClr val="000000"/>
                </a:solidFill>
              </a:rPr>
              <a:t>Έτσι, τ</a:t>
            </a:r>
            <a:r>
              <a:rPr lang="en-US" sz="1800" dirty="0" smtClean="0">
                <a:solidFill>
                  <a:srgbClr val="000000"/>
                </a:solidFill>
              </a:rPr>
              <a:t>ο </a:t>
            </a:r>
            <a:r>
              <a:rPr lang="en-US" sz="1800" dirty="0" err="1" smtClean="0">
                <a:solidFill>
                  <a:srgbClr val="000000"/>
                </a:solidFill>
              </a:rPr>
              <a:t>σύρμα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παραμένει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κατακόρυφο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Η7.4</a:t>
            </a:r>
          </a:p>
        </p:txBody>
      </p:sp>
      <p:pic>
        <p:nvPicPr>
          <p:cNvPr id="62469" name="Picture 7" descr="27819_2917"/>
          <p:cNvPicPr>
            <a:picLocks noChangeAspect="1" noChangeArrowheads="1"/>
          </p:cNvPicPr>
          <p:nvPr/>
        </p:nvPicPr>
        <p:blipFill>
          <a:blip r:embed="rId2" cstate="print"/>
          <a:srcRect r="51075" b="-1767"/>
          <a:stretch>
            <a:fillRect/>
          </a:stretch>
        </p:blipFill>
        <p:spPr bwMode="auto">
          <a:xfrm>
            <a:off x="5822846" y="1078962"/>
            <a:ext cx="2657477" cy="51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8259097" y="973394"/>
            <a:ext cx="398206" cy="1533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25910"/>
            <a:ext cx="8229600" cy="609600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σύρμα</a:t>
            </a:r>
            <a:r>
              <a:rPr lang="en-US" dirty="0" smtClean="0">
                <a:solidFill>
                  <a:srgbClr val="0D3857"/>
                </a:solidFill>
              </a:rPr>
              <a:t> (</a:t>
            </a:r>
            <a:r>
              <a:rPr lang="en-US" i="1" dirty="0" smtClean="0">
                <a:solidFill>
                  <a:srgbClr val="0D3857"/>
                </a:solidFill>
              </a:rPr>
              <a:t>2</a:t>
            </a:r>
            <a:r>
              <a:rPr lang="en-US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2169825"/>
          </a:xfrm>
        </p:spPr>
        <p:txBody>
          <a:bodyPr>
            <a:spAutoFit/>
          </a:bodyPr>
          <a:lstStyle/>
          <a:p>
            <a:pPr marL="693738" indent="-693738" defTabSz="693738">
              <a:lnSpc>
                <a:spcPct val="100000"/>
              </a:lnSpc>
              <a:spcBef>
                <a:spcPts val="18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Εικ. </a:t>
            </a:r>
            <a:r>
              <a:rPr lang="el-GR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  <a:r>
              <a:rPr lang="el-GR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μέσα</a:t>
            </a:r>
            <a:r>
              <a:rPr lang="el-GR" sz="1800" dirty="0" smtClean="0">
                <a:solidFill>
                  <a:srgbClr val="000000"/>
                </a:solidFill>
              </a:rPr>
              <a:t> (προς τη </a:t>
            </a:r>
            <a:r>
              <a:rPr lang="el-GR" sz="1800" dirty="0" smtClean="0">
                <a:solidFill>
                  <a:srgbClr val="000000"/>
                </a:solidFill>
              </a:rPr>
              <a:t>σελίδα) και τ</a:t>
            </a:r>
            <a:r>
              <a:rPr lang="en-US" sz="1800" dirty="0" smtClean="0">
                <a:solidFill>
                  <a:srgbClr val="000000"/>
                </a:solidFill>
              </a:rPr>
              <a:t>ο </a:t>
            </a:r>
            <a:r>
              <a:rPr lang="en-US" sz="1800" dirty="0" err="1" smtClean="0">
                <a:solidFill>
                  <a:srgbClr val="000000"/>
                </a:solidFill>
              </a:rPr>
              <a:t>ρεύμα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φορά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επάνω</a:t>
            </a:r>
            <a:r>
              <a:rPr lang="el-GR" sz="18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693738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αριστερά</a:t>
            </a:r>
            <a:r>
              <a:rPr lang="el-GR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σύρμα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κάμπτεται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αριστερά</a:t>
            </a:r>
            <a:r>
              <a:rPr lang="el-GR" sz="18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Η7.4</a:t>
            </a:r>
          </a:p>
        </p:txBody>
      </p:sp>
      <p:pic>
        <p:nvPicPr>
          <p:cNvPr id="63493" name="Picture 7" descr="27819_2917"/>
          <p:cNvPicPr>
            <a:picLocks noChangeAspect="1" noChangeArrowheads="1"/>
          </p:cNvPicPr>
          <p:nvPr/>
        </p:nvPicPr>
        <p:blipFill>
          <a:blip r:embed="rId2" cstate="print"/>
          <a:srcRect r="75156"/>
          <a:stretch>
            <a:fillRect/>
          </a:stretch>
        </p:blipFill>
        <p:spPr bwMode="auto">
          <a:xfrm>
            <a:off x="5637835" y="891565"/>
            <a:ext cx="1351306" cy="50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7819_2917"/>
          <p:cNvPicPr>
            <a:picLocks noChangeAspect="1" noChangeArrowheads="1"/>
          </p:cNvPicPr>
          <p:nvPr/>
        </p:nvPicPr>
        <p:blipFill>
          <a:blip r:embed="rId2" cstate="print"/>
          <a:srcRect l="44039" r="25249"/>
          <a:stretch>
            <a:fillRect/>
          </a:stretch>
        </p:blipFill>
        <p:spPr bwMode="auto">
          <a:xfrm>
            <a:off x="6997486" y="891565"/>
            <a:ext cx="1670478" cy="50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6607275" y="767699"/>
            <a:ext cx="398206" cy="1533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495079" y="875854"/>
            <a:ext cx="221225" cy="127819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66158" y="3223304"/>
            <a:ext cx="274320" cy="1533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Μαγνητικά πεδία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846659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Υπενθυμίζουμε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ότι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κάθε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φορτίο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περιβάλλεται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ηλεκτρικό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/>
              <a:t>Εκτός από το ηλεκτρικό πεδίο, στον χώρο γύρω από κάθε </a:t>
            </a:r>
            <a:r>
              <a:rPr lang="el-GR" i="1" u="sng" dirty="0" smtClean="0"/>
              <a:t>κινούμενο</a:t>
            </a:r>
            <a:r>
              <a:rPr lang="el-GR" i="1" dirty="0" smtClean="0"/>
              <a:t> ηλεκτρικό φορτίο υπάρχει και μαγνητικό πεδίο.</a:t>
            </a: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Επίσης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περιβάλλει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υλικό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αποτελείται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κάθε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μόνιμος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μαγνήτης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σύρμα</a:t>
            </a:r>
            <a:r>
              <a:rPr lang="en-US" dirty="0" smtClean="0">
                <a:solidFill>
                  <a:srgbClr val="0D3857"/>
                </a:solidFill>
              </a:rPr>
              <a:t> (</a:t>
            </a:r>
            <a:r>
              <a:rPr lang="el-GR" i="1" dirty="0" smtClean="0">
                <a:solidFill>
                  <a:srgbClr val="0D3857"/>
                </a:solidFill>
              </a:rPr>
              <a:t>3</a:t>
            </a:r>
            <a:r>
              <a:rPr lang="en-US" dirty="0" smtClean="0">
                <a:solidFill>
                  <a:srgbClr val="0D3857"/>
                </a:solidFill>
              </a:rPr>
              <a:t>)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2169825"/>
          </a:xfrm>
        </p:spPr>
        <p:txBody>
          <a:bodyPr>
            <a:spAutoFit/>
          </a:bodyPr>
          <a:lstStyle/>
          <a:p>
            <a:pPr marL="693738" indent="-693738" defTabSz="693738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Εικ. </a:t>
            </a:r>
            <a:r>
              <a:rPr lang="el-GR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r>
              <a:rPr lang="el-GR" dirty="0" smtClean="0">
                <a:solidFill>
                  <a:srgbClr val="000000"/>
                </a:solidFill>
              </a:rPr>
              <a:t>	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τα μέσα (προς </a:t>
            </a:r>
            <a:r>
              <a:rPr lang="en-US" dirty="0" smtClean="0">
                <a:solidFill>
                  <a:srgbClr val="000000"/>
                </a:solidFill>
              </a:rPr>
              <a:t>τ</a:t>
            </a:r>
            <a:r>
              <a:rPr lang="el-GR" dirty="0" smtClean="0">
                <a:solidFill>
                  <a:srgbClr val="000000"/>
                </a:solidFill>
              </a:rPr>
              <a:t>η σελίδα</a:t>
            </a:r>
            <a:r>
              <a:rPr lang="el-GR" dirty="0" smtClean="0">
                <a:solidFill>
                  <a:srgbClr val="000000"/>
                </a:solidFill>
              </a:rPr>
              <a:t>) και τ</a:t>
            </a: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κάτω.</a:t>
            </a:r>
            <a:endParaRPr lang="en-US" dirty="0" smtClean="0">
              <a:solidFill>
                <a:srgbClr val="000000"/>
              </a:solidFill>
            </a:endParaRPr>
          </a:p>
          <a:p>
            <a:pPr marL="693738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δύναμη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δεξιά</a:t>
            </a:r>
            <a:r>
              <a:rPr lang="el-GR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σύρμα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κάμπτεται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δεξιά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4516" name="Picture 6" descr="27819_2917"/>
          <p:cNvPicPr>
            <a:picLocks noChangeAspect="1" noChangeArrowheads="1"/>
          </p:cNvPicPr>
          <p:nvPr/>
        </p:nvPicPr>
        <p:blipFill>
          <a:blip r:embed="rId2" cstate="print"/>
          <a:srcRect l="74053"/>
          <a:stretch>
            <a:fillRect/>
          </a:stretch>
        </p:blipFill>
        <p:spPr bwMode="auto">
          <a:xfrm>
            <a:off x="7127075" y="891565"/>
            <a:ext cx="1411300" cy="50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27819_2917"/>
          <p:cNvPicPr>
            <a:picLocks noChangeAspect="1" noChangeArrowheads="1"/>
          </p:cNvPicPr>
          <p:nvPr/>
        </p:nvPicPr>
        <p:blipFill>
          <a:blip r:embed="rId2" cstate="print"/>
          <a:srcRect r="75156"/>
          <a:stretch>
            <a:fillRect/>
          </a:stretch>
        </p:blipFill>
        <p:spPr bwMode="auto">
          <a:xfrm>
            <a:off x="5637835" y="891565"/>
            <a:ext cx="1351306" cy="507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695762" y="973395"/>
            <a:ext cx="398206" cy="15338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948" y="858194"/>
            <a:ext cx="8229600" cy="338554"/>
          </a:xfrm>
        </p:spPr>
        <p:txBody>
          <a:bodyPr>
            <a:spAutoFit/>
          </a:bodyPr>
          <a:lstStyle/>
          <a:p>
            <a:r>
              <a:rPr lang="en-US" dirty="0" smtClean="0"/>
              <a:t>Η </a:t>
            </a:r>
            <a:r>
              <a:rPr lang="en-US" dirty="0" err="1" smtClean="0"/>
              <a:t>δύναμη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δέχεται</a:t>
            </a:r>
            <a:r>
              <a:rPr lang="en-US" dirty="0" smtClean="0"/>
              <a:t> </a:t>
            </a:r>
            <a:r>
              <a:rPr lang="en-US" dirty="0" err="1" smtClean="0"/>
              <a:t>ένα</a:t>
            </a:r>
            <a:r>
              <a:rPr lang="en-US" dirty="0" smtClean="0"/>
              <a:t> </a:t>
            </a:r>
            <a:r>
              <a:rPr lang="en-US" dirty="0" err="1" smtClean="0"/>
              <a:t>σύρμα</a:t>
            </a:r>
            <a:r>
              <a:rPr lang="en-US" dirty="0" smtClean="0"/>
              <a:t> – </a:t>
            </a:r>
            <a:r>
              <a:rPr lang="el-GR" dirty="0" smtClean="0"/>
              <a:t>Ε</a:t>
            </a:r>
            <a:r>
              <a:rPr lang="en-US" dirty="0" err="1" smtClean="0"/>
              <a:t>ξίσωση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732065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κινούμενο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φορτίο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σύρματος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ασκείται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n-US" sz="1800" b="1" dirty="0" smtClean="0">
                <a:solidFill>
                  <a:srgbClr val="000000"/>
                </a:solidFill>
              </a:rPr>
              <a:t> </a:t>
            </a:r>
          </a:p>
          <a:p>
            <a:pPr marL="0" indent="0"/>
            <a:r>
              <a:rPr lang="el-GR" sz="1800" dirty="0" smtClean="0">
                <a:solidFill>
                  <a:srgbClr val="000000"/>
                </a:solidFill>
              </a:rPr>
              <a:t>Η συνολική </a:t>
            </a:r>
            <a:r>
              <a:rPr lang="el-GR" sz="1800" dirty="0" smtClean="0">
                <a:solidFill>
                  <a:srgbClr val="000000"/>
                </a:solidFill>
              </a:rPr>
              <a:t>μαγνητική δύναμη που ασκείται σε ένα τμήμα του σύρματος μήκους </a:t>
            </a:r>
            <a:r>
              <a:rPr lang="en-US" sz="1800" dirty="0" smtClean="0">
                <a:solidFill>
                  <a:srgbClr val="000000"/>
                </a:solidFill>
              </a:rPr>
              <a:t>L </a:t>
            </a:r>
            <a:r>
              <a:rPr lang="el-GR" sz="1800" dirty="0" smtClean="0">
                <a:solidFill>
                  <a:srgbClr val="000000"/>
                </a:solidFill>
              </a:rPr>
              <a:t>είναι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 defTabSz="738188"/>
            <a:r>
              <a:rPr lang="el-GR" sz="1700" dirty="0" smtClean="0">
                <a:solidFill>
                  <a:srgbClr val="000000"/>
                </a:solidFill>
              </a:rPr>
              <a:t>όπου</a:t>
            </a:r>
            <a:r>
              <a:rPr lang="en-US" sz="1700" dirty="0" smtClean="0">
                <a:solidFill>
                  <a:srgbClr val="000000"/>
                </a:solidFill>
              </a:rPr>
              <a:t>:</a:t>
            </a:r>
            <a:r>
              <a:rPr lang="el-GR" sz="1700" dirty="0" smtClean="0">
                <a:solidFill>
                  <a:srgbClr val="000000"/>
                </a:solidFill>
              </a:rPr>
              <a:t>	</a:t>
            </a:r>
            <a:r>
              <a:rPr lang="en-US" sz="17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</a:t>
            </a:r>
            <a:r>
              <a:rPr lang="el-GR" sz="1700" dirty="0" smtClean="0">
                <a:solidFill>
                  <a:srgbClr val="000000"/>
                </a:solidFill>
              </a:rPr>
              <a:t> του σύρματος,</a:t>
            </a:r>
          </a:p>
          <a:p>
            <a:pPr marL="914400" indent="-914400"/>
            <a:r>
              <a:rPr lang="el-GR" sz="1700" dirty="0" smtClean="0">
                <a:solidFill>
                  <a:srgbClr val="000000"/>
                </a:solidFill>
              </a:rPr>
              <a:t>	είναι </a:t>
            </a:r>
            <a:r>
              <a:rPr lang="el-GR" sz="1700" dirty="0" smtClean="0">
                <a:solidFill>
                  <a:srgbClr val="000000"/>
                </a:solidFill>
              </a:rPr>
              <a:t>ένα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διάνυσμα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που δείχνει </a:t>
            </a:r>
            <a:r>
              <a:rPr lang="en-US" sz="1700" dirty="0" err="1" smtClean="0">
                <a:solidFill>
                  <a:srgbClr val="000000"/>
                </a:solidFill>
              </a:rPr>
              <a:t>προς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ρεύματος</a:t>
            </a:r>
            <a:r>
              <a:rPr lang="el-GR" sz="1700" dirty="0" smtClean="0">
                <a:solidFill>
                  <a:srgbClr val="000000"/>
                </a:solidFill>
              </a:rPr>
              <a:t> και έ</a:t>
            </a:r>
            <a:r>
              <a:rPr lang="en-US" sz="1700" dirty="0" err="1" smtClean="0">
                <a:solidFill>
                  <a:srgbClr val="000000"/>
                </a:solidFill>
              </a:rPr>
              <a:t>χει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μέτρο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ίσο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μήκος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i="1" dirty="0" smtClean="0">
                <a:solidFill>
                  <a:srgbClr val="000000"/>
                </a:solidFill>
              </a:rPr>
              <a:t>L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ευθύγραμμου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τμήματος</a:t>
            </a:r>
            <a:r>
              <a:rPr lang="el-GR" sz="1700" dirty="0" smtClean="0">
                <a:solidFill>
                  <a:srgbClr val="000000"/>
                </a:solidFill>
              </a:rPr>
              <a:t> και</a:t>
            </a:r>
          </a:p>
          <a:p>
            <a:pPr marL="0" indent="0"/>
            <a:r>
              <a:rPr lang="el-GR" sz="1700" dirty="0" smtClean="0">
                <a:solidFill>
                  <a:srgbClr val="000000"/>
                </a:solidFill>
              </a:rPr>
              <a:t>	είναι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Η7.4</a:t>
            </a:r>
          </a:p>
        </p:txBody>
      </p:sp>
      <p:pic>
        <p:nvPicPr>
          <p:cNvPr id="11271" name="Picture 9" descr="27819_29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644" y="1261687"/>
            <a:ext cx="3377381" cy="52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904875" y="2293938"/>
          <a:ext cx="1143000" cy="447675"/>
        </p:xfrm>
        <a:graphic>
          <a:graphicData uri="http://schemas.openxmlformats.org/presentationml/2006/ole">
            <p:oleObj spid="_x0000_s11268" name="Equation" r:id="rId4" imgW="749160" imgH="29196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1421786" y="3822598"/>
          <a:ext cx="1211263" cy="492125"/>
        </p:xfrm>
        <a:graphic>
          <a:graphicData uri="http://schemas.openxmlformats.org/presentationml/2006/ole">
            <p:oleObj spid="_x0000_s11269" name="Equation" r:id="rId5" imgW="723600" imgH="29196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124871" y="4690396"/>
          <a:ext cx="209550" cy="384175"/>
        </p:xfrm>
        <a:graphic>
          <a:graphicData uri="http://schemas.openxmlformats.org/presentationml/2006/ole">
            <p:oleObj spid="_x0000_s11271" name="Equation" r:id="rId6" imgW="139680" imgH="253800" progId="Equation.3">
              <p:embed/>
            </p:oleObj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1108996" y="5928646"/>
          <a:ext cx="209550" cy="384175"/>
        </p:xfrm>
        <a:graphic>
          <a:graphicData uri="http://schemas.openxmlformats.org/presentationml/2006/ole">
            <p:oleObj spid="_x0000_s11272" name="Equation" r:id="rId7" imgW="139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2943"/>
            <a:ext cx="8229600" cy="33855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δύναμη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ένα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σύρμα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τυχαίου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σχήματος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2708434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Θεωρούμε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ένα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στοιχειώδες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τμήμα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σύρματος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l-GR" sz="1800" dirty="0" smtClean="0">
                <a:solidFill>
                  <a:srgbClr val="000000"/>
                </a:solidFill>
              </a:rPr>
              <a:t>     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ασκείται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αυτό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τμήμα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συνολική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μαγνητική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στο σύρμα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: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Η7.4</a:t>
            </a:r>
          </a:p>
        </p:txBody>
      </p:sp>
      <p:pic>
        <p:nvPicPr>
          <p:cNvPr id="13320" name="Picture 10" descr="27819_2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1468951"/>
            <a:ext cx="3433762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530299" y="1820249"/>
          <a:ext cx="342900" cy="404812"/>
        </p:xfrm>
        <a:graphic>
          <a:graphicData uri="http://schemas.openxmlformats.org/presentationml/2006/ole">
            <p:oleObj spid="_x0000_s13317" name="Equation" r:id="rId4" imgW="228600" imgH="266400" progId="Equation.3">
              <p:embed/>
            </p:oleObj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277630" y="3109197"/>
          <a:ext cx="1530350" cy="492125"/>
        </p:xfrm>
        <a:graphic>
          <a:graphicData uri="http://schemas.openxmlformats.org/presentationml/2006/ole">
            <p:oleObj spid="_x0000_s13318" name="Equation" r:id="rId5" imgW="914400" imgH="291960" progId="Equation.3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1382405" y="4517103"/>
          <a:ext cx="1614488" cy="577850"/>
        </p:xfrm>
        <a:graphic>
          <a:graphicData uri="http://schemas.openxmlformats.org/presentationml/2006/ole">
            <p:oleObj spid="_x0000_s13319" name="Equation" r:id="rId6" imgW="9651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Η</a:t>
            </a:r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b="1" dirty="0" smtClean="0">
                <a:solidFill>
                  <a:srgbClr val="0D3857"/>
                </a:solidFill>
              </a:rPr>
              <a:t>Δύναμη που δέχεται ημικυκλικός αγωγός</a:t>
            </a:r>
            <a:endParaRPr lang="en-US" sz="1800" b="1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682012"/>
            <a:ext cx="8657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l-GR" dirty="0" smtClean="0">
                <a:latin typeface="+mn-lt"/>
              </a:rPr>
              <a:t>Ένα σύρμα κάμπτεται σε ημικυκλικό σχήμα ακτίνας </a:t>
            </a:r>
            <a:r>
              <a:rPr lang="en-US" dirty="0" smtClean="0">
                <a:latin typeface="+mn-lt"/>
              </a:rPr>
              <a:t>R </a:t>
            </a:r>
            <a:r>
              <a:rPr lang="el-GR" dirty="0" smtClean="0">
                <a:latin typeface="+mn-lt"/>
              </a:rPr>
              <a:t>και σχηματίζει ένα κλειστό κύκλωμα το οποίο διαρρέεται από ρεύμα </a:t>
            </a:r>
            <a:r>
              <a:rPr lang="en-US" dirty="0" smtClean="0">
                <a:latin typeface="+mn-lt"/>
              </a:rPr>
              <a:t>I</a:t>
            </a:r>
            <a:r>
              <a:rPr lang="el-GR" dirty="0" smtClean="0">
                <a:latin typeface="+mn-lt"/>
              </a:rPr>
              <a:t>. Το σύρμα βρίσκεται στο επίπεδο </a:t>
            </a:r>
            <a:r>
              <a:rPr lang="en-US" dirty="0" err="1" smtClean="0">
                <a:latin typeface="+mn-lt"/>
              </a:rPr>
              <a:t>xy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μέσα σε ένα ομογενές μαγνητικό πεδίο, το οποίο είναι προσανατολισμένο  προς τη θετική κατεύθυνση του άξονα </a:t>
            </a:r>
            <a:r>
              <a:rPr lang="en-US" dirty="0" smtClean="0">
                <a:latin typeface="+mn-lt"/>
              </a:rPr>
              <a:t>y (</a:t>
            </a:r>
            <a:r>
              <a:rPr lang="el-GR" dirty="0" smtClean="0">
                <a:latin typeface="+mn-lt"/>
              </a:rPr>
              <a:t>βλ. Εικόνα). Βρείτε το μέτρο και την κατεύθυνση της μαγνητικής δύναμης που ασκείται στο ευθύγραμμο τμήμα του σύρματος και εκείνης που ασκείται στο καμπυλόγραμμο τμήμα του.</a:t>
            </a:r>
            <a:endParaRPr lang="el-GR" dirty="0">
              <a:latin typeface="+mn-lt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65470" y="2912805"/>
            <a:ext cx="4601497" cy="264175"/>
          </a:xfrm>
        </p:spPr>
        <p:txBody>
          <a:bodyPr wrap="square">
            <a:spAutoFit/>
          </a:bodyPr>
          <a:lstStyle/>
          <a:p>
            <a:pPr marL="0" indent="0"/>
            <a:r>
              <a:rPr lang="el-GR" sz="1800" b="1" dirty="0" smtClean="0">
                <a:solidFill>
                  <a:srgbClr val="FF0000"/>
                </a:solidFill>
              </a:rPr>
              <a:t>ΛΥΣΗ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478" y="3244645"/>
            <a:ext cx="471948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</a:pPr>
            <a:r>
              <a:rPr lang="el-GR" dirty="0" smtClean="0">
                <a:solidFill>
                  <a:srgbClr val="000000"/>
                </a:solidFill>
              </a:rPr>
              <a:t>Η μαγνητική δύναμη που ασκείται στο ευθύγραμμο τμήμα του σύρματος </a:t>
            </a:r>
            <a:r>
              <a:rPr lang="el-GR" dirty="0" smtClean="0">
                <a:solidFill>
                  <a:srgbClr val="000000"/>
                </a:solidFill>
              </a:rPr>
              <a:t>είναι, (από τη σχέση                   ) </a:t>
            </a:r>
          </a:p>
          <a:p>
            <a:pPr marL="0" indent="0">
              <a:lnSpc>
                <a:spcPts val="2700"/>
              </a:lnSpc>
            </a:pP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ts val="27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με κατεύθυνση προς τον άξονα </a:t>
            </a:r>
            <a:r>
              <a:rPr lang="en-US" dirty="0" smtClean="0">
                <a:solidFill>
                  <a:srgbClr val="000000"/>
                </a:solidFill>
              </a:rPr>
              <a:t>z (</a:t>
            </a:r>
            <a:r>
              <a:rPr lang="el-GR" dirty="0" smtClean="0">
                <a:solidFill>
                  <a:srgbClr val="000000"/>
                </a:solidFill>
              </a:rPr>
              <a:t>από το επίπεδο της σελίδας προς τα πάνω</a:t>
            </a:r>
            <a:endParaRPr lang="el-G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3670" name="Object 6"/>
          <p:cNvGraphicFramePr>
            <a:graphicFrameLocks noChangeAspect="1"/>
          </p:cNvGraphicFramePr>
          <p:nvPr/>
        </p:nvGraphicFramePr>
        <p:xfrm>
          <a:off x="1177925" y="4502150"/>
          <a:ext cx="2230438" cy="342900"/>
        </p:xfrm>
        <a:graphic>
          <a:graphicData uri="http://schemas.openxmlformats.org/presentationml/2006/ole">
            <p:oleObj spid="_x0000_s113670" name="Equation" r:id="rId3" imgW="1333440" imgH="203040" progId="Equation.3">
              <p:embed/>
            </p:oleObj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1349323" y="3880975"/>
          <a:ext cx="1077912" cy="438150"/>
        </p:xfrm>
        <a:graphic>
          <a:graphicData uri="http://schemas.openxmlformats.org/presentationml/2006/ole">
            <p:oleObj spid="_x0000_s113671" name="Equation" r:id="rId4" imgW="723600" imgH="291960" progId="Equation.3">
              <p:embed/>
            </p:oleObj>
          </a:graphicData>
        </a:graphic>
      </p:graphicFrame>
      <p:grpSp>
        <p:nvGrpSpPr>
          <p:cNvPr id="104" name="Group 103"/>
          <p:cNvGrpSpPr/>
          <p:nvPr/>
        </p:nvGrpSpPr>
        <p:grpSpPr>
          <a:xfrm>
            <a:off x="5226844" y="2669458"/>
            <a:ext cx="3678237" cy="3731751"/>
            <a:chOff x="5226844" y="2477729"/>
            <a:chExt cx="3678237" cy="3731751"/>
          </a:xfrm>
        </p:grpSpPr>
        <p:sp>
          <p:nvSpPr>
            <p:cNvPr id="10" name="Arc 9"/>
            <p:cNvSpPr/>
            <p:nvPr/>
          </p:nvSpPr>
          <p:spPr bwMode="auto">
            <a:xfrm>
              <a:off x="5226844" y="3009080"/>
              <a:ext cx="3200400" cy="3200400"/>
            </a:xfrm>
            <a:prstGeom prst="arc">
              <a:avLst>
                <a:gd name="adj1" fmla="val 10835319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5318284" y="3100520"/>
              <a:ext cx="3017520" cy="3017520"/>
            </a:xfrm>
            <a:prstGeom prst="arc">
              <a:avLst>
                <a:gd name="adj1" fmla="val 10835319"/>
                <a:gd name="adj2" fmla="val 0"/>
              </a:avLst>
            </a:prstGeom>
            <a:solidFill>
              <a:schemeClr val="bg1"/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26844" y="4609280"/>
              <a:ext cx="3200400" cy="914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6827044" y="4653524"/>
              <a:ext cx="182731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6827044" y="2831689"/>
              <a:ext cx="0" cy="18218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6779848" y="4609280"/>
              <a:ext cx="91440" cy="9144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83415" y="247772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l-GR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17823" y="4491296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l-GR" sz="1600" dirty="0"/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7268010" y="4807974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7365273" y="481289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9480000">
              <a:off x="5975069" y="3057833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6042835" y="276778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232732" y="2706636"/>
              <a:ext cx="0" cy="2566219"/>
              <a:chOff x="5471651" y="2521974"/>
              <a:chExt cx="0" cy="2566219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8452797" y="2706636"/>
              <a:ext cx="0" cy="2566219"/>
              <a:chOff x="5471651" y="2521974"/>
              <a:chExt cx="0" cy="2566219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66" name="Group 65"/>
            <p:cNvGrpSpPr/>
            <p:nvPr/>
          </p:nvGrpSpPr>
          <p:grpSpPr>
            <a:xfrm>
              <a:off x="5852148" y="2698954"/>
              <a:ext cx="0" cy="2566219"/>
              <a:chOff x="5471651" y="2521974"/>
              <a:chExt cx="0" cy="2566219"/>
            </a:xfrm>
          </p:grpSpPr>
          <p:cxnSp>
            <p:nvCxnSpPr>
              <p:cNvPr id="67" name="Straight Connector 66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486312" y="2698954"/>
              <a:ext cx="0" cy="2566219"/>
              <a:chOff x="5471651" y="2521974"/>
              <a:chExt cx="0" cy="2566219"/>
            </a:xfrm>
          </p:grpSpPr>
          <p:cxnSp>
            <p:nvCxnSpPr>
              <p:cNvPr id="70" name="Straight Connector 69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78" name="Group 77"/>
            <p:cNvGrpSpPr/>
            <p:nvPr/>
          </p:nvGrpSpPr>
          <p:grpSpPr>
            <a:xfrm>
              <a:off x="7813632" y="2698954"/>
              <a:ext cx="0" cy="2566219"/>
              <a:chOff x="5471651" y="2521974"/>
              <a:chExt cx="0" cy="2566219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aphicFrame>
          <p:nvGraphicFramePr>
            <p:cNvPr id="113669" name="Object 5"/>
            <p:cNvGraphicFramePr>
              <a:graphicFrameLocks noChangeAspect="1"/>
            </p:cNvGraphicFramePr>
            <p:nvPr/>
          </p:nvGraphicFramePr>
          <p:xfrm>
            <a:off x="8211497" y="2636223"/>
            <a:ext cx="209550" cy="385762"/>
          </p:xfrm>
          <a:graphic>
            <a:graphicData uri="http://schemas.openxmlformats.org/presentationml/2006/ole">
              <p:oleObj spid="_x0000_s113669" name="Equation" r:id="rId5" imgW="139680" imgH="253800" progId="Equation.3">
                <p:embed/>
              </p:oleObj>
            </a:graphicData>
          </a:graphic>
        </p:graphicFrame>
        <p:sp>
          <p:nvSpPr>
            <p:cNvPr id="84" name="Rectangle 83"/>
            <p:cNvSpPr/>
            <p:nvPr/>
          </p:nvSpPr>
          <p:spPr bwMode="auto">
            <a:xfrm>
              <a:off x="5238855" y="4559199"/>
              <a:ext cx="86264" cy="1035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8341489" y="4539071"/>
              <a:ext cx="86264" cy="10351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6617619" y="4557252"/>
              <a:ext cx="182880" cy="182880"/>
              <a:chOff x="663677" y="6518787"/>
              <a:chExt cx="182880" cy="182880"/>
            </a:xfrm>
          </p:grpSpPr>
          <p:sp>
            <p:nvSpPr>
              <p:cNvPr id="92" name="Oval 91"/>
              <p:cNvSpPr/>
              <p:nvPr/>
            </p:nvSpPr>
            <p:spPr bwMode="auto">
              <a:xfrm>
                <a:off x="663677" y="6518787"/>
                <a:ext cx="182880" cy="182880"/>
              </a:xfrm>
              <a:prstGeom prst="ellips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727587" y="6582697"/>
                <a:ext cx="73152" cy="7315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aphicFrame>
          <p:nvGraphicFramePr>
            <p:cNvPr id="95" name="Object 5"/>
            <p:cNvGraphicFramePr>
              <a:graphicFrameLocks noChangeAspect="1"/>
            </p:cNvGraphicFramePr>
            <p:nvPr/>
          </p:nvGraphicFramePr>
          <p:xfrm>
            <a:off x="6501734" y="4145629"/>
            <a:ext cx="247650" cy="444500"/>
          </p:xfrm>
          <a:graphic>
            <a:graphicData uri="http://schemas.openxmlformats.org/presentationml/2006/ole">
              <p:oleObj spid="_x0000_s113674" name="Equation" r:id="rId6" imgW="164880" imgH="291960" progId="Equation.3">
                <p:embed/>
              </p:oleObj>
            </a:graphicData>
          </a:graphic>
        </p:graphicFrame>
        <p:grpSp>
          <p:nvGrpSpPr>
            <p:cNvPr id="101" name="Group 100"/>
            <p:cNvGrpSpPr/>
            <p:nvPr/>
          </p:nvGrpSpPr>
          <p:grpSpPr>
            <a:xfrm>
              <a:off x="7243380" y="2703874"/>
              <a:ext cx="0" cy="2566219"/>
              <a:chOff x="5471651" y="2521974"/>
              <a:chExt cx="0" cy="2566219"/>
            </a:xfrm>
          </p:grpSpPr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5471651" y="2521974"/>
                <a:ext cx="0" cy="256621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 flipH="1" flipV="1">
                <a:off x="5471651" y="3052916"/>
                <a:ext cx="0" cy="18288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ΛΥΣΗ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dirty="0" smtClean="0">
                <a:solidFill>
                  <a:srgbClr val="0D3857"/>
                </a:solidFill>
              </a:rPr>
              <a:t>(</a:t>
            </a:r>
            <a:r>
              <a:rPr lang="el-GR" sz="1600" dirty="0" smtClean="0">
                <a:solidFill>
                  <a:srgbClr val="0D3857"/>
                </a:solidFill>
              </a:rPr>
              <a:t>συνέχεια</a:t>
            </a:r>
            <a:r>
              <a:rPr lang="el-GR" sz="1800" dirty="0" smtClean="0">
                <a:solidFill>
                  <a:srgbClr val="0D3857"/>
                </a:solidFill>
              </a:rPr>
              <a:t>)</a:t>
            </a:r>
            <a:endParaRPr lang="en-US" sz="1800" dirty="0" smtClean="0">
              <a:solidFill>
                <a:srgbClr val="0D3857"/>
              </a:solidFill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5226844" y="885368"/>
            <a:ext cx="3200400" cy="3200400"/>
          </a:xfrm>
          <a:prstGeom prst="arc">
            <a:avLst>
              <a:gd name="adj1" fmla="val 10835319"/>
              <a:gd name="adj2" fmla="val 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5318284" y="976808"/>
            <a:ext cx="3017520" cy="3017520"/>
          </a:xfrm>
          <a:prstGeom prst="arc">
            <a:avLst>
              <a:gd name="adj1" fmla="val 10835319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26844" y="2485568"/>
            <a:ext cx="3200400" cy="914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27044" y="2529812"/>
            <a:ext cx="1827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827044" y="707977"/>
            <a:ext cx="0" cy="1821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779848" y="2485568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3415" y="3540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l-GR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617823" y="236758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l-GR" sz="16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268010" y="2684262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65273" y="268917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9480000">
            <a:off x="5975069" y="934121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042835" y="64406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8420000">
            <a:off x="6550641" y="1912090"/>
            <a:ext cx="1508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838392" y="1120933"/>
            <a:ext cx="606599" cy="1383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Arc 40"/>
          <p:cNvSpPr/>
          <p:nvPr/>
        </p:nvSpPr>
        <p:spPr bwMode="auto">
          <a:xfrm>
            <a:off x="5821204" y="1509224"/>
            <a:ext cx="2011680" cy="2011680"/>
          </a:xfrm>
          <a:prstGeom prst="arc">
            <a:avLst>
              <a:gd name="adj1" fmla="val 17653774"/>
              <a:gd name="adj2" fmla="val 184898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7628" y="135691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7459740" y="1061940"/>
            <a:ext cx="324464" cy="2064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3" name="Group 61"/>
          <p:cNvGrpSpPr/>
          <p:nvPr/>
        </p:nvGrpSpPr>
        <p:grpSpPr>
          <a:xfrm>
            <a:off x="5232732" y="582924"/>
            <a:ext cx="0" cy="2566219"/>
            <a:chOff x="5471651" y="2521974"/>
            <a:chExt cx="0" cy="2566219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4" name="Group 62"/>
          <p:cNvGrpSpPr/>
          <p:nvPr/>
        </p:nvGrpSpPr>
        <p:grpSpPr>
          <a:xfrm>
            <a:off x="8452797" y="582924"/>
            <a:ext cx="0" cy="2566219"/>
            <a:chOff x="5471651" y="2521974"/>
            <a:chExt cx="0" cy="2566219"/>
          </a:xfrm>
        </p:grpSpPr>
        <p:cxnSp>
          <p:nvCxnSpPr>
            <p:cNvPr id="64" name="Straight Connector 63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5" name="Group 65"/>
          <p:cNvGrpSpPr/>
          <p:nvPr/>
        </p:nvGrpSpPr>
        <p:grpSpPr>
          <a:xfrm>
            <a:off x="5852148" y="575242"/>
            <a:ext cx="0" cy="2566219"/>
            <a:chOff x="5471651" y="2521974"/>
            <a:chExt cx="0" cy="2566219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" name="Group 68"/>
          <p:cNvGrpSpPr/>
          <p:nvPr/>
        </p:nvGrpSpPr>
        <p:grpSpPr>
          <a:xfrm>
            <a:off x="6486312" y="575242"/>
            <a:ext cx="0" cy="2566219"/>
            <a:chOff x="5471651" y="2521974"/>
            <a:chExt cx="0" cy="2566219"/>
          </a:xfrm>
        </p:grpSpPr>
        <p:cxnSp>
          <p:nvCxnSpPr>
            <p:cNvPr id="70" name="Straight Connector 69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9" name="Group 71"/>
          <p:cNvGrpSpPr/>
          <p:nvPr/>
        </p:nvGrpSpPr>
        <p:grpSpPr>
          <a:xfrm>
            <a:off x="7179468" y="575242"/>
            <a:ext cx="0" cy="2566219"/>
            <a:chOff x="5471651" y="2521974"/>
            <a:chExt cx="0" cy="2566219"/>
          </a:xfrm>
        </p:grpSpPr>
        <p:cxnSp>
          <p:nvCxnSpPr>
            <p:cNvPr id="73" name="Straight Connector 72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1" name="Group 77"/>
          <p:cNvGrpSpPr/>
          <p:nvPr/>
        </p:nvGrpSpPr>
        <p:grpSpPr>
          <a:xfrm>
            <a:off x="7813632" y="575242"/>
            <a:ext cx="0" cy="2566219"/>
            <a:chOff x="5471651" y="2521974"/>
            <a:chExt cx="0" cy="2566219"/>
          </a:xfrm>
        </p:grpSpPr>
        <p:cxnSp>
          <p:nvCxnSpPr>
            <p:cNvPr id="79" name="Straight Connector 78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7817517" y="847725"/>
          <a:ext cx="311150" cy="366713"/>
        </p:xfrm>
        <a:graphic>
          <a:graphicData uri="http://schemas.openxmlformats.org/presentationml/2006/ole">
            <p:oleObj spid="_x0000_s114690" name="Equation" r:id="rId3" imgW="228600" imgH="266400" progId="Equation.3">
              <p:embed/>
            </p:oleObj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8211497" y="512511"/>
          <a:ext cx="209550" cy="385762"/>
        </p:xfrm>
        <a:graphic>
          <a:graphicData uri="http://schemas.openxmlformats.org/presentationml/2006/ole">
            <p:oleObj spid="_x0000_s114691" name="Equation" r:id="rId4" imgW="139680" imgH="253800" progId="Equation.3">
              <p:embed/>
            </p:oleObj>
          </a:graphicData>
        </a:graphic>
      </p:graphicFrame>
      <p:sp>
        <p:nvSpPr>
          <p:cNvPr id="81" name="Arc 80"/>
          <p:cNvSpPr/>
          <p:nvPr/>
        </p:nvSpPr>
        <p:spPr bwMode="auto">
          <a:xfrm>
            <a:off x="5973604" y="1661624"/>
            <a:ext cx="1554480" cy="1554480"/>
          </a:xfrm>
          <a:prstGeom prst="arc">
            <a:avLst>
              <a:gd name="adj1" fmla="val 18979726"/>
              <a:gd name="adj2" fmla="val 436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03984" y="2054997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238855" y="2435487"/>
            <a:ext cx="86264" cy="1035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341489" y="2415359"/>
            <a:ext cx="86264" cy="1035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1901" y="727548"/>
            <a:ext cx="4626073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</a:pPr>
            <a:r>
              <a:rPr lang="el-GR" dirty="0" smtClean="0">
                <a:solidFill>
                  <a:srgbClr val="000000"/>
                </a:solidFill>
              </a:rPr>
              <a:t>Η μαγνητική δύναμη που ασκείται στο καμπυλόγραμμο τμήμα του σύρματος είναι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568655" y="2936875"/>
          <a:ext cx="1762125" cy="493713"/>
        </p:xfrm>
        <a:graphic>
          <a:graphicData uri="http://schemas.openxmlformats.org/presentationml/2006/ole">
            <p:oleObj spid="_x0000_s114694" name="Equation" r:id="rId5" imgW="1054080" imgH="291960" progId="Equation.3">
              <p:embed/>
            </p:oleObj>
          </a:graphicData>
        </a:graphic>
      </p:graphicFrame>
      <p:sp>
        <p:nvSpPr>
          <p:cNvPr id="92" name="Oval 91"/>
          <p:cNvSpPr/>
          <p:nvPr/>
        </p:nvSpPr>
        <p:spPr bwMode="auto">
          <a:xfrm>
            <a:off x="6617619" y="243354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681529" y="2497450"/>
            <a:ext cx="73152" cy="731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95" name="Object 5"/>
          <p:cNvGraphicFramePr>
            <a:graphicFrameLocks noChangeAspect="1"/>
          </p:cNvGraphicFramePr>
          <p:nvPr/>
        </p:nvGraphicFramePr>
        <p:xfrm>
          <a:off x="6501734" y="2021917"/>
          <a:ext cx="247650" cy="444500"/>
        </p:xfrm>
        <a:graphic>
          <a:graphicData uri="http://schemas.openxmlformats.org/presentationml/2006/ole">
            <p:oleObj spid="_x0000_s114695" name="Equation" r:id="rId6" imgW="164880" imgH="291960" progId="Equation.3">
              <p:embed/>
            </p:oleObj>
          </a:graphicData>
        </a:graphic>
      </p:graphicFrame>
      <p:graphicFrame>
        <p:nvGraphicFramePr>
          <p:cNvPr id="114696" name="Object 9"/>
          <p:cNvGraphicFramePr>
            <a:graphicFrameLocks noChangeAspect="1"/>
          </p:cNvGraphicFramePr>
          <p:nvPr/>
        </p:nvGraphicFramePr>
        <p:xfrm>
          <a:off x="1616896" y="1620737"/>
          <a:ext cx="1614487" cy="577850"/>
        </p:xfrm>
        <a:graphic>
          <a:graphicData uri="http://schemas.openxmlformats.org/presentationml/2006/ole">
            <p:oleObj spid="_x0000_s114696" name="Equation" r:id="rId7" imgW="965160" imgH="342720" progId="Equation.3">
              <p:embed/>
            </p:oleObj>
          </a:graphicData>
        </a:graphic>
      </p:graphicFrame>
      <p:sp>
        <p:nvSpPr>
          <p:cNvPr id="57" name="Arc 56"/>
          <p:cNvSpPr/>
          <p:nvPr/>
        </p:nvSpPr>
        <p:spPr bwMode="auto">
          <a:xfrm>
            <a:off x="7498059" y="958620"/>
            <a:ext cx="640080" cy="640080"/>
          </a:xfrm>
          <a:prstGeom prst="arc">
            <a:avLst>
              <a:gd name="adj1" fmla="val 12928734"/>
              <a:gd name="adj2" fmla="val 162756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94152" y="65881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5470" y="2336032"/>
            <a:ext cx="4557252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Επομένως, </a:t>
            </a:r>
            <a:r>
              <a:rPr lang="el-GR" dirty="0" smtClean="0">
                <a:solidFill>
                  <a:srgbClr val="000000"/>
                </a:solidFill>
              </a:rPr>
              <a:t>η δύναμη       έχει μέτρο</a:t>
            </a:r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4699" name="Object 9"/>
          <p:cNvGraphicFramePr>
            <a:graphicFrameLocks noChangeAspect="1"/>
          </p:cNvGraphicFramePr>
          <p:nvPr/>
        </p:nvGraphicFramePr>
        <p:xfrm>
          <a:off x="1138699" y="4940557"/>
          <a:ext cx="2357438" cy="601662"/>
        </p:xfrm>
        <a:graphic>
          <a:graphicData uri="http://schemas.openxmlformats.org/presentationml/2006/ole">
            <p:oleObj spid="_x0000_s114699" name="Equation" r:id="rId8" imgW="1409400" imgH="355320" progId="Equation.3">
              <p:embed/>
            </p:oleObj>
          </a:graphicData>
        </a:graphic>
      </p:graphicFrame>
      <p:graphicFrame>
        <p:nvGraphicFramePr>
          <p:cNvPr id="114701" name="Object 13"/>
          <p:cNvGraphicFramePr>
            <a:graphicFrameLocks noChangeAspect="1"/>
          </p:cNvGraphicFramePr>
          <p:nvPr/>
        </p:nvGraphicFramePr>
        <p:xfrm>
          <a:off x="2597815" y="2250717"/>
          <a:ext cx="319087" cy="492125"/>
        </p:xfrm>
        <a:graphic>
          <a:graphicData uri="http://schemas.openxmlformats.org/presentationml/2006/ole">
            <p:oleObj spid="_x0000_s114701" name="Equation" r:id="rId9" imgW="190440" imgH="291960" progId="Equation.3">
              <p:embed/>
            </p:oleObj>
          </a:graphicData>
        </a:graphic>
      </p:graphicFrame>
      <p:sp>
        <p:nvSpPr>
          <p:cNvPr id="66" name="Flowchart: Summing Junction 65"/>
          <p:cNvSpPr/>
          <p:nvPr/>
        </p:nvSpPr>
        <p:spPr bwMode="auto">
          <a:xfrm>
            <a:off x="7242939" y="929150"/>
            <a:ext cx="182880" cy="182880"/>
          </a:xfrm>
          <a:prstGeom prst="flowChartSummingJunction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114703" name="Object 10"/>
          <p:cNvGraphicFramePr>
            <a:graphicFrameLocks noChangeAspect="1"/>
          </p:cNvGraphicFramePr>
          <p:nvPr/>
        </p:nvGraphicFramePr>
        <p:xfrm>
          <a:off x="7229475" y="454025"/>
          <a:ext cx="285750" cy="444500"/>
        </p:xfrm>
        <a:graphic>
          <a:graphicData uri="http://schemas.openxmlformats.org/presentationml/2006/ole">
            <p:oleObj spid="_x0000_s114703" name="Equation" r:id="rId10" imgW="190440" imgH="291960" progId="Equation.3">
              <p:embed/>
            </p:oleObj>
          </a:graphicData>
        </a:graphic>
      </p:graphicFrame>
      <p:sp>
        <p:nvSpPr>
          <p:cNvPr id="69" name="Rectangle 68"/>
          <p:cNvSpPr/>
          <p:nvPr/>
        </p:nvSpPr>
        <p:spPr>
          <a:xfrm>
            <a:off x="250721" y="4072828"/>
            <a:ext cx="868680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  <a:spcBef>
                <a:spcPts val="0"/>
              </a:spcBef>
            </a:pPr>
            <a:r>
              <a:rPr lang="el-GR" dirty="0" smtClean="0">
                <a:solidFill>
                  <a:srgbClr val="000000"/>
                </a:solidFill>
              </a:rPr>
              <a:t>Από τη γεωμετρία, η σχέση του τόξου </a:t>
            </a:r>
            <a:r>
              <a:rPr lang="en-US" dirty="0" err="1" smtClean="0">
                <a:solidFill>
                  <a:srgbClr val="000000"/>
                </a:solidFill>
              </a:rPr>
              <a:t>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με την αντίστοιχη γωνία 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l-GR" i="1" dirty="0" smtClean="0">
                <a:solidFill>
                  <a:srgbClr val="000000"/>
                </a:solidFill>
              </a:rPr>
              <a:t>θ</a:t>
            </a:r>
            <a:r>
              <a:rPr lang="el-GR" dirty="0" smtClean="0">
                <a:solidFill>
                  <a:srgbClr val="000000"/>
                </a:solidFill>
              </a:rPr>
              <a:t> είναι  </a:t>
            </a:r>
            <a:endParaRPr lang="el-GR" dirty="0" smtClean="0">
              <a:solidFill>
                <a:srgbClr val="000000"/>
              </a:solidFill>
            </a:endParaRPr>
          </a:p>
          <a:p>
            <a:pPr marL="0" indent="0">
              <a:lnSpc>
                <a:spcPts val="270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ds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i="1" dirty="0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el-GR" i="1" dirty="0" smtClean="0">
                <a:solidFill>
                  <a:srgbClr val="000000"/>
                </a:solidFill>
              </a:rPr>
              <a:t>θ</a:t>
            </a:r>
            <a:r>
              <a:rPr lang="el-GR" dirty="0" smtClean="0">
                <a:solidFill>
                  <a:srgbClr val="000000"/>
                </a:solidFill>
              </a:rPr>
              <a:t>, επομένως </a:t>
            </a:r>
            <a:endParaRPr lang="el-GR" i="1" dirty="0" smtClean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99883" y="3546806"/>
            <a:ext cx="8504904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000000"/>
                </a:solidFill>
              </a:rPr>
              <a:t>με κατεύθυνση προς το επίπεδο της σελίδας</a:t>
            </a:r>
            <a:endParaRPr lang="el-GR" i="1" dirty="0" smtClean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903735" y="158795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4704" name="Object 9"/>
          <p:cNvGraphicFramePr>
            <a:graphicFrameLocks noChangeAspect="1"/>
          </p:cNvGraphicFramePr>
          <p:nvPr/>
        </p:nvGraphicFramePr>
        <p:xfrm>
          <a:off x="3681413" y="4964113"/>
          <a:ext cx="2038350" cy="601662"/>
        </p:xfrm>
        <a:graphic>
          <a:graphicData uri="http://schemas.openxmlformats.org/presentationml/2006/ole">
            <p:oleObj spid="_x0000_s114704" name="Equation" r:id="rId11" imgW="1218960" imgH="355320" progId="Equation.3">
              <p:embed/>
            </p:oleObj>
          </a:graphicData>
        </a:graphic>
      </p:graphicFrame>
      <p:graphicFrame>
        <p:nvGraphicFramePr>
          <p:cNvPr id="114705" name="Object 9"/>
          <p:cNvGraphicFramePr>
            <a:graphicFrameLocks noChangeAspect="1"/>
          </p:cNvGraphicFramePr>
          <p:nvPr/>
        </p:nvGraphicFramePr>
        <p:xfrm>
          <a:off x="5934075" y="5045075"/>
          <a:ext cx="1973263" cy="430213"/>
        </p:xfrm>
        <a:graphic>
          <a:graphicData uri="http://schemas.openxmlformats.org/presentationml/2006/ole">
            <p:oleObj spid="_x0000_s114705" name="Equation" r:id="rId12" imgW="1180800" imgH="253800" progId="Equation.3">
              <p:embed/>
            </p:oleObj>
          </a:graphicData>
        </a:graphic>
      </p:graphicFrame>
      <p:graphicFrame>
        <p:nvGraphicFramePr>
          <p:cNvPr id="114706" name="Object 9"/>
          <p:cNvGraphicFramePr>
            <a:graphicFrameLocks noChangeAspect="1"/>
          </p:cNvGraphicFramePr>
          <p:nvPr/>
        </p:nvGraphicFramePr>
        <p:xfrm>
          <a:off x="1449024" y="5784850"/>
          <a:ext cx="2290763" cy="323850"/>
        </p:xfrm>
        <a:graphic>
          <a:graphicData uri="http://schemas.openxmlformats.org/presentationml/2006/ole">
            <p:oleObj spid="_x0000_s114706" name="Equation" r:id="rId13" imgW="1371600" imgH="190440" progId="Equation.3">
              <p:embed/>
            </p:oleObj>
          </a:graphicData>
        </a:graphic>
      </p:graphicFrame>
      <p:graphicFrame>
        <p:nvGraphicFramePr>
          <p:cNvPr id="114707" name="Object 9"/>
          <p:cNvGraphicFramePr>
            <a:graphicFrameLocks noChangeAspect="1"/>
          </p:cNvGraphicFramePr>
          <p:nvPr/>
        </p:nvGraphicFramePr>
        <p:xfrm>
          <a:off x="3748088" y="5780088"/>
          <a:ext cx="2608262" cy="323850"/>
        </p:xfrm>
        <a:graphic>
          <a:graphicData uri="http://schemas.openxmlformats.org/presentationml/2006/ole">
            <p:oleObj spid="_x0000_s114707" name="Equation" r:id="rId14" imgW="156204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ΛΥΣΗ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dirty="0" smtClean="0">
                <a:solidFill>
                  <a:srgbClr val="0D3857"/>
                </a:solidFill>
              </a:rPr>
              <a:t>(</a:t>
            </a:r>
            <a:r>
              <a:rPr lang="el-GR" sz="1600" dirty="0" smtClean="0">
                <a:solidFill>
                  <a:srgbClr val="0D3857"/>
                </a:solidFill>
              </a:rPr>
              <a:t>συνέχεια</a:t>
            </a:r>
            <a:r>
              <a:rPr lang="el-GR" sz="1800" dirty="0" smtClean="0">
                <a:solidFill>
                  <a:srgbClr val="0D3857"/>
                </a:solidFill>
              </a:rPr>
              <a:t>)</a:t>
            </a:r>
            <a:endParaRPr lang="en-US" sz="1800" dirty="0" smtClean="0">
              <a:solidFill>
                <a:srgbClr val="0D3857"/>
              </a:solidFill>
            </a:endParaRPr>
          </a:p>
        </p:txBody>
      </p:sp>
      <p:sp>
        <p:nvSpPr>
          <p:cNvPr id="10" name="Arc 9"/>
          <p:cNvSpPr/>
          <p:nvPr/>
        </p:nvSpPr>
        <p:spPr bwMode="auto">
          <a:xfrm>
            <a:off x="5226844" y="885368"/>
            <a:ext cx="3200400" cy="3200400"/>
          </a:xfrm>
          <a:prstGeom prst="arc">
            <a:avLst>
              <a:gd name="adj1" fmla="val 10835319"/>
              <a:gd name="adj2" fmla="val 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Arc 11"/>
          <p:cNvSpPr/>
          <p:nvPr/>
        </p:nvSpPr>
        <p:spPr bwMode="auto">
          <a:xfrm>
            <a:off x="5318284" y="976808"/>
            <a:ext cx="3017520" cy="3017520"/>
          </a:xfrm>
          <a:prstGeom prst="arc">
            <a:avLst>
              <a:gd name="adj1" fmla="val 10835319"/>
              <a:gd name="adj2" fmla="val 0"/>
            </a:avLst>
          </a:prstGeom>
          <a:solidFill>
            <a:schemeClr val="bg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26844" y="2485568"/>
            <a:ext cx="3200400" cy="9144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27044" y="2529812"/>
            <a:ext cx="1827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827044" y="707977"/>
            <a:ext cx="0" cy="18218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6779848" y="2485568"/>
            <a:ext cx="91440" cy="9144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3415" y="3540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</a:t>
            </a:r>
            <a:endParaRPr lang="el-GR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617823" y="236758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  <a:endParaRPr lang="el-GR" sz="16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268010" y="2684262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65273" y="268917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9480000">
            <a:off x="5975069" y="934121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042835" y="644068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rot="18420000">
            <a:off x="6550641" y="1912090"/>
            <a:ext cx="15087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6838392" y="1120933"/>
            <a:ext cx="606599" cy="1383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Arc 40"/>
          <p:cNvSpPr/>
          <p:nvPr/>
        </p:nvSpPr>
        <p:spPr bwMode="auto">
          <a:xfrm>
            <a:off x="5821204" y="1509224"/>
            <a:ext cx="2011680" cy="2011680"/>
          </a:xfrm>
          <a:prstGeom prst="arc">
            <a:avLst>
              <a:gd name="adj1" fmla="val 17653774"/>
              <a:gd name="adj2" fmla="val 1848987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27628" y="135691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7459740" y="1061940"/>
            <a:ext cx="324464" cy="2064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" name="Group 61"/>
          <p:cNvGrpSpPr/>
          <p:nvPr/>
        </p:nvGrpSpPr>
        <p:grpSpPr>
          <a:xfrm>
            <a:off x="5232732" y="582924"/>
            <a:ext cx="0" cy="2566219"/>
            <a:chOff x="5471651" y="2521974"/>
            <a:chExt cx="0" cy="2566219"/>
          </a:xfrm>
        </p:grpSpPr>
        <p:cxnSp>
          <p:nvCxnSpPr>
            <p:cNvPr id="53" name="Straight Connector 52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" name="Group 62"/>
          <p:cNvGrpSpPr/>
          <p:nvPr/>
        </p:nvGrpSpPr>
        <p:grpSpPr>
          <a:xfrm>
            <a:off x="8452797" y="582924"/>
            <a:ext cx="0" cy="2566219"/>
            <a:chOff x="5471651" y="2521974"/>
            <a:chExt cx="0" cy="2566219"/>
          </a:xfrm>
        </p:grpSpPr>
        <p:cxnSp>
          <p:nvCxnSpPr>
            <p:cNvPr id="64" name="Straight Connector 63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4" name="Group 65"/>
          <p:cNvGrpSpPr/>
          <p:nvPr/>
        </p:nvGrpSpPr>
        <p:grpSpPr>
          <a:xfrm>
            <a:off x="5852148" y="575242"/>
            <a:ext cx="0" cy="2566219"/>
            <a:chOff x="5471651" y="2521974"/>
            <a:chExt cx="0" cy="2566219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5" name="Group 68"/>
          <p:cNvGrpSpPr/>
          <p:nvPr/>
        </p:nvGrpSpPr>
        <p:grpSpPr>
          <a:xfrm>
            <a:off x="6486312" y="575242"/>
            <a:ext cx="0" cy="2566219"/>
            <a:chOff x="5471651" y="2521974"/>
            <a:chExt cx="0" cy="2566219"/>
          </a:xfrm>
        </p:grpSpPr>
        <p:cxnSp>
          <p:nvCxnSpPr>
            <p:cNvPr id="70" name="Straight Connector 69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6" name="Group 71"/>
          <p:cNvGrpSpPr/>
          <p:nvPr/>
        </p:nvGrpSpPr>
        <p:grpSpPr>
          <a:xfrm>
            <a:off x="7179468" y="575242"/>
            <a:ext cx="0" cy="2566219"/>
            <a:chOff x="5471651" y="2521974"/>
            <a:chExt cx="0" cy="2566219"/>
          </a:xfrm>
        </p:grpSpPr>
        <p:cxnSp>
          <p:nvCxnSpPr>
            <p:cNvPr id="73" name="Straight Connector 72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7" name="Group 77"/>
          <p:cNvGrpSpPr/>
          <p:nvPr/>
        </p:nvGrpSpPr>
        <p:grpSpPr>
          <a:xfrm>
            <a:off x="7813632" y="575242"/>
            <a:ext cx="0" cy="2566219"/>
            <a:chOff x="5471651" y="2521974"/>
            <a:chExt cx="0" cy="2566219"/>
          </a:xfrm>
        </p:grpSpPr>
        <p:cxnSp>
          <p:nvCxnSpPr>
            <p:cNvPr id="79" name="Straight Connector 78"/>
            <p:cNvCxnSpPr/>
            <p:nvPr/>
          </p:nvCxnSpPr>
          <p:spPr bwMode="auto">
            <a:xfrm flipV="1">
              <a:off x="5471651" y="2521974"/>
              <a:ext cx="0" cy="256621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 flipV="1">
              <a:off x="5471651" y="3052916"/>
              <a:ext cx="0" cy="1828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7817517" y="847725"/>
          <a:ext cx="311150" cy="366713"/>
        </p:xfrm>
        <a:graphic>
          <a:graphicData uri="http://schemas.openxmlformats.org/presentationml/2006/ole">
            <p:oleObj spid="_x0000_s115714" name="Equation" r:id="rId3" imgW="228600" imgH="266400" progId="Equation.3">
              <p:embed/>
            </p:oleObj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8211497" y="512511"/>
          <a:ext cx="209550" cy="385762"/>
        </p:xfrm>
        <a:graphic>
          <a:graphicData uri="http://schemas.openxmlformats.org/presentationml/2006/ole">
            <p:oleObj spid="_x0000_s115715" name="Equation" r:id="rId4" imgW="139680" imgH="253800" progId="Equation.3">
              <p:embed/>
            </p:oleObj>
          </a:graphicData>
        </a:graphic>
      </p:graphicFrame>
      <p:sp>
        <p:nvSpPr>
          <p:cNvPr id="81" name="Arc 80"/>
          <p:cNvSpPr/>
          <p:nvPr/>
        </p:nvSpPr>
        <p:spPr bwMode="auto">
          <a:xfrm>
            <a:off x="5973604" y="1661624"/>
            <a:ext cx="1554480" cy="1554480"/>
          </a:xfrm>
          <a:prstGeom prst="arc">
            <a:avLst>
              <a:gd name="adj1" fmla="val 18979726"/>
              <a:gd name="adj2" fmla="val 4367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03984" y="2054997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238855" y="2435487"/>
            <a:ext cx="86264" cy="1035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8341489" y="2415359"/>
            <a:ext cx="86264" cy="10351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1901" y="727548"/>
            <a:ext cx="462607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</a:pP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ΣΥΜΠΕΡΑΣΜΑ</a:t>
            </a:r>
            <a:r>
              <a:rPr lang="el-GR" dirty="0" smtClean="0">
                <a:solidFill>
                  <a:srgbClr val="000000"/>
                </a:solidFill>
              </a:rPr>
              <a:t>	Από το παράδειγμα προκύπτει ότι η δύναμη που δέχεται το καμπυλόγραμμο τμήμα είναι ίση κατά μέτρο με τη δύναμη στο καμπυλόγραμμο τμήμα (</a:t>
            </a:r>
            <a:r>
              <a:rPr lang="en-US" dirty="0" smtClean="0">
                <a:solidFill>
                  <a:srgbClr val="000000"/>
                </a:solidFill>
              </a:rPr>
              <a:t>F = 2</a:t>
            </a:r>
            <a:r>
              <a:rPr lang="en-US" i="1" kern="1900" spc="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kern="1900" spc="100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2700"/>
              </a:lnSpc>
            </a:pPr>
            <a:r>
              <a:rPr lang="el-GR" dirty="0" smtClean="0">
                <a:solidFill>
                  <a:srgbClr val="000000"/>
                </a:solidFill>
              </a:rPr>
              <a:t>Γενικά, η μαγνητική δύναμη που ασκείται σε ένα καμπυλόγραμμο ρευματοφόρο σύρμα από ένα ομογενές μαγνητικό πεδίο είναι ίση με τη δύναμη που ασκείται σε ένα ευθύγραμμο σύρμα , που έχει τα ίδια άκρα.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6617619" y="2433540"/>
            <a:ext cx="182880" cy="18288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681529" y="2497450"/>
            <a:ext cx="73152" cy="7315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95" name="Object 5"/>
          <p:cNvGraphicFramePr>
            <a:graphicFrameLocks noChangeAspect="1"/>
          </p:cNvGraphicFramePr>
          <p:nvPr/>
        </p:nvGraphicFramePr>
        <p:xfrm>
          <a:off x="6501734" y="2021917"/>
          <a:ext cx="247650" cy="444500"/>
        </p:xfrm>
        <a:graphic>
          <a:graphicData uri="http://schemas.openxmlformats.org/presentationml/2006/ole">
            <p:oleObj spid="_x0000_s115717" name="Equation" r:id="rId5" imgW="164880" imgH="291960" progId="Equation.3">
              <p:embed/>
            </p:oleObj>
          </a:graphicData>
        </a:graphic>
      </p:graphicFrame>
      <p:sp>
        <p:nvSpPr>
          <p:cNvPr id="57" name="Arc 56"/>
          <p:cNvSpPr/>
          <p:nvPr/>
        </p:nvSpPr>
        <p:spPr bwMode="auto">
          <a:xfrm>
            <a:off x="7498059" y="958620"/>
            <a:ext cx="640080" cy="640080"/>
          </a:xfrm>
          <a:prstGeom prst="arc">
            <a:avLst>
              <a:gd name="adj1" fmla="val 12928734"/>
              <a:gd name="adj2" fmla="val 1627566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94152" y="658816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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Flowchart: Summing Junction 65"/>
          <p:cNvSpPr/>
          <p:nvPr/>
        </p:nvSpPr>
        <p:spPr bwMode="auto">
          <a:xfrm>
            <a:off x="7242939" y="929150"/>
            <a:ext cx="182880" cy="182880"/>
          </a:xfrm>
          <a:prstGeom prst="flowChartSummingJunction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114703" name="Object 10"/>
          <p:cNvGraphicFramePr>
            <a:graphicFrameLocks noChangeAspect="1"/>
          </p:cNvGraphicFramePr>
          <p:nvPr/>
        </p:nvGraphicFramePr>
        <p:xfrm>
          <a:off x="7229475" y="454025"/>
          <a:ext cx="285750" cy="444500"/>
        </p:xfrm>
        <a:graphic>
          <a:graphicData uri="http://schemas.openxmlformats.org/presentationml/2006/ole">
            <p:oleObj spid="_x0000_s115721" name="Equation" r:id="rId6" imgW="190440" imgH="291960" progId="Equation.3">
              <p:embed/>
            </p:oleObj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6903735" y="1587954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l-G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01565" y="4341355"/>
            <a:ext cx="8308254" cy="75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ts val="2700"/>
              </a:lnSpc>
            </a:pPr>
            <a:r>
              <a:rPr lang="el-GR" dirty="0" smtClean="0">
                <a:solidFill>
                  <a:srgbClr val="000000"/>
                </a:solidFill>
              </a:rPr>
              <a:t>Οι δυνάμεις στα δύο τμήματα του σύρματος συνιστούν ένα ζεύγος δυνάμεων το οποίο τείνει να στρέψει το ημικυκλικό σύρμα γύρω από τον άξονα </a:t>
            </a:r>
            <a:r>
              <a:rPr lang="en-US" dirty="0" smtClean="0">
                <a:solidFill>
                  <a:srgbClr val="000000"/>
                </a:solidFill>
              </a:rPr>
              <a:t>x.</a:t>
            </a:r>
            <a:endParaRPr lang="el-G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46684"/>
            <a:ext cx="8229600" cy="33855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 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 (</a:t>
            </a:r>
            <a:r>
              <a:rPr lang="el-GR" i="1" dirty="0" smtClean="0">
                <a:solidFill>
                  <a:srgbClr val="0D3857"/>
                </a:solidFill>
              </a:rPr>
              <a:t>1</a:t>
            </a:r>
            <a:r>
              <a:rPr lang="el-GR" dirty="0" smtClean="0">
                <a:solidFill>
                  <a:srgbClr val="0D3857"/>
                </a:solidFill>
              </a:rPr>
              <a:t>)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949" y="1617407"/>
            <a:ext cx="4038600" cy="278537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Ο </a:t>
            </a:r>
            <a:r>
              <a:rPr lang="el-GR" sz="1800" dirty="0" smtClean="0">
                <a:solidFill>
                  <a:srgbClr val="000000"/>
                </a:solidFill>
              </a:rPr>
              <a:t>ορθογώνιος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διαρρέεται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ρεύμα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βρίσκεται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μέσα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ένα </a:t>
            </a:r>
            <a:r>
              <a:rPr lang="en-US" sz="1800" dirty="0" err="1" smtClean="0">
                <a:solidFill>
                  <a:srgbClr val="000000"/>
                </a:solidFill>
              </a:rPr>
              <a:t>ομογενές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Στις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πλευρές</a:t>
            </a:r>
            <a:r>
              <a:rPr lang="en-US" sz="1800" dirty="0" smtClean="0">
                <a:solidFill>
                  <a:srgbClr val="000000"/>
                </a:solidFill>
              </a:rPr>
              <a:t> 1 </a:t>
            </a:r>
            <a:r>
              <a:rPr lang="el-GR" sz="1800" dirty="0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3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ασκείται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lnSpc>
                <a:spcPct val="150000"/>
              </a:lnSpc>
              <a:spcBef>
                <a:spcPts val="2400"/>
              </a:spcBef>
              <a:buClr>
                <a:srgbClr val="2187BA"/>
              </a:buClr>
            </a:pPr>
            <a:r>
              <a:rPr lang="en-US" sz="1700" dirty="0" err="1" smtClean="0">
                <a:solidFill>
                  <a:srgbClr val="000000"/>
                </a:solidFill>
              </a:rPr>
              <a:t>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σύρματα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είναι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παράλληλα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στο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και</a:t>
            </a:r>
            <a:r>
              <a:rPr lang="el-GR" sz="1700" dirty="0" smtClean="0">
                <a:solidFill>
                  <a:srgbClr val="000000"/>
                </a:solidFill>
              </a:rPr>
              <a:t>                 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14342" name="Picture 8" descr="27819_2921"/>
          <p:cNvPicPr>
            <a:picLocks noChangeAspect="1" noChangeArrowheads="1"/>
          </p:cNvPicPr>
          <p:nvPr/>
        </p:nvPicPr>
        <p:blipFill>
          <a:blip r:embed="rId3" cstate="print"/>
          <a:srcRect b="44249"/>
          <a:stretch>
            <a:fillRect/>
          </a:stretch>
        </p:blipFill>
        <p:spPr bwMode="auto">
          <a:xfrm>
            <a:off x="5707627" y="1389163"/>
            <a:ext cx="3114228" cy="519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977153" y="3917284"/>
          <a:ext cx="877887" cy="412750"/>
        </p:xfrm>
        <a:graphic>
          <a:graphicData uri="http://schemas.openxmlformats.org/presentationml/2006/ole">
            <p:oleObj spid="_x0000_s14339" name="Equation" r:id="rId4" imgW="5713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title"/>
          </p:nvPr>
        </p:nvSpPr>
        <p:spPr>
          <a:xfrm>
            <a:off x="442913" y="931936"/>
            <a:ext cx="8229600" cy="33855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(</a:t>
            </a:r>
            <a:r>
              <a:rPr lang="en-US" i="1" dirty="0" smtClean="0">
                <a:solidFill>
                  <a:srgbClr val="0D3857"/>
                </a:solidFill>
              </a:rPr>
              <a:t>2</a:t>
            </a:r>
            <a:r>
              <a:rPr lang="en-US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65539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315471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Στις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πλευρές</a:t>
            </a:r>
            <a:r>
              <a:rPr lang="en-US" sz="1800" dirty="0" smtClean="0">
                <a:solidFill>
                  <a:srgbClr val="000000"/>
                </a:solidFill>
              </a:rPr>
              <a:t> 2 </a:t>
            </a:r>
            <a:r>
              <a:rPr lang="el-GR" sz="1800" dirty="0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4 </a:t>
            </a:r>
            <a:r>
              <a:rPr lang="en-US" sz="1800" dirty="0" err="1" smtClean="0">
                <a:solidFill>
                  <a:srgbClr val="000000"/>
                </a:solidFill>
              </a:rPr>
              <a:t>ασκείται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επειδή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μαγνητικής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δύναμης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δέχονται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οι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πλευρές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αυτές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2400"/>
              </a:spcBef>
              <a:buClr>
                <a:srgbClr val="2187BA"/>
              </a:buClr>
            </a:pPr>
            <a:r>
              <a:rPr lang="en-US" sz="1700" i="1" dirty="0" smtClean="0">
                <a:solidFill>
                  <a:srgbClr val="000000"/>
                </a:solidFill>
              </a:rPr>
              <a:t> F</a:t>
            </a:r>
            <a:r>
              <a:rPr lang="en-US" sz="1700" baseline="-25000" dirty="0" smtClean="0">
                <a:solidFill>
                  <a:srgbClr val="000000"/>
                </a:solidFill>
              </a:rPr>
              <a:t>2</a:t>
            </a:r>
            <a:r>
              <a:rPr lang="en-US" sz="1700" i="1" dirty="0" smtClean="0">
                <a:solidFill>
                  <a:srgbClr val="000000"/>
                </a:solidFill>
              </a:rPr>
              <a:t> = F</a:t>
            </a:r>
            <a:r>
              <a:rPr lang="en-US" sz="1700" baseline="-25000" dirty="0" smtClean="0">
                <a:solidFill>
                  <a:srgbClr val="000000"/>
                </a:solidFill>
              </a:rPr>
              <a:t>4</a:t>
            </a:r>
            <a:r>
              <a:rPr lang="en-US" sz="1700" i="1" dirty="0" smtClean="0">
                <a:solidFill>
                  <a:srgbClr val="000000"/>
                </a:solidFill>
              </a:rPr>
              <a:t> = I </a:t>
            </a:r>
            <a:r>
              <a:rPr lang="el-GR" sz="1700" i="1" dirty="0" smtClean="0">
                <a:solidFill>
                  <a:srgbClr val="000000"/>
                </a:solidFill>
              </a:rPr>
              <a:t>α</a:t>
            </a:r>
            <a:r>
              <a:rPr lang="en-US" sz="1700" i="1" dirty="0" smtClean="0">
                <a:solidFill>
                  <a:srgbClr val="000000"/>
                </a:solidFill>
              </a:rPr>
              <a:t> B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i="1" dirty="0" smtClean="0">
                <a:solidFill>
                  <a:srgbClr val="000000"/>
                </a:solidFill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έξω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i="1" dirty="0" smtClean="0">
                <a:solidFill>
                  <a:srgbClr val="000000"/>
                </a:solidFill>
              </a:rPr>
              <a:t>F</a:t>
            </a:r>
            <a:r>
              <a:rPr lang="en-US" sz="1800" baseline="-25000" dirty="0" smtClean="0">
                <a:solidFill>
                  <a:srgbClr val="000000"/>
                </a:solidFill>
              </a:rPr>
              <a:t>4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τα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μέσα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65541" name="Picture 7" descr="27819_2921"/>
          <p:cNvPicPr>
            <a:picLocks noChangeAspect="1" noChangeArrowheads="1"/>
          </p:cNvPicPr>
          <p:nvPr/>
        </p:nvPicPr>
        <p:blipFill>
          <a:blip r:embed="rId2" cstate="print"/>
          <a:srcRect b="44391"/>
          <a:stretch>
            <a:fillRect/>
          </a:stretch>
        </p:blipFill>
        <p:spPr bwMode="auto">
          <a:xfrm>
            <a:off x="5691232" y="1387675"/>
            <a:ext cx="3118262" cy="51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46684"/>
            <a:ext cx="8229600" cy="338554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(</a:t>
            </a:r>
            <a:r>
              <a:rPr lang="en-US" i="1" dirty="0" smtClean="0">
                <a:solidFill>
                  <a:srgbClr val="0D3857"/>
                </a:solidFill>
              </a:rPr>
              <a:t>3</a:t>
            </a:r>
            <a:r>
              <a:rPr lang="en-US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393954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Οι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δυνάμεις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στις κάθετες στο μαγνητικό πεδίο πλευρές 2 και 4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ίσες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αντίθετες</a:t>
            </a:r>
            <a:r>
              <a:rPr lang="el-GR" sz="1800" dirty="0" smtClean="0">
                <a:solidFill>
                  <a:srgbClr val="000000"/>
                </a:solidFill>
              </a:rPr>
              <a:t> σε διεύθυνση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αλλά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δεν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εφαρμόζονται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κατά </a:t>
            </a:r>
            <a:r>
              <a:rPr lang="el-GR" sz="1800" dirty="0" smtClean="0">
                <a:solidFill>
                  <a:srgbClr val="000000"/>
                </a:solidFill>
              </a:rPr>
              <a:t>μήκος 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ίδιο</a:t>
            </a:r>
            <a:r>
              <a:rPr lang="el-GR" sz="1800" dirty="0" smtClean="0">
                <a:solidFill>
                  <a:srgbClr val="000000"/>
                </a:solidFill>
              </a:rPr>
              <a:t>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φορέα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Οι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δυνάμεις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αυτές σχηματίζουν ένα </a:t>
            </a:r>
            <a:r>
              <a:rPr lang="el-G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ζεύγος δυνάμεων </a:t>
            </a:r>
            <a:r>
              <a:rPr lang="el-GR" sz="1800" dirty="0" smtClean="0">
                <a:solidFill>
                  <a:srgbClr val="000000"/>
                </a:solidFill>
              </a:rPr>
              <a:t>το οποίο έχει την τάση να περιστρέψει το βρόχο γύρω από το σημ</a:t>
            </a:r>
            <a:r>
              <a:rPr lang="en-US" sz="1800" dirty="0" err="1" smtClean="0">
                <a:solidFill>
                  <a:srgbClr val="000000"/>
                </a:solidFill>
              </a:rPr>
              <a:t>είο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O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  <a:endParaRPr lang="el-GR" sz="1800" i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Η τάση του ζεύγους των δυνάμεων να περιστρέψει το σώμα ονομάζεται </a:t>
            </a:r>
            <a:r>
              <a:rPr lang="el-G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ροπή </a:t>
            </a:r>
            <a:r>
              <a:rPr lang="en-US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στρέψης) του ζεύγους</a:t>
            </a:r>
            <a:r>
              <a:rPr lang="el-GR" sz="1800" dirty="0" smtClean="0"/>
              <a:t>.</a:t>
            </a: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66565" name="Picture 7" descr="27819_2921"/>
          <p:cNvPicPr>
            <a:picLocks noChangeAspect="1" noChangeArrowheads="1"/>
          </p:cNvPicPr>
          <p:nvPr/>
        </p:nvPicPr>
        <p:blipFill>
          <a:blip r:embed="rId2" cstate="print"/>
          <a:srcRect t="61489" b="4150"/>
          <a:stretch>
            <a:fillRect/>
          </a:stretch>
        </p:blipFill>
        <p:spPr bwMode="auto">
          <a:xfrm>
            <a:off x="5002213" y="1865671"/>
            <a:ext cx="3713162" cy="38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916549"/>
            <a:ext cx="8229600" cy="369332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 </a:t>
            </a:r>
            <a:r>
              <a:rPr lang="en-US" sz="2400" dirty="0" smtClean="0"/>
              <a:t>–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Ε</a:t>
            </a:r>
            <a:r>
              <a:rPr lang="en-US" dirty="0" err="1" smtClean="0">
                <a:solidFill>
                  <a:srgbClr val="0D3857"/>
                </a:solidFill>
              </a:rPr>
              <a:t>ξίσωση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610995"/>
            <a:ext cx="4342447" cy="481670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μέγιστη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ροπή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σχέση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defRPr/>
            </a:pPr>
            <a:r>
              <a:rPr lang="el-GR" spc="-30" dirty="0" smtClean="0">
                <a:solidFill>
                  <a:srgbClr val="000000"/>
                </a:solidFill>
              </a:rPr>
              <a:t>Επειδή, </a:t>
            </a:r>
            <a:r>
              <a:rPr lang="en-US" spc="-30" dirty="0" err="1" smtClean="0">
                <a:solidFill>
                  <a:srgbClr val="000000"/>
                </a:solidFill>
              </a:rPr>
              <a:t>ab</a:t>
            </a:r>
            <a:r>
              <a:rPr lang="en-US" spc="-30" dirty="0" smtClean="0">
                <a:solidFill>
                  <a:srgbClr val="000000"/>
                </a:solidFill>
              </a:rPr>
              <a:t> </a:t>
            </a:r>
            <a:r>
              <a:rPr lang="el-GR" spc="-30" dirty="0" smtClean="0">
                <a:solidFill>
                  <a:srgbClr val="000000"/>
                </a:solidFill>
              </a:rPr>
              <a:t>είναι το </a:t>
            </a:r>
            <a:r>
              <a:rPr lang="en-US" spc="-30" dirty="0" err="1" smtClean="0">
                <a:solidFill>
                  <a:srgbClr val="000000"/>
                </a:solidFill>
              </a:rPr>
              <a:t>εμβαδόν</a:t>
            </a:r>
            <a:r>
              <a:rPr lang="en-US" spc="-30" dirty="0" smtClean="0">
                <a:solidFill>
                  <a:srgbClr val="000000"/>
                </a:solidFill>
              </a:rPr>
              <a:t>  A </a:t>
            </a:r>
            <a:r>
              <a:rPr lang="en-US" spc="-30" dirty="0" err="1" smtClean="0">
                <a:solidFill>
                  <a:srgbClr val="000000"/>
                </a:solidFill>
              </a:rPr>
              <a:t>της</a:t>
            </a:r>
            <a:r>
              <a:rPr lang="en-US" spc="-30" dirty="0" smtClean="0">
                <a:solidFill>
                  <a:srgbClr val="000000"/>
                </a:solidFill>
              </a:rPr>
              <a:t> </a:t>
            </a:r>
            <a:r>
              <a:rPr lang="en-US" spc="-30" dirty="0" err="1" smtClean="0">
                <a:solidFill>
                  <a:srgbClr val="000000"/>
                </a:solidFill>
              </a:rPr>
              <a:t>επιφάνειας</a:t>
            </a:r>
            <a:r>
              <a:rPr lang="en-US" spc="-30" dirty="0" smtClean="0">
                <a:solidFill>
                  <a:srgbClr val="000000"/>
                </a:solidFill>
              </a:rPr>
              <a:t> </a:t>
            </a:r>
            <a:r>
              <a:rPr lang="el-GR" spc="-30" dirty="0" smtClean="0">
                <a:solidFill>
                  <a:srgbClr val="000000"/>
                </a:solidFill>
              </a:rPr>
              <a:t>του</a:t>
            </a:r>
            <a:r>
              <a:rPr lang="en-US" spc="-30" dirty="0" smtClean="0">
                <a:solidFill>
                  <a:srgbClr val="000000"/>
                </a:solidFill>
              </a:rPr>
              <a:t> </a:t>
            </a:r>
            <a:r>
              <a:rPr lang="en-US" spc="-30" dirty="0" err="1" smtClean="0">
                <a:solidFill>
                  <a:srgbClr val="000000"/>
                </a:solidFill>
              </a:rPr>
              <a:t>βρόχο</a:t>
            </a:r>
            <a:r>
              <a:rPr lang="el-GR" spc="-30" dirty="0" smtClean="0">
                <a:solidFill>
                  <a:srgbClr val="000000"/>
                </a:solidFill>
              </a:rPr>
              <a:t>υ, η μέγιστη ροπή στρέψης του βρόχου γράφεται και</a:t>
            </a:r>
            <a:endParaRPr lang="en-US" i="1" spc="-30" dirty="0" smtClean="0">
              <a:solidFill>
                <a:srgbClr val="000000"/>
              </a:solidFill>
            </a:endParaRPr>
          </a:p>
          <a:p>
            <a:pPr lvl="1">
              <a:spcBef>
                <a:spcPts val="1800"/>
              </a:spcBef>
              <a:buClr>
                <a:srgbClr val="2187BA"/>
              </a:buClr>
              <a:defRPr/>
            </a:pPr>
            <a:endParaRPr lang="el-GR" dirty="0" smtClean="0">
              <a:solidFill>
                <a:srgbClr val="000000"/>
              </a:solidFill>
            </a:endParaRPr>
          </a:p>
          <a:p>
            <a:pPr lvl="1">
              <a:spcBef>
                <a:spcPts val="3000"/>
              </a:spcBef>
              <a:buClr>
                <a:srgbClr val="2187BA"/>
              </a:buClr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Αυτή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μέγιστη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τιμή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παρατηρείται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μόνο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όταν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είναι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παράλληλο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βρόχου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6" name="Picture 7" descr="27819_2921"/>
          <p:cNvPicPr>
            <a:picLocks noChangeAspect="1" noChangeArrowheads="1"/>
          </p:cNvPicPr>
          <p:nvPr/>
        </p:nvPicPr>
        <p:blipFill>
          <a:blip r:embed="rId3" cstate="print"/>
          <a:srcRect t="61489" b="4150"/>
          <a:stretch>
            <a:fillRect/>
          </a:stretch>
        </p:blipFill>
        <p:spPr bwMode="auto">
          <a:xfrm>
            <a:off x="5003134" y="1873043"/>
            <a:ext cx="3713162" cy="381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345533" y="2007984"/>
          <a:ext cx="2108201" cy="630237"/>
        </p:xfrm>
        <a:graphic>
          <a:graphicData uri="http://schemas.openxmlformats.org/presentationml/2006/ole">
            <p:oleObj spid="_x0000_s15363" name="Equation" r:id="rId4" imgW="1371600" imgH="4060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31358" y="2710268"/>
          <a:ext cx="2185988" cy="630237"/>
        </p:xfrm>
        <a:graphic>
          <a:graphicData uri="http://schemas.openxmlformats.org/presentationml/2006/ole">
            <p:oleObj spid="_x0000_s15364" name="Equation" r:id="rId5" imgW="1422360" imgH="40608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851125" y="3492930"/>
          <a:ext cx="722313" cy="255588"/>
        </p:xfrm>
        <a:graphic>
          <a:graphicData uri="http://schemas.openxmlformats.org/presentationml/2006/ole">
            <p:oleObj spid="_x0000_s15365" name="Equation" r:id="rId6" imgW="469800" imgH="16488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976438" y="5020342"/>
          <a:ext cx="1252537" cy="338137"/>
        </p:xfrm>
        <a:graphic>
          <a:graphicData uri="http://schemas.openxmlformats.org/presentationml/2006/ole">
            <p:oleObj spid="_x0000_s15367" name="Equation" r:id="rId7" imgW="761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Μαγνητικά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πεδία</a:t>
            </a:r>
            <a:r>
              <a:rPr lang="en-US" dirty="0" smtClean="0">
                <a:solidFill>
                  <a:srgbClr val="0D3857"/>
                </a:solidFill>
              </a:rPr>
              <a:t>  </a:t>
            </a:r>
            <a:r>
              <a:rPr lang="en-US" sz="1800" dirty="0" smtClean="0">
                <a:solidFill>
                  <a:srgbClr val="0D3857"/>
                </a:solidFill>
              </a:rPr>
              <a:t>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n-US" sz="1800" dirty="0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4719484" cy="1892826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Το μαγνητικό πεδίο      είναι διανυσματικό μέγεθος.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σημείο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είναι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η κατεύθυνση προς την οποία </a:t>
            </a:r>
            <a:r>
              <a:rPr lang="en-US" dirty="0" err="1" smtClean="0">
                <a:solidFill>
                  <a:srgbClr val="000000"/>
                </a:solidFill>
              </a:rPr>
              <a:t>δείχνει</a:t>
            </a:r>
            <a:r>
              <a:rPr lang="en-US" dirty="0" smtClean="0">
                <a:solidFill>
                  <a:srgbClr val="000000"/>
                </a:solidFill>
              </a:rPr>
              <a:t> ο </a:t>
            </a:r>
            <a:r>
              <a:rPr lang="en-US" dirty="0" err="1" smtClean="0">
                <a:solidFill>
                  <a:srgbClr val="000000"/>
                </a:solidFill>
              </a:rPr>
              <a:t>βόρειος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πόλος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βελόνας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μιας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πυξίδας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στο συγκεκριμένο σημείο.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1886" y="1539160"/>
          <a:ext cx="228600" cy="414338"/>
        </p:xfrm>
        <a:graphic>
          <a:graphicData uri="http://schemas.openxmlformats.org/presentationml/2006/ole">
            <p:oleObj spid="_x0000_s1031" name="Equation" r:id="rId3" imgW="139680" imgH="253800" progId="Equation.3">
              <p:embed/>
            </p:oleObj>
          </a:graphicData>
        </a:graphic>
      </p:graphicFrame>
      <p:pic>
        <p:nvPicPr>
          <p:cNvPr id="1033" name="Picture 9" descr="http://ebooks.edu.gr/modules/ebook/show.php/DSGL-B134/513/3336,13493/images/img4_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3674" y="2094272"/>
            <a:ext cx="3243896" cy="2831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916546"/>
            <a:ext cx="8229600" cy="369332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el-GR" sz="2400" dirty="0" smtClean="0"/>
              <a:t> </a:t>
            </a:r>
            <a:r>
              <a:rPr lang="el-GR" dirty="0" smtClean="0">
                <a:solidFill>
                  <a:srgbClr val="0D3857"/>
                </a:solidFill>
              </a:rPr>
              <a:t>Γ</a:t>
            </a:r>
            <a:r>
              <a:rPr lang="en-US" dirty="0" err="1" smtClean="0">
                <a:solidFill>
                  <a:srgbClr val="0D3857"/>
                </a:solidFill>
              </a:rPr>
              <a:t>ενικά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4047262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Έστω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ότι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πεδίο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σχηματίζει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γωνία</a:t>
            </a:r>
            <a:r>
              <a:rPr lang="el-GR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l-GR" sz="1800" i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&lt; 90</a:t>
            </a:r>
            <a:r>
              <a:rPr lang="en-US" sz="1800" baseline="30000" dirty="0" smtClean="0">
                <a:solidFill>
                  <a:srgbClr val="000000"/>
                </a:solidFill>
              </a:rPr>
              <a:t>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την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βρόχου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Η </a:t>
            </a:r>
            <a:r>
              <a:rPr lang="en-US" sz="1800" dirty="0" err="1" smtClean="0">
                <a:solidFill>
                  <a:srgbClr val="000000"/>
                </a:solidFill>
              </a:rPr>
              <a:t>ροπή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του ζεύγους των δυνάμεων </a:t>
            </a:r>
            <a:r>
              <a:rPr lang="en-US" sz="1800" dirty="0" err="1" smtClean="0">
                <a:solidFill>
                  <a:srgbClr val="000000"/>
                </a:solidFill>
              </a:rPr>
              <a:t>ως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σημείο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l-GR" sz="1800" dirty="0" smtClean="0">
                <a:solidFill>
                  <a:srgbClr val="000000"/>
                </a:solidFill>
              </a:rPr>
              <a:t>έχει μέτρο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l-GR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endParaRPr lang="el-GR" sz="1800" i="1" dirty="0" smtClean="0">
              <a:solidFill>
                <a:srgbClr val="000000"/>
              </a:solidFill>
              <a:latin typeface="Symbol" pitchFamily="18" charset="2"/>
            </a:endParaRPr>
          </a:p>
          <a:p>
            <a:pPr marL="339725" indent="-222250">
              <a:lnSpc>
                <a:spcPct val="100000"/>
              </a:lnSpc>
              <a:spcBef>
                <a:spcPts val="24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spc="-10" dirty="0" smtClean="0">
                <a:solidFill>
                  <a:srgbClr val="000000"/>
                </a:solidFill>
              </a:rPr>
              <a:t>Η </a:t>
            </a:r>
            <a:r>
              <a:rPr lang="en-US" sz="1600" spc="-10" dirty="0" err="1" smtClean="0">
                <a:solidFill>
                  <a:srgbClr val="000000"/>
                </a:solidFill>
              </a:rPr>
              <a:t>ροπή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l-GR" sz="1600" spc="-10" dirty="0" smtClean="0">
                <a:solidFill>
                  <a:srgbClr val="000000"/>
                </a:solidFill>
              </a:rPr>
              <a:t>έχει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μέγιστη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l-GR" sz="1600" spc="-10" dirty="0" smtClean="0">
                <a:solidFill>
                  <a:srgbClr val="000000"/>
                </a:solidFill>
              </a:rPr>
              <a:t>τιμή </a:t>
            </a:r>
            <a:r>
              <a:rPr lang="en-US" sz="1600" spc="-10" dirty="0" err="1" smtClean="0">
                <a:solidFill>
                  <a:srgbClr val="000000"/>
                </a:solidFill>
              </a:rPr>
              <a:t>όταν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το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πεδίο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είναι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παράλληλο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στο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επίπεδο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του</a:t>
            </a:r>
            <a:r>
              <a:rPr lang="en-US" sz="1600" spc="-10" dirty="0" smtClean="0">
                <a:solidFill>
                  <a:srgbClr val="000000"/>
                </a:solidFill>
              </a:rPr>
              <a:t> </a:t>
            </a:r>
            <a:r>
              <a:rPr lang="en-US" sz="1600" spc="-10" dirty="0" err="1" smtClean="0">
                <a:solidFill>
                  <a:srgbClr val="000000"/>
                </a:solidFill>
              </a:rPr>
              <a:t>βρόχου</a:t>
            </a:r>
            <a:r>
              <a:rPr lang="en-US" sz="1600" spc="-10" dirty="0" smtClean="0">
                <a:solidFill>
                  <a:srgbClr val="000000"/>
                </a:solidFill>
              </a:rPr>
              <a:t>.</a:t>
            </a:r>
          </a:p>
          <a:p>
            <a:pPr marL="339725" indent="-222250">
              <a:lnSpc>
                <a:spcPct val="100000"/>
              </a:lnSpc>
              <a:spcBef>
                <a:spcPts val="18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ροπή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έχει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μηδενική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τιμή </a:t>
            </a:r>
            <a:r>
              <a:rPr lang="en-US" sz="1600" dirty="0" err="1" smtClean="0">
                <a:solidFill>
                  <a:srgbClr val="000000"/>
                </a:solidFill>
              </a:rPr>
              <a:t>όταν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είναι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κάθετο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βρόχου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67589" name="Picture 7" descr="27819_2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1547813"/>
            <a:ext cx="3408362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1687513" y="3568652"/>
          <a:ext cx="1508125" cy="338137"/>
        </p:xfrm>
        <a:graphic>
          <a:graphicData uri="http://schemas.openxmlformats.org/presentationml/2006/ole">
            <p:oleObj spid="_x0000_s102401" name="Equation" r:id="rId4" imgW="8632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916546"/>
            <a:ext cx="8229600" cy="369332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D3857"/>
                </a:solidFill>
              </a:rPr>
              <a:t>Η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που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δέχεται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l-GR" dirty="0" smtClean="0">
                <a:solidFill>
                  <a:srgbClr val="0D3857"/>
                </a:solidFill>
              </a:rPr>
              <a:t>ένας </a:t>
            </a:r>
            <a:r>
              <a:rPr lang="en-US" dirty="0" err="1" smtClean="0">
                <a:solidFill>
                  <a:srgbClr val="0D3857"/>
                </a:solidFill>
              </a:rPr>
              <a:t>ρευματοφόρο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βρόχο</a:t>
            </a:r>
            <a:r>
              <a:rPr lang="el-GR" dirty="0" smtClean="0">
                <a:solidFill>
                  <a:srgbClr val="0D3857"/>
                </a:solidFill>
              </a:rPr>
              <a:t>ς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sz="2400" dirty="0" smtClean="0"/>
              <a:t>–</a:t>
            </a:r>
            <a:r>
              <a:rPr lang="el-GR" sz="2400" dirty="0" smtClean="0"/>
              <a:t> </a:t>
            </a:r>
            <a:r>
              <a:rPr lang="el-GR" dirty="0" smtClean="0">
                <a:solidFill>
                  <a:srgbClr val="0D3857"/>
                </a:solidFill>
              </a:rPr>
              <a:t>Γ</a:t>
            </a:r>
            <a:r>
              <a:rPr lang="en-US" dirty="0" err="1" smtClean="0">
                <a:solidFill>
                  <a:srgbClr val="0D3857"/>
                </a:solidFill>
              </a:rPr>
              <a:t>ενικά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6400"/>
            <a:ext cx="4038600" cy="3777957"/>
          </a:xfrm>
        </p:spPr>
        <p:txBody>
          <a:bodyPr>
            <a:spAutoFit/>
          </a:bodyPr>
          <a:lstStyle/>
          <a:p>
            <a:pPr marL="0" indent="0">
              <a:lnSpc>
                <a:spcPts val="2700"/>
              </a:lnSpc>
              <a:spcBef>
                <a:spcPts val="2400"/>
              </a:spcBef>
            </a:pPr>
            <a:r>
              <a:rPr lang="el-GR" sz="1800" dirty="0" smtClean="0">
                <a:solidFill>
                  <a:srgbClr val="000000"/>
                </a:solidFill>
              </a:rPr>
              <a:t>Η ροπή </a:t>
            </a:r>
            <a:r>
              <a:rPr lang="el-GR" sz="1800" dirty="0" smtClean="0">
                <a:solidFill>
                  <a:srgbClr val="000000"/>
                </a:solidFill>
              </a:rPr>
              <a:t>ζεύγους </a:t>
            </a:r>
            <a:r>
              <a:rPr lang="el-GR" sz="1800" dirty="0" smtClean="0">
                <a:solidFill>
                  <a:srgbClr val="000000"/>
                </a:solidFill>
              </a:rPr>
              <a:t>του βρόχου μπορεί να εκφραστεί διανυσματικά με τη βοήθεια του εξωτερικού γινομένου του διανύσματος επιφανείας  </a:t>
            </a: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l-GR" sz="1800" dirty="0" smtClean="0">
                <a:solidFill>
                  <a:srgbClr val="000000"/>
                </a:solidFill>
              </a:rPr>
              <a:t>επί το διάνυσμα του μαγνητικού πεδίου</a:t>
            </a: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endParaRPr lang="en-US" sz="1600" i="1" dirty="0" smtClean="0">
              <a:solidFill>
                <a:srgbClr val="000000"/>
              </a:solidFill>
              <a:latin typeface="Symbol" pitchFamily="18" charset="2"/>
            </a:endParaRPr>
          </a:p>
          <a:p>
            <a:pPr marL="0" lvl="1" indent="0">
              <a:spcBef>
                <a:spcPts val="3000"/>
              </a:spcBef>
              <a:buClrTx/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διάνυσμα</a:t>
            </a:r>
            <a:r>
              <a:rPr lang="el-GR" sz="1800" dirty="0" smtClean="0">
                <a:solidFill>
                  <a:srgbClr val="000000"/>
                </a:solidFill>
              </a:rPr>
              <a:t> επιφανείας</a:t>
            </a:r>
            <a:r>
              <a:rPr lang="en-US" sz="1800" dirty="0" smtClean="0">
                <a:solidFill>
                  <a:srgbClr val="000000"/>
                </a:solidFill>
              </a:rPr>
              <a:t>      </a:t>
            </a:r>
            <a:r>
              <a:rPr lang="en-US" sz="1800" dirty="0" err="1" smtClean="0">
                <a:solidFill>
                  <a:srgbClr val="000000"/>
                </a:solidFill>
              </a:rPr>
              <a:t>είναι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κάθετο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στο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επίπεδο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έχει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μέτρο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ίσο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με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εμβαδόν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της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επιφάνειας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βρόχου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67589" name="Picture 7" descr="27819_29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113" y="1547813"/>
            <a:ext cx="3408362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1822442" y="3546984"/>
          <a:ext cx="1196975" cy="517525"/>
        </p:xfrm>
        <a:graphic>
          <a:graphicData uri="http://schemas.openxmlformats.org/presentationml/2006/ole">
            <p:oleObj spid="_x0000_s112643" name="Equation" r:id="rId4" imgW="685800" imgH="291960" progId="Equation.3">
              <p:embed/>
            </p:oleObj>
          </a:graphicData>
        </a:graphic>
      </p:graphicFrame>
      <p:graphicFrame>
        <p:nvGraphicFramePr>
          <p:cNvPr id="112644" name="Object 3"/>
          <p:cNvGraphicFramePr>
            <a:graphicFrameLocks noChangeAspect="1"/>
          </p:cNvGraphicFramePr>
          <p:nvPr/>
        </p:nvGraphicFramePr>
        <p:xfrm>
          <a:off x="2961734" y="4166419"/>
          <a:ext cx="246063" cy="415925"/>
        </p:xfrm>
        <a:graphic>
          <a:graphicData uri="http://schemas.openxmlformats.org/presentationml/2006/ole">
            <p:oleObj spid="_x0000_s112644" name="Equation" r:id="rId5" imgW="152280" imgH="253800" progId="Equation.3">
              <p:embed/>
            </p:oleObj>
          </a:graphicData>
        </a:graphic>
      </p:graphicFrame>
      <p:graphicFrame>
        <p:nvGraphicFramePr>
          <p:cNvPr id="112646" name="Object 3"/>
          <p:cNvGraphicFramePr>
            <a:graphicFrameLocks noChangeAspect="1"/>
          </p:cNvGraphicFramePr>
          <p:nvPr/>
        </p:nvGraphicFramePr>
        <p:xfrm>
          <a:off x="2969556" y="2582610"/>
          <a:ext cx="246062" cy="415925"/>
        </p:xfrm>
        <a:graphic>
          <a:graphicData uri="http://schemas.openxmlformats.org/presentationml/2006/ole">
            <p:oleObj spid="_x0000_s112646" name="Equation" r:id="rId6" imgW="152280" imgH="253800" progId="Equation.3">
              <p:embed/>
            </p:oleObj>
          </a:graphicData>
        </a:graphic>
      </p:graphicFrame>
      <p:graphicFrame>
        <p:nvGraphicFramePr>
          <p:cNvPr id="112647" name="Object 3"/>
          <p:cNvGraphicFramePr>
            <a:graphicFrameLocks noChangeAspect="1"/>
          </p:cNvGraphicFramePr>
          <p:nvPr/>
        </p:nvGraphicFramePr>
        <p:xfrm>
          <a:off x="3811523" y="2929349"/>
          <a:ext cx="223837" cy="411163"/>
        </p:xfrm>
        <a:graphic>
          <a:graphicData uri="http://schemas.openxmlformats.org/presentationml/2006/ole">
            <p:oleObj spid="_x0000_s112647" name="Equation" r:id="rId7" imgW="1396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Κατεύθυνση</a:t>
            </a:r>
            <a:r>
              <a:rPr lang="el-GR" dirty="0" smtClean="0">
                <a:solidFill>
                  <a:srgbClr val="0D3857"/>
                </a:solidFill>
              </a:rPr>
              <a:t> του διανύσματος επιφάνειας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114800" cy="3524042"/>
          </a:xfrm>
        </p:spPr>
        <p:txBody>
          <a:bodyPr>
            <a:spAutoFit/>
          </a:bodyPr>
          <a:lstStyle/>
          <a:p>
            <a:pPr marL="0" indent="0">
              <a:lnSpc>
                <a:spcPts val="2700"/>
              </a:lnSpc>
              <a:spcBef>
                <a:spcPts val="24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βρούμε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διανύσματος επιφάνειας, </a:t>
            </a:r>
            <a:r>
              <a:rPr lang="en-US" dirty="0" smtClean="0">
                <a:solidFill>
                  <a:srgbClr val="000000"/>
                </a:solidFill>
              </a:rPr>
              <a:t>   , </a:t>
            </a:r>
            <a:r>
              <a:rPr lang="en-US" dirty="0" err="1" smtClean="0">
                <a:solidFill>
                  <a:srgbClr val="000000"/>
                </a:solidFill>
              </a:rPr>
              <a:t>μπορούμε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χρησιμοποιήσουμε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κανόνα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δεξιού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χεριού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dirty="0" smtClean="0">
                <a:solidFill>
                  <a:srgbClr val="000000"/>
                </a:solidFill>
              </a:rPr>
              <a:t>Στρίψτε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δάχτυλα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δεξιού χεριού σας σύμφωνα 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φορά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l-GR" dirty="0" smtClean="0">
                <a:solidFill>
                  <a:srgbClr val="000000"/>
                </a:solidFill>
              </a:rPr>
              <a:t>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ρεύμα</a:t>
            </a:r>
            <a:r>
              <a:rPr lang="el-GR" dirty="0" smtClean="0">
                <a:solidFill>
                  <a:srgbClr val="000000"/>
                </a:solidFill>
              </a:rPr>
              <a:t>τος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που διαρρέει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27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Ο </a:t>
            </a:r>
            <a:r>
              <a:rPr lang="en-US" dirty="0" err="1" smtClean="0">
                <a:solidFill>
                  <a:srgbClr val="000000"/>
                </a:solidFill>
              </a:rPr>
              <a:t>αντίχειρ</a:t>
            </a:r>
            <a:r>
              <a:rPr lang="el-GR" dirty="0" smtClean="0">
                <a:solidFill>
                  <a:srgbClr val="000000"/>
                </a:solidFill>
              </a:rPr>
              <a:t>ά</a:t>
            </a:r>
            <a:r>
              <a:rPr lang="en-US" dirty="0" smtClean="0">
                <a:solidFill>
                  <a:srgbClr val="000000"/>
                </a:solidFill>
              </a:rPr>
              <a:t>ς </a:t>
            </a:r>
            <a:r>
              <a:rPr lang="el-GR" dirty="0" smtClean="0">
                <a:solidFill>
                  <a:srgbClr val="000000"/>
                </a:solidFill>
              </a:rPr>
              <a:t>σας </a:t>
            </a:r>
            <a:r>
              <a:rPr lang="en-US" dirty="0" err="1" smtClean="0">
                <a:solidFill>
                  <a:srgbClr val="000000"/>
                </a:solidFill>
              </a:rPr>
              <a:t>δείχνει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   .</a:t>
            </a:r>
          </a:p>
        </p:txBody>
      </p:sp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pic>
        <p:nvPicPr>
          <p:cNvPr id="17415" name="Picture 9" descr="27819_29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1778000"/>
            <a:ext cx="42164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975744" y="1968501"/>
          <a:ext cx="246062" cy="415925"/>
        </p:xfrm>
        <a:graphic>
          <a:graphicData uri="http://schemas.openxmlformats.org/presentationml/2006/ole">
            <p:oleObj spid="_x0000_s17412" name="Equation" r:id="rId4" imgW="152280" imgH="25380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090841" y="4741194"/>
          <a:ext cx="246062" cy="415925"/>
        </p:xfrm>
        <a:graphic>
          <a:graphicData uri="http://schemas.openxmlformats.org/presentationml/2006/ole">
            <p:oleObj spid="_x0000_s17413" name="Equation" r:id="rId5" imgW="1522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55406"/>
            <a:ext cx="8229600" cy="609600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Μαγνητική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διπολική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ροπή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229600" cy="4385816"/>
          </a:xfrm>
        </p:spPr>
        <p:txBody>
          <a:bodyPr>
            <a:spAutoFit/>
          </a:bodyPr>
          <a:lstStyle/>
          <a:p>
            <a:pPr marL="0" indent="0">
              <a:lnSpc>
                <a:spcPts val="28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Τ</a:t>
            </a:r>
            <a:r>
              <a:rPr lang="en-US" dirty="0" smtClean="0">
                <a:solidFill>
                  <a:srgbClr val="000000"/>
                </a:solidFill>
              </a:rPr>
              <a:t>ο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γινόμενο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b="1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l-GR" dirty="0" smtClean="0">
                <a:solidFill>
                  <a:srgbClr val="000000"/>
                </a:solidFill>
              </a:rPr>
              <a:t>που εμφανίζεται στη ροπή </a:t>
            </a:r>
            <a:r>
              <a:rPr lang="el-GR" dirty="0" smtClean="0">
                <a:solidFill>
                  <a:srgbClr val="000000"/>
                </a:solidFill>
              </a:rPr>
              <a:t>ζεύγους </a:t>
            </a:r>
            <a:r>
              <a:rPr lang="el-GR" dirty="0" smtClean="0">
                <a:solidFill>
                  <a:srgbClr val="000000"/>
                </a:solidFill>
              </a:rPr>
              <a:t>του βρόχου, ονομάζουμε 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μαγνητική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διπολική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ροπή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l-GR" dirty="0" smtClean="0">
                <a:solidFill>
                  <a:srgbClr val="002060"/>
                </a:solidFill>
              </a:rPr>
              <a:t>ή απλά</a:t>
            </a:r>
            <a:r>
              <a:rPr lang="el-G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μαγνητική ροπή)</a:t>
            </a:r>
            <a:r>
              <a:rPr lang="el-GR" dirty="0" smtClean="0"/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βρόχου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/>
              <a:t>και το </a:t>
            </a:r>
            <a:r>
              <a:rPr lang="el-GR" dirty="0" smtClean="0">
                <a:solidFill>
                  <a:srgbClr val="000000"/>
                </a:solidFill>
              </a:rPr>
              <a:t>συμβολίζουμε ως </a:t>
            </a:r>
          </a:p>
          <a:p>
            <a:pPr marL="0" indent="0">
              <a:lnSpc>
                <a:spcPts val="27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Οι </a:t>
            </a:r>
            <a:r>
              <a:rPr lang="el-GR" dirty="0" smtClean="0">
                <a:solidFill>
                  <a:srgbClr val="000000"/>
                </a:solidFill>
              </a:rPr>
              <a:t>μ</a:t>
            </a:r>
            <a:r>
              <a:rPr lang="en-US" dirty="0" err="1" smtClean="0">
                <a:solidFill>
                  <a:srgbClr val="000000"/>
                </a:solidFill>
              </a:rPr>
              <a:t>ονάδες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μαγνητικής ροπής στο σύστημα</a:t>
            </a:r>
            <a:r>
              <a:rPr lang="en-US" dirty="0" smtClean="0">
                <a:solidFill>
                  <a:srgbClr val="000000"/>
                </a:solidFill>
              </a:rPr>
              <a:t> SI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είναι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·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en-US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l-GR" dirty="0" smtClean="0"/>
              <a:t>.</a:t>
            </a:r>
            <a:endParaRPr lang="en-US" baseline="30000" dirty="0" smtClean="0">
              <a:solidFill>
                <a:srgbClr val="000000"/>
              </a:solidFill>
            </a:endParaRPr>
          </a:p>
          <a:p>
            <a:pPr marL="0" indent="0">
              <a:lnSpc>
                <a:spcPts val="2700"/>
              </a:lnSpc>
              <a:spcBef>
                <a:spcPts val="1800"/>
              </a:spcBef>
            </a:pPr>
            <a:r>
              <a:rPr lang="el-GR" dirty="0" smtClean="0">
                <a:solidFill>
                  <a:srgbClr val="000000"/>
                </a:solidFill>
              </a:rPr>
              <a:t>Η ρ</a:t>
            </a:r>
            <a:r>
              <a:rPr lang="en-US" dirty="0" err="1" smtClean="0">
                <a:solidFill>
                  <a:srgbClr val="000000"/>
                </a:solidFill>
              </a:rPr>
              <a:t>οπή</a:t>
            </a:r>
            <a:r>
              <a:rPr lang="el-GR" dirty="0" smtClean="0">
                <a:solidFill>
                  <a:srgbClr val="000000"/>
                </a:solidFill>
              </a:rPr>
              <a:t> ζεύγους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συναρτήσει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μαγνητικής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ροπής</a:t>
            </a:r>
            <a:r>
              <a:rPr lang="el-GR" dirty="0" smtClean="0">
                <a:solidFill>
                  <a:srgbClr val="000000"/>
                </a:solidFill>
              </a:rPr>
              <a:t> είναι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ts val="27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</a:p>
          <a:p>
            <a:pPr lvl="1">
              <a:lnSpc>
                <a:spcPts val="2700"/>
              </a:lnSpc>
              <a:spcBef>
                <a:spcPts val="2400"/>
              </a:spcBef>
              <a:buClr>
                <a:srgbClr val="2187BA"/>
              </a:buClr>
            </a:pPr>
            <a:r>
              <a:rPr lang="el-GR" dirty="0" smtClean="0">
                <a:solidFill>
                  <a:srgbClr val="000000"/>
                </a:solidFill>
              </a:rPr>
              <a:t>Αυτή η </a:t>
            </a:r>
            <a:r>
              <a:rPr lang="el-GR" dirty="0" smtClean="0">
                <a:solidFill>
                  <a:srgbClr val="000000"/>
                </a:solidFill>
              </a:rPr>
              <a:t>σχέση ι</a:t>
            </a:r>
            <a:r>
              <a:rPr lang="en-US" dirty="0" err="1" smtClean="0">
                <a:solidFill>
                  <a:srgbClr val="000000"/>
                </a:solidFill>
              </a:rPr>
              <a:t>σχύει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οποιονδήποτε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προσανατολισμό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του </a:t>
            </a:r>
            <a:r>
              <a:rPr lang="en-US" dirty="0" err="1" smtClean="0">
                <a:solidFill>
                  <a:srgbClr val="000000"/>
                </a:solidFill>
              </a:rPr>
              <a:t>βρόχου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ts val="2700"/>
              </a:lnSpc>
              <a:spcBef>
                <a:spcPts val="1800"/>
              </a:spcBef>
              <a:buClr>
                <a:srgbClr val="2187BA"/>
              </a:buClr>
            </a:pPr>
            <a:r>
              <a:rPr lang="en-US" dirty="0" err="1" smtClean="0">
                <a:solidFill>
                  <a:srgbClr val="000000"/>
                </a:solidFill>
              </a:rPr>
              <a:t>Ισχύει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βρόχο</a:t>
            </a:r>
            <a:r>
              <a:rPr lang="el-GR" dirty="0" smtClean="0">
                <a:solidFill>
                  <a:srgbClr val="000000"/>
                </a:solidFill>
              </a:rPr>
              <a:t>υς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οποιουδήποτε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σχήματος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50845" y="1466953"/>
          <a:ext cx="388938" cy="415925"/>
        </p:xfrm>
        <a:graphic>
          <a:graphicData uri="http://schemas.openxmlformats.org/presentationml/2006/ole">
            <p:oleObj spid="_x0000_s18438" name="Equation" r:id="rId3" imgW="241200" imgH="25380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219888" y="2203654"/>
          <a:ext cx="225425" cy="477838"/>
        </p:xfrm>
        <a:graphic>
          <a:graphicData uri="http://schemas.openxmlformats.org/presentationml/2006/ole">
            <p:oleObj spid="_x0000_s18439" name="Equation" r:id="rId4" imgW="139680" imgH="291960" progId="Equation.3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048125" y="3945194"/>
          <a:ext cx="1019175" cy="517525"/>
        </p:xfrm>
        <a:graphic>
          <a:graphicData uri="http://schemas.openxmlformats.org/presentationml/2006/ole">
            <p:oleObj spid="_x0000_s18440" name="Equation" r:id="rId5" imgW="58392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855406"/>
            <a:ext cx="8229600" cy="609600"/>
          </a:xfrm>
        </p:spPr>
        <p:txBody>
          <a:bodyPr/>
          <a:lstStyle/>
          <a:p>
            <a:r>
              <a:rPr lang="en-US" dirty="0" err="1" smtClean="0">
                <a:solidFill>
                  <a:srgbClr val="0D3857"/>
                </a:solidFill>
              </a:rPr>
              <a:t>Δυναμική</a:t>
            </a:r>
            <a:r>
              <a:rPr lang="en-US" dirty="0" smtClean="0">
                <a:solidFill>
                  <a:srgbClr val="0D3857"/>
                </a:solidFill>
              </a:rPr>
              <a:t> </a:t>
            </a:r>
            <a:r>
              <a:rPr lang="en-US" dirty="0" err="1" smtClean="0">
                <a:solidFill>
                  <a:srgbClr val="0D3857"/>
                </a:solidFill>
              </a:rPr>
              <a:t>ενέργεια</a:t>
            </a:r>
            <a:endParaRPr lang="en-US" dirty="0" smtClean="0">
              <a:solidFill>
                <a:srgbClr val="0D3857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15471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dirty="0" smtClean="0">
                <a:solidFill>
                  <a:srgbClr val="000000"/>
                </a:solidFill>
              </a:rPr>
              <a:t>Η </a:t>
            </a:r>
            <a:r>
              <a:rPr lang="en-US" dirty="0" err="1" smtClean="0">
                <a:solidFill>
                  <a:srgbClr val="000000"/>
                </a:solidFill>
              </a:rPr>
              <a:t>δυναμική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ενέργεια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συστήματος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ενός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διπόλου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l-GR" dirty="0" smtClean="0">
                <a:solidFill>
                  <a:srgbClr val="000000"/>
                </a:solidFill>
              </a:rPr>
              <a:t>ένα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εξαρτάται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προσανατολισμό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διπόλου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μέσα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δίνεται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σχέση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30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Η ελάχιστη τιμή δυναμικής ενέργειας, </a:t>
            </a:r>
            <a:r>
              <a:rPr lang="en-US" sz="1700" i="1" dirty="0" err="1" smtClean="0">
                <a:solidFill>
                  <a:srgbClr val="000000"/>
                </a:solidFill>
              </a:rPr>
              <a:t>U</a:t>
            </a:r>
            <a:r>
              <a:rPr lang="en-US" sz="1700" baseline="-25000" dirty="0" err="1" smtClean="0">
                <a:solidFill>
                  <a:srgbClr val="000000"/>
                </a:solidFill>
              </a:rPr>
              <a:t>min</a:t>
            </a:r>
            <a:r>
              <a:rPr lang="en-US" sz="1700" dirty="0" smtClean="0">
                <a:solidFill>
                  <a:srgbClr val="000000"/>
                </a:solidFill>
              </a:rPr>
              <a:t> = </a:t>
            </a:r>
            <a:r>
              <a:rPr lang="en-US" sz="1700" dirty="0" smtClean="0"/>
              <a:t>–</a:t>
            </a:r>
            <a:r>
              <a:rPr lang="en-US" sz="1700" i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700" i="1" dirty="0" err="1" smtClean="0">
                <a:solidFill>
                  <a:srgbClr val="000000"/>
                </a:solidFill>
              </a:rPr>
              <a:t>B</a:t>
            </a:r>
            <a:r>
              <a:rPr lang="el-GR" sz="1700" dirty="0" smtClean="0">
                <a:solidFill>
                  <a:srgbClr val="000000"/>
                </a:solidFill>
              </a:rPr>
              <a:t>,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παρατηρείται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όταν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διπολική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ροπή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ίδια </a:t>
            </a:r>
            <a:r>
              <a:rPr lang="en-US" sz="1700" dirty="0" err="1" smtClean="0">
                <a:solidFill>
                  <a:srgbClr val="000000"/>
                </a:solidFill>
              </a:rPr>
              <a:t>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αυτή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spcBef>
                <a:spcPts val="24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Η μέγιστη τιμή δυναμικής ενέργειας, </a:t>
            </a:r>
            <a:r>
              <a:rPr lang="en-US" sz="1700" i="1" dirty="0" err="1" smtClean="0">
                <a:solidFill>
                  <a:srgbClr val="000000"/>
                </a:solidFill>
              </a:rPr>
              <a:t>U</a:t>
            </a:r>
            <a:r>
              <a:rPr lang="en-US" sz="1700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sz="1700" dirty="0" smtClean="0">
                <a:solidFill>
                  <a:srgbClr val="000000"/>
                </a:solidFill>
              </a:rPr>
              <a:t> = +</a:t>
            </a:r>
            <a:r>
              <a:rPr lang="en-US" sz="1700" i="1" dirty="0" err="1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1700" i="1" dirty="0" err="1" smtClean="0">
                <a:solidFill>
                  <a:srgbClr val="000000"/>
                </a:solidFill>
              </a:rPr>
              <a:t>B</a:t>
            </a:r>
            <a:r>
              <a:rPr lang="el-GR" sz="1700" dirty="0" smtClean="0">
                <a:solidFill>
                  <a:srgbClr val="000000"/>
                </a:solidFill>
              </a:rPr>
              <a:t>,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παρατηρείται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όταν</a:t>
            </a:r>
            <a:r>
              <a:rPr lang="en-US" sz="1700" dirty="0" smtClean="0">
                <a:solidFill>
                  <a:srgbClr val="000000"/>
                </a:solidFill>
              </a:rPr>
              <a:t> η </a:t>
            </a:r>
            <a:r>
              <a:rPr lang="en-US" sz="1700" dirty="0" err="1" smtClean="0">
                <a:solidFill>
                  <a:srgbClr val="000000"/>
                </a:solidFill>
              </a:rPr>
              <a:t>διπολική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ροπή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έχει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αντίθετη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από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αυτή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Η7.5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992563" y="2706021"/>
          <a:ext cx="1130300" cy="517525"/>
        </p:xfrm>
        <a:graphic>
          <a:graphicData uri="http://schemas.openxmlformats.org/presentationml/2006/ole">
            <p:oleObj spid="_x0000_s19459" name="Equation" r:id="rId3" imgW="64764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51" y="176981"/>
            <a:ext cx="8716298" cy="400110"/>
          </a:xfrm>
        </p:spPr>
        <p:txBody>
          <a:bodyPr wrap="square" tIns="91440">
            <a:spAutoFit/>
          </a:bodyPr>
          <a:lstStyle/>
          <a:p>
            <a:r>
              <a:rPr lang="el-GR" sz="2000" i="1" dirty="0" smtClean="0">
                <a:solidFill>
                  <a:srgbClr val="0D3857"/>
                </a:solidFill>
                <a:latin typeface="Times New Roman" pitchFamily="18" charset="0"/>
                <a:cs typeface="Times New Roman" pitchFamily="18" charset="0"/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</a:rPr>
              <a:t>Η</a:t>
            </a:r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l-GR" sz="1800" b="1" dirty="0" smtClean="0">
                <a:solidFill>
                  <a:srgbClr val="FF0000"/>
                </a:solidFill>
              </a:rPr>
              <a:t>.</a:t>
            </a:r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b="1" dirty="0" smtClean="0">
                <a:solidFill>
                  <a:srgbClr val="0D3857"/>
                </a:solidFill>
              </a:rPr>
              <a:t>Μαγνητική διπολική ροπή πηνίου</a:t>
            </a:r>
            <a:endParaRPr lang="en-US" sz="1800" b="1" dirty="0" smtClean="0">
              <a:solidFill>
                <a:srgbClr val="0D385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348" y="682012"/>
            <a:ext cx="8657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l-GR" dirty="0" smtClean="0">
                <a:latin typeface="+mn-lt"/>
              </a:rPr>
              <a:t>Ένα πηνίο που αποτελείται από 25 σπείρες ορθογώνιου σχήματος, διαστάσεων 5.40 </a:t>
            </a:r>
            <a:r>
              <a:rPr lang="en-US" dirty="0" smtClean="0">
                <a:latin typeface="+mn-lt"/>
              </a:rPr>
              <a:t>cm </a:t>
            </a:r>
            <a:r>
              <a:rPr lang="en-US" dirty="0" smtClean="0">
                <a:latin typeface="+mn-lt"/>
                <a:sym typeface="Symbol"/>
              </a:rPr>
              <a:t> 8.50 cm, </a:t>
            </a:r>
            <a:r>
              <a:rPr lang="el-GR" dirty="0" smtClean="0">
                <a:latin typeface="+mn-lt"/>
                <a:sym typeface="Symbol"/>
              </a:rPr>
              <a:t>διαρρέεται από ρεύμα 15.0 </a:t>
            </a:r>
            <a:r>
              <a:rPr lang="en-US" dirty="0" err="1" smtClean="0">
                <a:latin typeface="+mn-lt"/>
                <a:sym typeface="Symbol"/>
              </a:rPr>
              <a:t>mA</a:t>
            </a:r>
            <a:r>
              <a:rPr lang="en-US" dirty="0" smtClean="0">
                <a:latin typeface="+mn-lt"/>
                <a:sym typeface="Symbol"/>
              </a:rPr>
              <a:t>. </a:t>
            </a:r>
            <a:r>
              <a:rPr lang="el-GR" dirty="0" smtClean="0">
                <a:latin typeface="+mn-lt"/>
                <a:sym typeface="Symbol"/>
              </a:rPr>
              <a:t>Παράλληλα στο επίπεδο των σπειρών του πηνίου εφαρμόζεται μαγνητικό πεδίο 0.350 </a:t>
            </a:r>
            <a:r>
              <a:rPr lang="en-US" dirty="0" smtClean="0">
                <a:latin typeface="+mn-lt"/>
                <a:sym typeface="Symbol"/>
              </a:rPr>
              <a:t>T.</a:t>
            </a:r>
          </a:p>
          <a:p>
            <a:pPr marL="457200">
              <a:spcBef>
                <a:spcPts val="600"/>
              </a:spcBef>
            </a:pPr>
            <a:r>
              <a:rPr lang="el-GR" b="1" dirty="0" smtClean="0">
                <a:latin typeface="+mn-lt"/>
                <a:sym typeface="Symbol"/>
              </a:rPr>
              <a:t>(Α)</a:t>
            </a:r>
            <a:r>
              <a:rPr lang="el-GR" dirty="0" smtClean="0">
                <a:latin typeface="+mn-lt"/>
                <a:sym typeface="Symbol"/>
              </a:rPr>
              <a:t>	Υπολογίστε το μέτρο της μαγνητικής διπολικής ροπής του πηνίου</a:t>
            </a:r>
            <a:endParaRPr lang="en-US" dirty="0" smtClean="0">
              <a:latin typeface="+mn-lt"/>
              <a:sym typeface="Symbol"/>
            </a:endParaRPr>
          </a:p>
          <a:p>
            <a:pPr marL="457200">
              <a:spcBef>
                <a:spcPts val="600"/>
              </a:spcBef>
            </a:pPr>
            <a:r>
              <a:rPr lang="el-GR" b="1" dirty="0" smtClean="0">
                <a:latin typeface="+mn-lt"/>
              </a:rPr>
              <a:t>(Β)</a:t>
            </a:r>
            <a:r>
              <a:rPr lang="el-GR" dirty="0" smtClean="0">
                <a:latin typeface="+mn-lt"/>
              </a:rPr>
              <a:t>	Ποιό είναι το μέτρο της ροπής που δέχεται ο βρόχος</a:t>
            </a:r>
            <a:r>
              <a:rPr lang="en-US" dirty="0" smtClean="0">
                <a:latin typeface="+mn-lt"/>
              </a:rPr>
              <a:t>;</a:t>
            </a:r>
            <a:endParaRPr lang="el-GR" dirty="0">
              <a:latin typeface="+mn-lt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50722" y="2396600"/>
            <a:ext cx="8303343" cy="4160113"/>
          </a:xfrm>
        </p:spPr>
        <p:txBody>
          <a:bodyPr wrap="square">
            <a:spAutoFit/>
          </a:bodyPr>
          <a:lstStyle/>
          <a:p>
            <a:pPr marL="0" indent="0"/>
            <a:r>
              <a:rPr lang="el-GR" sz="1800" b="1" dirty="0" smtClean="0">
                <a:solidFill>
                  <a:srgbClr val="FF0000"/>
                </a:solidFill>
              </a:rPr>
              <a:t>ΛΥΣΗ</a:t>
            </a:r>
          </a:p>
          <a:p>
            <a:pPr marL="0" indent="0"/>
            <a:r>
              <a:rPr lang="el-GR" dirty="0" smtClean="0"/>
              <a:t>(Α)</a:t>
            </a:r>
          </a:p>
          <a:p>
            <a:pPr marL="0" indent="0"/>
            <a:endParaRPr lang="el-GR" sz="1800" dirty="0" smtClean="0"/>
          </a:p>
          <a:p>
            <a:pPr marL="0" indent="0"/>
            <a:endParaRPr lang="el-GR" dirty="0" smtClean="0"/>
          </a:p>
          <a:p>
            <a:pPr marL="0" indent="0"/>
            <a:endParaRPr lang="el-GR" sz="1800" dirty="0" smtClean="0"/>
          </a:p>
          <a:p>
            <a:pPr marL="0" indent="0"/>
            <a:endParaRPr lang="el-GR" dirty="0" smtClean="0"/>
          </a:p>
          <a:p>
            <a:pPr marL="0" indent="0"/>
            <a:r>
              <a:rPr lang="el-GR" dirty="0" smtClean="0"/>
              <a:t>(Β)</a:t>
            </a:r>
          </a:p>
          <a:p>
            <a:pPr marL="0" indent="0" defTabSz="574675">
              <a:spcBef>
                <a:spcPts val="1800"/>
              </a:spcBef>
            </a:pPr>
            <a:r>
              <a:rPr lang="el-GR" dirty="0" smtClean="0"/>
              <a:t>	</a:t>
            </a:r>
            <a:r>
              <a:rPr lang="el-GR" dirty="0" smtClean="0"/>
              <a:t>Επειδή το      είναι κάθετο στο              έχουμε</a:t>
            </a:r>
          </a:p>
          <a:p>
            <a:pPr marL="0" indent="0" algn="ctr" defTabSz="574675"/>
            <a:r>
              <a:rPr lang="en-US" i="1" dirty="0" smtClean="0">
                <a:sym typeface="Symbol"/>
              </a:rPr>
              <a:t></a:t>
            </a:r>
            <a:r>
              <a:rPr lang="en-US" dirty="0" smtClean="0">
                <a:sym typeface="Symbol"/>
              </a:rPr>
              <a:t>  </a:t>
            </a:r>
            <a:r>
              <a:rPr lang="el-GR" dirty="0" smtClean="0">
                <a:sym typeface="Symbol"/>
              </a:rPr>
              <a:t>= </a:t>
            </a:r>
            <a:r>
              <a:rPr lang="el-GR" i="1" dirty="0" smtClean="0">
                <a:sym typeface="Symbol"/>
              </a:rPr>
              <a:t></a:t>
            </a:r>
            <a:r>
              <a:rPr lang="el-GR" baseline="-25000" dirty="0" smtClean="0">
                <a:sym typeface="Symbol"/>
              </a:rPr>
              <a:t>πηνίου</a:t>
            </a:r>
            <a:r>
              <a:rPr lang="en-US" dirty="0" smtClean="0">
                <a:sym typeface="Symbol"/>
              </a:rPr>
              <a:t>B = (1.72  10</a:t>
            </a:r>
            <a:r>
              <a:rPr lang="en-US" baseline="30000" dirty="0" smtClean="0">
                <a:sym typeface="Symbol"/>
              </a:rPr>
              <a:t>-3</a:t>
            </a:r>
            <a:r>
              <a:rPr lang="en-US" dirty="0" smtClean="0">
                <a:sym typeface="Symbol"/>
              </a:rPr>
              <a:t> Am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)(0.350 T)</a:t>
            </a:r>
          </a:p>
          <a:p>
            <a:pPr marL="0" indent="0" algn="ctr" defTabSz="574675"/>
            <a:r>
              <a:rPr lang="en-US" dirty="0" smtClean="0">
                <a:sym typeface="Symbol"/>
              </a:rPr>
              <a:t>= 6.02  10</a:t>
            </a:r>
            <a:r>
              <a:rPr lang="en-US" baseline="30000" dirty="0" smtClean="0">
                <a:sym typeface="Symbol"/>
              </a:rPr>
              <a:t>-4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N</a:t>
            </a:r>
            <a:r>
              <a:rPr lang="en-US" dirty="0" err="1" smtClean="0">
                <a:sym typeface="Symbol"/>
              </a:rPr>
              <a:t></a:t>
            </a:r>
            <a:r>
              <a:rPr lang="en-US" dirty="0" err="1" smtClean="0">
                <a:sym typeface="Symbol"/>
              </a:rPr>
              <a:t>m</a:t>
            </a:r>
            <a:endParaRPr lang="el-GR" dirty="0" smtClean="0"/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785658" y="2624696"/>
          <a:ext cx="1558925" cy="519113"/>
        </p:xfrm>
        <a:graphic>
          <a:graphicData uri="http://schemas.openxmlformats.org/presentationml/2006/ole">
            <p:oleObj spid="_x0000_s116742" name="Equation" r:id="rId3" imgW="965160" imgH="317160" progId="Equation.3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487777" y="3337737"/>
          <a:ext cx="4246562" cy="373063"/>
        </p:xfrm>
        <a:graphic>
          <a:graphicData uri="http://schemas.openxmlformats.org/presentationml/2006/ole">
            <p:oleObj spid="_x0000_s116743" name="Equation" r:id="rId4" imgW="2628720" imgH="228600" progId="Equation.3">
              <p:embed/>
            </p:oleObj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1510735" y="3943393"/>
          <a:ext cx="1947862" cy="373063"/>
        </p:xfrm>
        <a:graphic>
          <a:graphicData uri="http://schemas.openxmlformats.org/presentationml/2006/ole">
            <p:oleObj spid="_x0000_s116744" name="Equation" r:id="rId5" imgW="1206360" imgH="228600" progId="Equation.3">
              <p:embed/>
            </p:oleObj>
          </a:graphicData>
        </a:graphic>
      </p:graphicFrame>
      <p:graphicFrame>
        <p:nvGraphicFramePr>
          <p:cNvPr id="116745" name="Object 3"/>
          <p:cNvGraphicFramePr>
            <a:graphicFrameLocks noChangeAspect="1"/>
          </p:cNvGraphicFramePr>
          <p:nvPr/>
        </p:nvGraphicFramePr>
        <p:xfrm>
          <a:off x="803643" y="4704222"/>
          <a:ext cx="1550987" cy="561975"/>
        </p:xfrm>
        <a:graphic>
          <a:graphicData uri="http://schemas.openxmlformats.org/presentationml/2006/ole">
            <p:oleObj spid="_x0000_s116745" name="Equation" r:id="rId6" imgW="888840" imgH="317160" progId="Equation.3">
              <p:embed/>
            </p:oleObj>
          </a:graphicData>
        </a:graphic>
      </p:graphicFrame>
      <p:graphicFrame>
        <p:nvGraphicFramePr>
          <p:cNvPr id="116746" name="Object 3"/>
          <p:cNvGraphicFramePr>
            <a:graphicFrameLocks noChangeAspect="1"/>
          </p:cNvGraphicFramePr>
          <p:nvPr/>
        </p:nvGraphicFramePr>
        <p:xfrm>
          <a:off x="1906389" y="5202339"/>
          <a:ext cx="242887" cy="449262"/>
        </p:xfrm>
        <a:graphic>
          <a:graphicData uri="http://schemas.openxmlformats.org/presentationml/2006/ole">
            <p:oleObj spid="_x0000_s116746" name="Equation" r:id="rId7" imgW="139680" imgH="253800" progId="Equation.3">
              <p:embed/>
            </p:oleObj>
          </a:graphicData>
        </a:graphic>
      </p:graphicFrame>
      <p:graphicFrame>
        <p:nvGraphicFramePr>
          <p:cNvPr id="116747" name="Object 3"/>
          <p:cNvGraphicFramePr>
            <a:graphicFrameLocks noChangeAspect="1"/>
          </p:cNvGraphicFramePr>
          <p:nvPr/>
        </p:nvGraphicFramePr>
        <p:xfrm>
          <a:off x="3850706" y="5184978"/>
          <a:ext cx="752475" cy="561975"/>
        </p:xfrm>
        <a:graphic>
          <a:graphicData uri="http://schemas.openxmlformats.org/presentationml/2006/ole">
            <p:oleObj spid="_x0000_s116747" name="Equation" r:id="rId8" imgW="431640" imgH="317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φαινόμενο Hall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>
                <a:solidFill>
                  <a:srgbClr val="000000"/>
                </a:solidFill>
              </a:rPr>
              <a:t>Όταν ένας ρευματοφόρος αγωγός </a:t>
            </a:r>
            <a:r>
              <a:rPr lang="el-GR" smtClean="0">
                <a:solidFill>
                  <a:srgbClr val="000000"/>
                </a:solidFill>
              </a:rPr>
              <a:t>τοποθετηθεί</a:t>
            </a:r>
            <a:r>
              <a:rPr lang="en-US" smtClean="0">
                <a:solidFill>
                  <a:srgbClr val="000000"/>
                </a:solidFill>
              </a:rPr>
              <a:t> μέσα σε </a:t>
            </a:r>
            <a:r>
              <a:rPr lang="el-GR" smtClean="0">
                <a:solidFill>
                  <a:srgbClr val="000000"/>
                </a:solidFill>
              </a:rPr>
              <a:t>ένα </a:t>
            </a:r>
            <a:r>
              <a:rPr lang="en-US" smtClean="0">
                <a:solidFill>
                  <a:srgbClr val="000000"/>
                </a:solidFill>
              </a:rPr>
              <a:t>μαγνητικό πεδίο, τότε δημιουργείται διαφορά δυναμικού σε διεύθυνση κάθετη τόσο προς το ρεύμα όσο και προς το μαγνητικό πεδίο.</a:t>
            </a: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Αυτό το </a:t>
            </a:r>
            <a:r>
              <a:rPr lang="el-GR" smtClean="0">
                <a:solidFill>
                  <a:srgbClr val="000000"/>
                </a:solidFill>
              </a:rPr>
              <a:t>φαινόμενο είναι γνωστό ως </a:t>
            </a:r>
            <a:r>
              <a:rPr lang="en-US" i="1" smtClean="0">
                <a:solidFill>
                  <a:srgbClr val="000000"/>
                </a:solidFill>
              </a:rPr>
              <a:t>φαινόμενο Hall.</a:t>
            </a: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Είναι </a:t>
            </a:r>
            <a:r>
              <a:rPr lang="el-GR" smtClean="0">
                <a:solidFill>
                  <a:srgbClr val="000000"/>
                </a:solidFill>
              </a:rPr>
              <a:t>αποτέλεσμα</a:t>
            </a:r>
            <a:r>
              <a:rPr lang="en-US" smtClean="0">
                <a:solidFill>
                  <a:srgbClr val="000000"/>
                </a:solidFill>
              </a:rPr>
              <a:t> της εκτροπής των φορέων φορτίου προς μια πλευρά του αγωγού λόγω των μαγνητικών δυνάμεων που δέχονται.</a:t>
            </a:r>
          </a:p>
          <a:p>
            <a:pPr marL="0" indent="0"/>
            <a:r>
              <a:rPr lang="el-GR" smtClean="0">
                <a:solidFill>
                  <a:srgbClr val="000000"/>
                </a:solidFill>
              </a:rPr>
              <a:t>Τ</a:t>
            </a:r>
            <a:r>
              <a:rPr lang="en-US" smtClean="0">
                <a:solidFill>
                  <a:srgbClr val="000000"/>
                </a:solidFill>
              </a:rPr>
              <a:t>ο φαινόμενο Hall </a:t>
            </a:r>
            <a:r>
              <a:rPr lang="el-GR" smtClean="0">
                <a:solidFill>
                  <a:srgbClr val="000000"/>
                </a:solidFill>
              </a:rPr>
              <a:t>μας επιτρέπει να προσδιορίσουμε </a:t>
            </a:r>
            <a:r>
              <a:rPr lang="en-US" smtClean="0">
                <a:solidFill>
                  <a:srgbClr val="000000"/>
                </a:solidFill>
              </a:rPr>
              <a:t>το πρόσημο των φορέων φορτίου και την πυκνότητά τους.</a:t>
            </a: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Μπορ</a:t>
            </a:r>
            <a:r>
              <a:rPr lang="el-GR" smtClean="0">
                <a:solidFill>
                  <a:srgbClr val="000000"/>
                </a:solidFill>
              </a:rPr>
              <a:t>ούμε</a:t>
            </a:r>
            <a:r>
              <a:rPr lang="en-US" smtClean="0">
                <a:solidFill>
                  <a:srgbClr val="000000"/>
                </a:solidFill>
              </a:rPr>
              <a:t> να </a:t>
            </a:r>
            <a:r>
              <a:rPr lang="el-GR" smtClean="0">
                <a:solidFill>
                  <a:srgbClr val="000000"/>
                </a:solidFill>
              </a:rPr>
              <a:t>το χρησιμοποιήσουμε</a:t>
            </a:r>
            <a:r>
              <a:rPr lang="en-US" smtClean="0">
                <a:solidFill>
                  <a:srgbClr val="000000"/>
                </a:solidFill>
              </a:rPr>
              <a:t> και για τη μέτρηση μαγνητικ</a:t>
            </a:r>
            <a:r>
              <a:rPr lang="el-GR" smtClean="0">
                <a:solidFill>
                  <a:srgbClr val="000000"/>
                </a:solidFill>
              </a:rPr>
              <a:t>ών</a:t>
            </a:r>
            <a:r>
              <a:rPr lang="en-US" smtClean="0">
                <a:solidFill>
                  <a:srgbClr val="000000"/>
                </a:solidFill>
              </a:rPr>
              <a:t> πεδί</a:t>
            </a:r>
            <a:r>
              <a:rPr lang="el-GR" smtClean="0">
                <a:solidFill>
                  <a:srgbClr val="000000"/>
                </a:solidFill>
              </a:rPr>
              <a:t>ων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Τ</a:t>
            </a:r>
            <a:r>
              <a:rPr lang="en-US" smtClean="0">
                <a:solidFill>
                  <a:srgbClr val="0D3857"/>
                </a:solidFill>
              </a:rPr>
              <a:t>άση Hall</a:t>
            </a:r>
            <a:r>
              <a:rPr lang="el-GR" smtClean="0">
                <a:solidFill>
                  <a:srgbClr val="0D3857"/>
                </a:solidFill>
              </a:rPr>
              <a:t> (</a:t>
            </a:r>
            <a:r>
              <a:rPr lang="el-GR" i="1" smtClean="0">
                <a:solidFill>
                  <a:srgbClr val="0D3857"/>
                </a:solidFill>
              </a:rPr>
              <a:t>1</a:t>
            </a:r>
            <a:r>
              <a:rPr lang="el-GR" smtClean="0">
                <a:solidFill>
                  <a:srgbClr val="0D3857"/>
                </a:solidFill>
              </a:rPr>
              <a:t>)</a:t>
            </a:r>
            <a:endParaRPr lang="en-US" smtClean="0">
              <a:solidFill>
                <a:srgbClr val="0D3857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el-GR" sz="1800" smtClean="0">
                <a:solidFill>
                  <a:srgbClr val="000000"/>
                </a:solidFill>
              </a:rPr>
              <a:t>Σε αυτή την εικόνα</a:t>
            </a:r>
            <a:r>
              <a:rPr lang="en-US" sz="1800" smtClean="0">
                <a:solidFill>
                  <a:srgbClr val="000000"/>
                </a:solidFill>
              </a:rPr>
              <a:t> </a:t>
            </a:r>
            <a:r>
              <a:rPr lang="el-GR" sz="1800" smtClean="0">
                <a:solidFill>
                  <a:srgbClr val="000000"/>
                </a:solidFill>
              </a:rPr>
              <a:t>παρουσιάζεται</a:t>
            </a:r>
            <a:r>
              <a:rPr lang="en-US" sz="1800" smtClean="0">
                <a:solidFill>
                  <a:srgbClr val="000000"/>
                </a:solidFill>
              </a:rPr>
              <a:t> μια διάταξη με την οποία μπορούμε να </a:t>
            </a:r>
            <a:r>
              <a:rPr lang="el-GR" sz="1800" smtClean="0">
                <a:solidFill>
                  <a:srgbClr val="000000"/>
                </a:solidFill>
              </a:rPr>
              <a:t>παρατηρήσουμε</a:t>
            </a:r>
            <a:r>
              <a:rPr lang="en-US" sz="1800" smtClean="0">
                <a:solidFill>
                  <a:srgbClr val="000000"/>
                </a:solidFill>
              </a:rPr>
              <a:t> το φαινόμενο Hall.</a:t>
            </a:r>
          </a:p>
          <a:p>
            <a:pPr marL="0" indent="0"/>
            <a:r>
              <a:rPr lang="en-US" sz="1800" smtClean="0">
                <a:solidFill>
                  <a:srgbClr val="000000"/>
                </a:solidFill>
              </a:rPr>
              <a:t>Μετρούμε την τάση Hall μεταξύ των σημείων </a:t>
            </a:r>
            <a:r>
              <a:rPr lang="en-US" sz="1800" i="1" smtClean="0">
                <a:solidFill>
                  <a:srgbClr val="000000"/>
                </a:solidFill>
              </a:rPr>
              <a:t>α</a:t>
            </a:r>
            <a:r>
              <a:rPr lang="en-US" sz="1800" smtClean="0">
                <a:solidFill>
                  <a:srgbClr val="000000"/>
                </a:solidFill>
              </a:rPr>
              <a:t> και </a:t>
            </a:r>
            <a:r>
              <a:rPr lang="en-US" sz="1800" i="1" smtClean="0">
                <a:solidFill>
                  <a:srgbClr val="000000"/>
                </a:solidFill>
              </a:rPr>
              <a:t>γ.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Η7.6</a:t>
            </a:r>
          </a:p>
        </p:txBody>
      </p:sp>
      <p:pic>
        <p:nvPicPr>
          <p:cNvPr id="69637" name="Picture 7" descr="27819_29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150" y="1112838"/>
            <a:ext cx="2855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l-GR" smtClean="0">
                <a:solidFill>
                  <a:srgbClr val="0D3857"/>
                </a:solidFill>
              </a:rPr>
              <a:t>Τ</a:t>
            </a:r>
            <a:r>
              <a:rPr lang="en-US" smtClean="0">
                <a:solidFill>
                  <a:srgbClr val="0D3857"/>
                </a:solidFill>
              </a:rPr>
              <a:t>άση Hall (</a:t>
            </a:r>
            <a:r>
              <a:rPr lang="en-US" i="1" smtClean="0">
                <a:solidFill>
                  <a:srgbClr val="0D3857"/>
                </a:solidFill>
              </a:rPr>
              <a:t>2</a:t>
            </a:r>
            <a:r>
              <a:rPr lang="en-US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7065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Όταν οι φορείς φορτίου είναι αρνητικ</a:t>
            </a:r>
            <a:r>
              <a:rPr lang="el-GR" smtClean="0">
                <a:solidFill>
                  <a:srgbClr val="000000"/>
                </a:solidFill>
              </a:rPr>
              <a:t>οί</a:t>
            </a:r>
            <a:r>
              <a:rPr lang="en-US" smtClean="0">
                <a:solidFill>
                  <a:srgbClr val="000000"/>
                </a:solidFill>
              </a:rPr>
              <a:t>, δέχονται </a:t>
            </a:r>
            <a:r>
              <a:rPr lang="el-GR" smtClean="0">
                <a:solidFill>
                  <a:srgbClr val="000000"/>
                </a:solidFill>
              </a:rPr>
              <a:t>μια </a:t>
            </a:r>
            <a:r>
              <a:rPr lang="en-US" smtClean="0">
                <a:solidFill>
                  <a:srgbClr val="000000"/>
                </a:solidFill>
              </a:rPr>
              <a:t>μαγνητική δύναμη </a:t>
            </a:r>
            <a:r>
              <a:rPr lang="el-GR" smtClean="0">
                <a:solidFill>
                  <a:srgbClr val="000000"/>
                </a:solidFill>
              </a:rPr>
              <a:t>με φορά </a:t>
            </a:r>
            <a:r>
              <a:rPr lang="en-US" smtClean="0">
                <a:solidFill>
                  <a:srgbClr val="000000"/>
                </a:solidFill>
              </a:rPr>
              <a:t>προς τα επάνω, εκτρέπονται προς τα επάνω</a:t>
            </a:r>
            <a:r>
              <a:rPr lang="el-GR" smtClean="0">
                <a:solidFill>
                  <a:srgbClr val="000000"/>
                </a:solidFill>
              </a:rPr>
              <a:t>, και </a:t>
            </a:r>
            <a:r>
              <a:rPr lang="en-US" smtClean="0">
                <a:solidFill>
                  <a:srgbClr val="000000"/>
                </a:solidFill>
              </a:rPr>
              <a:t>στο κάτω άκρο </a:t>
            </a:r>
            <a:r>
              <a:rPr lang="el-GR" smtClean="0">
                <a:solidFill>
                  <a:srgbClr val="000000"/>
                </a:solidFill>
              </a:rPr>
              <a:t>δημιουργείται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πλεόνασμα</a:t>
            </a:r>
            <a:r>
              <a:rPr lang="en-US" smtClean="0">
                <a:solidFill>
                  <a:srgbClr val="000000"/>
                </a:solidFill>
              </a:rPr>
              <a:t> θετικού φορτίου.</a:t>
            </a:r>
          </a:p>
          <a:p>
            <a:pPr marL="0" indent="0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Αυτή η συσσώρευση φορτίου δημιουργεί ηλεκτρικό πεδίο στον αγωγό.</a:t>
            </a:r>
          </a:p>
          <a:p>
            <a:pPr marL="0" indent="0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Το πεδίο </a:t>
            </a:r>
            <a:r>
              <a:rPr lang="el-GR" smtClean="0">
                <a:solidFill>
                  <a:srgbClr val="000000"/>
                </a:solidFill>
              </a:rPr>
              <a:t>αυξάνεται</a:t>
            </a:r>
            <a:r>
              <a:rPr lang="en-US" smtClean="0">
                <a:solidFill>
                  <a:srgbClr val="000000"/>
                </a:solidFill>
              </a:rPr>
              <a:t> μέχρι η ηλεκτρική δύναμη να εξισορροπήσει τη μαγνητική.</a:t>
            </a:r>
          </a:p>
          <a:p>
            <a:pPr marL="0" indent="0"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Αν οι φορείς φορτίου είναι θετικ</a:t>
            </a:r>
            <a:r>
              <a:rPr lang="el-GR" smtClean="0">
                <a:solidFill>
                  <a:srgbClr val="000000"/>
                </a:solidFill>
              </a:rPr>
              <a:t>οί</a:t>
            </a:r>
            <a:r>
              <a:rPr lang="en-US" smtClean="0">
                <a:solidFill>
                  <a:srgbClr val="000000"/>
                </a:solidFill>
              </a:rPr>
              <a:t>, τότε στο κάτω άκρο </a:t>
            </a:r>
            <a:r>
              <a:rPr lang="el-GR" smtClean="0">
                <a:solidFill>
                  <a:srgbClr val="000000"/>
                </a:solidFill>
              </a:rPr>
              <a:t>δημιουργείται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πλεόνασμα </a:t>
            </a:r>
            <a:r>
              <a:rPr lang="en-US" smtClean="0">
                <a:solidFill>
                  <a:srgbClr val="000000"/>
                </a:solidFill>
              </a:rPr>
              <a:t>αρνητικ</a:t>
            </a:r>
            <a:r>
              <a:rPr lang="el-GR" smtClean="0">
                <a:solidFill>
                  <a:srgbClr val="000000"/>
                </a:solidFill>
              </a:rPr>
              <a:t>ού</a:t>
            </a:r>
            <a:r>
              <a:rPr lang="en-US" smtClean="0">
                <a:solidFill>
                  <a:srgbClr val="000000"/>
                </a:solidFill>
              </a:rPr>
              <a:t> φορτί</a:t>
            </a:r>
            <a:r>
              <a:rPr lang="el-GR" smtClean="0">
                <a:solidFill>
                  <a:srgbClr val="000000"/>
                </a:solidFill>
              </a:rPr>
              <a:t>ου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Η7.6</a:t>
            </a:r>
          </a:p>
        </p:txBody>
      </p:sp>
      <p:pic>
        <p:nvPicPr>
          <p:cNvPr id="70661" name="Picture 7" descr="27819_2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303338"/>
            <a:ext cx="560546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Η τάση Hall (</a:t>
            </a:r>
            <a:r>
              <a:rPr lang="el-GR" i="1" smtClean="0">
                <a:solidFill>
                  <a:srgbClr val="0D3857"/>
                </a:solidFill>
              </a:rPr>
              <a:t>τελική διαφάνεια</a:t>
            </a:r>
            <a:r>
              <a:rPr lang="en-US" smtClean="0">
                <a:solidFill>
                  <a:srgbClr val="0D3857"/>
                </a:solidFill>
              </a:rPr>
              <a:t>)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i="1" smtClean="0">
                <a:solidFill>
                  <a:srgbClr val="000000"/>
                </a:solidFill>
              </a:rPr>
              <a:t>V</a:t>
            </a:r>
            <a:r>
              <a:rPr lang="en-US" i="1" baseline="-25000" smtClean="0">
                <a:solidFill>
                  <a:srgbClr val="000000"/>
                </a:solidFill>
              </a:rPr>
              <a:t>H</a:t>
            </a:r>
            <a:r>
              <a:rPr lang="en-US" i="1" smtClean="0">
                <a:solidFill>
                  <a:srgbClr val="000000"/>
                </a:solidFill>
              </a:rPr>
              <a:t> = E</a:t>
            </a:r>
            <a:r>
              <a:rPr lang="en-US" i="1" baseline="-25000" smtClean="0">
                <a:solidFill>
                  <a:srgbClr val="000000"/>
                </a:solidFill>
              </a:rPr>
              <a:t>H</a:t>
            </a:r>
            <a:r>
              <a:rPr lang="en-US" i="1" smtClean="0">
                <a:solidFill>
                  <a:srgbClr val="000000"/>
                </a:solidFill>
              </a:rPr>
              <a:t>d = v</a:t>
            </a:r>
            <a:r>
              <a:rPr lang="en-US" i="1" baseline="-25000" smtClean="0">
                <a:solidFill>
                  <a:srgbClr val="000000"/>
                </a:solidFill>
              </a:rPr>
              <a:t>d</a:t>
            </a:r>
            <a:r>
              <a:rPr lang="en-US" i="1" smtClean="0">
                <a:solidFill>
                  <a:srgbClr val="000000"/>
                </a:solidFill>
              </a:rPr>
              <a:t> B d</a:t>
            </a:r>
            <a:endParaRPr lang="el-GR" i="1" smtClean="0">
              <a:solidFill>
                <a:srgbClr val="000000"/>
              </a:solidFill>
            </a:endParaRPr>
          </a:p>
          <a:p>
            <a:pPr marL="0" indent="0"/>
            <a:endParaRPr lang="en-US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i="1" smtClean="0">
                <a:solidFill>
                  <a:srgbClr val="000000"/>
                </a:solidFill>
              </a:rPr>
              <a:t>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είναι</a:t>
            </a:r>
            <a:r>
              <a:rPr lang="en-US" smtClean="0">
                <a:solidFill>
                  <a:srgbClr val="000000"/>
                </a:solidFill>
              </a:rPr>
              <a:t> το πλάτος του αγωγού</a:t>
            </a:r>
            <a:r>
              <a:rPr lang="el-GR" smtClean="0">
                <a:solidFill>
                  <a:srgbClr val="000000"/>
                </a:solidFill>
              </a:rPr>
              <a:t>.</a:t>
            </a:r>
            <a:endParaRPr lang="en-US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i="1" smtClean="0">
                <a:solidFill>
                  <a:srgbClr val="000000"/>
                </a:solidFill>
              </a:rPr>
              <a:t>v</a:t>
            </a:r>
            <a:r>
              <a:rPr lang="en-US" i="1" baseline="-25000" smtClean="0">
                <a:solidFill>
                  <a:srgbClr val="000000"/>
                </a:solidFill>
              </a:rPr>
              <a:t>d</a:t>
            </a:r>
            <a:r>
              <a:rPr lang="el-GR" smtClean="0"/>
              <a:t> </a:t>
            </a:r>
            <a:r>
              <a:rPr lang="el-GR" smtClean="0">
                <a:solidFill>
                  <a:srgbClr val="000000"/>
                </a:solidFill>
              </a:rPr>
              <a:t>είναι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το μέτρο της</a:t>
            </a:r>
            <a:r>
              <a:rPr lang="en-US" smtClean="0">
                <a:solidFill>
                  <a:srgbClr val="000000"/>
                </a:solidFill>
              </a:rPr>
              <a:t> ταχύτητα</a:t>
            </a:r>
            <a:r>
              <a:rPr lang="el-GR" smtClean="0">
                <a:solidFill>
                  <a:srgbClr val="000000"/>
                </a:solidFill>
              </a:rPr>
              <a:t>ς</a:t>
            </a:r>
            <a:r>
              <a:rPr lang="en-US" smtClean="0">
                <a:solidFill>
                  <a:srgbClr val="000000"/>
                </a:solidFill>
              </a:rPr>
              <a:t> ολίσθησης</a:t>
            </a:r>
            <a:r>
              <a:rPr lang="el-GR" smtClean="0">
                <a:solidFill>
                  <a:srgbClr val="000000"/>
                </a:solidFill>
              </a:rPr>
              <a:t>.</a:t>
            </a:r>
            <a:endParaRPr lang="en-US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n-US" smtClean="0">
                <a:solidFill>
                  <a:srgbClr val="000000"/>
                </a:solidFill>
              </a:rPr>
              <a:t>Αν </a:t>
            </a:r>
            <a:r>
              <a:rPr lang="el-GR" smtClean="0">
                <a:solidFill>
                  <a:srgbClr val="000000"/>
                </a:solidFill>
              </a:rPr>
              <a:t>τα </a:t>
            </a:r>
            <a:r>
              <a:rPr lang="en-US" i="1" smtClean="0">
                <a:solidFill>
                  <a:srgbClr val="000000"/>
                </a:solidFill>
              </a:rPr>
              <a:t>B</a:t>
            </a:r>
            <a:r>
              <a:rPr lang="en-US" smtClean="0">
                <a:solidFill>
                  <a:srgbClr val="000000"/>
                </a:solidFill>
              </a:rPr>
              <a:t> και </a:t>
            </a:r>
            <a:r>
              <a:rPr lang="en-US" i="1" smtClean="0">
                <a:solidFill>
                  <a:srgbClr val="000000"/>
                </a:solidFill>
              </a:rPr>
              <a:t>d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είναι </a:t>
            </a:r>
            <a:r>
              <a:rPr lang="en-US" smtClean="0">
                <a:solidFill>
                  <a:srgbClr val="000000"/>
                </a:solidFill>
              </a:rPr>
              <a:t>γνωστά, τότε μπορούμε να βρούμε τ</a:t>
            </a:r>
            <a:r>
              <a:rPr lang="el-GR" smtClean="0">
                <a:solidFill>
                  <a:srgbClr val="000000"/>
                </a:solidFill>
              </a:rPr>
              <a:t>ο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i="1" smtClean="0">
                <a:solidFill>
                  <a:srgbClr val="000000"/>
                </a:solidFill>
              </a:rPr>
              <a:t>v</a:t>
            </a:r>
            <a:r>
              <a:rPr lang="en-US" i="1" baseline="-25000" smtClean="0">
                <a:solidFill>
                  <a:srgbClr val="000000"/>
                </a:solidFill>
              </a:rPr>
              <a:t>d</a:t>
            </a:r>
            <a:r>
              <a:rPr lang="en-US" smtClean="0"/>
              <a:t>.</a:t>
            </a:r>
            <a:endParaRPr lang="en-US" baseline="-25000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endParaRPr lang="en-US" baseline="-25000" smtClean="0">
              <a:solidFill>
                <a:srgbClr val="000000"/>
              </a:solidFill>
            </a:endParaRPr>
          </a:p>
          <a:p>
            <a:pPr marL="0" indent="0"/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lvl="1">
              <a:buClr>
                <a:srgbClr val="2187BA"/>
              </a:buClr>
            </a:pPr>
            <a:r>
              <a:rPr lang="en-US" smtClean="0">
                <a:solidFill>
                  <a:srgbClr val="000000"/>
                </a:solidFill>
              </a:rPr>
              <a:t>To R</a:t>
            </a:r>
            <a:r>
              <a:rPr lang="en-US" baseline="-25000" smtClean="0">
                <a:solidFill>
                  <a:srgbClr val="000000"/>
                </a:solidFill>
              </a:rPr>
              <a:t>H</a:t>
            </a:r>
            <a:r>
              <a:rPr lang="en-US" smtClean="0">
                <a:solidFill>
                  <a:srgbClr val="000000"/>
                </a:solidFill>
              </a:rPr>
              <a:t> = 1 / </a:t>
            </a:r>
            <a:r>
              <a:rPr lang="en-US" i="1" smtClean="0">
                <a:solidFill>
                  <a:srgbClr val="000000"/>
                </a:solidFill>
              </a:rPr>
              <a:t>nq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l-GR" smtClean="0">
                <a:solidFill>
                  <a:srgbClr val="000000"/>
                </a:solidFill>
              </a:rPr>
              <a:t>ονομάζεται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</a:rPr>
              <a:t>συντελεστής Hall</a:t>
            </a:r>
            <a:r>
              <a:rPr lang="en-US" smtClean="0"/>
              <a:t>.</a:t>
            </a:r>
            <a:endParaRPr lang="en-US" b="1" smtClean="0">
              <a:solidFill>
                <a:srgbClr val="000000"/>
              </a:solidFill>
            </a:endParaRPr>
          </a:p>
          <a:p>
            <a:pPr lvl="1">
              <a:buClr>
                <a:srgbClr val="2187BA"/>
              </a:buClr>
            </a:pPr>
            <a:r>
              <a:rPr lang="el-GR" smtClean="0">
                <a:solidFill>
                  <a:srgbClr val="000000"/>
                </a:solidFill>
              </a:rPr>
              <a:t>Χρησιμοποιώντας</a:t>
            </a:r>
            <a:r>
              <a:rPr lang="en-US" smtClean="0">
                <a:solidFill>
                  <a:srgbClr val="000000"/>
                </a:solidFill>
              </a:rPr>
              <a:t> έναν </a:t>
            </a:r>
            <a:r>
              <a:rPr lang="el-GR" smtClean="0">
                <a:solidFill>
                  <a:srgbClr val="000000"/>
                </a:solidFill>
              </a:rPr>
              <a:t>κατάλληλα βαθμονομημένο </a:t>
            </a:r>
            <a:r>
              <a:rPr lang="en-US" smtClean="0">
                <a:solidFill>
                  <a:srgbClr val="000000"/>
                </a:solidFill>
              </a:rPr>
              <a:t>αγωγό </a:t>
            </a:r>
            <a:r>
              <a:rPr lang="el-GR" smtClean="0">
                <a:solidFill>
                  <a:srgbClr val="000000"/>
                </a:solidFill>
              </a:rPr>
              <a:t>μπορούμε </a:t>
            </a:r>
            <a:r>
              <a:rPr lang="en-US" smtClean="0">
                <a:solidFill>
                  <a:srgbClr val="000000"/>
                </a:solidFill>
              </a:rPr>
              <a:t>να υπολογίσουμε το μέτρο ενός άγνωστου μαγνητικού πεδίου.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914400" y="3665538"/>
          <a:ext cx="1981200" cy="647700"/>
        </p:xfrm>
        <a:graphic>
          <a:graphicData uri="http://schemas.openxmlformats.org/presentationml/2006/ole">
            <p:oleObj spid="_x0000_s20482" name="Equation" r:id="rId3" imgW="1282680" imgH="419040" progId="">
              <p:embed/>
            </p:oleObj>
          </a:graphicData>
        </a:graphic>
      </p:graphicFrame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 smtClean="0">
                <a:solidFill>
                  <a:srgbClr val="0D3857"/>
                </a:solidFill>
              </a:rPr>
              <a:t>Οι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γραμμές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του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μαγνητικού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πεδίου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ενός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ραβδόμορφου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μαγνήτη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Παράδειγμα</a:t>
            </a:r>
            <a:endParaRPr lang="en-US" sz="2000" dirty="0" smtClean="0">
              <a:solidFill>
                <a:srgbClr val="0D3857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56612"/>
            <a:ext cx="4200525" cy="2523768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l-GR" sz="1800" dirty="0" smtClean="0"/>
              <a:t>Μπορούμε να σχεδιάσουμε τις γραμμές του μαγνητικού πεδίου ενός ραβδόμορφου μαγνήτη χρησιμοποιώντας μια πυξίδα.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</a:pPr>
            <a:r>
              <a:rPr lang="en-US" sz="1800" dirty="0" err="1" smtClean="0">
                <a:solidFill>
                  <a:srgbClr val="000000"/>
                </a:solidFill>
              </a:rPr>
              <a:t>Οι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γραμμές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βρίσκονται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εκτός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του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μαγνήτη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έχουν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από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βόρειο</a:t>
            </a:r>
            <a:r>
              <a:rPr lang="en-US" sz="1800" dirty="0" smtClean="0">
                <a:solidFill>
                  <a:srgbClr val="000000"/>
                </a:solidFill>
              </a:rPr>
              <a:t> (N) </a:t>
            </a:r>
            <a:r>
              <a:rPr lang="en-US" sz="1800" dirty="0" err="1" smtClean="0">
                <a:solidFill>
                  <a:srgbClr val="000000"/>
                </a:solidFill>
              </a:rPr>
              <a:t>προς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τον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νότιο</a:t>
            </a:r>
            <a:r>
              <a:rPr lang="en-US" sz="1800" dirty="0" smtClean="0">
                <a:solidFill>
                  <a:srgbClr val="000000"/>
                </a:solidFill>
              </a:rPr>
              <a:t> (S) </a:t>
            </a:r>
            <a:r>
              <a:rPr lang="en-US" sz="1800" dirty="0" err="1" smtClean="0">
                <a:solidFill>
                  <a:srgbClr val="000000"/>
                </a:solidFill>
              </a:rPr>
              <a:t>μαγνητικό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πόλο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6" name="Picture 6" descr="29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4724" y="1735214"/>
            <a:ext cx="3583360" cy="33875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543800" cy="623888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D3857"/>
                </a:solidFill>
              </a:rPr>
              <a:t>Οι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γραμμές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του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μαγνητικού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πεδίου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ενός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ραβδόμορφου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μαγνήτη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Παράδειγμα</a:t>
            </a:r>
            <a:r>
              <a:rPr lang="el-GR" sz="2000" dirty="0" smtClean="0">
                <a:solidFill>
                  <a:srgbClr val="0D3857"/>
                </a:solidFill>
              </a:rPr>
              <a:t>  </a:t>
            </a:r>
            <a:r>
              <a:rPr lang="el-GR" sz="1800" dirty="0" smtClean="0">
                <a:solidFill>
                  <a:srgbClr val="0D3857"/>
                </a:solidFill>
              </a:rPr>
              <a:t>(</a:t>
            </a:r>
            <a:r>
              <a:rPr lang="el-GR" sz="1800" i="1" dirty="0" smtClean="0">
                <a:solidFill>
                  <a:srgbClr val="0D3857"/>
                </a:solidFill>
              </a:rPr>
              <a:t>συνέχεια</a:t>
            </a:r>
            <a:r>
              <a:rPr lang="el-GR" sz="1800" dirty="0" smtClean="0">
                <a:solidFill>
                  <a:srgbClr val="0D3857"/>
                </a:solidFill>
              </a:rPr>
              <a:t>)</a:t>
            </a:r>
            <a:endParaRPr lang="en-US" sz="1800" dirty="0" smtClean="0">
              <a:solidFill>
                <a:srgbClr val="0D3857"/>
              </a:solidFill>
            </a:endParaRP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1892826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Για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αποτυπώσουμε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μορφή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των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γραμμών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του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μαγνητικού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πεδίου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χρησιμοποιούμε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ρινίσματα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σιδήρου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Το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πεδίο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έχει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κατεύθυνση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από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βόρειο</a:t>
            </a:r>
            <a:r>
              <a:rPr lang="en-US" dirty="0" smtClean="0">
                <a:solidFill>
                  <a:srgbClr val="000000"/>
                </a:solidFill>
              </a:rPr>
              <a:t> (N) </a:t>
            </a:r>
            <a:r>
              <a:rPr lang="en-US" dirty="0" err="1" smtClean="0">
                <a:solidFill>
                  <a:srgbClr val="000000"/>
                </a:solidFill>
              </a:rPr>
              <a:t>προς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τον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νότιο</a:t>
            </a:r>
            <a:r>
              <a:rPr lang="en-US" dirty="0" smtClean="0">
                <a:solidFill>
                  <a:srgbClr val="000000"/>
                </a:solidFill>
              </a:rPr>
              <a:t> (S) </a:t>
            </a:r>
            <a:r>
              <a:rPr lang="en-US" dirty="0" err="1" smtClean="0">
                <a:solidFill>
                  <a:srgbClr val="000000"/>
                </a:solidFill>
              </a:rPr>
              <a:t>μαγνητικό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πόλο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37893" name="Picture 7" descr="27819_2902"/>
          <p:cNvPicPr>
            <a:picLocks noChangeAspect="1" noChangeArrowheads="1"/>
          </p:cNvPicPr>
          <p:nvPr/>
        </p:nvPicPr>
        <p:blipFill>
          <a:blip r:embed="rId2" cstate="print"/>
          <a:srcRect r="71757" b="8573"/>
          <a:stretch>
            <a:fillRect/>
          </a:stretch>
        </p:blipFill>
        <p:spPr bwMode="auto">
          <a:xfrm>
            <a:off x="5691343" y="1484728"/>
            <a:ext cx="2455140" cy="44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318090" cy="579438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D3857"/>
                </a:solidFill>
              </a:rPr>
              <a:t>Οι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γραμμές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του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μαγνητικού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πεδίου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μεταξύ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l-GR" sz="2000" dirty="0" smtClean="0">
                <a:solidFill>
                  <a:srgbClr val="0D3857"/>
                </a:solidFill>
              </a:rPr>
              <a:t>αντίθετων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πόλων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smtClean="0"/>
              <a:t>–</a:t>
            </a:r>
            <a:r>
              <a:rPr lang="el-GR" sz="2000" dirty="0" smtClean="0"/>
              <a:t> Παράδειγμα</a:t>
            </a:r>
            <a:endParaRPr lang="en-US" sz="2000" dirty="0" smtClean="0">
              <a:solidFill>
                <a:srgbClr val="0D3857"/>
              </a:solidFill>
            </a:endParaRP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2369880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/>
              <a:t>Η κατεύθυνση του πεδίου είναι η κατεύθυνση προς την οποία «δείχνει» ένας βόρειος πόλος (Ν).</a:t>
            </a:r>
            <a:endParaRPr lang="en-US" dirty="0" smtClean="0"/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Συγκρίνετε τη μορφή αυτού του πεδίου </a:t>
            </a:r>
            <a:r>
              <a:rPr lang="en-US" sz="1700" dirty="0" err="1" smtClean="0">
                <a:solidFill>
                  <a:srgbClr val="000000"/>
                </a:solidFill>
              </a:rPr>
              <a:t>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εκείνη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ηλεκτρικ</a:t>
            </a:r>
            <a:r>
              <a:rPr lang="el-GR" sz="1700" dirty="0" smtClean="0">
                <a:solidFill>
                  <a:srgbClr val="000000"/>
                </a:solidFill>
              </a:rPr>
              <a:t>ού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δημιουργεί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ένα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ηλεκτρικό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δίπολο</a:t>
            </a:r>
            <a:r>
              <a:rPr lang="el-GR" sz="1700" dirty="0" smtClean="0">
                <a:solidFill>
                  <a:srgbClr val="000000"/>
                </a:solidFill>
              </a:rPr>
              <a:t>, δηλαδή, δύο αντίθετα φορτία </a:t>
            </a:r>
            <a:r>
              <a:rPr lang="el-GR" sz="1700" dirty="0" smtClean="0">
                <a:solidFill>
                  <a:srgbClr val="000000"/>
                </a:solidFill>
                <a:sym typeface="Symbol"/>
              </a:rPr>
              <a:t></a:t>
            </a:r>
            <a:r>
              <a:rPr lang="en-US" sz="1700" dirty="0" smtClean="0">
                <a:solidFill>
                  <a:srgbClr val="000000"/>
                </a:solidFill>
                <a:sym typeface="Symbol"/>
              </a:rPr>
              <a:t>Q </a:t>
            </a:r>
            <a:r>
              <a:rPr lang="el-GR" sz="1700" dirty="0" smtClean="0">
                <a:solidFill>
                  <a:srgbClr val="000000"/>
                </a:solidFill>
                <a:sym typeface="Symbol"/>
              </a:rPr>
              <a:t>και </a:t>
            </a:r>
            <a:r>
              <a:rPr lang="en-US" sz="1700" dirty="0" smtClean="0">
                <a:solidFill>
                  <a:srgbClr val="000000"/>
                </a:solidFill>
                <a:sym typeface="Symbol"/>
              </a:rPr>
              <a:t>Q.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38917" name="Picture 7" descr="27819_2902"/>
          <p:cNvPicPr>
            <a:picLocks noChangeAspect="1" noChangeArrowheads="1"/>
          </p:cNvPicPr>
          <p:nvPr/>
        </p:nvPicPr>
        <p:blipFill>
          <a:blip r:embed="rId2" cstate="print"/>
          <a:srcRect l="35668" r="35932" b="8439"/>
          <a:stretch>
            <a:fillRect/>
          </a:stretch>
        </p:blipFill>
        <p:spPr bwMode="auto">
          <a:xfrm>
            <a:off x="5692880" y="1507970"/>
            <a:ext cx="2468788" cy="441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7543800" cy="579438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D3857"/>
                </a:solidFill>
              </a:rPr>
              <a:t>Οι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γραμμές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του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μαγνητικού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πεδίου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μεταξύ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όμοιων</a:t>
            </a:r>
            <a:r>
              <a:rPr lang="en-US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err="1" smtClean="0">
                <a:solidFill>
                  <a:srgbClr val="0D3857"/>
                </a:solidFill>
              </a:rPr>
              <a:t>πόλων</a:t>
            </a:r>
            <a:r>
              <a:rPr lang="el-GR" sz="2000" dirty="0" smtClean="0">
                <a:solidFill>
                  <a:srgbClr val="0D3857"/>
                </a:solidFill>
              </a:rPr>
              <a:t> </a:t>
            </a:r>
            <a:r>
              <a:rPr lang="en-US" sz="2000" dirty="0" smtClean="0"/>
              <a:t>–</a:t>
            </a:r>
            <a:r>
              <a:rPr lang="el-GR" sz="2000" dirty="0" smtClean="0">
                <a:solidFill>
                  <a:srgbClr val="0D3857"/>
                </a:solidFill>
              </a:rPr>
              <a:t> Παράδειγμα</a:t>
            </a:r>
            <a:endParaRPr lang="en-US" sz="2000" dirty="0" smtClean="0">
              <a:solidFill>
                <a:srgbClr val="0D3857"/>
              </a:solidFill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038600" cy="2108269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dirty="0" smtClean="0"/>
              <a:t>Η κατεύθυνση του πεδίου είναι η κατεύθυνση προς την οποία «δείχνει» ένας βόρειος πόλος.</a:t>
            </a:r>
            <a:endParaRPr lang="en-US" dirty="0" smtClean="0"/>
          </a:p>
          <a:p>
            <a:pPr lvl="1">
              <a:spcBef>
                <a:spcPts val="1800"/>
              </a:spcBef>
              <a:buClr>
                <a:srgbClr val="2187BA"/>
              </a:buClr>
            </a:pPr>
            <a:r>
              <a:rPr lang="el-GR" sz="1700" dirty="0" smtClean="0">
                <a:solidFill>
                  <a:srgbClr val="000000"/>
                </a:solidFill>
              </a:rPr>
              <a:t>Συγκρίνετε τη μορφή αυτού του πεδίου </a:t>
            </a:r>
            <a:r>
              <a:rPr lang="en-US" sz="1700" dirty="0" err="1" smtClean="0">
                <a:solidFill>
                  <a:srgbClr val="000000"/>
                </a:solidFill>
              </a:rPr>
              <a:t>με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εκείνη </a:t>
            </a:r>
            <a:r>
              <a:rPr lang="en-US" sz="1700" dirty="0" err="1" smtClean="0">
                <a:solidFill>
                  <a:srgbClr val="000000"/>
                </a:solidFill>
              </a:rPr>
              <a:t>το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ηλεκτρικ</a:t>
            </a:r>
            <a:r>
              <a:rPr lang="el-GR" sz="1700" dirty="0" smtClean="0">
                <a:solidFill>
                  <a:srgbClr val="000000"/>
                </a:solidFill>
              </a:rPr>
              <a:t>ού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πεδίο</a:t>
            </a:r>
            <a:r>
              <a:rPr lang="el-GR" sz="1700" dirty="0" smtClean="0">
                <a:solidFill>
                  <a:srgbClr val="000000"/>
                </a:solidFill>
              </a:rPr>
              <a:t>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που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l-GR" sz="1700" dirty="0" smtClean="0">
                <a:solidFill>
                  <a:srgbClr val="000000"/>
                </a:solidFill>
              </a:rPr>
              <a:t>δημιουργούν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δύο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ομόσημα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ηλεκτρικά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φορτία</a:t>
            </a:r>
            <a:r>
              <a:rPr lang="el-GR" sz="1700" dirty="0" smtClean="0">
                <a:solidFill>
                  <a:srgbClr val="000000"/>
                </a:solidFill>
              </a:rPr>
              <a:t>.</a:t>
            </a: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39941" name="Picture 7" descr="27819_2902"/>
          <p:cNvPicPr>
            <a:picLocks noChangeAspect="1" noChangeArrowheads="1"/>
          </p:cNvPicPr>
          <p:nvPr/>
        </p:nvPicPr>
        <p:blipFill>
          <a:blip r:embed="rId2" cstate="print"/>
          <a:srcRect l="71289" r="378" b="8872"/>
          <a:stretch>
            <a:fillRect/>
          </a:stretch>
        </p:blipFill>
        <p:spPr bwMode="auto">
          <a:xfrm>
            <a:off x="5692876" y="1475708"/>
            <a:ext cx="2462981" cy="439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D3857"/>
                </a:solidFill>
              </a:rPr>
              <a:t>Το μαγνητικό πεδίο της Γης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1"/>
          </p:nvPr>
        </p:nvSpPr>
        <p:spPr>
          <a:xfrm>
            <a:off x="250723" y="1519084"/>
            <a:ext cx="2477730" cy="4401205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l-GR" sz="1600" dirty="0" smtClean="0">
                <a:solidFill>
                  <a:srgbClr val="000000"/>
                </a:solidFill>
              </a:rPr>
              <a:t>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πηγή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γήινου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είναι πιθανότατα </a:t>
            </a:r>
            <a:r>
              <a:rPr lang="en-US" sz="1600" dirty="0" err="1" smtClean="0">
                <a:solidFill>
                  <a:srgbClr val="000000"/>
                </a:solidFill>
              </a:rPr>
              <a:t>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ρεύματα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μεταφοράς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l-GR" sz="1600" dirty="0" smtClean="0">
                <a:solidFill>
                  <a:srgbClr val="000000"/>
                </a:solidFill>
              </a:rPr>
              <a:t>μάγματος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πυρήνα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Γης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600" dirty="0" err="1" smtClean="0">
                <a:solidFill>
                  <a:srgbClr val="000000"/>
                </a:solidFill>
              </a:rPr>
              <a:t>Υπάρχουν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επίσης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σημαντικά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στοιχεία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δείχνουν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ότι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μέτρο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ενός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πλανήτη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σχετίζεται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με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την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ταχύτητα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περιστροφής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πλανήτη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Η </a:t>
            </a:r>
            <a:r>
              <a:rPr lang="en-US" sz="1600" dirty="0" err="1" smtClean="0">
                <a:solidFill>
                  <a:srgbClr val="000000"/>
                </a:solidFill>
              </a:rPr>
              <a:t>κατεύθυνση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μαγνητικού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πεδίου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της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Γης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αντιστρέφεται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κατά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περιόδους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581400" y="6324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n-US" sz="1200">
                <a:solidFill>
                  <a:srgbClr val="000000"/>
                </a:solidFill>
              </a:rPr>
              <a:t>Ενότητα Η7.1</a:t>
            </a:r>
          </a:p>
        </p:txBody>
      </p:sp>
      <p:pic>
        <p:nvPicPr>
          <p:cNvPr id="41989" name="Picture 7" descr="27819_2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181" y="1575622"/>
            <a:ext cx="6027430" cy="414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 Template">
  <a:themeElements>
    <a:clrScheme name="">
      <a:dk1>
        <a:srgbClr val="000000"/>
      </a:dk1>
      <a:lt1>
        <a:srgbClr val="FFFFFF"/>
      </a:lt1>
      <a:dk2>
        <a:srgbClr val="B0D3DF"/>
      </a:dk2>
      <a:lt2>
        <a:srgbClr val="81C0DA"/>
      </a:lt2>
      <a:accent1>
        <a:srgbClr val="0D3857"/>
      </a:accent1>
      <a:accent2>
        <a:srgbClr val="055C91"/>
      </a:accent2>
      <a:accent3>
        <a:srgbClr val="FFFFFF"/>
      </a:accent3>
      <a:accent4>
        <a:srgbClr val="000000"/>
      </a:accent4>
      <a:accent5>
        <a:srgbClr val="AAAEB4"/>
      </a:accent5>
      <a:accent6>
        <a:srgbClr val="045383"/>
      </a:accent6>
      <a:hlink>
        <a:srgbClr val="2187BA"/>
      </a:hlink>
      <a:folHlink>
        <a:srgbClr val="53A7CA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Template</Template>
  <TotalTime>3095</TotalTime>
  <Words>2950</Words>
  <Application>Microsoft Office PowerPoint</Application>
  <PresentationFormat>On-screen Show (4:3)</PresentationFormat>
  <Paragraphs>312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CL Template</vt:lpstr>
      <vt:lpstr>Equation</vt:lpstr>
      <vt:lpstr>Microsoft Equation 3.0</vt:lpstr>
      <vt:lpstr>Κεφάλαιο Η5</vt:lpstr>
      <vt:lpstr>Hans Christian Oersted</vt:lpstr>
      <vt:lpstr>Μαγνητικά πεδία</vt:lpstr>
      <vt:lpstr>Μαγνητικά πεδία  (συνέχεια)</vt:lpstr>
      <vt:lpstr>Οι γραμμές του μαγνητικού πεδίου ενός ραβδόμορφου μαγνήτη – Παράδειγμα</vt:lpstr>
      <vt:lpstr>Οι γραμμές του μαγνητικού πεδίου ενός ραβδόμορφου μαγνήτη – Παράδειγμα  (συνέχεια)</vt:lpstr>
      <vt:lpstr>Οι γραμμές του μαγνητικού πεδίου μεταξύ αντίθετων πόλων – Παράδειγμα</vt:lpstr>
      <vt:lpstr>Οι γραμμές του μαγνητικού πεδίου μεταξύ όμοιων πόλων – Παράδειγμα</vt:lpstr>
      <vt:lpstr>Το μαγνητικό πεδίο της Γης</vt:lpstr>
      <vt:lpstr>Η μαγνητική δύναμη που δέχεται ένα φορτισμένο σωματίδιο το οποίο κινείται μέσα σε ένα μαγνητικό πεδίο</vt:lpstr>
      <vt:lpstr>Περισσότερα σχετικά με την κατεύθυνση της μαγνητικής δύναμης</vt:lpstr>
      <vt:lpstr>Η μαγνητική δύναμη που δέχεται ένα φορτισμένο σωματίδιο που κινείται μέσα σε ένα μαγνητικό πεδίο – Διανυσματική μορφή </vt:lpstr>
      <vt:lpstr>Κατεύθυνση της μαγνητική δύναμης: Πρώτος κανόνας του δεξιού χεριού</vt:lpstr>
      <vt:lpstr>Κατεύθυνση της μαγνητική δύναμης : Δεύτερος κανόνας του δεξιού χεριού</vt:lpstr>
      <vt:lpstr>Περισσότερα σχετικά με το μέτρο της μαγνητικής δύναμης FB</vt:lpstr>
      <vt:lpstr>Διαφορές μεταξύ του ηλεκτρικού και του μαγνητικού πεδίου</vt:lpstr>
      <vt:lpstr>Μονάδες μέτρησης του μαγνητικού πεδίου</vt:lpstr>
      <vt:lpstr>Επισημάνσεις σχετικά με τον  συμβολισμό του μαγνητικού πεδίου</vt:lpstr>
      <vt:lpstr>Φορτισμένο σωματίδιο μέσα σε μαγνητικό πεδίο</vt:lpstr>
      <vt:lpstr>Η κίνηση ενός φορτισμένου σωματιδίου – Γενικά</vt:lpstr>
      <vt:lpstr>Παράδειγμα Η7.2  Εκτροπή δέσμης ηλεκτρονίων</vt:lpstr>
      <vt:lpstr>ΛΥΣΗ   (συνέχεια)</vt:lpstr>
      <vt:lpstr>Ζώνες ακτινοβολίας Van Allen</vt:lpstr>
      <vt:lpstr>Φορτισμένα σωματίδια που κινούνται μέσα σε ηλεκτρικό και μαγνητικό πεδίο</vt:lpstr>
      <vt:lpstr>Διαχωριστής ή φίλτρο ταχυτήτων</vt:lpstr>
      <vt:lpstr>Διαχωριστής ή φίλτρο ταχυτήτων  (συνέχεια)</vt:lpstr>
      <vt:lpstr>Η μαγνητική δύναμη που δέχεται ένας ρευματοφόρος αγωγός</vt:lpstr>
      <vt:lpstr>Η δύναμη που δέχεται ένα σύρμα (1)</vt:lpstr>
      <vt:lpstr>Η δύναμη που δέχεται ένα σύρμα (2)</vt:lpstr>
      <vt:lpstr>Η δύναμη που δέχεται ένα σύρμα (3) </vt:lpstr>
      <vt:lpstr>Η δύναμη που δέχεται ένα σύρμα – Εξίσωση</vt:lpstr>
      <vt:lpstr>Η δύναμη που δέχεται ένα σύρμα τυχαίου σχήματος</vt:lpstr>
      <vt:lpstr>Παράδειγμα Η7.4  Δύναμη που δέχεται ημικυκλικός αγωγός</vt:lpstr>
      <vt:lpstr>ΛΥΣΗ  (συνέχεια)</vt:lpstr>
      <vt:lpstr>ΛΥΣΗ  (συνέχεια)</vt:lpstr>
      <vt:lpstr>Η ροπή που δέχεται ένας ρευματοφόρος βρόχος (1)</vt:lpstr>
      <vt:lpstr>Η ροπή που δέχεται ένας ρευματοφόρος βρόχος (2)</vt:lpstr>
      <vt:lpstr>Η ροπή που δέχεται ένας ρευματοφόρος βρόχος (3)</vt:lpstr>
      <vt:lpstr>Η ροπή που δέχεται ένας ρευματοφόρος βρόχος – Εξίσωση</vt:lpstr>
      <vt:lpstr>Η ροπή που δέχεται ένας ρευματοφόρος βρόχος – Γενικά</vt:lpstr>
      <vt:lpstr>Η ροπή που δέχεται ένας ρευματοφόρος βρόχος – Γενικά</vt:lpstr>
      <vt:lpstr>Κατεύθυνση του διανύσματος επιφάνειας</vt:lpstr>
      <vt:lpstr>Μαγνητική διπολική ροπή</vt:lpstr>
      <vt:lpstr>Δυναμική ενέργεια</vt:lpstr>
      <vt:lpstr>Παράδειγμα Η7.5  Μαγνητική διπολική ροπή πηνίου</vt:lpstr>
      <vt:lpstr>Το φαινόμενο Hall</vt:lpstr>
      <vt:lpstr>Τάση Hall (1)</vt:lpstr>
      <vt:lpstr>Τάση Hall (2)</vt:lpstr>
      <vt:lpstr>Η τάση Hall (τελική διαφάνεια)</vt:lpstr>
    </vt:vector>
  </TitlesOfParts>
  <Company>Next Step Program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Marilyn Akins</dc:creator>
  <cp:lastModifiedBy>poulakis</cp:lastModifiedBy>
  <cp:revision>165</cp:revision>
  <dcterms:created xsi:type="dcterms:W3CDTF">2004-01-21T23:51:37Z</dcterms:created>
  <dcterms:modified xsi:type="dcterms:W3CDTF">2013-11-22T21:34:25Z</dcterms:modified>
</cp:coreProperties>
</file>