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7" r:id="rId2"/>
    <p:sldId id="258" r:id="rId3"/>
    <p:sldId id="257" r:id="rId4"/>
    <p:sldId id="263" r:id="rId5"/>
    <p:sldId id="487" r:id="rId6"/>
    <p:sldId id="484" r:id="rId7"/>
    <p:sldId id="483" r:id="rId8"/>
    <p:sldId id="488" r:id="rId9"/>
    <p:sldId id="476" r:id="rId10"/>
    <p:sldId id="489" r:id="rId11"/>
    <p:sldId id="490" r:id="rId12"/>
    <p:sldId id="482" r:id="rId13"/>
    <p:sldId id="491" r:id="rId14"/>
    <p:sldId id="492" r:id="rId15"/>
    <p:sldId id="493" r:id="rId16"/>
    <p:sldId id="494" r:id="rId17"/>
    <p:sldId id="495" r:id="rId18"/>
    <p:sldId id="496" r:id="rId19"/>
    <p:sldId id="497" r:id="rId20"/>
    <p:sldId id="498" r:id="rId21"/>
    <p:sldId id="499" r:id="rId22"/>
    <p:sldId id="500" r:id="rId23"/>
    <p:sldId id="501" r:id="rId24"/>
    <p:sldId id="502" r:id="rId25"/>
    <p:sldId id="503" r:id="rId26"/>
    <p:sldId id="504" r:id="rId27"/>
    <p:sldId id="505" r:id="rId28"/>
    <p:sldId id="506" r:id="rId29"/>
    <p:sldId id="507" r:id="rId30"/>
    <p:sldId id="508" r:id="rId31"/>
    <p:sldId id="509" r:id="rId32"/>
    <p:sldId id="510" r:id="rId33"/>
    <p:sldId id="511" r:id="rId34"/>
    <p:sldId id="512" r:id="rId35"/>
    <p:sldId id="513" r:id="rId36"/>
    <p:sldId id="514" r:id="rId37"/>
    <p:sldId id="515" r:id="rId38"/>
    <p:sldId id="516" r:id="rId39"/>
    <p:sldId id="517" r:id="rId40"/>
    <p:sldId id="518" r:id="rId41"/>
    <p:sldId id="481" r:id="rId4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B22D"/>
    <a:srgbClr val="527E16"/>
    <a:srgbClr val="AD3054"/>
    <a:srgbClr val="D3D4D6"/>
    <a:srgbClr val="44CB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Φωτεινό στυλ 3 - Έμφαση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0"/>
    <p:restoredTop sz="94509"/>
  </p:normalViewPr>
  <p:slideViewPr>
    <p:cSldViewPr snapToGrid="0" snapToObjects="1">
      <p:cViewPr varScale="1">
        <p:scale>
          <a:sx n="83" d="100"/>
          <a:sy n="83" d="100"/>
        </p:scale>
        <p:origin x="9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629948-714A-B74E-9D3B-18E56EC1E86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EB907B1-E436-CC42-83AF-4F3A94EA2E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0458C39-83D4-6949-9B4D-4416036FEB7B}"/>
              </a:ext>
            </a:extLst>
          </p:cNvPr>
          <p:cNvSpPr>
            <a:spLocks noGrp="1"/>
          </p:cNvSpPr>
          <p:nvPr>
            <p:ph type="dt" sz="half" idx="10"/>
          </p:nvPr>
        </p:nvSpPr>
        <p:spPr/>
        <p:txBody>
          <a:bodyPr/>
          <a:lstStyle/>
          <a:p>
            <a:fld id="{E91C3D7D-4998-394F-9A28-3741526A3E02}" type="datetimeFigureOut">
              <a:rPr lang="el-GR" smtClean="0"/>
              <a:t>17/10/22</a:t>
            </a:fld>
            <a:endParaRPr lang="el-GR"/>
          </a:p>
        </p:txBody>
      </p:sp>
      <p:sp>
        <p:nvSpPr>
          <p:cNvPr id="5" name="Θέση υποσέλιδου 4">
            <a:extLst>
              <a:ext uri="{FF2B5EF4-FFF2-40B4-BE49-F238E27FC236}">
                <a16:creationId xmlns:a16="http://schemas.microsoft.com/office/drawing/2014/main" id="{5B0D3B85-E4A4-2A42-B4B9-094929FE27C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658A4B0-6D23-C545-8C12-984B064DE5C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76140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57F0F5-6494-6F4F-B620-E456FCD59FA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BDBC017-5D2C-7B4C-8E54-B1290FB89D5C}"/>
              </a:ext>
            </a:extLst>
          </p:cNvPr>
          <p:cNvSpPr>
            <a:spLocks noGrp="1"/>
          </p:cNvSpPr>
          <p:nvPr>
            <p:ph type="body" orient="vert" idx="1"/>
          </p:nvPr>
        </p:nvSpPr>
        <p:spPr/>
        <p:txBody>
          <a:bodyPr vert="eaVert"/>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9FB6ADCC-8167-A549-93F8-E80CAF6E05DC}"/>
              </a:ext>
            </a:extLst>
          </p:cNvPr>
          <p:cNvSpPr>
            <a:spLocks noGrp="1"/>
          </p:cNvSpPr>
          <p:nvPr>
            <p:ph type="dt" sz="half" idx="10"/>
          </p:nvPr>
        </p:nvSpPr>
        <p:spPr/>
        <p:txBody>
          <a:bodyPr/>
          <a:lstStyle/>
          <a:p>
            <a:fld id="{E91C3D7D-4998-394F-9A28-3741526A3E02}" type="datetimeFigureOut">
              <a:rPr lang="el-GR" smtClean="0"/>
              <a:t>17/10/22</a:t>
            </a:fld>
            <a:endParaRPr lang="el-GR"/>
          </a:p>
        </p:txBody>
      </p:sp>
      <p:sp>
        <p:nvSpPr>
          <p:cNvPr id="5" name="Θέση υποσέλιδου 4">
            <a:extLst>
              <a:ext uri="{FF2B5EF4-FFF2-40B4-BE49-F238E27FC236}">
                <a16:creationId xmlns:a16="http://schemas.microsoft.com/office/drawing/2014/main" id="{1548506D-7116-CF42-9535-8B4F6B04DAB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ABBFD64-F107-754B-915A-CFA6BC8B846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26759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EAF6CDF-E2BB-EC45-8A9C-5C66C0735C63}"/>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4138670-A410-2342-B6B1-47B742ABD303}"/>
              </a:ext>
            </a:extLst>
          </p:cNvPr>
          <p:cNvSpPr>
            <a:spLocks noGrp="1"/>
          </p:cNvSpPr>
          <p:nvPr>
            <p:ph type="body" orient="vert" idx="1"/>
          </p:nvPr>
        </p:nvSpPr>
        <p:spPr>
          <a:xfrm>
            <a:off x="838200" y="365125"/>
            <a:ext cx="7734300" cy="5811838"/>
          </a:xfrm>
        </p:spPr>
        <p:txBody>
          <a:bodyPr vert="eaVert"/>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7FFBA9A9-DB72-CE45-AC43-30C7591733FA}"/>
              </a:ext>
            </a:extLst>
          </p:cNvPr>
          <p:cNvSpPr>
            <a:spLocks noGrp="1"/>
          </p:cNvSpPr>
          <p:nvPr>
            <p:ph type="dt" sz="half" idx="10"/>
          </p:nvPr>
        </p:nvSpPr>
        <p:spPr/>
        <p:txBody>
          <a:bodyPr/>
          <a:lstStyle/>
          <a:p>
            <a:fld id="{E91C3D7D-4998-394F-9A28-3741526A3E02}" type="datetimeFigureOut">
              <a:rPr lang="el-GR" smtClean="0"/>
              <a:t>17/10/22</a:t>
            </a:fld>
            <a:endParaRPr lang="el-GR"/>
          </a:p>
        </p:txBody>
      </p:sp>
      <p:sp>
        <p:nvSpPr>
          <p:cNvPr id="5" name="Θέση υποσέλιδου 4">
            <a:extLst>
              <a:ext uri="{FF2B5EF4-FFF2-40B4-BE49-F238E27FC236}">
                <a16:creationId xmlns:a16="http://schemas.microsoft.com/office/drawing/2014/main" id="{36BB4519-A31E-8D4F-A150-FE56CE27E22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C12A589-4B05-8E49-9058-31B1E119AB03}"/>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074168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3D10B1-EA69-E245-85D2-8F44CAC8843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DAEB11F-351D-5545-8923-E7AAF2CBBA39}"/>
              </a:ext>
            </a:extLst>
          </p:cNvPr>
          <p:cNvSpPr>
            <a:spLocks noGrp="1"/>
          </p:cNvSpPr>
          <p:nvPr>
            <p:ph idx="1"/>
          </p:nvPr>
        </p:nvSpPr>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A8AB796F-D360-FB47-9267-78A902722F48}"/>
              </a:ext>
            </a:extLst>
          </p:cNvPr>
          <p:cNvSpPr>
            <a:spLocks noGrp="1"/>
          </p:cNvSpPr>
          <p:nvPr>
            <p:ph type="dt" sz="half" idx="10"/>
          </p:nvPr>
        </p:nvSpPr>
        <p:spPr/>
        <p:txBody>
          <a:bodyPr/>
          <a:lstStyle/>
          <a:p>
            <a:fld id="{E91C3D7D-4998-394F-9A28-3741526A3E02}" type="datetimeFigureOut">
              <a:rPr lang="el-GR" smtClean="0"/>
              <a:t>17/10/22</a:t>
            </a:fld>
            <a:endParaRPr lang="el-GR"/>
          </a:p>
        </p:txBody>
      </p:sp>
      <p:sp>
        <p:nvSpPr>
          <p:cNvPr id="5" name="Θέση υποσέλιδου 4">
            <a:extLst>
              <a:ext uri="{FF2B5EF4-FFF2-40B4-BE49-F238E27FC236}">
                <a16:creationId xmlns:a16="http://schemas.microsoft.com/office/drawing/2014/main" id="{87D15BD6-6169-5744-9DEA-EFF81B9E948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9693B1A-66BF-7440-B540-C73E7FBBE60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9897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91200E-BD6A-8B4E-ADCB-99E05A7B4E9E}"/>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CD26551-16D0-7548-A607-D5ADEEC8D4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C079CE42-2AC1-9D45-9EAA-F5292DB74E13}"/>
              </a:ext>
            </a:extLst>
          </p:cNvPr>
          <p:cNvSpPr>
            <a:spLocks noGrp="1"/>
          </p:cNvSpPr>
          <p:nvPr>
            <p:ph type="dt" sz="half" idx="10"/>
          </p:nvPr>
        </p:nvSpPr>
        <p:spPr/>
        <p:txBody>
          <a:bodyPr/>
          <a:lstStyle/>
          <a:p>
            <a:fld id="{E91C3D7D-4998-394F-9A28-3741526A3E02}" type="datetimeFigureOut">
              <a:rPr lang="el-GR" smtClean="0"/>
              <a:t>17/10/22</a:t>
            </a:fld>
            <a:endParaRPr lang="el-GR"/>
          </a:p>
        </p:txBody>
      </p:sp>
      <p:sp>
        <p:nvSpPr>
          <p:cNvPr id="5" name="Θέση υποσέλιδου 4">
            <a:extLst>
              <a:ext uri="{FF2B5EF4-FFF2-40B4-BE49-F238E27FC236}">
                <a16:creationId xmlns:a16="http://schemas.microsoft.com/office/drawing/2014/main" id="{030C1471-BE4D-A247-9E5D-6BE8CCFEDBC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4C14D2B-85D8-E74A-8211-5B4D9A4798C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42405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ABB172-40D0-E544-B207-9E93DE5B253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D5EE0AC-522E-434F-AD3A-D19DEF5744A9}"/>
              </a:ext>
            </a:extLst>
          </p:cNvPr>
          <p:cNvSpPr>
            <a:spLocks noGrp="1"/>
          </p:cNvSpPr>
          <p:nvPr>
            <p:ph sz="half" idx="1"/>
          </p:nvPr>
        </p:nvSpPr>
        <p:spPr>
          <a:xfrm>
            <a:off x="838200" y="1825625"/>
            <a:ext cx="5181600" cy="435133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περιεχομένου 3">
            <a:extLst>
              <a:ext uri="{FF2B5EF4-FFF2-40B4-BE49-F238E27FC236}">
                <a16:creationId xmlns:a16="http://schemas.microsoft.com/office/drawing/2014/main" id="{44D7B9E5-84CA-564E-A8B8-61E5C86F329F}"/>
              </a:ext>
            </a:extLst>
          </p:cNvPr>
          <p:cNvSpPr>
            <a:spLocks noGrp="1"/>
          </p:cNvSpPr>
          <p:nvPr>
            <p:ph sz="half" idx="2"/>
          </p:nvPr>
        </p:nvSpPr>
        <p:spPr>
          <a:xfrm>
            <a:off x="6172200" y="1825625"/>
            <a:ext cx="5181600" cy="435133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22129775-F62D-0340-A0F5-E0D745C0CDA7}"/>
              </a:ext>
            </a:extLst>
          </p:cNvPr>
          <p:cNvSpPr>
            <a:spLocks noGrp="1"/>
          </p:cNvSpPr>
          <p:nvPr>
            <p:ph type="dt" sz="half" idx="10"/>
          </p:nvPr>
        </p:nvSpPr>
        <p:spPr/>
        <p:txBody>
          <a:bodyPr/>
          <a:lstStyle/>
          <a:p>
            <a:fld id="{E91C3D7D-4998-394F-9A28-3741526A3E02}" type="datetimeFigureOut">
              <a:rPr lang="el-GR" smtClean="0"/>
              <a:t>17/10/22</a:t>
            </a:fld>
            <a:endParaRPr lang="el-GR"/>
          </a:p>
        </p:txBody>
      </p:sp>
      <p:sp>
        <p:nvSpPr>
          <p:cNvPr id="6" name="Θέση υποσέλιδου 5">
            <a:extLst>
              <a:ext uri="{FF2B5EF4-FFF2-40B4-BE49-F238E27FC236}">
                <a16:creationId xmlns:a16="http://schemas.microsoft.com/office/drawing/2014/main" id="{89E80517-A241-6D42-BA85-C06CA49300C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C89B22A-E11B-6A46-B87D-4B7F4E9524E8}"/>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400403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980E3E-4A1F-B445-8692-A1B164E5A3E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037F46C-88DF-F14E-A10C-19BA3FE44A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περιεχομένου 3">
            <a:extLst>
              <a:ext uri="{FF2B5EF4-FFF2-40B4-BE49-F238E27FC236}">
                <a16:creationId xmlns:a16="http://schemas.microsoft.com/office/drawing/2014/main" id="{0B0194A4-0CF2-E643-8E9F-FA78B6890F7A}"/>
              </a:ext>
            </a:extLst>
          </p:cNvPr>
          <p:cNvSpPr>
            <a:spLocks noGrp="1"/>
          </p:cNvSpPr>
          <p:nvPr>
            <p:ph sz="half" idx="2"/>
          </p:nvPr>
        </p:nvSpPr>
        <p:spPr>
          <a:xfrm>
            <a:off x="839788" y="2505075"/>
            <a:ext cx="5157787" cy="368458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κειμένου 4">
            <a:extLst>
              <a:ext uri="{FF2B5EF4-FFF2-40B4-BE49-F238E27FC236}">
                <a16:creationId xmlns:a16="http://schemas.microsoft.com/office/drawing/2014/main" id="{3EC2ADC4-77DD-C143-9CAE-00EE923DAC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6" name="Θέση περιεχομένου 5">
            <a:extLst>
              <a:ext uri="{FF2B5EF4-FFF2-40B4-BE49-F238E27FC236}">
                <a16:creationId xmlns:a16="http://schemas.microsoft.com/office/drawing/2014/main" id="{6E9F2C9D-D50A-DD48-9347-DEEF63A9A008}"/>
              </a:ext>
            </a:extLst>
          </p:cNvPr>
          <p:cNvSpPr>
            <a:spLocks noGrp="1"/>
          </p:cNvSpPr>
          <p:nvPr>
            <p:ph sz="quarter" idx="4"/>
          </p:nvPr>
        </p:nvSpPr>
        <p:spPr>
          <a:xfrm>
            <a:off x="6172200" y="2505075"/>
            <a:ext cx="5183188" cy="3684588"/>
          </a:xfrm>
        </p:spPr>
        <p:txBody>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7" name="Θέση ημερομηνίας 6">
            <a:extLst>
              <a:ext uri="{FF2B5EF4-FFF2-40B4-BE49-F238E27FC236}">
                <a16:creationId xmlns:a16="http://schemas.microsoft.com/office/drawing/2014/main" id="{DDDF5E92-CF37-AA4B-AABB-7A063D0C8E6D}"/>
              </a:ext>
            </a:extLst>
          </p:cNvPr>
          <p:cNvSpPr>
            <a:spLocks noGrp="1"/>
          </p:cNvSpPr>
          <p:nvPr>
            <p:ph type="dt" sz="half" idx="10"/>
          </p:nvPr>
        </p:nvSpPr>
        <p:spPr/>
        <p:txBody>
          <a:bodyPr/>
          <a:lstStyle/>
          <a:p>
            <a:fld id="{E91C3D7D-4998-394F-9A28-3741526A3E02}" type="datetimeFigureOut">
              <a:rPr lang="el-GR" smtClean="0"/>
              <a:t>17/10/22</a:t>
            </a:fld>
            <a:endParaRPr lang="el-GR"/>
          </a:p>
        </p:txBody>
      </p:sp>
      <p:sp>
        <p:nvSpPr>
          <p:cNvPr id="8" name="Θέση υποσέλιδου 7">
            <a:extLst>
              <a:ext uri="{FF2B5EF4-FFF2-40B4-BE49-F238E27FC236}">
                <a16:creationId xmlns:a16="http://schemas.microsoft.com/office/drawing/2014/main" id="{4945FA26-3FBD-944F-970F-72497117719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0049A1B9-E5BA-2342-B7C4-9681B0FC157A}"/>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3926681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DD55EC-BBCC-DA47-BF95-360BF83154B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77883AC-F2D1-C744-A4C9-6BF92C39487E}"/>
              </a:ext>
            </a:extLst>
          </p:cNvPr>
          <p:cNvSpPr>
            <a:spLocks noGrp="1"/>
          </p:cNvSpPr>
          <p:nvPr>
            <p:ph type="dt" sz="half" idx="10"/>
          </p:nvPr>
        </p:nvSpPr>
        <p:spPr/>
        <p:txBody>
          <a:bodyPr/>
          <a:lstStyle/>
          <a:p>
            <a:fld id="{E91C3D7D-4998-394F-9A28-3741526A3E02}" type="datetimeFigureOut">
              <a:rPr lang="el-GR" smtClean="0"/>
              <a:t>17/10/22</a:t>
            </a:fld>
            <a:endParaRPr lang="el-GR"/>
          </a:p>
        </p:txBody>
      </p:sp>
      <p:sp>
        <p:nvSpPr>
          <p:cNvPr id="4" name="Θέση υποσέλιδου 3">
            <a:extLst>
              <a:ext uri="{FF2B5EF4-FFF2-40B4-BE49-F238E27FC236}">
                <a16:creationId xmlns:a16="http://schemas.microsoft.com/office/drawing/2014/main" id="{3689DC81-87AA-F549-91E8-153D5EC46550}"/>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2194641-62AA-304C-8EEE-C97DC37431F3}"/>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4170113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7745D3D-ACEB-C74B-BF21-E9C8B34A43AF}"/>
              </a:ext>
            </a:extLst>
          </p:cNvPr>
          <p:cNvSpPr>
            <a:spLocks noGrp="1"/>
          </p:cNvSpPr>
          <p:nvPr>
            <p:ph type="dt" sz="half" idx="10"/>
          </p:nvPr>
        </p:nvSpPr>
        <p:spPr/>
        <p:txBody>
          <a:bodyPr/>
          <a:lstStyle/>
          <a:p>
            <a:fld id="{E91C3D7D-4998-394F-9A28-3741526A3E02}" type="datetimeFigureOut">
              <a:rPr lang="el-GR" smtClean="0"/>
              <a:t>17/10/22</a:t>
            </a:fld>
            <a:endParaRPr lang="el-GR"/>
          </a:p>
        </p:txBody>
      </p:sp>
      <p:sp>
        <p:nvSpPr>
          <p:cNvPr id="3" name="Θέση υποσέλιδου 2">
            <a:extLst>
              <a:ext uri="{FF2B5EF4-FFF2-40B4-BE49-F238E27FC236}">
                <a16:creationId xmlns:a16="http://schemas.microsoft.com/office/drawing/2014/main" id="{6B0D7E72-00DB-C343-BD2B-4E8D85A5F21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2C54AED-C89D-9746-A242-149254BB7302}"/>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72697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82C537-05EF-5140-A442-3715609B159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108CC50-1B9D-4240-BEC2-8D333E9A80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κειμένου 3">
            <a:extLst>
              <a:ext uri="{FF2B5EF4-FFF2-40B4-BE49-F238E27FC236}">
                <a16:creationId xmlns:a16="http://schemas.microsoft.com/office/drawing/2014/main" id="{08F9B970-FD2A-6446-BD17-0AD096EC18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44E98A16-673A-2349-B2B9-55DF1ECE0D47}"/>
              </a:ext>
            </a:extLst>
          </p:cNvPr>
          <p:cNvSpPr>
            <a:spLocks noGrp="1"/>
          </p:cNvSpPr>
          <p:nvPr>
            <p:ph type="dt" sz="half" idx="10"/>
          </p:nvPr>
        </p:nvSpPr>
        <p:spPr/>
        <p:txBody>
          <a:bodyPr/>
          <a:lstStyle/>
          <a:p>
            <a:fld id="{E91C3D7D-4998-394F-9A28-3741526A3E02}" type="datetimeFigureOut">
              <a:rPr lang="el-GR" smtClean="0"/>
              <a:t>17/10/22</a:t>
            </a:fld>
            <a:endParaRPr lang="el-GR"/>
          </a:p>
        </p:txBody>
      </p:sp>
      <p:sp>
        <p:nvSpPr>
          <p:cNvPr id="6" name="Θέση υποσέλιδου 5">
            <a:extLst>
              <a:ext uri="{FF2B5EF4-FFF2-40B4-BE49-F238E27FC236}">
                <a16:creationId xmlns:a16="http://schemas.microsoft.com/office/drawing/2014/main" id="{8A6D46B5-9963-9840-AA40-5DF3D6BC153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7893761-A673-4142-AE39-27175F97A91D}"/>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1936580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C9742E-00ED-E845-A9AD-7BFAEA6CF59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62A71FB-913D-5246-AA75-16F901BB38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C5483AD-B213-F747-BD3C-323478FFFE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5" name="Θέση ημερομηνίας 4">
            <a:extLst>
              <a:ext uri="{FF2B5EF4-FFF2-40B4-BE49-F238E27FC236}">
                <a16:creationId xmlns:a16="http://schemas.microsoft.com/office/drawing/2014/main" id="{240C10FD-4B0C-6249-B435-B75E47D47440}"/>
              </a:ext>
            </a:extLst>
          </p:cNvPr>
          <p:cNvSpPr>
            <a:spLocks noGrp="1"/>
          </p:cNvSpPr>
          <p:nvPr>
            <p:ph type="dt" sz="half" idx="10"/>
          </p:nvPr>
        </p:nvSpPr>
        <p:spPr/>
        <p:txBody>
          <a:bodyPr/>
          <a:lstStyle/>
          <a:p>
            <a:fld id="{E91C3D7D-4998-394F-9A28-3741526A3E02}" type="datetimeFigureOut">
              <a:rPr lang="el-GR" smtClean="0"/>
              <a:t>17/10/22</a:t>
            </a:fld>
            <a:endParaRPr lang="el-GR"/>
          </a:p>
        </p:txBody>
      </p:sp>
      <p:sp>
        <p:nvSpPr>
          <p:cNvPr id="6" name="Θέση υποσέλιδου 5">
            <a:extLst>
              <a:ext uri="{FF2B5EF4-FFF2-40B4-BE49-F238E27FC236}">
                <a16:creationId xmlns:a16="http://schemas.microsoft.com/office/drawing/2014/main" id="{3017BD79-5502-BF4B-AABF-4557103E94F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A675495-F142-D844-8651-F146CBE1D53E}"/>
              </a:ext>
            </a:extLst>
          </p:cNvPr>
          <p:cNvSpPr>
            <a:spLocks noGrp="1"/>
          </p:cNvSpPr>
          <p:nvPr>
            <p:ph type="sldNum" sz="quarter" idx="12"/>
          </p:nvPr>
        </p:nvSpPr>
        <p:spPr/>
        <p:txBody>
          <a:bodyPr/>
          <a:lstStyle/>
          <a:p>
            <a:fld id="{4A9C9590-3847-F747-9741-BA293A4F1512}" type="slidenum">
              <a:rPr lang="el-GR" smtClean="0"/>
              <a:t>‹#›</a:t>
            </a:fld>
            <a:endParaRPr lang="el-GR"/>
          </a:p>
        </p:txBody>
      </p:sp>
    </p:spTree>
    <p:extLst>
      <p:ext uri="{BB962C8B-B14F-4D97-AF65-F5344CB8AC3E}">
        <p14:creationId xmlns:p14="http://schemas.microsoft.com/office/powerpoint/2010/main" val="275503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AF13F9E-B352-3F4C-8E9C-B6C2FD72BE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88E46FF-7910-364A-8075-809DE8D662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l-GR"/>
              <a:t>Επεξεργασία στυλ υποδείγματος κειμένου
Δεύτερου επιπέδου
Τρίτου επιπέδου
Τέταρτου επιπέδου
Πέμπτου επιπέδου</a:t>
            </a:r>
          </a:p>
        </p:txBody>
      </p:sp>
      <p:sp>
        <p:nvSpPr>
          <p:cNvPr id="4" name="Θέση ημερομηνίας 3">
            <a:extLst>
              <a:ext uri="{FF2B5EF4-FFF2-40B4-BE49-F238E27FC236}">
                <a16:creationId xmlns:a16="http://schemas.microsoft.com/office/drawing/2014/main" id="{368544E9-30D6-DF45-92CE-4BA7FDBF66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C3D7D-4998-394F-9A28-3741526A3E02}" type="datetimeFigureOut">
              <a:rPr lang="el-GR" smtClean="0"/>
              <a:t>17/10/22</a:t>
            </a:fld>
            <a:endParaRPr lang="el-GR"/>
          </a:p>
        </p:txBody>
      </p:sp>
      <p:sp>
        <p:nvSpPr>
          <p:cNvPr id="5" name="Θέση υποσέλιδου 4">
            <a:extLst>
              <a:ext uri="{FF2B5EF4-FFF2-40B4-BE49-F238E27FC236}">
                <a16:creationId xmlns:a16="http://schemas.microsoft.com/office/drawing/2014/main" id="{D7BC4F10-8305-3D48-B25D-1F7F37F5F7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9BB7788-F022-944C-8A87-1B615170A8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C9590-3847-F747-9741-BA293A4F1512}" type="slidenum">
              <a:rPr lang="el-GR" smtClean="0"/>
              <a:t>‹#›</a:t>
            </a:fld>
            <a:endParaRPr lang="el-GR"/>
          </a:p>
        </p:txBody>
      </p:sp>
    </p:spTree>
    <p:extLst>
      <p:ext uri="{BB962C8B-B14F-4D97-AF65-F5344CB8AC3E}">
        <p14:creationId xmlns:p14="http://schemas.microsoft.com/office/powerpoint/2010/main" val="802647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778710"/>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ΕΙΣΑΓΩΓΗ ΣΤΗΝ</a:t>
            </a:r>
          </a:p>
          <a:p>
            <a:pPr algn="ctr"/>
            <a:r>
              <a:rPr lang="el-GR" sz="5400" b="1" dirty="0">
                <a:solidFill>
                  <a:srgbClr val="E4B22D"/>
                </a:solidFill>
                <a:latin typeface="Times New Roman" panose="02020603050405020304" pitchFamily="18" charset="0"/>
                <a:cs typeface="Times New Roman" panose="02020603050405020304" pitchFamily="18" charset="0"/>
              </a:rPr>
              <a:t>ΨΥΧΟΛΟΓΙΑ ΤΗΣ ΕΠΙΚΟΙΝΩΝΙΑΣ</a:t>
            </a:r>
          </a:p>
        </p:txBody>
      </p:sp>
      <p:sp>
        <p:nvSpPr>
          <p:cNvPr id="7" name="Ορθογώνιο 6">
            <a:extLst>
              <a:ext uri="{FF2B5EF4-FFF2-40B4-BE49-F238E27FC236}">
                <a16:creationId xmlns:a16="http://schemas.microsoft.com/office/drawing/2014/main" id="{3F1BFCCE-3817-CA48-B285-E1ECDB3E01BD}"/>
              </a:ext>
            </a:extLst>
          </p:cNvPr>
          <p:cNvSpPr/>
          <p:nvPr/>
        </p:nvSpPr>
        <p:spPr>
          <a:xfrm>
            <a:off x="4408943" y="2533036"/>
            <a:ext cx="3203121" cy="646331"/>
          </a:xfrm>
          <a:prstGeom prst="rect">
            <a:avLst/>
          </a:prstGeom>
        </p:spPr>
        <p:txBody>
          <a:bodyPr wrap="none">
            <a:spAutoFit/>
          </a:bodyPr>
          <a:lstStyle/>
          <a:p>
            <a:r>
              <a:rPr lang="el-GR" sz="3600" b="1" dirty="0">
                <a:solidFill>
                  <a:srgbClr val="E4B22D"/>
                </a:solidFill>
                <a:latin typeface="Times New Roman" panose="02020603050405020304" pitchFamily="18" charset="0"/>
                <a:cs typeface="Times New Roman" panose="02020603050405020304" pitchFamily="18" charset="0"/>
              </a:rPr>
              <a:t>1ο ΕΞΑΜΗΝΟ</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4498F46F-1378-0D45-BDB3-517B6A2937E7}"/>
              </a:ext>
            </a:extLst>
          </p:cNvPr>
          <p:cNvSpPr/>
          <p:nvPr/>
        </p:nvSpPr>
        <p:spPr>
          <a:xfrm>
            <a:off x="430612" y="6334780"/>
            <a:ext cx="5970493" cy="523220"/>
          </a:xfrm>
          <a:prstGeom prst="rect">
            <a:avLst/>
          </a:prstGeom>
        </p:spPr>
        <p:txBody>
          <a:bodyPr wrap="square">
            <a:spAutoFit/>
          </a:bodyPr>
          <a:lstStyle/>
          <a:p>
            <a:r>
              <a:rPr lang="el-GR" sz="2800" b="1" dirty="0">
                <a:solidFill>
                  <a:srgbClr val="E4B22D"/>
                </a:solidFill>
                <a:latin typeface="Times New Roman" panose="02020603050405020304" pitchFamily="18" charset="0"/>
                <a:cs typeface="Times New Roman" panose="02020603050405020304" pitchFamily="18" charset="0"/>
              </a:rPr>
              <a:t>ΔΙΔΑΣΚΩΝ: Δρ. Αγγέλου Γιάννης</a:t>
            </a:r>
          </a:p>
        </p:txBody>
      </p:sp>
    </p:spTree>
    <p:extLst>
      <p:ext uri="{BB962C8B-B14F-4D97-AF65-F5344CB8AC3E}">
        <p14:creationId xmlns:p14="http://schemas.microsoft.com/office/powerpoint/2010/main" val="4136799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Αυτό: </a:t>
            </a:r>
            <a:r>
              <a:rPr lang="el-GR" sz="3200" b="1" dirty="0" err="1">
                <a:solidFill>
                  <a:srgbClr val="E4B22D"/>
                </a:solidFill>
                <a:latin typeface="Times New Roman" panose="02020603050405020304" pitchFamily="18" charset="0"/>
                <a:cs typeface="Times New Roman" panose="02020603050405020304" pitchFamily="18" charset="0"/>
              </a:rPr>
              <a:t>Ενορμήσεις</a:t>
            </a:r>
            <a:r>
              <a:rPr lang="el-GR" sz="3200" b="1" dirty="0">
                <a:solidFill>
                  <a:srgbClr val="E4B22D"/>
                </a:solidFill>
                <a:latin typeface="Times New Roman" panose="02020603050405020304" pitchFamily="18" charset="0"/>
                <a:cs typeface="Times New Roman" panose="02020603050405020304" pitchFamily="18" charset="0"/>
              </a:rPr>
              <a:t> που </a:t>
            </a:r>
            <a:r>
              <a:rPr lang="el-GR" sz="3200" b="1" dirty="0" err="1">
                <a:solidFill>
                  <a:srgbClr val="E4B22D"/>
                </a:solidFill>
                <a:latin typeface="Times New Roman" panose="02020603050405020304" pitchFamily="18" charset="0"/>
                <a:cs typeface="Times New Roman" panose="02020603050405020304" pitchFamily="18" charset="0"/>
              </a:rPr>
              <a:t>συνδεόνται</a:t>
            </a:r>
            <a:r>
              <a:rPr lang="el-GR" sz="3200" b="1" dirty="0">
                <a:solidFill>
                  <a:srgbClr val="E4B22D"/>
                </a:solidFill>
                <a:latin typeface="Times New Roman" panose="02020603050405020304" pitchFamily="18" charset="0"/>
                <a:cs typeface="Times New Roman" panose="02020603050405020304" pitchFamily="18" charset="0"/>
              </a:rPr>
              <a:t> με την σεξουαλικότητα και την επιθετικότητα</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Εγώ: επιτρέπει την εξωτερίκευσή τους με βάση όμως 1. τις απαιτήσεις της πραγματικότητας και 2. τη λιγότερη δυνατή αφύπνιση του υπερεγώ (που συγκροτείται μέσω γονικών και κοινωνικών απαιτήσεων και απαγορεύσεων)</a:t>
            </a:r>
          </a:p>
        </p:txBody>
      </p:sp>
      <p:sp>
        <p:nvSpPr>
          <p:cNvPr id="2" name="TextBox 1">
            <a:extLst>
              <a:ext uri="{FF2B5EF4-FFF2-40B4-BE49-F238E27FC236}">
                <a16:creationId xmlns:a16="http://schemas.microsoft.com/office/drawing/2014/main" id="{1A699794-011C-EA4E-BF5F-BBF7841B9DAE}"/>
              </a:ext>
            </a:extLst>
          </p:cNvPr>
          <p:cNvSpPr txBox="1"/>
          <p:nvPr/>
        </p:nvSpPr>
        <p:spPr>
          <a:xfrm>
            <a:off x="356273" y="2862397"/>
            <a:ext cx="3502617" cy="1384995"/>
          </a:xfrm>
          <a:prstGeom prst="rect">
            <a:avLst/>
          </a:prstGeom>
          <a:noFill/>
        </p:spPr>
        <p:txBody>
          <a:bodyPr wrap="square" rtlCol="0">
            <a:spAutoFit/>
          </a:bodyPr>
          <a:lstStyle/>
          <a:p>
            <a:pPr algn="ctr"/>
            <a:r>
              <a:rPr lang="en-US" sz="2800" b="1" dirty="0">
                <a:solidFill>
                  <a:schemeClr val="accent6">
                    <a:lumMod val="50000"/>
                  </a:schemeClr>
                </a:solidFill>
                <a:latin typeface="Times New Roman" panose="02020603050405020304" pitchFamily="18" charset="0"/>
                <a:cs typeface="Times New Roman" panose="02020603050405020304" pitchFamily="18" charset="0"/>
              </a:rPr>
              <a:t>FREUD</a:t>
            </a:r>
          </a:p>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ΔΕΥΤΕΡΗ ΤΟΠΙΚΗ ΘΕΩΡΙΑ</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3406347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393829" y="358805"/>
            <a:ext cx="7338388" cy="6001643"/>
          </a:xfrm>
          <a:prstGeom prst="rect">
            <a:avLst/>
          </a:prstGeom>
          <a:noFill/>
        </p:spPr>
        <p:txBody>
          <a:bodyPr wrap="square" rtlCol="0">
            <a:spAutoFit/>
          </a:bodyPr>
          <a:lstStyle/>
          <a:p>
            <a:r>
              <a:rPr lang="el-GR" sz="3200" b="1" dirty="0">
                <a:solidFill>
                  <a:schemeClr val="accent6">
                    <a:lumMod val="50000"/>
                  </a:schemeClr>
                </a:solidFill>
              </a:rPr>
              <a:t>Λειτουργία ψυχικού οργάνου</a:t>
            </a:r>
          </a:p>
          <a:p>
            <a:endParaRPr lang="el-GR" sz="3200" b="1" dirty="0">
              <a:solidFill>
                <a:schemeClr val="accent6">
                  <a:lumMod val="50000"/>
                </a:schemeClr>
              </a:solidFill>
            </a:endParaRPr>
          </a:p>
          <a:p>
            <a:r>
              <a:rPr lang="el-GR" sz="3200" b="1" dirty="0">
                <a:solidFill>
                  <a:schemeClr val="accent6">
                    <a:lumMod val="50000"/>
                  </a:schemeClr>
                </a:solidFill>
              </a:rPr>
              <a:t>Σκηνή στην οποία αντιπαλεύουν διάφοροι τύπου προσώπων με σκοπό να μείνουν όλοι ικανοποιημένοι</a:t>
            </a:r>
          </a:p>
          <a:p>
            <a:endParaRPr lang="el-GR" sz="3200" b="1" dirty="0">
              <a:solidFill>
                <a:schemeClr val="accent6">
                  <a:lumMod val="50000"/>
                </a:schemeClr>
              </a:solidFill>
            </a:endParaRPr>
          </a:p>
          <a:p>
            <a:pPr marL="457200" indent="-457200">
              <a:buFont typeface="Wingdings" pitchFamily="2" charset="2"/>
              <a:buChar char="Ø"/>
            </a:pPr>
            <a:r>
              <a:rPr lang="el-GR" sz="3200" b="1" dirty="0">
                <a:solidFill>
                  <a:schemeClr val="accent6">
                    <a:lumMod val="50000"/>
                  </a:schemeClr>
                </a:solidFill>
              </a:rPr>
              <a:t>Να εκφραστούν και να ικανοποιηθούν οι επιθυμίες</a:t>
            </a:r>
          </a:p>
          <a:p>
            <a:pPr marL="457200" indent="-457200">
              <a:buFont typeface="Wingdings" pitchFamily="2" charset="2"/>
              <a:buChar char="Ø"/>
            </a:pPr>
            <a:r>
              <a:rPr lang="el-GR" sz="3200" b="1" dirty="0">
                <a:solidFill>
                  <a:schemeClr val="accent6">
                    <a:lumMod val="50000"/>
                  </a:schemeClr>
                </a:solidFill>
              </a:rPr>
              <a:t>Να τηρηθούν τα ηθικά προσχήματα</a:t>
            </a:r>
          </a:p>
          <a:p>
            <a:pPr marL="457200" indent="-457200">
              <a:buFont typeface="Wingdings" pitchFamily="2" charset="2"/>
              <a:buChar char="Ø"/>
            </a:pPr>
            <a:r>
              <a:rPr lang="el-GR" sz="3200" b="1" dirty="0">
                <a:solidFill>
                  <a:schemeClr val="accent6">
                    <a:lumMod val="50000"/>
                  </a:schemeClr>
                </a:solidFill>
              </a:rPr>
              <a:t>Να μην διαταραχθούν σημαντικά οι σχέσεις με την πραγματικότητα και τους άλλους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0"/>
            <a:ext cx="3835773"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E4B22D"/>
                </a:solidFill>
                <a:latin typeface="Times New Roman" panose="02020603050405020304" pitchFamily="18" charset="0"/>
                <a:cs typeface="Times New Roman" panose="02020603050405020304" pitchFamily="18" charset="0"/>
              </a:rPr>
              <a:t>FREUD</a:t>
            </a:r>
          </a:p>
          <a:p>
            <a:pPr algn="ctr"/>
            <a:r>
              <a:rPr lang="el-GR" sz="3200" b="1" dirty="0">
                <a:solidFill>
                  <a:srgbClr val="E4B22D"/>
                </a:solidFill>
                <a:latin typeface="Times New Roman" panose="02020603050405020304" pitchFamily="18" charset="0"/>
                <a:cs typeface="Times New Roman" panose="02020603050405020304" pitchFamily="18" charset="0"/>
              </a:rPr>
              <a:t>ΔΕΥΤΕΡΗ ΤΟΠΙΚΗ ΘΕΩΡΙΑ</a:t>
            </a:r>
          </a:p>
        </p:txBody>
      </p:sp>
    </p:spTree>
    <p:extLst>
      <p:ext uri="{BB962C8B-B14F-4D97-AF65-F5344CB8AC3E}">
        <p14:creationId xmlns:p14="http://schemas.microsoft.com/office/powerpoint/2010/main" val="1791688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ΕΡΜΗΝΕΙΑ</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1065077" y="2151727"/>
            <a:ext cx="10492456" cy="2554545"/>
          </a:xfrm>
          <a:prstGeom prst="rect">
            <a:avLst/>
          </a:prstGeom>
        </p:spPr>
        <p:txBody>
          <a:bodyPr wrap="square">
            <a:spAutoFit/>
          </a:bodyPr>
          <a:lstStyle/>
          <a:p>
            <a:pPr marL="342900" lvl="0" indent="-342900">
              <a:spcAft>
                <a:spcPts val="0"/>
              </a:spcAft>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Η κατ’ εξοχήν ψυχαναλυτική πράξη (</a:t>
            </a:r>
            <a:r>
              <a:rPr lang="en-US" sz="3200" dirty="0" err="1">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Lagache</a:t>
            </a:r>
            <a:r>
              <a:rPr lang="en-US"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 1995)</a:t>
            </a:r>
          </a:p>
          <a:p>
            <a:pPr marL="342900" lvl="0" indent="-342900">
              <a:spcAft>
                <a:spcPts val="0"/>
              </a:spcAft>
              <a:buFont typeface="Wingdings" pitchFamily="2" charset="2"/>
              <a:buChar char="Ø"/>
            </a:pPr>
            <a:endParaRPr lang="en-US"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0"/>
              </a:spcAft>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Μία πράξη ή ένας λόγος έχουν νόημα μόνο μέσω της αναγωγής τους σε αυτό το ασυνείδητο ψυχικό σύστημα συγκρούσεων</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959072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ΠΡΟΣΩΠΙΚΟΤΗΤΑ</a:t>
            </a:r>
          </a:p>
        </p:txBody>
      </p:sp>
      <p:sp>
        <p:nvSpPr>
          <p:cNvPr id="2" name="TextBox 1">
            <a:extLst>
              <a:ext uri="{FF2B5EF4-FFF2-40B4-BE49-F238E27FC236}">
                <a16:creationId xmlns:a16="http://schemas.microsoft.com/office/drawing/2014/main" id="{1A699794-011C-EA4E-BF5F-BBF7841B9DAE}"/>
              </a:ext>
            </a:extLst>
          </p:cNvPr>
          <p:cNvSpPr txBox="1"/>
          <p:nvPr/>
        </p:nvSpPr>
        <p:spPr>
          <a:xfrm>
            <a:off x="4680488" y="674400"/>
            <a:ext cx="6865749" cy="5509200"/>
          </a:xfrm>
          <a:prstGeom prst="rect">
            <a:avLst/>
          </a:prstGeom>
          <a:noFill/>
        </p:spPr>
        <p:txBody>
          <a:bodyPr wrap="square" rtlCol="0">
            <a:spAutoFit/>
          </a:bodyPr>
          <a:lstStyle/>
          <a:p>
            <a:r>
              <a:rPr lang="el-GR" sz="3200" b="1" dirty="0">
                <a:solidFill>
                  <a:schemeClr val="accent6">
                    <a:lumMod val="50000"/>
                  </a:schemeClr>
                </a:solidFill>
              </a:rPr>
              <a:t>Κλασσική προσέγγιση </a:t>
            </a:r>
            <a:r>
              <a:rPr lang="en-US" sz="3200" b="1" dirty="0">
                <a:solidFill>
                  <a:schemeClr val="accent6">
                    <a:lumMod val="50000"/>
                  </a:schemeClr>
                </a:solidFill>
              </a:rPr>
              <a:t>Lewin (1951)</a:t>
            </a:r>
            <a:endParaRPr lang="el-GR" sz="3200" b="1" dirty="0">
              <a:solidFill>
                <a:schemeClr val="accent6">
                  <a:lumMod val="50000"/>
                </a:schemeClr>
              </a:solidFill>
            </a:endParaRP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Άνθρωπος: Οργανισμός που υπόκειται σε δυνάμεις</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Εσωτερικής προέλευσης: Κίνητρα (ρητά, άρρητα ή ασυνείδητα)</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Εξωτερικής προέλευσης: Πιέσεις που προέρχονται από το περιβάλλον</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3292052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Όταν οι δυνάμεις ασκούνται στο άτομο δημιουργούνται ανάγκες οι οποίες γενούν τάσεις</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Αντίστοιχα παράγονται συμπεριφορές ώστε οι τάσεις να μειωθούν μέσω της ικανοποίησης των αναγκών</a:t>
            </a:r>
          </a:p>
        </p:txBody>
      </p:sp>
      <p:sp>
        <p:nvSpPr>
          <p:cNvPr id="2" name="TextBox 1">
            <a:extLst>
              <a:ext uri="{FF2B5EF4-FFF2-40B4-BE49-F238E27FC236}">
                <a16:creationId xmlns:a16="http://schemas.microsoft.com/office/drawing/2014/main" id="{1A699794-011C-EA4E-BF5F-BBF7841B9DAE}"/>
              </a:ext>
            </a:extLst>
          </p:cNvPr>
          <p:cNvSpPr txBox="1"/>
          <p:nvPr/>
        </p:nvSpPr>
        <p:spPr>
          <a:xfrm>
            <a:off x="356273" y="2862397"/>
            <a:ext cx="3502617" cy="523220"/>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ΠΡΟΣΩΠΙΚΟΤΗΤΑ</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2768539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ΠΡΟΣΩΠΙΚΟΤΗΤΑ</a:t>
            </a:r>
          </a:p>
        </p:txBody>
      </p:sp>
      <p:sp>
        <p:nvSpPr>
          <p:cNvPr id="2" name="TextBox 1">
            <a:extLst>
              <a:ext uri="{FF2B5EF4-FFF2-40B4-BE49-F238E27FC236}">
                <a16:creationId xmlns:a16="http://schemas.microsoft.com/office/drawing/2014/main" id="{1A699794-011C-EA4E-BF5F-BBF7841B9DAE}"/>
              </a:ext>
            </a:extLst>
          </p:cNvPr>
          <p:cNvSpPr txBox="1"/>
          <p:nvPr/>
        </p:nvSpPr>
        <p:spPr>
          <a:xfrm>
            <a:off x="4680488" y="1413063"/>
            <a:ext cx="6865749" cy="4031873"/>
          </a:xfrm>
          <a:prstGeom prst="rect">
            <a:avLst/>
          </a:prstGeom>
          <a:noFill/>
        </p:spPr>
        <p:txBody>
          <a:bodyPr wrap="square" rtlCol="0">
            <a:spAutoFit/>
          </a:bodyPr>
          <a:lstStyle/>
          <a:p>
            <a:pPr marL="457200" indent="-457200">
              <a:buFont typeface="Wingdings" pitchFamily="2" charset="2"/>
              <a:buChar char="q"/>
            </a:pPr>
            <a:r>
              <a:rPr lang="el-GR" sz="3200" b="1" dirty="0">
                <a:solidFill>
                  <a:schemeClr val="accent6">
                    <a:lumMod val="50000"/>
                  </a:schemeClr>
                </a:solidFill>
              </a:rPr>
              <a:t>Θετικές δυνάμεις: Ανάγκες επίτευξης στόχων, εκπλήρωσης, πραγμάτωσης</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Γεννούν θετικές τάσεις</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Παράγονται συμπεριφορές προσέγγισης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4013573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Αρνητικές δυνάμεις: Δυσάρεστη ή απειλητική κατάσταση για το άτομο ή την εικόνα του</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Παράγονται συμπεριφορές αποφυγής </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1A699794-011C-EA4E-BF5F-BBF7841B9DAE}"/>
              </a:ext>
            </a:extLst>
          </p:cNvPr>
          <p:cNvSpPr txBox="1"/>
          <p:nvPr/>
        </p:nvSpPr>
        <p:spPr>
          <a:xfrm>
            <a:off x="356273" y="2862397"/>
            <a:ext cx="3502617" cy="523220"/>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ΠΡΟΣΩΠΙΚΟΤΗΤΑ</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4128951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ΠΡΟΣΩΠΙΚΟΤΗΤΑ</a:t>
            </a:r>
          </a:p>
        </p:txBody>
      </p:sp>
      <p:sp>
        <p:nvSpPr>
          <p:cNvPr id="2" name="TextBox 1">
            <a:extLst>
              <a:ext uri="{FF2B5EF4-FFF2-40B4-BE49-F238E27FC236}">
                <a16:creationId xmlns:a16="http://schemas.microsoft.com/office/drawing/2014/main" id="{1A699794-011C-EA4E-BF5F-BBF7841B9DAE}"/>
              </a:ext>
            </a:extLst>
          </p:cNvPr>
          <p:cNvSpPr txBox="1"/>
          <p:nvPr/>
        </p:nvSpPr>
        <p:spPr>
          <a:xfrm>
            <a:off x="4567649" y="674400"/>
            <a:ext cx="7195565" cy="5509200"/>
          </a:xfrm>
          <a:prstGeom prst="rect">
            <a:avLst/>
          </a:prstGeom>
          <a:noFill/>
        </p:spPr>
        <p:txBody>
          <a:bodyPr wrap="square" rtlCol="0">
            <a:spAutoFit/>
          </a:bodyPr>
          <a:lstStyle/>
          <a:p>
            <a:r>
              <a:rPr lang="el-GR" sz="3200" b="1" dirty="0">
                <a:solidFill>
                  <a:schemeClr val="accent6">
                    <a:lumMod val="50000"/>
                  </a:schemeClr>
                </a:solidFill>
              </a:rPr>
              <a:t>Για την επικοινωνία</a:t>
            </a:r>
          </a:p>
          <a:p>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Κίνητρα που προκαλούν την συμπεριφορά σε μία επικοινωνιακή περίσταση </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Τι θέλει να πετύχει το άτομο και τι θέλει να αποφύγει;</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Το άτομο επεξεργάζεται την πληροφορία που μεταδίδει</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3424886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Άρα κάθε επικοινωνία στηρίζεται σε</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Σύστημα ελέγχου μετατροπής, επιλογής και φιλτραρίσματος της πληροφορίας (συνειδητό ή ασυνείδητο)</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40963" y="3167390"/>
            <a:ext cx="3502617" cy="523220"/>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ΠΡΟΣΩΠΙΚΟΤΗΤΑ</a:t>
            </a:r>
          </a:p>
        </p:txBody>
      </p:sp>
    </p:spTree>
    <p:extLst>
      <p:ext uri="{BB962C8B-B14F-4D97-AF65-F5344CB8AC3E}">
        <p14:creationId xmlns:p14="http://schemas.microsoft.com/office/powerpoint/2010/main" val="96999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450200" y="1659285"/>
            <a:ext cx="7338388" cy="3539430"/>
          </a:xfrm>
          <a:prstGeom prst="rect">
            <a:avLst/>
          </a:prstGeom>
          <a:noFill/>
        </p:spPr>
        <p:txBody>
          <a:bodyPr wrap="square" rtlCol="0">
            <a:spAutoFit/>
          </a:bodyPr>
          <a:lstStyle/>
          <a:p>
            <a:r>
              <a:rPr lang="el-GR" sz="3200" b="1" dirty="0">
                <a:solidFill>
                  <a:schemeClr val="accent6">
                    <a:lumMod val="50000"/>
                  </a:schemeClr>
                </a:solidFill>
              </a:rPr>
              <a:t>Μηχανισμοί που δρουν στην επικοινωνία:</a:t>
            </a:r>
          </a:p>
          <a:p>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Προβολή</a:t>
            </a:r>
          </a:p>
          <a:p>
            <a:pPr marL="914400" lvl="1"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q"/>
            </a:pPr>
            <a:r>
              <a:rPr lang="el-GR" sz="3200" b="1" dirty="0">
                <a:solidFill>
                  <a:schemeClr val="accent6">
                    <a:lumMod val="50000"/>
                  </a:schemeClr>
                </a:solidFill>
              </a:rPr>
              <a:t>Άμυνα</a:t>
            </a:r>
          </a:p>
          <a:p>
            <a:endParaRPr lang="el-GR" sz="3200" b="1" dirty="0">
              <a:solidFill>
                <a:schemeClr val="accent6">
                  <a:lumMod val="50000"/>
                </a:schemeClr>
              </a:solidFill>
            </a:endParaRP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0"/>
            <a:ext cx="3913263"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ΠΡΟΣΩΠΙΚΟΤΗΤΑ</a:t>
            </a:r>
          </a:p>
        </p:txBody>
      </p:sp>
    </p:spTree>
    <p:extLst>
      <p:ext uri="{BB962C8B-B14F-4D97-AF65-F5344CB8AC3E}">
        <p14:creationId xmlns:p14="http://schemas.microsoft.com/office/powerpoint/2010/main" val="539109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ΠΑΡΑΓΟΝΤΕΣ ΠΟΥ ΕΠΗΡΕΑΖΟΥΝ ΤΗΝ ΕΠΙΚΟΙΝΩΝΙΑ</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736093" y="1720840"/>
            <a:ext cx="10009321" cy="3416320"/>
          </a:xfrm>
          <a:prstGeom prst="rect">
            <a:avLst/>
          </a:prstGeom>
        </p:spPr>
        <p:txBody>
          <a:bodyPr wrap="square">
            <a:spAutoFit/>
          </a:bodyPr>
          <a:lstStyle/>
          <a:p>
            <a:pPr marL="457200" lvl="0" indent="-457200">
              <a:spcAft>
                <a:spcPts val="0"/>
              </a:spcAft>
              <a:buFont typeface="Wingdings" pitchFamily="2" charset="2"/>
              <a:buChar char="q"/>
            </a:pPr>
            <a:r>
              <a:rPr lang="el-GR" sz="36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Ψυχολογικοί παράγοντες </a:t>
            </a:r>
          </a:p>
          <a:p>
            <a:pPr marL="457200" lvl="0" indent="-457200">
              <a:spcAft>
                <a:spcPts val="0"/>
              </a:spcAft>
              <a:buFont typeface="Wingdings" pitchFamily="2" charset="2"/>
              <a:buChar char="q"/>
            </a:pPr>
            <a:endParaRPr lang="el-GR" sz="36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914400" lvl="1" indent="-457200">
              <a:buFont typeface="Wingdings" pitchFamily="2" charset="2"/>
              <a:buChar char="§"/>
            </a:pPr>
            <a:r>
              <a:rPr lang="el-GR" sz="36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Προσωπικότητα</a:t>
            </a:r>
          </a:p>
          <a:p>
            <a:pPr marL="914400" lvl="1" indent="-457200">
              <a:buFont typeface="Wingdings" pitchFamily="2" charset="2"/>
              <a:buChar char="§"/>
            </a:pPr>
            <a:r>
              <a:rPr lang="el-GR" sz="36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Γνωστικοί παράγοντες</a:t>
            </a:r>
          </a:p>
          <a:p>
            <a:pPr marL="457200" lvl="0" indent="-457200">
              <a:spcAft>
                <a:spcPts val="0"/>
              </a:spcAft>
              <a:buFont typeface="Wingdings" pitchFamily="2" charset="2"/>
              <a:buChar char="q"/>
            </a:pPr>
            <a:endParaRPr lang="el-GR" sz="36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spcAft>
                <a:spcPts val="0"/>
              </a:spcAft>
              <a:buFont typeface="Wingdings" pitchFamily="2" charset="2"/>
              <a:buChar char="q"/>
            </a:pPr>
            <a:r>
              <a:rPr lang="el-GR" sz="36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Κοινωνικοί παράγοντες</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1276849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Προβολή</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Ø"/>
            </a:pPr>
            <a:r>
              <a:rPr lang="el-GR" sz="3200" b="1" dirty="0">
                <a:solidFill>
                  <a:srgbClr val="E4B22D"/>
                </a:solidFill>
                <a:latin typeface="Times New Roman" panose="02020603050405020304" pitchFamily="18" charset="0"/>
                <a:cs typeface="Times New Roman" panose="02020603050405020304" pitchFamily="18" charset="0"/>
              </a:rPr>
              <a:t>Το άτομο αποδίδει τον συνομιλητή του δικές του σκέψεις και συναισθήματα</a:t>
            </a:r>
          </a:p>
          <a:p>
            <a:pPr marL="457200" lvl="0" indent="-457200">
              <a:buFont typeface="Wingdings" pitchFamily="2" charset="2"/>
              <a:buChar char="Ø"/>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Ø"/>
            </a:pPr>
            <a:r>
              <a:rPr lang="el-GR" sz="3200" b="1" dirty="0">
                <a:solidFill>
                  <a:srgbClr val="E4B22D"/>
                </a:solidFill>
                <a:latin typeface="Times New Roman" panose="02020603050405020304" pitchFamily="18" charset="0"/>
                <a:cs typeface="Times New Roman" panose="02020603050405020304" pitchFamily="18" charset="0"/>
              </a:rPr>
              <a:t>Έτσι «δικαιολογεί» την ευρύτερη στάση του απέναντι του</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40963" y="3167390"/>
            <a:ext cx="3502617" cy="523220"/>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ΠΡΟΣΩΠΙΚΟΤΗΤΑ</a:t>
            </a:r>
          </a:p>
        </p:txBody>
      </p:sp>
    </p:spTree>
    <p:extLst>
      <p:ext uri="{BB962C8B-B14F-4D97-AF65-F5344CB8AC3E}">
        <p14:creationId xmlns:p14="http://schemas.microsoft.com/office/powerpoint/2010/main" val="3558454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450200" y="188324"/>
            <a:ext cx="7338388" cy="6001643"/>
          </a:xfrm>
          <a:prstGeom prst="rect">
            <a:avLst/>
          </a:prstGeom>
          <a:noFill/>
        </p:spPr>
        <p:txBody>
          <a:bodyPr wrap="square" rtlCol="0">
            <a:spAutoFit/>
          </a:bodyPr>
          <a:lstStyle/>
          <a:p>
            <a:r>
              <a:rPr lang="el-GR" sz="3200" b="1" dirty="0">
                <a:solidFill>
                  <a:schemeClr val="accent6">
                    <a:lumMod val="50000"/>
                  </a:schemeClr>
                </a:solidFill>
              </a:rPr>
              <a:t>Άμυνα</a:t>
            </a:r>
          </a:p>
          <a:p>
            <a:endParaRPr lang="el-GR" sz="3200" b="1" dirty="0">
              <a:solidFill>
                <a:schemeClr val="accent6">
                  <a:lumMod val="50000"/>
                </a:schemeClr>
              </a:solidFill>
            </a:endParaRPr>
          </a:p>
          <a:p>
            <a:pPr marL="457200" indent="-457200">
              <a:buFont typeface="Wingdings" pitchFamily="2" charset="2"/>
              <a:buChar char="Ø"/>
            </a:pPr>
            <a:r>
              <a:rPr lang="el-GR" sz="3200" b="1" dirty="0">
                <a:solidFill>
                  <a:schemeClr val="accent6">
                    <a:lumMod val="50000"/>
                  </a:schemeClr>
                </a:solidFill>
              </a:rPr>
              <a:t>Στόχος η διατήρηση της εσωτερικής ισορροπίας του ατόμου όταν απειλείται από στοιχεία (ερεθίσματα ή πληροφορίες) που έρχονται σε ρήξη με τα συναισθήματά, τους κανόνες και τις αξίες του</a:t>
            </a:r>
          </a:p>
          <a:p>
            <a:pPr marL="457200" indent="-457200">
              <a:buFont typeface="Wingdings" pitchFamily="2" charset="2"/>
              <a:buChar char="Ø"/>
            </a:pPr>
            <a:r>
              <a:rPr lang="el-GR" sz="3200" b="1" dirty="0">
                <a:solidFill>
                  <a:schemeClr val="accent6">
                    <a:lumMod val="50000"/>
                  </a:schemeClr>
                </a:solidFill>
              </a:rPr>
              <a:t>Ενεργοποίηση φίλτρου</a:t>
            </a:r>
          </a:p>
          <a:p>
            <a:pPr marL="457200" indent="-457200">
              <a:buFont typeface="Wingdings" pitchFamily="2" charset="2"/>
              <a:buChar char="Ø"/>
            </a:pPr>
            <a:r>
              <a:rPr lang="el-GR" sz="3200" b="1" dirty="0">
                <a:solidFill>
                  <a:schemeClr val="accent6">
                    <a:lumMod val="50000"/>
                  </a:schemeClr>
                </a:solidFill>
              </a:rPr>
              <a:t>Επιλεκτική απομνημόνευση</a:t>
            </a:r>
          </a:p>
          <a:p>
            <a:pPr marL="457200" indent="-457200">
              <a:buFont typeface="Wingdings" pitchFamily="2" charset="2"/>
              <a:buChar char="Ø"/>
            </a:pPr>
            <a:r>
              <a:rPr lang="el-GR" sz="3200" b="1" dirty="0">
                <a:solidFill>
                  <a:schemeClr val="accent6">
                    <a:lumMod val="50000"/>
                  </a:schemeClr>
                </a:solidFill>
              </a:rPr>
              <a:t>Αμυντική ερμηνεία</a:t>
            </a:r>
          </a:p>
          <a:p>
            <a:pPr marL="457200" indent="-457200">
              <a:buFont typeface="Wingdings" pitchFamily="2" charset="2"/>
              <a:buChar char="Ø"/>
            </a:pPr>
            <a:r>
              <a:rPr lang="el-GR" sz="3200" b="1" dirty="0">
                <a:solidFill>
                  <a:schemeClr val="accent6">
                    <a:lumMod val="50000"/>
                  </a:schemeClr>
                </a:solidFill>
              </a:rPr>
              <a:t>Άρνηση αξιοπιστία της πηγής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0"/>
            <a:ext cx="3913263"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ΠΡΟΣΩΠΙΚΟΤΗΤΑ</a:t>
            </a:r>
          </a:p>
        </p:txBody>
      </p:sp>
    </p:spTree>
    <p:extLst>
      <p:ext uri="{BB962C8B-B14F-4D97-AF65-F5344CB8AC3E}">
        <p14:creationId xmlns:p14="http://schemas.microsoft.com/office/powerpoint/2010/main" val="1149207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ΓΝΩΣΤΙΚΟΙ ΠΑΡΑΓΟΝΤΕΣ</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430613" y="775156"/>
            <a:ext cx="11487584" cy="6001643"/>
          </a:xfrm>
          <a:prstGeom prst="rect">
            <a:avLst/>
          </a:prstGeom>
        </p:spPr>
        <p:txBody>
          <a:bodyPr wrap="square">
            <a:spAutoFit/>
          </a:bodyPr>
          <a:lstStyle/>
          <a:p>
            <a:pPr lvl="0">
              <a:spcAft>
                <a:spcPts val="0"/>
              </a:spcAft>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Γνωστικό σύστημα των συμμετεχόντων – Νοητικές λειτουργίες τους</a:t>
            </a:r>
          </a:p>
          <a:p>
            <a:pPr lvl="0">
              <a:spcAft>
                <a:spcPts val="0"/>
              </a:spcAft>
            </a:pP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spcAft>
                <a:spcPts val="0"/>
              </a:spcAft>
              <a:buFont typeface="Wingdings" pitchFamily="2" charset="2"/>
              <a:buChar char="q"/>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Διεργασίες επεξεργασίας της πληροφορίας:</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Μνήμη</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Λογική σκέψη</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Εξαγωγή συμπερασμάτων</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Λήψη αποφάσεων</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Εκτελεστικές διεργασίες</a:t>
            </a:r>
          </a:p>
          <a:p>
            <a:pPr lvl="0">
              <a:spcAft>
                <a:spcPts val="0"/>
              </a:spcAft>
            </a:pP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spcAft>
                <a:spcPts val="0"/>
              </a:spcAft>
              <a:buFont typeface="Wingdings" pitchFamily="2" charset="2"/>
              <a:buChar char="q"/>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Άλλες διεργασίες</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Αντίληψη </a:t>
            </a:r>
          </a:p>
          <a:p>
            <a:pPr marL="800100" lvl="1" indent="-342900">
              <a:buFont typeface="Wingdings" pitchFamily="2" charset="2"/>
              <a:buChar char="Ø"/>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Συγκινήσεις</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4263206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Οι λειτουργίες είναι ταυτόχρονα ατομικές και κοινωνικές</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Κοινωνική νόηση</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Διεργασίες μέσω των οποίων ένα άτομο κατασκευάζει, διατηρεί και εξελίσσει τη γνώση του για την κοινωνική πραγματικότητα [Κοινωνική Γνώση]</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40963" y="3167390"/>
            <a:ext cx="3502617" cy="954107"/>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ΓΝΩΣΤΙΚΟΙ ΠΑΡΑΓΟΝΤΕΣ</a:t>
            </a:r>
          </a:p>
        </p:txBody>
      </p:sp>
    </p:spTree>
    <p:extLst>
      <p:ext uri="{BB962C8B-B14F-4D97-AF65-F5344CB8AC3E}">
        <p14:creationId xmlns:p14="http://schemas.microsoft.com/office/powerpoint/2010/main" val="1597128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649909" y="143641"/>
            <a:ext cx="7880830" cy="6494085"/>
          </a:xfrm>
          <a:prstGeom prst="rect">
            <a:avLst/>
          </a:prstGeom>
          <a:noFill/>
        </p:spPr>
        <p:txBody>
          <a:bodyPr wrap="square" rtlCol="0">
            <a:spAutoFit/>
          </a:bodyPr>
          <a:lstStyle/>
          <a:p>
            <a:r>
              <a:rPr lang="el-GR" sz="3200" b="1" dirty="0">
                <a:solidFill>
                  <a:schemeClr val="accent6">
                    <a:lumMod val="50000"/>
                  </a:schemeClr>
                </a:solidFill>
              </a:rPr>
              <a:t>Γνωστικά σχήματα</a:t>
            </a:r>
          </a:p>
          <a:p>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Οργανωμένες πληροφορίες στον νου του ατόμου και αφορούν τον εαυτό και τον κόσμο </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Η αντίληψη, η κατανόηση και η ερμηνεία προϋποθέτουν την αλληλεπίδραση των εισερχόμενων ερεθισμάτων με την εμπειρία του ατόμου</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Κάθε νέα πληροφορία αναζητά ένα γνωστικό σχήμα για να ενταχθεί</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0"/>
            <a:ext cx="3091853"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ΓΝΩΣΤΙΚΟΙ ΠΑΡΑΓΟΝΤΕΣ</a:t>
            </a:r>
          </a:p>
        </p:txBody>
      </p:sp>
    </p:spTree>
    <p:extLst>
      <p:ext uri="{BB962C8B-B14F-4D97-AF65-F5344CB8AC3E}">
        <p14:creationId xmlns:p14="http://schemas.microsoft.com/office/powerpoint/2010/main" val="819801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Η διεργασία με την οποία γνωρίζουμε και καταλαβαίνουμε τους άλλους</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Στο πλαίσιο της:</a:t>
            </a:r>
          </a:p>
          <a:p>
            <a:pPr marL="457200" lvl="0"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Επιλέγουμε την πληροφορία: εστιάζοντας σε μία όψη του προσώπου ή της συμπεριφοράς του άλλου</a:t>
            </a:r>
          </a:p>
          <a:p>
            <a:pPr marL="457200" lvl="0"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Οργανώνουμε την πληροφορία: Με αυτό τον τρόπο αποκτούμε μία συνεκτική εικόνα</a:t>
            </a:r>
          </a:p>
          <a:p>
            <a:pPr marL="457200" lvl="0"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Καταλήγουμε σε συμπεράσματα για τον άλλο: Αποδίδουμε κάποια χαρακτηριστικά στον άλλο καταχρηστικά</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40963" y="3167390"/>
            <a:ext cx="3502617" cy="954107"/>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ΔΙΑΠΡΟΣΩΠΙΚΗ</a:t>
            </a:r>
          </a:p>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ΑΝΤΙΛΗΨΗ</a:t>
            </a:r>
          </a:p>
        </p:txBody>
      </p:sp>
    </p:spTree>
    <p:extLst>
      <p:ext uri="{BB962C8B-B14F-4D97-AF65-F5344CB8AC3E}">
        <p14:creationId xmlns:p14="http://schemas.microsoft.com/office/powerpoint/2010/main" val="3292211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099360" y="129390"/>
            <a:ext cx="7880830" cy="6494085"/>
          </a:xfrm>
          <a:prstGeom prst="rect">
            <a:avLst/>
          </a:prstGeom>
          <a:noFill/>
        </p:spPr>
        <p:txBody>
          <a:bodyPr wrap="square" rtlCol="0">
            <a:spAutoFit/>
          </a:bodyPr>
          <a:lstStyle/>
          <a:p>
            <a:r>
              <a:rPr lang="el-GR" sz="3200" b="1" dirty="0">
                <a:solidFill>
                  <a:schemeClr val="accent6">
                    <a:lumMod val="50000"/>
                  </a:schemeClr>
                </a:solidFill>
              </a:rPr>
              <a:t>Αναπαράσταση εαυτού: Μύχια συνιστώσα</a:t>
            </a:r>
          </a:p>
          <a:p>
            <a:endParaRPr lang="el-GR" sz="3200" b="1" dirty="0">
              <a:solidFill>
                <a:schemeClr val="accent6">
                  <a:lumMod val="50000"/>
                </a:schemeClr>
              </a:solidFill>
            </a:endParaRPr>
          </a:p>
          <a:p>
            <a:pPr marL="457200" indent="-457200">
              <a:buFont typeface="Wingdings" pitchFamily="2" charset="2"/>
              <a:buChar char="§"/>
            </a:pPr>
            <a:r>
              <a:rPr lang="el-GR" sz="3200" b="1" dirty="0">
                <a:solidFill>
                  <a:schemeClr val="accent6">
                    <a:lumMod val="50000"/>
                  </a:schemeClr>
                </a:solidFill>
              </a:rPr>
              <a:t>Η εικόνα που έχει το ίδιο το άτομο για τον εαυτό του : πχ Δυνατά – αδύναμα σημεία, προσωπικά χαρακτηριστικά </a:t>
            </a:r>
            <a:r>
              <a:rPr lang="el-GR" sz="3200" b="1" dirty="0" err="1">
                <a:solidFill>
                  <a:schemeClr val="accent6">
                    <a:lumMod val="50000"/>
                  </a:schemeClr>
                </a:solidFill>
              </a:rPr>
              <a:t>κλπ</a:t>
            </a:r>
            <a:endParaRPr lang="el-GR" sz="3200" b="1" dirty="0">
              <a:solidFill>
                <a:schemeClr val="accent6">
                  <a:lumMod val="50000"/>
                </a:schemeClr>
              </a:solidFill>
            </a:endParaRPr>
          </a:p>
          <a:p>
            <a:pPr marL="457200" indent="-457200">
              <a:buFont typeface="Wingdings" pitchFamily="2" charset="2"/>
              <a:buChar char="§"/>
            </a:pPr>
            <a:endParaRPr lang="el-GR" sz="3200" b="1" dirty="0">
              <a:solidFill>
                <a:schemeClr val="accent6">
                  <a:lumMod val="50000"/>
                </a:schemeClr>
              </a:solidFill>
            </a:endParaRPr>
          </a:p>
          <a:p>
            <a:pPr marL="457200" indent="-457200">
              <a:buFont typeface="Wingdings" pitchFamily="2" charset="2"/>
              <a:buChar char="§"/>
            </a:pPr>
            <a:r>
              <a:rPr lang="el-GR" sz="3200" b="1" dirty="0">
                <a:solidFill>
                  <a:schemeClr val="accent6">
                    <a:lumMod val="50000"/>
                  </a:schemeClr>
                </a:solidFill>
              </a:rPr>
              <a:t>Ιδιωτική εικόνα, παρά το γεγονός ότι κάποια σημεία της γίνονται γνωστά από διάφορες ενδείξεις</a:t>
            </a:r>
          </a:p>
          <a:p>
            <a:pPr marL="457200" indent="-457200">
              <a:buFont typeface="Wingdings" pitchFamily="2" charset="2"/>
              <a:buChar char="§"/>
            </a:pPr>
            <a:endParaRPr lang="el-GR" sz="3200" b="1" dirty="0">
              <a:solidFill>
                <a:schemeClr val="accent6">
                  <a:lumMod val="50000"/>
                </a:schemeClr>
              </a:solidFill>
            </a:endParaRPr>
          </a:p>
          <a:p>
            <a:pPr marL="457200" indent="-457200">
              <a:buFont typeface="Wingdings" pitchFamily="2" charset="2"/>
              <a:buChar char="§"/>
            </a:pPr>
            <a:r>
              <a:rPr lang="el-GR" sz="3200" b="1" dirty="0">
                <a:solidFill>
                  <a:schemeClr val="accent6">
                    <a:lumMod val="50000"/>
                  </a:schemeClr>
                </a:solidFill>
              </a:rPr>
              <a:t>Κάθε άτομο προσπαθεί να διαχειριστεί ποιες όψεις της θα φτάσουν στους άλλους</a:t>
            </a:r>
          </a:p>
          <a:p>
            <a:endParaRPr lang="el-GR" sz="3200" b="1" dirty="0">
              <a:solidFill>
                <a:schemeClr val="accent6">
                  <a:lumMod val="50000"/>
                </a:schemeClr>
              </a:solidFill>
            </a:endParaRP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271279" y="0"/>
            <a:ext cx="3510307"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a:solidFill>
                  <a:srgbClr val="E4B22D"/>
                </a:solidFill>
                <a:latin typeface="Times New Roman" panose="02020603050405020304" pitchFamily="18" charset="0"/>
                <a:cs typeface="Times New Roman" panose="02020603050405020304" pitchFamily="18" charset="0"/>
              </a:rPr>
              <a:t>ΑΝΑΠΑΡΑΣΤΑΣΗ ΕΠΙΚΟΙΝΩΝΙΑΚΗΣ ΠΕΡΙΣΤΑΣΗΣ</a:t>
            </a:r>
          </a:p>
        </p:txBody>
      </p:sp>
    </p:spTree>
    <p:extLst>
      <p:ext uri="{BB962C8B-B14F-4D97-AF65-F5344CB8AC3E}">
        <p14:creationId xmlns:p14="http://schemas.microsoft.com/office/powerpoint/2010/main" val="11847374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Αναπαράσταση εαυτού: Δημόσια συνιστώσα</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Τα χαρακτηριστικά της μύχιας συνιστώσας που γίνονται γνωστά στους άλλους από διάφορες ενδείξεις</a:t>
            </a:r>
          </a:p>
          <a:p>
            <a:pPr marL="457200" lvl="0" indent="-457200">
              <a:buFont typeface="Wingdings" pitchFamily="2" charset="2"/>
              <a:buChar char="§"/>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Κοινωνικά χαρακτηριστικά (πχ κοινωνική θέση)</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29779" y="2736502"/>
            <a:ext cx="3502617" cy="1384995"/>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ΑΝΑΠΑΡΑΣΤΑΣΗ ΕΠΙΚΟΙΝΩΝΙΑΚΗΣ ΠΕΡΙΣΤΑΣΗΣ</a:t>
            </a:r>
          </a:p>
        </p:txBody>
      </p:sp>
    </p:spTree>
    <p:extLst>
      <p:ext uri="{BB962C8B-B14F-4D97-AF65-F5344CB8AC3E}">
        <p14:creationId xmlns:p14="http://schemas.microsoft.com/office/powerpoint/2010/main" val="543964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099360" y="129390"/>
            <a:ext cx="7880830" cy="6494085"/>
          </a:xfrm>
          <a:prstGeom prst="rect">
            <a:avLst/>
          </a:prstGeom>
          <a:noFill/>
        </p:spPr>
        <p:txBody>
          <a:bodyPr wrap="square" rtlCol="0">
            <a:spAutoFit/>
          </a:bodyPr>
          <a:lstStyle/>
          <a:p>
            <a:r>
              <a:rPr lang="el-GR" sz="3200" b="1" dirty="0">
                <a:solidFill>
                  <a:schemeClr val="accent6">
                    <a:lumMod val="50000"/>
                  </a:schemeClr>
                </a:solidFill>
              </a:rPr>
              <a:t>Αναπαράσταση του άλλου</a:t>
            </a:r>
          </a:p>
          <a:p>
            <a:endParaRPr lang="el-GR" sz="3200" b="1" dirty="0">
              <a:solidFill>
                <a:schemeClr val="accent6">
                  <a:lumMod val="50000"/>
                </a:schemeClr>
              </a:solidFill>
            </a:endParaRPr>
          </a:p>
          <a:p>
            <a:r>
              <a:rPr lang="el-GR" sz="3200" b="1" dirty="0">
                <a:solidFill>
                  <a:schemeClr val="accent6">
                    <a:lumMod val="50000"/>
                  </a:schemeClr>
                </a:solidFill>
              </a:rPr>
              <a:t>Χαρακτηριστικά:</a:t>
            </a:r>
          </a:p>
          <a:p>
            <a:pPr marL="457200" indent="-457200">
              <a:buFont typeface="Wingdings" pitchFamily="2" charset="2"/>
              <a:buChar char="q"/>
            </a:pPr>
            <a:r>
              <a:rPr lang="el-GR" sz="3200" b="1" dirty="0">
                <a:solidFill>
                  <a:schemeClr val="accent6">
                    <a:lumMod val="50000"/>
                  </a:schemeClr>
                </a:solidFill>
              </a:rPr>
              <a:t>Ψυχολογικά: </a:t>
            </a:r>
          </a:p>
          <a:p>
            <a:pPr marL="914400" lvl="1" indent="-457200">
              <a:buFont typeface="Wingdings" pitchFamily="2" charset="2"/>
              <a:buChar char="§"/>
            </a:pPr>
            <a:r>
              <a:rPr lang="el-GR" sz="3200" b="1" dirty="0">
                <a:solidFill>
                  <a:schemeClr val="accent6">
                    <a:lumMod val="50000"/>
                  </a:schemeClr>
                </a:solidFill>
              </a:rPr>
              <a:t>Προσωπικότητα</a:t>
            </a:r>
          </a:p>
          <a:p>
            <a:pPr marL="914400" lvl="1" indent="-457200">
              <a:buFont typeface="Wingdings" pitchFamily="2" charset="2"/>
              <a:buChar char="§"/>
            </a:pPr>
            <a:r>
              <a:rPr lang="el-GR" sz="3200" b="1" dirty="0">
                <a:solidFill>
                  <a:schemeClr val="accent6">
                    <a:lumMod val="50000"/>
                  </a:schemeClr>
                </a:solidFill>
              </a:rPr>
              <a:t>Χαρακτήρας</a:t>
            </a:r>
          </a:p>
          <a:p>
            <a:pPr marL="914400" lvl="1" indent="-457200">
              <a:buFont typeface="Wingdings" pitchFamily="2" charset="2"/>
              <a:buChar char="§"/>
            </a:pPr>
            <a:r>
              <a:rPr lang="el-GR" sz="3200" b="1" dirty="0">
                <a:solidFill>
                  <a:schemeClr val="accent6">
                    <a:lumMod val="50000"/>
                  </a:schemeClr>
                </a:solidFill>
              </a:rPr>
              <a:t>Ψυχοσύνθεση</a:t>
            </a:r>
          </a:p>
          <a:p>
            <a:pPr marL="457200" indent="-457200">
              <a:buFont typeface="Wingdings" pitchFamily="2" charset="2"/>
              <a:buChar char="q"/>
            </a:pPr>
            <a:r>
              <a:rPr lang="el-GR" sz="3200" b="1" dirty="0">
                <a:solidFill>
                  <a:schemeClr val="accent6">
                    <a:lumMod val="50000"/>
                  </a:schemeClr>
                </a:solidFill>
              </a:rPr>
              <a:t>Γνωστικά:</a:t>
            </a:r>
          </a:p>
          <a:p>
            <a:pPr marL="914400" lvl="1" indent="-457200">
              <a:buFont typeface="Wingdings" pitchFamily="2" charset="2"/>
              <a:buChar char="§"/>
            </a:pPr>
            <a:r>
              <a:rPr lang="el-GR" sz="3200" b="1" dirty="0">
                <a:solidFill>
                  <a:schemeClr val="accent6">
                    <a:lumMod val="50000"/>
                  </a:schemeClr>
                </a:solidFill>
              </a:rPr>
              <a:t>Γνώσεις</a:t>
            </a:r>
          </a:p>
          <a:p>
            <a:pPr marL="914400" lvl="1" indent="-457200">
              <a:buFont typeface="Wingdings" pitchFamily="2" charset="2"/>
              <a:buChar char="§"/>
            </a:pPr>
            <a:r>
              <a:rPr lang="el-GR" sz="3200" b="1" dirty="0">
                <a:solidFill>
                  <a:schemeClr val="accent6">
                    <a:lumMod val="50000"/>
                  </a:schemeClr>
                </a:solidFill>
              </a:rPr>
              <a:t>Ικανότητες</a:t>
            </a:r>
          </a:p>
          <a:p>
            <a:pPr marL="914400" lvl="1" indent="-457200">
              <a:buFont typeface="Wingdings" pitchFamily="2" charset="2"/>
              <a:buChar char="§"/>
            </a:pPr>
            <a:r>
              <a:rPr lang="el-GR" sz="3200" b="1" dirty="0">
                <a:solidFill>
                  <a:schemeClr val="accent6">
                    <a:lumMod val="50000"/>
                  </a:schemeClr>
                </a:solidFill>
              </a:rPr>
              <a:t>Δεξιότητες </a:t>
            </a:r>
          </a:p>
          <a:p>
            <a:pPr marL="457200" indent="-457200">
              <a:buFont typeface="Wingdings" pitchFamily="2" charset="2"/>
              <a:buChar char="q"/>
            </a:pPr>
            <a:r>
              <a:rPr lang="el-GR" sz="3200" b="1" dirty="0">
                <a:solidFill>
                  <a:schemeClr val="accent6">
                    <a:lumMod val="50000"/>
                  </a:schemeClr>
                </a:solidFill>
              </a:rPr>
              <a:t>Κοινωνικά:</a:t>
            </a:r>
          </a:p>
          <a:p>
            <a:pPr marL="914400" lvl="1" indent="-457200">
              <a:buFont typeface="Wingdings" pitchFamily="2" charset="2"/>
              <a:buChar char="§"/>
            </a:pPr>
            <a:r>
              <a:rPr lang="el-GR" sz="3200" b="1" dirty="0">
                <a:solidFill>
                  <a:schemeClr val="accent6">
                    <a:lumMod val="50000"/>
                  </a:schemeClr>
                </a:solidFill>
              </a:rPr>
              <a:t>Πχ Κοινωνική θέση</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271279" y="0"/>
            <a:ext cx="3510307"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a:solidFill>
                  <a:srgbClr val="E4B22D"/>
                </a:solidFill>
                <a:latin typeface="Times New Roman" panose="02020603050405020304" pitchFamily="18" charset="0"/>
                <a:cs typeface="Times New Roman" panose="02020603050405020304" pitchFamily="18" charset="0"/>
              </a:rPr>
              <a:t>ΑΝΑΠΑΡΑΣΤΑΣΗ ΕΠΙΚΟΙΝΩΝΙΑΚΗΣ ΠΕΡΙΣΤΑΣΗΣ</a:t>
            </a:r>
          </a:p>
        </p:txBody>
      </p:sp>
    </p:spTree>
    <p:extLst>
      <p:ext uri="{BB962C8B-B14F-4D97-AF65-F5344CB8AC3E}">
        <p14:creationId xmlns:p14="http://schemas.microsoft.com/office/powerpoint/2010/main" val="3764610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Αναπαράσταση </a:t>
            </a:r>
            <a:r>
              <a:rPr lang="el-GR" sz="3200" b="1" dirty="0" err="1">
                <a:solidFill>
                  <a:srgbClr val="E4B22D"/>
                </a:solidFill>
                <a:latin typeface="Times New Roman" panose="02020603050405020304" pitchFamily="18" charset="0"/>
                <a:cs typeface="Times New Roman" panose="02020603050405020304" pitchFamily="18" charset="0"/>
              </a:rPr>
              <a:t>συμφραζόμενων</a:t>
            </a:r>
            <a:r>
              <a:rPr lang="el-GR" sz="3200" b="1" dirty="0">
                <a:solidFill>
                  <a:srgbClr val="E4B22D"/>
                </a:solidFill>
                <a:latin typeface="Times New Roman" panose="02020603050405020304" pitchFamily="18" charset="0"/>
                <a:cs typeface="Times New Roman" panose="02020603050405020304" pitchFamily="18" charset="0"/>
              </a:rPr>
              <a:t>, περίγυρου και του «έργου»</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Ανάλογα με τον στόχο ενεργοποιούνται διαφορετικά επικοινωνιακά μέσα</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Κοινωνικός ορισμός (συμμετοχή σε πάρτι)</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Ιδιαίτερη σημασία για το άτομο (συμμετέχει ενώ δεν θέλει, αλλά δεν μπορεί να αρνηθεί ή συμμετέχει γιατί θέλει να δει φίλους και γνωστούς </a:t>
            </a:r>
            <a:r>
              <a:rPr lang="el-GR" sz="3200" b="1" dirty="0" err="1">
                <a:solidFill>
                  <a:srgbClr val="E4B22D"/>
                </a:solidFill>
                <a:latin typeface="Times New Roman" panose="02020603050405020304" pitchFamily="18" charset="0"/>
                <a:cs typeface="Times New Roman" panose="02020603050405020304" pitchFamily="18" charset="0"/>
              </a:rPr>
              <a:t>κλπ</a:t>
            </a:r>
            <a:r>
              <a:rPr lang="el-GR" sz="3200" b="1" dirty="0">
                <a:solidFill>
                  <a:srgbClr val="E4B22D"/>
                </a:solidFill>
                <a:latin typeface="Times New Roman" panose="02020603050405020304" pitchFamily="18" charset="0"/>
                <a:cs typeface="Times New Roman" panose="02020603050405020304" pitchFamily="18" charset="0"/>
              </a:rPr>
              <a:t>)</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29779" y="2736502"/>
            <a:ext cx="3502617" cy="1384995"/>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ΑΝΑΠΑΡΑΣΤΑΣΗ ΕΠΙΚΟΙΝΩΝΙΑΚΗΣ ΠΕΡΙΣΤΑΣΗΣ</a:t>
            </a:r>
          </a:p>
        </p:txBody>
      </p:sp>
    </p:spTree>
    <p:extLst>
      <p:ext uri="{BB962C8B-B14F-4D97-AF65-F5344CB8AC3E}">
        <p14:creationId xmlns:p14="http://schemas.microsoft.com/office/powerpoint/2010/main" val="3542331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ΠΡΟΣΩΠΙΚΟΤΗΤΑ</a:t>
            </a:r>
          </a:p>
        </p:txBody>
      </p:sp>
      <p:sp>
        <p:nvSpPr>
          <p:cNvPr id="2" name="TextBox 1">
            <a:extLst>
              <a:ext uri="{FF2B5EF4-FFF2-40B4-BE49-F238E27FC236}">
                <a16:creationId xmlns:a16="http://schemas.microsoft.com/office/drawing/2014/main" id="{1A699794-011C-EA4E-BF5F-BBF7841B9DAE}"/>
              </a:ext>
            </a:extLst>
          </p:cNvPr>
          <p:cNvSpPr txBox="1"/>
          <p:nvPr/>
        </p:nvSpPr>
        <p:spPr>
          <a:xfrm>
            <a:off x="4726983" y="1166842"/>
            <a:ext cx="6865749" cy="4524315"/>
          </a:xfrm>
          <a:prstGeom prst="rect">
            <a:avLst/>
          </a:prstGeom>
          <a:noFill/>
        </p:spPr>
        <p:txBody>
          <a:bodyPr wrap="square" rtlCol="0">
            <a:spAutoFit/>
          </a:bodyPr>
          <a:lstStyle/>
          <a:p>
            <a:pPr marL="457200" indent="-457200">
              <a:buFont typeface="Wingdings" pitchFamily="2" charset="2"/>
              <a:buChar char="q"/>
            </a:pPr>
            <a:r>
              <a:rPr lang="el-GR" sz="3200" b="1" dirty="0">
                <a:solidFill>
                  <a:schemeClr val="accent6">
                    <a:lumMod val="50000"/>
                  </a:schemeClr>
                </a:solidFill>
              </a:rPr>
              <a:t>Η συμπεριφορά, άρα και η επικοινωνία, οφείλεται σε κάτι που υπάρχει και συμβαίνει στον νου και την ψυχή του ανθρώπου</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Πλέγμα θεμελιωδών αναγκών που προσδιορίζουν τα κίνητρα </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Ενσυνείδητα ή Ασυνείδητα</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27515326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099360" y="129390"/>
            <a:ext cx="7880830" cy="6986528"/>
          </a:xfrm>
          <a:prstGeom prst="rect">
            <a:avLst/>
          </a:prstGeom>
          <a:noFill/>
        </p:spPr>
        <p:txBody>
          <a:bodyPr wrap="square" rtlCol="0">
            <a:spAutoFit/>
          </a:bodyPr>
          <a:lstStyle/>
          <a:p>
            <a:r>
              <a:rPr lang="el-GR" sz="3200" b="1" dirty="0">
                <a:solidFill>
                  <a:schemeClr val="accent6">
                    <a:lumMod val="50000"/>
                  </a:schemeClr>
                </a:solidFill>
              </a:rPr>
              <a:t>Σύστημα αναπαραστάσεων </a:t>
            </a:r>
          </a:p>
          <a:p>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Οργανωμένο σύνολο πληροφοριών, πεποιθήσεων, στάσεων και απόψεων ως προς κάποιο αντικείμενο</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Όχι φυσικές ή αντικειμενικές ιδιότητες και ορισμοί του αντικειμένου</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Αλλά ο τρόπος με τον οποίο </a:t>
            </a:r>
            <a:r>
              <a:rPr lang="el-GR" sz="3200" b="1" dirty="0" err="1">
                <a:solidFill>
                  <a:schemeClr val="accent6">
                    <a:lumMod val="50000"/>
                  </a:schemeClr>
                </a:solidFill>
              </a:rPr>
              <a:t>νοηματοδοτείται</a:t>
            </a:r>
            <a:r>
              <a:rPr lang="el-GR" sz="3200" b="1" dirty="0">
                <a:solidFill>
                  <a:schemeClr val="accent6">
                    <a:lumMod val="50000"/>
                  </a:schemeClr>
                </a:solidFill>
              </a:rPr>
              <a:t>, προσλαμβάνεται και ανακατασκευάζεται </a:t>
            </a:r>
          </a:p>
          <a:p>
            <a:endParaRPr lang="el-GR" sz="3200" b="1" dirty="0">
              <a:solidFill>
                <a:schemeClr val="accent6">
                  <a:lumMod val="50000"/>
                </a:schemeClr>
              </a:solidFill>
            </a:endParaRPr>
          </a:p>
          <a:p>
            <a:pPr marL="914400" lvl="1" indent="-457200">
              <a:buFont typeface="Wingdings" pitchFamily="2" charset="2"/>
              <a:buChar char="§"/>
            </a:pPr>
            <a:endParaRPr lang="el-GR" sz="3200" b="1" dirty="0">
              <a:solidFill>
                <a:schemeClr val="accent6">
                  <a:lumMod val="50000"/>
                </a:schemeClr>
              </a:solidFill>
            </a:endParaRP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271279" y="0"/>
            <a:ext cx="3510307"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a:solidFill>
                  <a:srgbClr val="E4B22D"/>
                </a:solidFill>
                <a:latin typeface="Times New Roman" panose="02020603050405020304" pitchFamily="18" charset="0"/>
                <a:cs typeface="Times New Roman" panose="02020603050405020304" pitchFamily="18" charset="0"/>
              </a:rPr>
              <a:t>ΑΝΑΠΑΡΑΣΤΑΣΗ ΕΠΙΚΟΙΝΩΝΙΑΚΗΣ ΠΕΡΙΣΤΑΣΗΣ</a:t>
            </a:r>
          </a:p>
        </p:txBody>
      </p:sp>
    </p:spTree>
    <p:extLst>
      <p:ext uri="{BB962C8B-B14F-4D97-AF65-F5344CB8AC3E}">
        <p14:creationId xmlns:p14="http://schemas.microsoft.com/office/powerpoint/2010/main" val="3680054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Ένα είδος φίλτρου που προσανατολίζει την πρόσληψη και την ερμηνεία της κατάστασης και των συμπεριφορών των άλλων</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Που στοχεύουν με αυτή την επικοινωνία</a:t>
            </a: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Πως θα εξελιχθεί</a:t>
            </a: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Γιατί μιλούν και δρουν με αυτόν τον τρόπο</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29779" y="2736502"/>
            <a:ext cx="3502617" cy="1384995"/>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ΑΝΑΠΑΡΑΣΤΑΣΗ ΕΠΙΚΟΙΝΩΝΙΑΚΗΣ ΠΕΡΙΣΤΑΣΗΣ</a:t>
            </a:r>
          </a:p>
        </p:txBody>
      </p:sp>
    </p:spTree>
    <p:extLst>
      <p:ext uri="{BB962C8B-B14F-4D97-AF65-F5344CB8AC3E}">
        <p14:creationId xmlns:p14="http://schemas.microsoft.com/office/powerpoint/2010/main" val="25139415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037367" y="1166842"/>
            <a:ext cx="7880830" cy="4524315"/>
          </a:xfrm>
          <a:prstGeom prst="rect">
            <a:avLst/>
          </a:prstGeom>
          <a:noFill/>
        </p:spPr>
        <p:txBody>
          <a:bodyPr wrap="square" rtlCol="0">
            <a:spAutoFit/>
          </a:bodyPr>
          <a:lstStyle/>
          <a:p>
            <a:r>
              <a:rPr lang="el-GR" sz="3200" b="1" dirty="0">
                <a:solidFill>
                  <a:schemeClr val="accent6">
                    <a:lumMod val="50000"/>
                  </a:schemeClr>
                </a:solidFill>
              </a:rPr>
              <a:t>Σύστημα αναπαραστάσεων </a:t>
            </a:r>
          </a:p>
          <a:p>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Είναι ένας τρόπος </a:t>
            </a:r>
            <a:r>
              <a:rPr lang="el-GR" sz="3200" b="1" dirty="0" err="1">
                <a:solidFill>
                  <a:schemeClr val="accent6">
                    <a:lumMod val="50000"/>
                  </a:schemeClr>
                </a:solidFill>
              </a:rPr>
              <a:t>νοηματοδότησης</a:t>
            </a:r>
            <a:r>
              <a:rPr lang="el-GR" sz="3200" b="1" dirty="0">
                <a:solidFill>
                  <a:schemeClr val="accent6">
                    <a:lumMod val="50000"/>
                  </a:schemeClr>
                </a:solidFill>
              </a:rPr>
              <a:t> της καθημερινής εμπειρίας</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Μορφή κοινωνικής γνώσης </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Κοινός νους</a:t>
            </a:r>
          </a:p>
          <a:p>
            <a:pPr marL="914400" lvl="1" indent="-457200">
              <a:buFont typeface="Wingdings" pitchFamily="2" charset="2"/>
              <a:buChar char="§"/>
            </a:pPr>
            <a:endParaRPr lang="el-GR" sz="3200" b="1" dirty="0">
              <a:solidFill>
                <a:schemeClr val="accent6">
                  <a:lumMod val="50000"/>
                </a:schemeClr>
              </a:solidFill>
            </a:endParaRP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271279" y="0"/>
            <a:ext cx="3510307"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a:solidFill>
                  <a:srgbClr val="E4B22D"/>
                </a:solidFill>
                <a:latin typeface="Times New Roman" panose="02020603050405020304" pitchFamily="18" charset="0"/>
                <a:cs typeface="Times New Roman" panose="02020603050405020304" pitchFamily="18" charset="0"/>
              </a:rPr>
              <a:t>ΑΝΑΠΑΡΑΣΤΑΣΗ ΕΠΙΚΟΙΝΩΝΙΑΚΗΣ ΠΕΡΙΣΤΑΣΗΣ</a:t>
            </a:r>
          </a:p>
        </p:txBody>
      </p:sp>
    </p:spTree>
    <p:extLst>
      <p:ext uri="{BB962C8B-B14F-4D97-AF65-F5344CB8AC3E}">
        <p14:creationId xmlns:p14="http://schemas.microsoft.com/office/powerpoint/2010/main" val="25978053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Συγκροτούνται μέσω:</a:t>
            </a: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Καθημερινών εμπειριών</a:t>
            </a: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Πληροφοριών και γνώσεων</a:t>
            </a: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Τρόπων σκέψης</a:t>
            </a: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Μεταδίδονται με:</a:t>
            </a: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Την παράδοση</a:t>
            </a: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Την εκπαίδευση</a:t>
            </a: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Την κοινωνική επικοινωνία</a:t>
            </a: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Χρησιμεύουν:</a:t>
            </a: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Στην κατανόηση του κόσμου</a:t>
            </a: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Στην αλληλεπίδραση με τους άλλους</a:t>
            </a: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Στον έλεγχο του κοινωνικού περιβάλλοντος</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29779" y="2736502"/>
            <a:ext cx="3502617" cy="1384995"/>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ΑΝΑΠΑΡΑΣΤΑΣΗ ΕΠΙΚΟΙΝΩΝΙΑΚΗΣ ΠΕΡΙΣΤΑΣΗΣ</a:t>
            </a:r>
          </a:p>
        </p:txBody>
      </p:sp>
    </p:spTree>
    <p:extLst>
      <p:ext uri="{BB962C8B-B14F-4D97-AF65-F5344CB8AC3E}">
        <p14:creationId xmlns:p14="http://schemas.microsoft.com/office/powerpoint/2010/main" val="1508388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BA5ABB88-0817-4849-BE1A-562EDE84934C}"/>
              </a:ext>
            </a:extLst>
          </p:cNvPr>
          <p:cNvSpPr/>
          <p:nvPr/>
        </p:nvSpPr>
        <p:spPr>
          <a:xfrm>
            <a:off x="410764" y="-1"/>
            <a:ext cx="11781235" cy="775157"/>
          </a:xfrm>
          <a:prstGeom prst="rect">
            <a:avLst/>
          </a:prstGeom>
          <a:solidFill>
            <a:schemeClr val="accent6">
              <a:lumMod val="50000"/>
            </a:schemeClr>
          </a:solidFill>
          <a:ln>
            <a:solidFill>
              <a:srgbClr val="D3D4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dirty="0">
                <a:solidFill>
                  <a:srgbClr val="E4B22D"/>
                </a:solidFill>
                <a:latin typeface="Times New Roman" panose="02020603050405020304" pitchFamily="18" charset="0"/>
                <a:cs typeface="Times New Roman" panose="02020603050405020304" pitchFamily="18" charset="0"/>
              </a:rPr>
              <a:t>ΚΟΙΝΩΝΙΚΟΙ ΠΑΡΑΓΟΝΤΕΣ</a:t>
            </a:r>
          </a:p>
        </p:txBody>
      </p:sp>
      <p:sp>
        <p:nvSpPr>
          <p:cNvPr id="2" name="Ορθογώνιο 1">
            <a:extLst>
              <a:ext uri="{FF2B5EF4-FFF2-40B4-BE49-F238E27FC236}">
                <a16:creationId xmlns:a16="http://schemas.microsoft.com/office/drawing/2014/main" id="{109DEA70-749E-364A-AB2E-E0C13073B09B}"/>
              </a:ext>
            </a:extLst>
          </p:cNvPr>
          <p:cNvSpPr/>
          <p:nvPr/>
        </p:nvSpPr>
        <p:spPr>
          <a:xfrm>
            <a:off x="567513" y="2397948"/>
            <a:ext cx="11487584" cy="2062103"/>
          </a:xfrm>
          <a:prstGeom prst="rect">
            <a:avLst/>
          </a:prstGeom>
        </p:spPr>
        <p:txBody>
          <a:bodyPr wrap="square">
            <a:spAutoFit/>
          </a:bodyPr>
          <a:lstStyle/>
          <a:p>
            <a:pPr lvl="0">
              <a:spcAft>
                <a:spcPts val="0"/>
              </a:spcAft>
            </a:pP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spcAft>
                <a:spcPts val="0"/>
              </a:spcAft>
              <a:buFont typeface="Wingdings" pitchFamily="2" charset="2"/>
              <a:buChar char="q"/>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Κοινωνική θέση</a:t>
            </a:r>
          </a:p>
          <a:p>
            <a:pPr lvl="0">
              <a:spcAft>
                <a:spcPts val="0"/>
              </a:spcAft>
            </a:pPr>
            <a:endPar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indent="-457200">
              <a:spcAft>
                <a:spcPts val="0"/>
              </a:spcAft>
              <a:buFont typeface="Wingdings" pitchFamily="2" charset="2"/>
              <a:buChar char="q"/>
            </a:pPr>
            <a:r>
              <a:rPr lang="el-GR" sz="3200" dirty="0">
                <a:solidFill>
                  <a:schemeClr val="accent6">
                    <a:lumMod val="50000"/>
                  </a:schemeClr>
                </a:solidFill>
                <a:latin typeface="Times New Roman" panose="02020603050405020304" pitchFamily="18" charset="0"/>
                <a:ea typeface="Calibri" panose="020F0502020204030204" pitchFamily="34" charset="0"/>
                <a:cs typeface="Times New Roman" panose="02020603050405020304" pitchFamily="18" charset="0"/>
              </a:rPr>
              <a:t>Στερεότυπα και προκαταλήψεις</a:t>
            </a:r>
          </a:p>
        </p:txBody>
      </p:sp>
      <p:pic>
        <p:nvPicPr>
          <p:cNvPr id="9" name="Εικόνα 8">
            <a:extLst>
              <a:ext uri="{FF2B5EF4-FFF2-40B4-BE49-F238E27FC236}">
                <a16:creationId xmlns:a16="http://schemas.microsoft.com/office/drawing/2014/main" id="{D4E038F6-9200-3A42-BA6E-15EBEF199CD1}"/>
              </a:ext>
            </a:extLst>
          </p:cNvPr>
          <p:cNvPicPr>
            <a:picLocks noChangeAspect="1"/>
          </p:cNvPicPr>
          <p:nvPr/>
        </p:nvPicPr>
        <p:blipFill>
          <a:blip r:embed="rId2"/>
          <a:stretch>
            <a:fillRect/>
          </a:stretch>
        </p:blipFill>
        <p:spPr>
          <a:xfrm>
            <a:off x="201478" y="-112433"/>
            <a:ext cx="229134" cy="7082866"/>
          </a:xfrm>
          <a:prstGeom prst="rect">
            <a:avLst/>
          </a:prstGeom>
        </p:spPr>
      </p:pic>
      <p:sp>
        <p:nvSpPr>
          <p:cNvPr id="12" name="Ορθογώνιο 11">
            <a:extLst>
              <a:ext uri="{FF2B5EF4-FFF2-40B4-BE49-F238E27FC236}">
                <a16:creationId xmlns:a16="http://schemas.microsoft.com/office/drawing/2014/main" id="{A28BDD3D-134E-0841-9DD9-79D7DB1E51CA}"/>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Ορθογώνιο 15">
            <a:extLst>
              <a:ext uri="{FF2B5EF4-FFF2-40B4-BE49-F238E27FC236}">
                <a16:creationId xmlns:a16="http://schemas.microsoft.com/office/drawing/2014/main" id="{4885B475-544C-894E-96BE-3F8BF3B6AC78}"/>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9" name="Εικόνα 18">
            <a:extLst>
              <a:ext uri="{FF2B5EF4-FFF2-40B4-BE49-F238E27FC236}">
                <a16:creationId xmlns:a16="http://schemas.microsoft.com/office/drawing/2014/main" id="{ED2161DD-8D1E-414E-937C-4B47547B9D0F}"/>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20" name="Εικόνα 19">
            <a:extLst>
              <a:ext uri="{FF2B5EF4-FFF2-40B4-BE49-F238E27FC236}">
                <a16:creationId xmlns:a16="http://schemas.microsoft.com/office/drawing/2014/main" id="{9DA0BE93-175E-DB4A-B5AB-C431FAAD10A0}"/>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26438763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504346" y="792758"/>
            <a:ext cx="7880830" cy="5016758"/>
          </a:xfrm>
          <a:prstGeom prst="rect">
            <a:avLst/>
          </a:prstGeom>
          <a:noFill/>
        </p:spPr>
        <p:txBody>
          <a:bodyPr wrap="square" rtlCol="0">
            <a:spAutoFit/>
          </a:bodyPr>
          <a:lstStyle/>
          <a:p>
            <a:r>
              <a:rPr lang="el-GR" sz="3200" b="1" dirty="0">
                <a:solidFill>
                  <a:schemeClr val="accent6">
                    <a:lumMod val="50000"/>
                  </a:schemeClr>
                </a:solidFill>
              </a:rPr>
              <a:t>Σημαντικότατη συνιστώσα της </a:t>
            </a:r>
            <a:r>
              <a:rPr lang="el-GR" sz="3200" b="1" dirty="0" err="1">
                <a:solidFill>
                  <a:schemeClr val="accent6">
                    <a:lumMod val="50000"/>
                  </a:schemeClr>
                </a:solidFill>
              </a:rPr>
              <a:t>αυτοεικόνας</a:t>
            </a:r>
            <a:r>
              <a:rPr lang="el-GR" sz="3200" b="1" dirty="0">
                <a:solidFill>
                  <a:schemeClr val="accent6">
                    <a:lumMod val="50000"/>
                  </a:schemeClr>
                </a:solidFill>
              </a:rPr>
              <a:t> και της κοινωνικής ταυτότητας του ατόμου</a:t>
            </a:r>
          </a:p>
          <a:p>
            <a:endParaRPr lang="el-GR" sz="3200" b="1" dirty="0">
              <a:solidFill>
                <a:schemeClr val="accent6">
                  <a:lumMod val="50000"/>
                </a:schemeClr>
              </a:solidFill>
            </a:endParaRPr>
          </a:p>
          <a:p>
            <a:r>
              <a:rPr lang="el-GR" sz="3200" b="1" dirty="0">
                <a:solidFill>
                  <a:schemeClr val="accent6">
                    <a:lumMod val="50000"/>
                  </a:schemeClr>
                </a:solidFill>
              </a:rPr>
              <a:t>Κάθε άτομο είναι τοποθετημένο σε ένα σύστημα:</a:t>
            </a:r>
          </a:p>
          <a:p>
            <a:pPr marL="914400" lvl="1" indent="-457200">
              <a:buFont typeface="Wingdings" pitchFamily="2" charset="2"/>
              <a:buChar char="§"/>
            </a:pPr>
            <a:r>
              <a:rPr lang="el-GR" sz="3200" b="1" dirty="0">
                <a:solidFill>
                  <a:schemeClr val="accent6">
                    <a:lumMod val="50000"/>
                  </a:schemeClr>
                </a:solidFill>
              </a:rPr>
              <a:t>Οικογενειακών δομών</a:t>
            </a:r>
          </a:p>
          <a:p>
            <a:pPr marL="914400" lvl="1" indent="-457200">
              <a:buFont typeface="Wingdings" pitchFamily="2" charset="2"/>
              <a:buChar char="§"/>
            </a:pPr>
            <a:r>
              <a:rPr lang="el-GR" sz="3200" b="1" dirty="0">
                <a:solidFill>
                  <a:schemeClr val="accent6">
                    <a:lumMod val="50000"/>
                  </a:schemeClr>
                </a:solidFill>
              </a:rPr>
              <a:t>Φύλων</a:t>
            </a:r>
          </a:p>
          <a:p>
            <a:pPr marL="914400" lvl="1" indent="-457200">
              <a:buFont typeface="Wingdings" pitchFamily="2" charset="2"/>
              <a:buChar char="§"/>
            </a:pPr>
            <a:r>
              <a:rPr lang="el-GR" sz="3200" b="1" dirty="0">
                <a:solidFill>
                  <a:schemeClr val="accent6">
                    <a:lumMod val="50000"/>
                  </a:schemeClr>
                </a:solidFill>
              </a:rPr>
              <a:t>Ηλικιών</a:t>
            </a:r>
          </a:p>
          <a:p>
            <a:pPr marL="914400" lvl="1" indent="-457200">
              <a:buFont typeface="Wingdings" pitchFamily="2" charset="2"/>
              <a:buChar char="§"/>
            </a:pPr>
            <a:r>
              <a:rPr lang="el-GR" sz="3200" b="1" dirty="0">
                <a:solidFill>
                  <a:schemeClr val="accent6">
                    <a:lumMod val="50000"/>
                  </a:schemeClr>
                </a:solidFill>
              </a:rPr>
              <a:t>Επαγγελμάτων</a:t>
            </a:r>
          </a:p>
          <a:p>
            <a:pPr marL="914400" lvl="1" indent="-457200">
              <a:buFont typeface="Wingdings" pitchFamily="2" charset="2"/>
              <a:buChar char="§"/>
            </a:pPr>
            <a:r>
              <a:rPr lang="el-GR" sz="3200" b="1" dirty="0">
                <a:solidFill>
                  <a:schemeClr val="accent6">
                    <a:lumMod val="50000"/>
                  </a:schemeClr>
                </a:solidFill>
              </a:rPr>
              <a:t>Επίσημων ή άτυπων ομάδων</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271280" y="0"/>
            <a:ext cx="3107352"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ΚΟΙΝΩΝΙΚΗ ΘΕΣΗ</a:t>
            </a:r>
          </a:p>
        </p:txBody>
      </p:sp>
    </p:spTree>
    <p:extLst>
      <p:ext uri="{BB962C8B-B14F-4D97-AF65-F5344CB8AC3E}">
        <p14:creationId xmlns:p14="http://schemas.microsoft.com/office/powerpoint/2010/main" val="19727052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Αμοιβαία προσμονή κοινωνικών ρόλων </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Ανάλογα με την κοινωνική θέση (και την επικοινωνιακή περίσταση) το άτομο περιμένει κάποιες συγκεκριμένες συμπεριφορές απέναντι του και οι άλλοι περιμένουν επίσης από αυτό κάποιες συγκεκριμένες συμπεριφορές συμβατές με τη θέση του</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29779" y="2736502"/>
            <a:ext cx="3401783" cy="954107"/>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ΚΟΙΝΩΝΙΚΗ ΘΕΣΗ</a:t>
            </a:r>
          </a:p>
        </p:txBody>
      </p:sp>
    </p:spTree>
    <p:extLst>
      <p:ext uri="{BB962C8B-B14F-4D97-AF65-F5344CB8AC3E}">
        <p14:creationId xmlns:p14="http://schemas.microsoft.com/office/powerpoint/2010/main" val="491208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504345" y="143641"/>
            <a:ext cx="8687655" cy="6494085"/>
          </a:xfrm>
          <a:prstGeom prst="rect">
            <a:avLst/>
          </a:prstGeom>
          <a:noFill/>
        </p:spPr>
        <p:txBody>
          <a:bodyPr wrap="square" rtlCol="0">
            <a:spAutoFit/>
          </a:bodyPr>
          <a:lstStyle/>
          <a:p>
            <a:pPr marL="457200" indent="-457200">
              <a:buFont typeface="Wingdings" pitchFamily="2" charset="2"/>
              <a:buChar char="q"/>
            </a:pPr>
            <a:r>
              <a:rPr lang="el-GR" sz="3200" b="1" dirty="0">
                <a:solidFill>
                  <a:schemeClr val="accent6">
                    <a:lumMod val="50000"/>
                  </a:schemeClr>
                </a:solidFill>
              </a:rPr>
              <a:t>Η κοινωνική θέση συνδέεται με </a:t>
            </a:r>
            <a:r>
              <a:rPr lang="el-GR" sz="3200" b="1" dirty="0" err="1">
                <a:solidFill>
                  <a:schemeClr val="accent6">
                    <a:lumMod val="50000"/>
                  </a:schemeClr>
                </a:solidFill>
              </a:rPr>
              <a:t>ο,τι</a:t>
            </a:r>
            <a:r>
              <a:rPr lang="el-GR" sz="3200" b="1" dirty="0">
                <a:solidFill>
                  <a:schemeClr val="accent6">
                    <a:lumMod val="50000"/>
                  </a:schemeClr>
                </a:solidFill>
              </a:rPr>
              <a:t> θεωρείται σωστό σε μία κοινωνία ή κοινωνική ομάδα – Κανόνες και πρότυπα</a:t>
            </a:r>
          </a:p>
          <a:p>
            <a:pPr marL="457200" indent="-457200">
              <a:buFont typeface="Wingdings" pitchFamily="2" charset="2"/>
              <a:buChar char="q"/>
            </a:pPr>
            <a:r>
              <a:rPr lang="el-GR" sz="3200" b="1" dirty="0">
                <a:solidFill>
                  <a:schemeClr val="accent6">
                    <a:lumMod val="50000"/>
                  </a:schemeClr>
                </a:solidFill>
              </a:rPr>
              <a:t>Οι ρόλοι δεν λειτουργούν απόλυτα </a:t>
            </a:r>
            <a:r>
              <a:rPr lang="el-GR" sz="3200" b="1" dirty="0" err="1">
                <a:solidFill>
                  <a:schemeClr val="accent6">
                    <a:lumMod val="50000"/>
                  </a:schemeClr>
                </a:solidFill>
              </a:rPr>
              <a:t>συμμορφωτικά</a:t>
            </a:r>
            <a:r>
              <a:rPr lang="el-GR" sz="3200" b="1" dirty="0">
                <a:solidFill>
                  <a:schemeClr val="accent6">
                    <a:lumMod val="50000"/>
                  </a:schemeClr>
                </a:solidFill>
              </a:rPr>
              <a:t> ή στερεοτυπικά</a:t>
            </a:r>
          </a:p>
          <a:p>
            <a:pPr marL="457200" indent="-457200">
              <a:buFont typeface="Wingdings" pitchFamily="2" charset="2"/>
              <a:buChar char="q"/>
            </a:pPr>
            <a:r>
              <a:rPr lang="el-GR" sz="3200" b="1" dirty="0">
                <a:solidFill>
                  <a:schemeClr val="accent6">
                    <a:lumMod val="50000"/>
                  </a:schemeClr>
                </a:solidFill>
              </a:rPr>
              <a:t>Προσαρμόζονται στο προσωπικό στυλ</a:t>
            </a:r>
          </a:p>
          <a:p>
            <a:pPr marL="457200" indent="-457200">
              <a:buFont typeface="Wingdings" pitchFamily="2" charset="2"/>
              <a:buChar char="q"/>
            </a:pPr>
            <a:r>
              <a:rPr lang="el-GR" sz="3200" b="1" dirty="0">
                <a:solidFill>
                  <a:schemeClr val="accent6">
                    <a:lumMod val="50000"/>
                  </a:schemeClr>
                </a:solidFill>
              </a:rPr>
              <a:t>Εμπλουτίζονται με πρωτότυπα στοιχεία</a:t>
            </a:r>
          </a:p>
          <a:p>
            <a:endParaRPr lang="el-GR" sz="3200" b="1" dirty="0">
              <a:solidFill>
                <a:schemeClr val="accent6">
                  <a:lumMod val="50000"/>
                </a:schemeClr>
              </a:solidFill>
            </a:endParaRPr>
          </a:p>
          <a:p>
            <a:r>
              <a:rPr lang="el-GR" sz="3200" b="1" dirty="0">
                <a:solidFill>
                  <a:schemeClr val="accent6">
                    <a:lumMod val="50000"/>
                  </a:schemeClr>
                </a:solidFill>
              </a:rPr>
              <a:t>Εξαρτώνται από: </a:t>
            </a:r>
          </a:p>
          <a:p>
            <a:pPr marL="457200" indent="-457200">
              <a:buFont typeface="Wingdings" pitchFamily="2" charset="2"/>
              <a:buChar char="q"/>
            </a:pPr>
            <a:r>
              <a:rPr lang="el-GR" sz="3200" b="1" dirty="0">
                <a:solidFill>
                  <a:schemeClr val="accent6">
                    <a:lumMod val="50000"/>
                  </a:schemeClr>
                </a:solidFill>
              </a:rPr>
              <a:t>Το πώς τα ίδια τα πρόσωπα βιώνουν την συγκεκριμένη κοινωνική κατάσταση</a:t>
            </a:r>
          </a:p>
          <a:p>
            <a:pPr marL="457200" indent="-457200">
              <a:buFont typeface="Wingdings" pitchFamily="2" charset="2"/>
              <a:buChar char="q"/>
            </a:pPr>
            <a:r>
              <a:rPr lang="el-GR" sz="3200" b="1" dirty="0">
                <a:solidFill>
                  <a:schemeClr val="accent6">
                    <a:lumMod val="50000"/>
                  </a:schemeClr>
                </a:solidFill>
              </a:rPr>
              <a:t>Την ιδιαιτερότητα της αλληλεπίδρασης με το συγκεκριμένο άτομο</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271280" y="0"/>
            <a:ext cx="3107352"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ΚΟΙΝΩΝΙΚΗ ΘΕΣΗ</a:t>
            </a:r>
          </a:p>
        </p:txBody>
      </p:sp>
    </p:spTree>
    <p:extLst>
      <p:ext uri="{BB962C8B-B14F-4D97-AF65-F5344CB8AC3E}">
        <p14:creationId xmlns:p14="http://schemas.microsoft.com/office/powerpoint/2010/main" val="31993607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Συγκρούσεις ρόλου</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Πολύπλοκες κοινωνίες </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Τα άτομα ανήκουν σε πολλές, διαφορετικές και πιθανώς αντιτιθέμενες ομάδες</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Αντιθετικά πρότυπα συμπεριφοράς (πχ. άνεργος νέος, εργαζόμενη μητέρα, συνδικαλιστής εργαζόμενος)</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Πιθανά </a:t>
            </a:r>
            <a:r>
              <a:rPr lang="el-GR" sz="3200" b="1" dirty="0" err="1">
                <a:solidFill>
                  <a:srgbClr val="E4B22D"/>
                </a:solidFill>
                <a:latin typeface="Times New Roman" panose="02020603050405020304" pitchFamily="18" charset="0"/>
                <a:cs typeface="Times New Roman" panose="02020603050405020304" pitchFamily="18" charset="0"/>
              </a:rPr>
              <a:t>ενδοψυχικά</a:t>
            </a:r>
            <a:r>
              <a:rPr lang="el-GR" sz="3200" b="1" dirty="0">
                <a:solidFill>
                  <a:srgbClr val="E4B22D"/>
                </a:solidFill>
                <a:latin typeface="Times New Roman" panose="02020603050405020304" pitchFamily="18" charset="0"/>
                <a:cs typeface="Times New Roman" panose="02020603050405020304" pitchFamily="18" charset="0"/>
              </a:rPr>
              <a:t> και σχεσιακά προβλήματα</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29779" y="2736502"/>
            <a:ext cx="3401783" cy="954107"/>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ΚΟΙΝΩΝΙΚΗ ΘΕΣΗ</a:t>
            </a:r>
          </a:p>
        </p:txBody>
      </p:sp>
    </p:spTree>
    <p:extLst>
      <p:ext uri="{BB962C8B-B14F-4D97-AF65-F5344CB8AC3E}">
        <p14:creationId xmlns:p14="http://schemas.microsoft.com/office/powerpoint/2010/main" val="7757693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3766089" y="267627"/>
            <a:ext cx="8549898" cy="6001643"/>
          </a:xfrm>
          <a:prstGeom prst="rect">
            <a:avLst/>
          </a:prstGeom>
          <a:noFill/>
        </p:spPr>
        <p:txBody>
          <a:bodyPr wrap="square" rtlCol="0">
            <a:spAutoFit/>
          </a:bodyPr>
          <a:lstStyle/>
          <a:p>
            <a:r>
              <a:rPr lang="el-GR" sz="3200" b="1" dirty="0">
                <a:solidFill>
                  <a:schemeClr val="accent6">
                    <a:lumMod val="50000"/>
                  </a:schemeClr>
                </a:solidFill>
              </a:rPr>
              <a:t>Στερεότυπα: </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«Εικόνες» (γνωστικές δομές ή αναπαραστάσεις) που καθορίζουν πως θα γίνουν αντιληπτά τα μέλη της κοινωνικής κατηγορίας (χαρακτηριστικά, συμπεριφορές </a:t>
            </a:r>
            <a:r>
              <a:rPr lang="el-GR" sz="3200" b="1" dirty="0" err="1">
                <a:solidFill>
                  <a:schemeClr val="accent6">
                    <a:lumMod val="50000"/>
                  </a:schemeClr>
                </a:solidFill>
              </a:rPr>
              <a:t>κλπ</a:t>
            </a:r>
            <a:r>
              <a:rPr lang="el-GR" sz="3200" b="1" dirty="0">
                <a:solidFill>
                  <a:schemeClr val="accent6">
                    <a:lumMod val="50000"/>
                  </a:schemeClr>
                </a:solidFill>
              </a:rPr>
              <a:t>)</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Έχουν έντονα συναισθηματικά και αξιολογικά στοιχεία - Προκαταλήψεις</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Οδηγούν σε συμπεριφορές διάκρισης</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271279" y="0"/>
            <a:ext cx="3370823"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a:solidFill>
                  <a:srgbClr val="E4B22D"/>
                </a:solidFill>
                <a:latin typeface="Times New Roman" panose="02020603050405020304" pitchFamily="18" charset="0"/>
                <a:cs typeface="Times New Roman" panose="02020603050405020304" pitchFamily="18" charset="0"/>
              </a:rPr>
              <a:t>ΣΤΕΡΕΟΤΥΠΑ &amp; ΠΡΟΚΑΤΑΛΗΨΕΙΣ</a:t>
            </a:r>
          </a:p>
        </p:txBody>
      </p:sp>
    </p:spTree>
    <p:extLst>
      <p:ext uri="{BB962C8B-B14F-4D97-AF65-F5344CB8AC3E}">
        <p14:creationId xmlns:p14="http://schemas.microsoft.com/office/powerpoint/2010/main" val="1151509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Κάθε άτομο έχει μία προσωπικότητα</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Μία ιδιαίτερη ταυτότητα</a:t>
            </a:r>
          </a:p>
          <a:p>
            <a:pPr marL="914400" lvl="1" indent="-457200">
              <a:buFont typeface="Wingdings" pitchFamily="2" charset="2"/>
              <a:buChar char="§"/>
            </a:pPr>
            <a:endParaRPr lang="el-GR" sz="32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Εμφανίζεται ως μία οντότητα διακριτή </a:t>
            </a:r>
          </a:p>
          <a:p>
            <a:pPr marL="914400" lvl="1" indent="-457200">
              <a:buFont typeface="Wingdings" pitchFamily="2" charset="2"/>
              <a:buChar char="§"/>
            </a:pPr>
            <a:endParaRPr lang="el-GR" sz="32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Λίγο-πολύ σταθερή στο χρόνο</a:t>
            </a:r>
          </a:p>
          <a:p>
            <a:pPr marL="914400" lvl="1" indent="-457200">
              <a:buFont typeface="Wingdings" pitchFamily="2" charset="2"/>
              <a:buChar char="§"/>
            </a:pPr>
            <a:endParaRPr lang="el-GR" sz="32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Εσωτερική οργάνωση του ψυχισμού</a:t>
            </a:r>
          </a:p>
          <a:p>
            <a:pPr marL="914400" lvl="1" indent="-457200">
              <a:buFont typeface="Wingdings" pitchFamily="2" charset="2"/>
              <a:buChar char="§"/>
            </a:pPr>
            <a:endParaRPr lang="el-GR" sz="32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Ολοκληρωμένη και δυναμική δομή </a:t>
            </a:r>
          </a:p>
        </p:txBody>
      </p:sp>
      <p:sp>
        <p:nvSpPr>
          <p:cNvPr id="2" name="TextBox 1">
            <a:extLst>
              <a:ext uri="{FF2B5EF4-FFF2-40B4-BE49-F238E27FC236}">
                <a16:creationId xmlns:a16="http://schemas.microsoft.com/office/drawing/2014/main" id="{1A699794-011C-EA4E-BF5F-BBF7841B9DAE}"/>
              </a:ext>
            </a:extLst>
          </p:cNvPr>
          <p:cNvSpPr txBox="1"/>
          <p:nvPr/>
        </p:nvSpPr>
        <p:spPr>
          <a:xfrm>
            <a:off x="356273" y="2862397"/>
            <a:ext cx="3502617" cy="523220"/>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ΠΡΟΣΩΠΙΚΟΤΗΤΑ</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22369316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Παραδείγματα: Οι ξένοι, οι γυναίκες, οι πλούσιοι, οι Γερμανοί, οι </a:t>
            </a:r>
            <a:r>
              <a:rPr lang="el-GR" sz="3200" b="1" dirty="0" err="1">
                <a:solidFill>
                  <a:srgbClr val="E4B22D"/>
                </a:solidFill>
                <a:latin typeface="Times New Roman" panose="02020603050405020304" pitchFamily="18" charset="0"/>
                <a:cs typeface="Times New Roman" panose="02020603050405020304" pitchFamily="18" charset="0"/>
              </a:rPr>
              <a:t>εκπαιδυετικοί</a:t>
            </a:r>
            <a:r>
              <a:rPr lang="el-GR" sz="3200" b="1" dirty="0">
                <a:solidFill>
                  <a:srgbClr val="E4B22D"/>
                </a:solidFill>
                <a:latin typeface="Times New Roman" panose="02020603050405020304" pitchFamily="18" charset="0"/>
                <a:cs typeface="Times New Roman" panose="02020603050405020304" pitchFamily="18" charset="0"/>
              </a:rPr>
              <a:t> </a:t>
            </a:r>
            <a:r>
              <a:rPr lang="el-GR" sz="3200" b="1" dirty="0" err="1">
                <a:solidFill>
                  <a:srgbClr val="E4B22D"/>
                </a:solidFill>
                <a:latin typeface="Times New Roman" panose="02020603050405020304" pitchFamily="18" charset="0"/>
                <a:cs typeface="Times New Roman" panose="02020603050405020304" pitchFamily="18" charset="0"/>
              </a:rPr>
              <a:t>κλπ</a:t>
            </a:r>
            <a:r>
              <a:rPr lang="el-GR" sz="3200" b="1" dirty="0">
                <a:solidFill>
                  <a:srgbClr val="E4B22D"/>
                </a:solidFill>
                <a:latin typeface="Times New Roman" panose="02020603050405020304" pitchFamily="18" charset="0"/>
                <a:cs typeface="Times New Roman" panose="02020603050405020304" pitchFamily="18" charset="0"/>
              </a:rPr>
              <a:t> </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Αποδίδουν τα ίδια χαρακτηριστικά σε όλα τα μέλη μίας κατηγορίας</a:t>
            </a:r>
          </a:p>
          <a:p>
            <a:pPr marL="457200" lvl="0" indent="-457200">
              <a:buFont typeface="Wingdings" pitchFamily="2" charset="2"/>
              <a:buChar char="q"/>
            </a:pPr>
            <a:endParaRPr lang="el-GR" sz="3200" b="1" dirty="0">
              <a:solidFill>
                <a:srgbClr val="E4B22D"/>
              </a:solidFill>
              <a:latin typeface="Times New Roman" panose="02020603050405020304" pitchFamily="18" charset="0"/>
              <a:cs typeface="Times New Roman" panose="02020603050405020304" pitchFamily="18" charset="0"/>
            </a:endParaRPr>
          </a:p>
          <a:p>
            <a:pPr marL="457200" lvl="0"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Στόχος η «καλύτερη» κατανόησή τους και η πρόβλεψη των συμπεριφορών τους</a:t>
            </a:r>
          </a:p>
          <a:p>
            <a:pPr lvl="0"/>
            <a:endParaRPr lang="el-GR" sz="3200" b="1" dirty="0">
              <a:solidFill>
                <a:srgbClr val="E4B22D"/>
              </a:solidFill>
              <a:latin typeface="Times New Roman" panose="02020603050405020304" pitchFamily="18" charset="0"/>
              <a:cs typeface="Times New Roman" panose="02020603050405020304" pitchFamily="18" charset="0"/>
            </a:endParaRP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
        <p:nvSpPr>
          <p:cNvPr id="14" name="TextBox 13">
            <a:extLst>
              <a:ext uri="{FF2B5EF4-FFF2-40B4-BE49-F238E27FC236}">
                <a16:creationId xmlns:a16="http://schemas.microsoft.com/office/drawing/2014/main" id="{83098E47-D208-764F-B108-2918586B3399}"/>
              </a:ext>
            </a:extLst>
          </p:cNvPr>
          <p:cNvSpPr txBox="1"/>
          <p:nvPr/>
        </p:nvSpPr>
        <p:spPr>
          <a:xfrm>
            <a:off x="380196" y="2951946"/>
            <a:ext cx="3401783" cy="954107"/>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ΣΤΕΡΕΟΤΥΠΑ &amp; ΠΡΟΚΑΤΑΛΗΨΕΙΣ</a:t>
            </a:r>
          </a:p>
        </p:txBody>
      </p:sp>
    </p:spTree>
    <p:extLst>
      <p:ext uri="{BB962C8B-B14F-4D97-AF65-F5344CB8AC3E}">
        <p14:creationId xmlns:p14="http://schemas.microsoft.com/office/powerpoint/2010/main" val="16458131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385A031-8843-6B4C-92DE-5FC35DACDE64}"/>
              </a:ext>
            </a:extLst>
          </p:cNvPr>
          <p:cNvPicPr>
            <a:picLocks noChangeAspect="1"/>
          </p:cNvPicPr>
          <p:nvPr/>
        </p:nvPicPr>
        <p:blipFill rotWithShape="1">
          <a:blip r:embed="rId2"/>
          <a:srcRect b="15146"/>
          <a:stretch/>
        </p:blipFill>
        <p:spPr>
          <a:xfrm>
            <a:off x="9993662" y="6388950"/>
            <a:ext cx="1391514" cy="497552"/>
          </a:xfrm>
          <a:prstGeom prst="rect">
            <a:avLst/>
          </a:prstGeom>
        </p:spPr>
      </p:pic>
      <p:pic>
        <p:nvPicPr>
          <p:cNvPr id="5" name="Εικόνα 4">
            <a:extLst>
              <a:ext uri="{FF2B5EF4-FFF2-40B4-BE49-F238E27FC236}">
                <a16:creationId xmlns:a16="http://schemas.microsoft.com/office/drawing/2014/main" id="{8AA668C3-BCFD-F847-88F2-E431FD86B158}"/>
              </a:ext>
            </a:extLst>
          </p:cNvPr>
          <p:cNvPicPr>
            <a:picLocks noChangeAspect="1"/>
          </p:cNvPicPr>
          <p:nvPr/>
        </p:nvPicPr>
        <p:blipFill rotWithShape="1">
          <a:blip r:embed="rId3"/>
          <a:srcRect t="23965" b="17900"/>
          <a:stretch/>
        </p:blipFill>
        <p:spPr>
          <a:xfrm>
            <a:off x="11385176" y="6388950"/>
            <a:ext cx="806824" cy="469050"/>
          </a:xfrm>
          <a:prstGeom prst="rect">
            <a:avLst/>
          </a:prstGeom>
        </p:spPr>
      </p:pic>
      <p:sp>
        <p:nvSpPr>
          <p:cNvPr id="6" name="Ορθογώνιο 5">
            <a:extLst>
              <a:ext uri="{FF2B5EF4-FFF2-40B4-BE49-F238E27FC236}">
                <a16:creationId xmlns:a16="http://schemas.microsoft.com/office/drawing/2014/main" id="{6DB489BF-55B7-4442-9A7E-C73E0A32D180}"/>
              </a:ext>
            </a:extLst>
          </p:cNvPr>
          <p:cNvSpPr/>
          <p:nvPr/>
        </p:nvSpPr>
        <p:spPr>
          <a:xfrm>
            <a:off x="508103" y="778710"/>
            <a:ext cx="11443370" cy="1754326"/>
          </a:xfrm>
          <a:prstGeom prst="rect">
            <a:avLst/>
          </a:prstGeom>
        </p:spPr>
        <p:txBody>
          <a:bodyPr wrap="square">
            <a:spAutoFit/>
          </a:bodyPr>
          <a:lstStyle/>
          <a:p>
            <a:pPr algn="ctr"/>
            <a:r>
              <a:rPr lang="el-GR" sz="5400" b="1" dirty="0">
                <a:solidFill>
                  <a:srgbClr val="E4B22D"/>
                </a:solidFill>
                <a:latin typeface="Times New Roman" panose="02020603050405020304" pitchFamily="18" charset="0"/>
                <a:cs typeface="Times New Roman" panose="02020603050405020304" pitchFamily="18" charset="0"/>
              </a:rPr>
              <a:t>ΕΙΣΑΓΩΓΗ ΣΤΗΝ</a:t>
            </a:r>
          </a:p>
          <a:p>
            <a:pPr algn="ctr"/>
            <a:r>
              <a:rPr lang="el-GR" sz="5400" b="1" dirty="0">
                <a:solidFill>
                  <a:srgbClr val="E4B22D"/>
                </a:solidFill>
                <a:latin typeface="Times New Roman" panose="02020603050405020304" pitchFamily="18" charset="0"/>
                <a:cs typeface="Times New Roman" panose="02020603050405020304" pitchFamily="18" charset="0"/>
              </a:rPr>
              <a:t>ΨΥΧΟΛΟΓΙΑ ΤΗΣ ΕΠΙΚΟΙΝΩΝΙΑΣ</a:t>
            </a:r>
          </a:p>
        </p:txBody>
      </p:sp>
      <p:sp>
        <p:nvSpPr>
          <p:cNvPr id="7" name="Ορθογώνιο 6">
            <a:extLst>
              <a:ext uri="{FF2B5EF4-FFF2-40B4-BE49-F238E27FC236}">
                <a16:creationId xmlns:a16="http://schemas.microsoft.com/office/drawing/2014/main" id="{3F1BFCCE-3817-CA48-B285-E1ECDB3E01BD}"/>
              </a:ext>
            </a:extLst>
          </p:cNvPr>
          <p:cNvSpPr/>
          <p:nvPr/>
        </p:nvSpPr>
        <p:spPr>
          <a:xfrm>
            <a:off x="4408943" y="2533036"/>
            <a:ext cx="3203121" cy="646331"/>
          </a:xfrm>
          <a:prstGeom prst="rect">
            <a:avLst/>
          </a:prstGeom>
        </p:spPr>
        <p:txBody>
          <a:bodyPr wrap="none">
            <a:spAutoFit/>
          </a:bodyPr>
          <a:lstStyle/>
          <a:p>
            <a:r>
              <a:rPr lang="el-GR" sz="3600" b="1" dirty="0">
                <a:solidFill>
                  <a:srgbClr val="E4B22D"/>
                </a:solidFill>
                <a:latin typeface="Times New Roman" panose="02020603050405020304" pitchFamily="18" charset="0"/>
                <a:cs typeface="Times New Roman" panose="02020603050405020304" pitchFamily="18" charset="0"/>
              </a:rPr>
              <a:t>1ο ΕΞΑΜΗΝΟ</a:t>
            </a:r>
          </a:p>
        </p:txBody>
      </p:sp>
      <p:pic>
        <p:nvPicPr>
          <p:cNvPr id="8" name="Εικόνα 7">
            <a:extLst>
              <a:ext uri="{FF2B5EF4-FFF2-40B4-BE49-F238E27FC236}">
                <a16:creationId xmlns:a16="http://schemas.microsoft.com/office/drawing/2014/main" id="{25F0AF23-0741-B547-B4BB-AC4D7A26A3EE}"/>
              </a:ext>
            </a:extLst>
          </p:cNvPr>
          <p:cNvPicPr>
            <a:picLocks noChangeAspect="1"/>
          </p:cNvPicPr>
          <p:nvPr/>
        </p:nvPicPr>
        <p:blipFill>
          <a:blip r:embed="rId4"/>
          <a:stretch>
            <a:fillRect/>
          </a:stretch>
        </p:blipFill>
        <p:spPr>
          <a:xfrm>
            <a:off x="201478" y="-112433"/>
            <a:ext cx="229134" cy="7082866"/>
          </a:xfrm>
          <a:prstGeom prst="rect">
            <a:avLst/>
          </a:prstGeom>
        </p:spPr>
      </p:pic>
      <p:sp>
        <p:nvSpPr>
          <p:cNvPr id="10" name="Ορθογώνιο 9">
            <a:extLst>
              <a:ext uri="{FF2B5EF4-FFF2-40B4-BE49-F238E27FC236}">
                <a16:creationId xmlns:a16="http://schemas.microsoft.com/office/drawing/2014/main" id="{74EC32C4-E0D9-3541-8A4A-11FB8BB6E6B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Ορθογώνιο 10">
            <a:extLst>
              <a:ext uri="{FF2B5EF4-FFF2-40B4-BE49-F238E27FC236}">
                <a16:creationId xmlns:a16="http://schemas.microsoft.com/office/drawing/2014/main" id="{061C22F5-DC6D-4749-8F52-03F6C3574044}"/>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Ορθογώνιο 11">
            <a:extLst>
              <a:ext uri="{FF2B5EF4-FFF2-40B4-BE49-F238E27FC236}">
                <a16:creationId xmlns:a16="http://schemas.microsoft.com/office/drawing/2014/main" id="{4498F46F-1378-0D45-BDB3-517B6A2937E7}"/>
              </a:ext>
            </a:extLst>
          </p:cNvPr>
          <p:cNvSpPr/>
          <p:nvPr/>
        </p:nvSpPr>
        <p:spPr>
          <a:xfrm>
            <a:off x="430612" y="6334780"/>
            <a:ext cx="5970493" cy="523220"/>
          </a:xfrm>
          <a:prstGeom prst="rect">
            <a:avLst/>
          </a:prstGeom>
        </p:spPr>
        <p:txBody>
          <a:bodyPr wrap="square">
            <a:spAutoFit/>
          </a:bodyPr>
          <a:lstStyle/>
          <a:p>
            <a:r>
              <a:rPr lang="el-GR" sz="2800" b="1" dirty="0">
                <a:solidFill>
                  <a:srgbClr val="E4B22D"/>
                </a:solidFill>
                <a:latin typeface="Times New Roman" panose="02020603050405020304" pitchFamily="18" charset="0"/>
                <a:cs typeface="Times New Roman" panose="02020603050405020304" pitchFamily="18" charset="0"/>
              </a:rPr>
              <a:t>ΔΙΔΑΣΚΩΝ: Δρ. Αγγέλου Γιάννης</a:t>
            </a:r>
          </a:p>
        </p:txBody>
      </p:sp>
    </p:spTree>
    <p:extLst>
      <p:ext uri="{BB962C8B-B14F-4D97-AF65-F5344CB8AC3E}">
        <p14:creationId xmlns:p14="http://schemas.microsoft.com/office/powerpoint/2010/main" val="2361499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ΠΡΟΣΩΠΙΚΟΤΗΤΑ</a:t>
            </a:r>
          </a:p>
        </p:txBody>
      </p:sp>
      <p:sp>
        <p:nvSpPr>
          <p:cNvPr id="2" name="TextBox 1">
            <a:extLst>
              <a:ext uri="{FF2B5EF4-FFF2-40B4-BE49-F238E27FC236}">
                <a16:creationId xmlns:a16="http://schemas.microsoft.com/office/drawing/2014/main" id="{1A699794-011C-EA4E-BF5F-BBF7841B9DAE}"/>
              </a:ext>
            </a:extLst>
          </p:cNvPr>
          <p:cNvSpPr txBox="1"/>
          <p:nvPr/>
        </p:nvSpPr>
        <p:spPr>
          <a:xfrm>
            <a:off x="4726983" y="1166842"/>
            <a:ext cx="6865749" cy="4031873"/>
          </a:xfrm>
          <a:prstGeom prst="rect">
            <a:avLst/>
          </a:prstGeom>
          <a:noFill/>
        </p:spPr>
        <p:txBody>
          <a:bodyPr wrap="square" rtlCol="0">
            <a:spAutoFit/>
          </a:bodyPr>
          <a:lstStyle/>
          <a:p>
            <a:pPr marL="457200" indent="-457200">
              <a:buFont typeface="Wingdings" pitchFamily="2" charset="2"/>
              <a:buChar char="q"/>
            </a:pPr>
            <a:r>
              <a:rPr lang="el-GR" sz="3200" b="1" dirty="0">
                <a:solidFill>
                  <a:schemeClr val="accent6">
                    <a:lumMod val="50000"/>
                  </a:schemeClr>
                </a:solidFill>
              </a:rPr>
              <a:t>Συμπεριφορές στην επιφάνεια</a:t>
            </a:r>
          </a:p>
          <a:p>
            <a:pPr marL="457200" indent="-457200">
              <a:buFont typeface="Wingdings" pitchFamily="2" charset="2"/>
              <a:buChar char="q"/>
            </a:pPr>
            <a:endParaRPr lang="el-GR" sz="3200" b="1" dirty="0">
              <a:solidFill>
                <a:schemeClr val="accent6">
                  <a:lumMod val="50000"/>
                </a:schemeClr>
              </a:solidFill>
            </a:endParaRPr>
          </a:p>
          <a:p>
            <a:pPr marL="914400" lvl="1" indent="-457200">
              <a:buFont typeface="Wingdings" pitchFamily="2" charset="2"/>
              <a:buChar char="§"/>
            </a:pPr>
            <a:r>
              <a:rPr lang="el-GR" sz="3200" b="1" dirty="0">
                <a:solidFill>
                  <a:schemeClr val="accent6">
                    <a:lumMod val="50000"/>
                  </a:schemeClr>
                </a:solidFill>
              </a:rPr>
              <a:t>Καθορίζονται από υποκείμενη δομή: ψυχισμό</a:t>
            </a:r>
          </a:p>
          <a:p>
            <a:pPr marL="914400" lvl="1" indent="-457200">
              <a:buFont typeface="Wingdings" pitchFamily="2" charset="2"/>
              <a:buChar char="§"/>
            </a:pPr>
            <a:endParaRPr lang="el-GR" sz="3200" b="1" dirty="0">
              <a:solidFill>
                <a:schemeClr val="accent6">
                  <a:lumMod val="50000"/>
                </a:schemeClr>
              </a:solidFill>
            </a:endParaRPr>
          </a:p>
          <a:p>
            <a:pPr marL="914400" lvl="1" indent="-457200">
              <a:buFont typeface="Wingdings" pitchFamily="2" charset="2"/>
              <a:buChar char="§"/>
            </a:pPr>
            <a:r>
              <a:rPr lang="el-GR" sz="3200" b="1" dirty="0">
                <a:solidFill>
                  <a:schemeClr val="accent6">
                    <a:lumMod val="50000"/>
                  </a:schemeClr>
                </a:solidFill>
              </a:rPr>
              <a:t>Κάθε εκφραστικό φαινόμενο παραπέμπει σε διάφορα επίπεδα σχηματισμού του</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312548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lvl="1"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Βαθύ επίπεδο: Ψυχισμός</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1371600" lvl="2"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Επιθυμίες, κίνητρα, αξίες</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Επιμέρους στάσεις: Τρόπος που αντιμετωπίζει το άτομο τον κόσμο</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marL="1371600" lvl="2" indent="-457200">
              <a:buFont typeface="Wingdings" pitchFamily="2" charset="2"/>
              <a:buChar char="§"/>
            </a:pPr>
            <a:r>
              <a:rPr lang="el-GR" sz="3200" b="1" dirty="0">
                <a:solidFill>
                  <a:srgbClr val="E4B22D"/>
                </a:solidFill>
                <a:latin typeface="Times New Roman" panose="02020603050405020304" pitchFamily="18" charset="0"/>
                <a:cs typeface="Times New Roman" panose="02020603050405020304" pitchFamily="18" charset="0"/>
              </a:rPr>
              <a:t>Προδιαθέσεις: Γνώμες/απόψεις και συμπεριφορά </a:t>
            </a:r>
          </a:p>
          <a:p>
            <a:pPr marL="914400" lvl="1" indent="-457200">
              <a:buFont typeface="Wingdings" pitchFamily="2" charset="2"/>
              <a:buChar char="§"/>
            </a:pPr>
            <a:endParaRPr lang="el-GR" sz="3200" b="1" dirty="0">
              <a:solidFill>
                <a:srgbClr val="E4B22D"/>
              </a:solidFill>
              <a:latin typeface="Times New Roman" panose="02020603050405020304" pitchFamily="18" charset="0"/>
              <a:cs typeface="Times New Roman" panose="02020603050405020304" pitchFamily="18" charset="0"/>
            </a:endParaRPr>
          </a:p>
          <a:p>
            <a:pPr marL="914400" lvl="1" indent="-457200">
              <a:buFont typeface="Wingdings" pitchFamily="2" charset="2"/>
              <a:buChar char="q"/>
            </a:pPr>
            <a:r>
              <a:rPr lang="el-GR" sz="3200" b="1" dirty="0">
                <a:solidFill>
                  <a:srgbClr val="E4B22D"/>
                </a:solidFill>
                <a:latin typeface="Times New Roman" panose="02020603050405020304" pitchFamily="18" charset="0"/>
                <a:cs typeface="Times New Roman" panose="02020603050405020304" pitchFamily="18" charset="0"/>
              </a:rPr>
              <a:t>Επιφάνεια: Συμπεριφορές</a:t>
            </a:r>
          </a:p>
        </p:txBody>
      </p:sp>
      <p:sp>
        <p:nvSpPr>
          <p:cNvPr id="2" name="TextBox 1">
            <a:extLst>
              <a:ext uri="{FF2B5EF4-FFF2-40B4-BE49-F238E27FC236}">
                <a16:creationId xmlns:a16="http://schemas.microsoft.com/office/drawing/2014/main" id="{1A699794-011C-EA4E-BF5F-BBF7841B9DAE}"/>
              </a:ext>
            </a:extLst>
          </p:cNvPr>
          <p:cNvSpPr txBox="1"/>
          <p:nvPr/>
        </p:nvSpPr>
        <p:spPr>
          <a:xfrm>
            <a:off x="356273" y="2862397"/>
            <a:ext cx="3502617" cy="523220"/>
          </a:xfrm>
          <a:prstGeom prst="rect">
            <a:avLst/>
          </a:prstGeom>
          <a:noFill/>
        </p:spPr>
        <p:txBody>
          <a:bodyPr wrap="square" rtlCol="0">
            <a:spAutoFit/>
          </a:bodyPr>
          <a:lstStyle/>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ΠΡΟΣΩΠΙΚΟΤΗΤΑ</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2977460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410763" y="0"/>
            <a:ext cx="4009595"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a:solidFill>
                  <a:srgbClr val="E4B22D"/>
                </a:solidFill>
                <a:latin typeface="Times New Roman" panose="02020603050405020304" pitchFamily="18" charset="0"/>
                <a:cs typeface="Times New Roman" panose="02020603050405020304" pitchFamily="18" charset="0"/>
              </a:rPr>
              <a:t>ΠΡΟΣΩΠΙΚΟΤΗΤΑ</a:t>
            </a:r>
          </a:p>
        </p:txBody>
      </p:sp>
      <p:sp>
        <p:nvSpPr>
          <p:cNvPr id="2" name="TextBox 1">
            <a:extLst>
              <a:ext uri="{FF2B5EF4-FFF2-40B4-BE49-F238E27FC236}">
                <a16:creationId xmlns:a16="http://schemas.microsoft.com/office/drawing/2014/main" id="{1A699794-011C-EA4E-BF5F-BBF7841B9DAE}"/>
              </a:ext>
            </a:extLst>
          </p:cNvPr>
          <p:cNvSpPr txBox="1"/>
          <p:nvPr/>
        </p:nvSpPr>
        <p:spPr>
          <a:xfrm>
            <a:off x="4711484" y="1166842"/>
            <a:ext cx="6865749" cy="4524315"/>
          </a:xfrm>
          <a:prstGeom prst="rect">
            <a:avLst/>
          </a:prstGeom>
          <a:noFill/>
        </p:spPr>
        <p:txBody>
          <a:bodyPr wrap="square" rtlCol="0">
            <a:spAutoFit/>
          </a:bodyPr>
          <a:lstStyle/>
          <a:p>
            <a:r>
              <a:rPr lang="el-GR" sz="3200" b="1" dirty="0">
                <a:solidFill>
                  <a:schemeClr val="accent6">
                    <a:lumMod val="50000"/>
                  </a:schemeClr>
                </a:solidFill>
              </a:rPr>
              <a:t>Ψυχανάλυση</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Ψυχισμός: δεξαμενή πρωτόγονων </a:t>
            </a:r>
            <a:r>
              <a:rPr lang="el-GR" sz="3200" b="1" dirty="0" err="1">
                <a:solidFill>
                  <a:schemeClr val="accent6">
                    <a:lumMod val="50000"/>
                  </a:schemeClr>
                </a:solidFill>
              </a:rPr>
              <a:t>ενορμήσεων</a:t>
            </a:r>
            <a:r>
              <a:rPr lang="el-GR" sz="3200" b="1" dirty="0">
                <a:solidFill>
                  <a:schemeClr val="accent6">
                    <a:lumMod val="50000"/>
                  </a:schemeClr>
                </a:solidFill>
              </a:rPr>
              <a:t> ή ενστίκτων που επιζητούν να γίνουν πράξη (απωθημένα στοιχεία)</a:t>
            </a:r>
          </a:p>
          <a:p>
            <a:pPr marL="457200" indent="-457200">
              <a:buFont typeface="Wingdings" pitchFamily="2" charset="2"/>
              <a:buChar char="q"/>
            </a:pPr>
            <a:endParaRPr lang="el-GR" sz="3200" b="1" dirty="0">
              <a:solidFill>
                <a:schemeClr val="accent6">
                  <a:lumMod val="50000"/>
                </a:schemeClr>
              </a:solidFill>
            </a:endParaRPr>
          </a:p>
          <a:p>
            <a:pPr marL="457200" indent="-457200">
              <a:buFont typeface="Wingdings" pitchFamily="2" charset="2"/>
              <a:buChar char="q"/>
            </a:pPr>
            <a:r>
              <a:rPr lang="el-GR" sz="3200" b="1" dirty="0">
                <a:solidFill>
                  <a:schemeClr val="accent6">
                    <a:lumMod val="50000"/>
                  </a:schemeClr>
                </a:solidFill>
              </a:rPr>
              <a:t>Συμπεριφορές: εκφράζουν επιθυμίες, ανάγκες ή κίνητρα </a:t>
            </a: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Tree>
    <p:extLst>
      <p:ext uri="{BB962C8B-B14F-4D97-AF65-F5344CB8AC3E}">
        <p14:creationId xmlns:p14="http://schemas.microsoft.com/office/powerpoint/2010/main" val="1885493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061C22F5-DC6D-4749-8F52-03F6C3574044}"/>
              </a:ext>
            </a:extLst>
          </p:cNvPr>
          <p:cNvSpPr/>
          <p:nvPr/>
        </p:nvSpPr>
        <p:spPr>
          <a:xfrm>
            <a:off x="3731562" y="0"/>
            <a:ext cx="8460438" cy="6858000"/>
          </a:xfrm>
          <a:prstGeom prst="rect">
            <a:avLst/>
          </a:prstGeom>
          <a:solidFill>
            <a:schemeClr val="accent6">
              <a:lumMod val="50000"/>
            </a:schemeClr>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200" b="1" dirty="0">
                <a:solidFill>
                  <a:srgbClr val="E4B22D"/>
                </a:solidFill>
                <a:latin typeface="Times New Roman" panose="02020603050405020304" pitchFamily="18" charset="0"/>
                <a:cs typeface="Times New Roman" panose="02020603050405020304" pitchFamily="18" charset="0"/>
              </a:rPr>
              <a:t>Συνειδητό: δέχεται τα στοιχεία (ερεθίσματα, πληροφορίες, περιεχόμενα) από τον εξωτερικό και εσωτερικό κόσμο </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err="1">
                <a:solidFill>
                  <a:srgbClr val="E4B22D"/>
                </a:solidFill>
                <a:latin typeface="Times New Roman" panose="02020603050405020304" pitchFamily="18" charset="0"/>
                <a:cs typeface="Times New Roman" panose="02020603050405020304" pitchFamily="18" charset="0"/>
              </a:rPr>
              <a:t>Προσυνειδητό</a:t>
            </a:r>
            <a:r>
              <a:rPr lang="el-GR" sz="3200" b="1" dirty="0">
                <a:solidFill>
                  <a:srgbClr val="E4B22D"/>
                </a:solidFill>
                <a:latin typeface="Times New Roman" panose="02020603050405020304" pitchFamily="18" charset="0"/>
                <a:cs typeface="Times New Roman" panose="02020603050405020304" pitchFamily="18" charset="0"/>
              </a:rPr>
              <a:t>: η συνειδητή νοητική δραστηριότητα δεν μπορεί να περιλαμβάνει ταυτόχρονα υπερβολικά πολλές παραστάσεις, αλλά τα στοιχεία είναι διαθέσιμα να ανακληθούν</a:t>
            </a:r>
          </a:p>
          <a:p>
            <a:pPr lvl="0"/>
            <a:endParaRPr lang="el-GR" sz="3200" b="1" dirty="0">
              <a:solidFill>
                <a:srgbClr val="E4B22D"/>
              </a:solidFill>
              <a:latin typeface="Times New Roman" panose="02020603050405020304" pitchFamily="18" charset="0"/>
              <a:cs typeface="Times New Roman" panose="02020603050405020304" pitchFamily="18" charset="0"/>
            </a:endParaRPr>
          </a:p>
          <a:p>
            <a:pPr lvl="0"/>
            <a:r>
              <a:rPr lang="el-GR" sz="3200" b="1" dirty="0">
                <a:solidFill>
                  <a:srgbClr val="E4B22D"/>
                </a:solidFill>
                <a:latin typeface="Times New Roman" panose="02020603050405020304" pitchFamily="18" charset="0"/>
                <a:cs typeface="Times New Roman" panose="02020603050405020304" pitchFamily="18" charset="0"/>
              </a:rPr>
              <a:t>Ασυνείδητο: απωθημένα στοιχεία (επώδυνες αναμνήσεις ή προδιαθέσεις αντίθετες με αυτές που θα ήθελε ή θα έπρεπε να εκδηλώσει το υποκείμενο)</a:t>
            </a:r>
          </a:p>
        </p:txBody>
      </p:sp>
      <p:sp>
        <p:nvSpPr>
          <p:cNvPr id="2" name="TextBox 1">
            <a:extLst>
              <a:ext uri="{FF2B5EF4-FFF2-40B4-BE49-F238E27FC236}">
                <a16:creationId xmlns:a16="http://schemas.microsoft.com/office/drawing/2014/main" id="{1A699794-011C-EA4E-BF5F-BBF7841B9DAE}"/>
              </a:ext>
            </a:extLst>
          </p:cNvPr>
          <p:cNvSpPr txBox="1"/>
          <p:nvPr/>
        </p:nvSpPr>
        <p:spPr>
          <a:xfrm>
            <a:off x="356273" y="2862397"/>
            <a:ext cx="3502617" cy="1384995"/>
          </a:xfrm>
          <a:prstGeom prst="rect">
            <a:avLst/>
          </a:prstGeom>
          <a:noFill/>
        </p:spPr>
        <p:txBody>
          <a:bodyPr wrap="square" rtlCol="0">
            <a:spAutoFit/>
          </a:bodyPr>
          <a:lstStyle/>
          <a:p>
            <a:pPr algn="ctr"/>
            <a:r>
              <a:rPr lang="en-US" sz="2800" b="1" dirty="0">
                <a:solidFill>
                  <a:schemeClr val="accent6">
                    <a:lumMod val="50000"/>
                  </a:schemeClr>
                </a:solidFill>
                <a:latin typeface="Times New Roman" panose="02020603050405020304" pitchFamily="18" charset="0"/>
                <a:cs typeface="Times New Roman" panose="02020603050405020304" pitchFamily="18" charset="0"/>
              </a:rPr>
              <a:t>FREUD</a:t>
            </a:r>
          </a:p>
          <a:p>
            <a:pPr algn="ctr"/>
            <a:r>
              <a:rPr lang="el-GR" sz="2800" b="1" dirty="0">
                <a:solidFill>
                  <a:schemeClr val="accent6">
                    <a:lumMod val="50000"/>
                  </a:schemeClr>
                </a:solidFill>
                <a:latin typeface="Times New Roman" panose="02020603050405020304" pitchFamily="18" charset="0"/>
                <a:cs typeface="Times New Roman" panose="02020603050405020304" pitchFamily="18" charset="0"/>
              </a:rPr>
              <a:t>ΠΡΩΤΗ ΤΟΠΙΚΗ ΘΕΩΡΙΑ</a:t>
            </a:r>
          </a:p>
        </p:txBody>
      </p:sp>
      <p:pic>
        <p:nvPicPr>
          <p:cNvPr id="8" name="Εικόνα 7">
            <a:extLst>
              <a:ext uri="{FF2B5EF4-FFF2-40B4-BE49-F238E27FC236}">
                <a16:creationId xmlns:a16="http://schemas.microsoft.com/office/drawing/2014/main" id="{30FAAD6C-3902-054E-82FB-C97C9F69B766}"/>
              </a:ext>
            </a:extLst>
          </p:cNvPr>
          <p:cNvPicPr>
            <a:picLocks noChangeAspect="1"/>
          </p:cNvPicPr>
          <p:nvPr/>
        </p:nvPicPr>
        <p:blipFill>
          <a:blip r:embed="rId2"/>
          <a:stretch>
            <a:fillRect/>
          </a:stretch>
        </p:blipFill>
        <p:spPr>
          <a:xfrm>
            <a:off x="201478" y="-112433"/>
            <a:ext cx="229134" cy="7082866"/>
          </a:xfrm>
          <a:prstGeom prst="rect">
            <a:avLst/>
          </a:prstGeom>
        </p:spPr>
      </p:pic>
      <p:sp>
        <p:nvSpPr>
          <p:cNvPr id="9" name="Ορθογώνιο 8">
            <a:extLst>
              <a:ext uri="{FF2B5EF4-FFF2-40B4-BE49-F238E27FC236}">
                <a16:creationId xmlns:a16="http://schemas.microsoft.com/office/drawing/2014/main" id="{8225C5B7-C252-0348-9CD5-A35D0EDF9A57}"/>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49741095-E6A1-D045-A1F2-DAD8D28EC5DD}"/>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2" name="Εικόνα 11">
            <a:extLst>
              <a:ext uri="{FF2B5EF4-FFF2-40B4-BE49-F238E27FC236}">
                <a16:creationId xmlns:a16="http://schemas.microsoft.com/office/drawing/2014/main" id="{C993A765-16EC-D442-AD10-94267855A1A0}"/>
              </a:ext>
            </a:extLst>
          </p:cNvPr>
          <p:cNvPicPr>
            <a:picLocks noChangeAspect="1"/>
          </p:cNvPicPr>
          <p:nvPr/>
        </p:nvPicPr>
        <p:blipFill rotWithShape="1">
          <a:blip r:embed="rId3"/>
          <a:srcRect b="15146"/>
          <a:stretch/>
        </p:blipFill>
        <p:spPr>
          <a:xfrm>
            <a:off x="430612" y="6360447"/>
            <a:ext cx="1391514" cy="497552"/>
          </a:xfrm>
          <a:prstGeom prst="rect">
            <a:avLst/>
          </a:prstGeom>
        </p:spPr>
      </p:pic>
      <p:pic>
        <p:nvPicPr>
          <p:cNvPr id="13" name="Εικόνα 12">
            <a:extLst>
              <a:ext uri="{FF2B5EF4-FFF2-40B4-BE49-F238E27FC236}">
                <a16:creationId xmlns:a16="http://schemas.microsoft.com/office/drawing/2014/main" id="{B42351CE-DA32-5348-B7A7-ADD21BB4E2FC}"/>
              </a:ext>
            </a:extLst>
          </p:cNvPr>
          <p:cNvPicPr>
            <a:picLocks noChangeAspect="1"/>
          </p:cNvPicPr>
          <p:nvPr/>
        </p:nvPicPr>
        <p:blipFill rotWithShape="1">
          <a:blip r:embed="rId4"/>
          <a:srcRect t="23965" b="17900"/>
          <a:stretch/>
        </p:blipFill>
        <p:spPr>
          <a:xfrm>
            <a:off x="1822126" y="6360447"/>
            <a:ext cx="806824" cy="469050"/>
          </a:xfrm>
          <a:prstGeom prst="rect">
            <a:avLst/>
          </a:prstGeom>
        </p:spPr>
      </p:pic>
    </p:spTree>
    <p:extLst>
      <p:ext uri="{BB962C8B-B14F-4D97-AF65-F5344CB8AC3E}">
        <p14:creationId xmlns:p14="http://schemas.microsoft.com/office/powerpoint/2010/main" val="2746399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699794-011C-EA4E-BF5F-BBF7841B9DAE}"/>
              </a:ext>
            </a:extLst>
          </p:cNvPr>
          <p:cNvSpPr txBox="1"/>
          <p:nvPr/>
        </p:nvSpPr>
        <p:spPr>
          <a:xfrm>
            <a:off x="4450200" y="2151727"/>
            <a:ext cx="7338388" cy="2554545"/>
          </a:xfrm>
          <a:prstGeom prst="rect">
            <a:avLst/>
          </a:prstGeom>
          <a:noFill/>
        </p:spPr>
        <p:txBody>
          <a:bodyPr wrap="square" rtlCol="0">
            <a:spAutoFit/>
          </a:bodyPr>
          <a:lstStyle/>
          <a:p>
            <a:r>
              <a:rPr lang="el-GR" sz="3200" b="1" dirty="0">
                <a:solidFill>
                  <a:schemeClr val="accent6">
                    <a:lumMod val="50000"/>
                  </a:schemeClr>
                </a:solidFill>
              </a:rPr>
              <a:t>Αυτή η σύγκρουση και λογοκρισία της πρόσβασης των απωθημένων στοιχείων στη συνείδηση είναι η βάση πολλών φαινομένων της καθημερινής ζωής και νευρωτικών συμπτωμάτων</a:t>
            </a:r>
            <a:endParaRPr lang="en-US" sz="3200" b="1" dirty="0">
              <a:solidFill>
                <a:schemeClr val="accent6">
                  <a:lumMod val="50000"/>
                </a:schemeClr>
              </a:solidFill>
            </a:endParaRPr>
          </a:p>
        </p:txBody>
      </p:sp>
      <p:pic>
        <p:nvPicPr>
          <p:cNvPr id="8" name="Εικόνα 7">
            <a:extLst>
              <a:ext uri="{FF2B5EF4-FFF2-40B4-BE49-F238E27FC236}">
                <a16:creationId xmlns:a16="http://schemas.microsoft.com/office/drawing/2014/main" id="{5F3DDAAC-C873-304C-84D2-4E726538CB70}"/>
              </a:ext>
            </a:extLst>
          </p:cNvPr>
          <p:cNvPicPr>
            <a:picLocks noChangeAspect="1"/>
          </p:cNvPicPr>
          <p:nvPr/>
        </p:nvPicPr>
        <p:blipFill>
          <a:blip r:embed="rId2"/>
          <a:stretch>
            <a:fillRect/>
          </a:stretch>
        </p:blipFill>
        <p:spPr>
          <a:xfrm>
            <a:off x="201477" y="-112433"/>
            <a:ext cx="340963" cy="7082866"/>
          </a:xfrm>
          <a:prstGeom prst="rect">
            <a:avLst/>
          </a:prstGeom>
        </p:spPr>
      </p:pic>
      <p:sp>
        <p:nvSpPr>
          <p:cNvPr id="9" name="Ορθογώνιο 8">
            <a:extLst>
              <a:ext uri="{FF2B5EF4-FFF2-40B4-BE49-F238E27FC236}">
                <a16:creationId xmlns:a16="http://schemas.microsoft.com/office/drawing/2014/main" id="{EEC8C513-095A-0943-9921-5DFB65309D2E}"/>
              </a:ext>
            </a:extLst>
          </p:cNvPr>
          <p:cNvSpPr/>
          <p:nvPr/>
        </p:nvSpPr>
        <p:spPr>
          <a:xfrm>
            <a:off x="123987" y="0"/>
            <a:ext cx="139485" cy="6858000"/>
          </a:xfrm>
          <a:prstGeom prst="rect">
            <a:avLst/>
          </a:prstGeom>
          <a:solidFill>
            <a:srgbClr val="E4B22D"/>
          </a:solidFill>
          <a:ln>
            <a:solidFill>
              <a:srgbClr val="E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CD1BE159-1B2A-E540-8625-85CE915081B3}"/>
              </a:ext>
            </a:extLst>
          </p:cNvPr>
          <p:cNvSpPr/>
          <p:nvPr/>
        </p:nvSpPr>
        <p:spPr>
          <a:xfrm>
            <a:off x="-23305" y="0"/>
            <a:ext cx="147292" cy="6858000"/>
          </a:xfrm>
          <a:prstGeom prst="rect">
            <a:avLst/>
          </a:prstGeom>
          <a:solidFill>
            <a:srgbClr val="44CBC9"/>
          </a:solidFill>
          <a:ln>
            <a:solidFill>
              <a:srgbClr val="44CB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14" name="Εικόνα 13">
            <a:extLst>
              <a:ext uri="{FF2B5EF4-FFF2-40B4-BE49-F238E27FC236}">
                <a16:creationId xmlns:a16="http://schemas.microsoft.com/office/drawing/2014/main" id="{DC44DACC-220B-EE40-B3FA-8AC3239073F1}"/>
              </a:ext>
            </a:extLst>
          </p:cNvPr>
          <p:cNvPicPr>
            <a:picLocks noChangeAspect="1"/>
          </p:cNvPicPr>
          <p:nvPr/>
        </p:nvPicPr>
        <p:blipFill rotWithShape="1">
          <a:blip r:embed="rId3"/>
          <a:srcRect b="15146"/>
          <a:stretch/>
        </p:blipFill>
        <p:spPr>
          <a:xfrm>
            <a:off x="9993662" y="6388950"/>
            <a:ext cx="1391514" cy="497552"/>
          </a:xfrm>
          <a:prstGeom prst="rect">
            <a:avLst/>
          </a:prstGeom>
        </p:spPr>
      </p:pic>
      <p:pic>
        <p:nvPicPr>
          <p:cNvPr id="15" name="Εικόνα 14">
            <a:extLst>
              <a:ext uri="{FF2B5EF4-FFF2-40B4-BE49-F238E27FC236}">
                <a16:creationId xmlns:a16="http://schemas.microsoft.com/office/drawing/2014/main" id="{4E4C1B43-3736-CD44-8550-2A32323CBFFD}"/>
              </a:ext>
            </a:extLst>
          </p:cNvPr>
          <p:cNvPicPr>
            <a:picLocks noChangeAspect="1"/>
          </p:cNvPicPr>
          <p:nvPr/>
        </p:nvPicPr>
        <p:blipFill rotWithShape="1">
          <a:blip r:embed="rId4"/>
          <a:srcRect t="23965" b="17900"/>
          <a:stretch/>
        </p:blipFill>
        <p:spPr>
          <a:xfrm>
            <a:off x="11385176" y="6388950"/>
            <a:ext cx="806824" cy="469050"/>
          </a:xfrm>
          <a:prstGeom prst="rect">
            <a:avLst/>
          </a:prstGeom>
        </p:spPr>
      </p:pic>
      <p:sp>
        <p:nvSpPr>
          <p:cNvPr id="12" name="Ορθογώνιο 11">
            <a:extLst>
              <a:ext uri="{FF2B5EF4-FFF2-40B4-BE49-F238E27FC236}">
                <a16:creationId xmlns:a16="http://schemas.microsoft.com/office/drawing/2014/main" id="{266B2BFE-A02D-CE49-A7CE-6AB8A0144CC3}"/>
              </a:ext>
            </a:extLst>
          </p:cNvPr>
          <p:cNvSpPr/>
          <p:nvPr/>
        </p:nvSpPr>
        <p:spPr>
          <a:xfrm>
            <a:off x="410764" y="0"/>
            <a:ext cx="3835773" cy="6858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E4B22D"/>
                </a:solidFill>
                <a:latin typeface="Times New Roman" panose="02020603050405020304" pitchFamily="18" charset="0"/>
                <a:cs typeface="Times New Roman" panose="02020603050405020304" pitchFamily="18" charset="0"/>
              </a:rPr>
              <a:t>FREUD</a:t>
            </a:r>
          </a:p>
          <a:p>
            <a:pPr algn="ctr"/>
            <a:r>
              <a:rPr lang="el-GR" sz="3200" b="1" dirty="0">
                <a:solidFill>
                  <a:srgbClr val="E4B22D"/>
                </a:solidFill>
                <a:latin typeface="Times New Roman" panose="02020603050405020304" pitchFamily="18" charset="0"/>
                <a:cs typeface="Times New Roman" panose="02020603050405020304" pitchFamily="18" charset="0"/>
              </a:rPr>
              <a:t>ΠΡΩΤΗ ΤΟΠΙΚΗ ΘΕΩΡΙΑ</a:t>
            </a:r>
          </a:p>
        </p:txBody>
      </p:sp>
    </p:spTree>
    <p:extLst>
      <p:ext uri="{BB962C8B-B14F-4D97-AF65-F5344CB8AC3E}">
        <p14:creationId xmlns:p14="http://schemas.microsoft.com/office/powerpoint/2010/main" val="24230074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7272</TotalTime>
  <Words>1328</Words>
  <Application>Microsoft Macintosh PowerPoint</Application>
  <PresentationFormat>Ευρεία οθόνη</PresentationFormat>
  <Paragraphs>294</Paragraphs>
  <Slides>41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41</vt:i4>
      </vt:variant>
    </vt:vector>
  </HeadingPairs>
  <TitlesOfParts>
    <vt:vector size="47" baseType="lpstr">
      <vt:lpstr>Arial</vt:lpstr>
      <vt:lpstr>Calibri</vt:lpstr>
      <vt:lpstr>Calibri Light</vt:lpstr>
      <vt:lpstr>Times New Roman</vt:lpstr>
      <vt:lpstr>Wingdings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YANNIS A</dc:creator>
  <cp:lastModifiedBy>YANNIS A</cp:lastModifiedBy>
  <cp:revision>63</cp:revision>
  <dcterms:created xsi:type="dcterms:W3CDTF">2022-02-27T18:25:10Z</dcterms:created>
  <dcterms:modified xsi:type="dcterms:W3CDTF">2022-10-18T15:23:04Z</dcterms:modified>
</cp:coreProperties>
</file>