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5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5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-1332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903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AF2B5-8122-F944-AB7A-3085923F5D6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51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8386A-55C4-6C48-A32B-444A94057B9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C56E4-7878-E847-B2A6-89E152F0670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5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98695-958E-F246-8197-E9459A9FA4D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5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3E660-7489-E949-89DF-211993CB23A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5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84161-2C61-5F41-8BC2-498123909CC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8CB8C-E529-0348-B185-28B87EA9AB0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50A99-1932-D94E-AD9B-9DA92D145D6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4BD63-E7A5-3E44-A087-3921B216882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4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4A72C2-27C9-BE4E-9902-C77DEDDAA56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35CDB-FA29-8E49-BDB9-2CBDE609AAE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4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9BD8C-A967-5A49-8E24-801D92F15D9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027A77-7BB5-3F4C-A01C-D075294BF12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4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5CF23-4768-AA41-B346-4D6D3BCE356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4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A2B64-B5E0-5A4F-8972-03EF1EF48A6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6773-CBE6-48FC-8F05-2B94F9F67157}" type="datetimeFigureOut">
              <a:rPr lang="el-GR" smtClean="0"/>
              <a:pPr/>
              <a:t>1/9/2019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Κυκλική και αρμονική κίνηση</a:t>
            </a:r>
            <a:endParaRPr lang="en-US" sz="4000" dirty="0" smtClean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239889"/>
            <a:ext cx="7902979" cy="51069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απλή αρμονική κίνηση μπορεί να ιδωθεί ως μία συνιστώσα της μη ομαλής κυκλικής κίνησης</a:t>
            </a:r>
            <a:endParaRPr lang="en-US" sz="2400" dirty="0" smtClean="0"/>
          </a:p>
          <a:p>
            <a:pPr lvl="1"/>
            <a:r>
              <a:rPr lang="el-GR" dirty="0" smtClean="0"/>
              <a:t>Σε αυτή την περίπτωση</a:t>
            </a:r>
            <a:r>
              <a:rPr lang="en-US" dirty="0" smtClean="0"/>
              <a:t>, </a:t>
            </a:r>
            <a:r>
              <a:rPr lang="el-GR" dirty="0" smtClean="0"/>
              <a:t>η γωνιακή συχνότητα της ΑΑΚ είναι ίδια με τη γωνιακή επιτάχυνση</a:t>
            </a:r>
            <a:r>
              <a:rPr lang="en-US" dirty="0" smtClean="0"/>
              <a:t> </a:t>
            </a:r>
            <a:r>
              <a:rPr lang="el-GR" dirty="0" smtClean="0"/>
              <a:t>της κυκλικής κίνησης</a:t>
            </a:r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l-GR" sz="2400" dirty="0" smtClean="0"/>
              <a:t>Καθώς το διάνυσμα θέσης </a:t>
            </a:r>
            <a:r>
              <a:rPr lang="en-US" sz="2400" dirty="0" smtClean="0"/>
              <a:t>    </a:t>
            </a:r>
            <a:r>
              <a:rPr lang="el-GR" sz="2400" dirty="0" smtClean="0"/>
              <a:t>διαγράφει έναν κύκλο, οι συνιστώσες του x και y είναι ημιτονοειδείς συναρτήσεις του χρόνου</a:t>
            </a:r>
            <a:r>
              <a:rPr lang="en-US" sz="2400" dirty="0" smtClean="0"/>
              <a:t>. </a:t>
            </a:r>
            <a:r>
              <a:rPr lang="el-GR" sz="2400" dirty="0" smtClean="0"/>
              <a:t>Λόγου χάρη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2" name="Picture 21" descr="Slide_9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926" y="3420474"/>
            <a:ext cx="188976" cy="262128"/>
          </a:xfrm>
          <a:prstGeom prst="rect">
            <a:avLst/>
          </a:prstGeom>
        </p:spPr>
      </p:pic>
      <p:pic>
        <p:nvPicPr>
          <p:cNvPr id="23" name="Picture 22" descr="Slide_9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718" y="5372731"/>
            <a:ext cx="1420368" cy="749808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/>
          <a:srcRect l="20303" t="37500" r="52032" b="6250"/>
          <a:stretch>
            <a:fillRect/>
          </a:stretch>
        </p:blipFill>
        <p:spPr bwMode="auto">
          <a:xfrm>
            <a:off x="1164460" y="3137104"/>
            <a:ext cx="3275175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35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Ενέργεια στην απλή αρμονική </a:t>
            </a:r>
            <a:r>
              <a:rPr lang="el-GR" sz="4000" dirty="0" smtClean="0"/>
              <a:t>κίνηση</a:t>
            </a:r>
            <a:endParaRPr lang="en-US" sz="4000" dirty="0" smtClean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394637"/>
            <a:ext cx="6083636" cy="5106987"/>
          </a:xfrm>
        </p:spPr>
        <p:txBody>
          <a:bodyPr/>
          <a:lstStyle/>
          <a:p>
            <a:r>
              <a:rPr lang="el-GR" sz="2600" dirty="0" smtClean="0"/>
              <a:t>Απουσία μη διατηρητικών δυνάμεων</a:t>
            </a:r>
            <a:r>
              <a:rPr lang="en-US" sz="2600" dirty="0" smtClean="0"/>
              <a:t>, </a:t>
            </a:r>
            <a:r>
              <a:rPr lang="el-GR" sz="2600" dirty="0" smtClean="0"/>
              <a:t>η ενέργεια ενός απλού αρμονικού ταλαντωτή δεν μεταβάλλεται</a:t>
            </a:r>
            <a:endParaRPr lang="en-US" sz="2600" dirty="0" smtClean="0"/>
          </a:p>
          <a:p>
            <a:pPr lvl="1"/>
            <a:r>
              <a:rPr lang="el-GR" dirty="0" smtClean="0"/>
              <a:t>Αλλά η ενέργεια μεταφέρεται συνεχώς μεταξύ κινητικής και δυναμικής μορφής</a:t>
            </a:r>
            <a:endParaRPr lang="en-US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 l="29785" t="40675" r="56048" b="11538"/>
          <a:stretch>
            <a:fillRect/>
          </a:stretch>
        </p:blipFill>
        <p:spPr bwMode="auto">
          <a:xfrm>
            <a:off x="6590363" y="1259154"/>
            <a:ext cx="2448815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 l="42756" t="44471" r="25024" b="27837"/>
          <a:stretch>
            <a:fillRect/>
          </a:stretch>
        </p:blipFill>
        <p:spPr bwMode="auto">
          <a:xfrm>
            <a:off x="1139478" y="3699798"/>
            <a:ext cx="521499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76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Η απλή αρμονική κίνηση είναι</a:t>
            </a:r>
            <a:r>
              <a:rPr lang="en-US" dirty="0" smtClean="0"/>
              <a:t> </a:t>
            </a:r>
            <a:r>
              <a:rPr lang="el-GR" dirty="0" smtClean="0"/>
              <a:t>πανταχού παρούσα</a:t>
            </a:r>
            <a:r>
              <a:rPr lang="en-US" dirty="0" smtClean="0"/>
              <a:t>!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3588"/>
            <a:ext cx="8229600" cy="4525963"/>
          </a:xfrm>
        </p:spPr>
        <p:txBody>
          <a:bodyPr/>
          <a:lstStyle/>
          <a:p>
            <a:r>
              <a:rPr lang="el-GR" sz="2800" dirty="0" smtClean="0"/>
              <a:t>Αυτό συμβαίνει επειδή πολλά διατηρητικά συστήματα έχουν καμπύλες δυναμικής ενέργειας οι οποίες είναι κατά προσέγγιση παραβολές</a:t>
            </a:r>
            <a:r>
              <a:rPr lang="en-US" sz="2800" dirty="0" smtClean="0"/>
              <a:t> </a:t>
            </a:r>
            <a:r>
              <a:rPr lang="el-GR" sz="2800" dirty="0" smtClean="0"/>
              <a:t>κοντά σε ένα σημείο ευσταθούς ισορροπίας</a:t>
            </a:r>
            <a:endParaRPr lang="en-US" sz="2800" dirty="0" smtClean="0"/>
          </a:p>
          <a:p>
            <a:pPr lvl="1"/>
            <a:r>
              <a:rPr lang="el-GR" sz="2600" dirty="0" smtClean="0"/>
              <a:t>Ιδανικό ελατήριο</a:t>
            </a:r>
            <a:r>
              <a:rPr lang="en-US" sz="2600" dirty="0" smtClean="0"/>
              <a:t>:  </a:t>
            </a:r>
          </a:p>
          <a:p>
            <a:pPr lvl="1"/>
            <a:r>
              <a:rPr lang="el-GR" sz="2600" dirty="0" smtClean="0"/>
              <a:t>Συνήθης καμπύλη δυναμικής ενέργειας ενός τυχαίου συστήματος</a:t>
            </a:r>
            <a:r>
              <a:rPr lang="en-US" sz="2600" dirty="0" smtClean="0"/>
              <a:t>:</a:t>
            </a:r>
          </a:p>
        </p:txBody>
      </p:sp>
      <p:pic>
        <p:nvPicPr>
          <p:cNvPr id="12" name="Picture 11" descr="Slide_1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506" y="3267082"/>
            <a:ext cx="2834640" cy="505968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/>
          <a:srcRect l="13498" t="60714" r="62072" b="16346"/>
          <a:stretch>
            <a:fillRect/>
          </a:stretch>
        </p:blipFill>
        <p:spPr bwMode="auto">
          <a:xfrm>
            <a:off x="2558088" y="4582048"/>
            <a:ext cx="3886925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04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err="1" smtClean="0"/>
              <a:t>Αποσβεννύμενη</a:t>
            </a:r>
            <a:r>
              <a:rPr lang="el-GR" sz="4000" dirty="0" smtClean="0"/>
              <a:t> αρμονική κίνηση</a:t>
            </a:r>
            <a:endParaRPr lang="en-US" sz="4000" dirty="0" smtClean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Παρουσία μη διατηρητικών δυνάμεων</a:t>
            </a:r>
            <a:r>
              <a:rPr lang="en-US" sz="2400" dirty="0" smtClean="0"/>
              <a:t>, </a:t>
            </a:r>
            <a:r>
              <a:rPr lang="el-GR" sz="2400" dirty="0" smtClean="0"/>
              <a:t>οι απώλειες ενέργειας οδηγούν στη μείωση του</a:t>
            </a:r>
            <a:r>
              <a:rPr lang="en-US" sz="2400" dirty="0" smtClean="0"/>
              <a:t> </a:t>
            </a:r>
            <a:r>
              <a:rPr lang="el-GR" sz="2400" dirty="0" smtClean="0"/>
              <a:t>πλάτους της ταλάντωσης</a:t>
            </a:r>
            <a:endParaRPr lang="en-US" sz="2400" dirty="0" smtClean="0"/>
          </a:p>
          <a:p>
            <a:r>
              <a:rPr lang="el-GR" sz="2400" dirty="0" smtClean="0"/>
              <a:t>Σε πολλά συστήματα η δύναμη απόσβεσης είναι ανάλογη της ταχύτητας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Σε αυτή την περίπτωση, οι λύσεις δίνουν μια εκθετική μείωση του πλάτους</a:t>
            </a:r>
            <a:r>
              <a:rPr lang="en-US" sz="2400" dirty="0" smtClean="0"/>
              <a:t>: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407025" y="3201988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i="0" dirty="0">
              <a:cs typeface="+mn-cs"/>
            </a:endParaRPr>
          </a:p>
        </p:txBody>
      </p:sp>
      <p:pic>
        <p:nvPicPr>
          <p:cNvPr id="16" name="Picture 15" descr="Slide_12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882" y="4085003"/>
            <a:ext cx="2160000" cy="720000"/>
          </a:xfrm>
          <a:prstGeom prst="rect">
            <a:avLst/>
          </a:prstGeom>
        </p:spPr>
      </p:pic>
      <p:pic>
        <p:nvPicPr>
          <p:cNvPr id="17" name="Picture 16" descr="Slide_12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096" y="3048932"/>
            <a:ext cx="3145536" cy="469392"/>
          </a:xfrm>
          <a:prstGeom prst="rect">
            <a:avLst/>
          </a:prstGeom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/>
          <a:srcRect l="12940" t="53571" r="61514" b="16539"/>
          <a:stretch>
            <a:fillRect/>
          </a:stretch>
        </p:blipFill>
        <p:spPr bwMode="auto">
          <a:xfrm>
            <a:off x="2823138" y="4806000"/>
            <a:ext cx="3119285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95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6636"/>
            <a:ext cx="8229600" cy="4525963"/>
          </a:xfrm>
        </p:spPr>
        <p:txBody>
          <a:bodyPr>
            <a:normAutofit/>
          </a:bodyPr>
          <a:lstStyle/>
          <a:p>
            <a:r>
              <a:rPr lang="el-GR" sz="2300" dirty="0" smtClean="0"/>
              <a:t>Στην ασθενή απόσβεση</a:t>
            </a:r>
            <a:r>
              <a:rPr lang="en-US" sz="2300" dirty="0" smtClean="0"/>
              <a:t>, </a:t>
            </a:r>
            <a:r>
              <a:rPr lang="el-GR" sz="2300" dirty="0" smtClean="0"/>
              <a:t>μπορεί ακόμη να προκύψουν ταλαντώσεις και η κίνηση ονομάζεται</a:t>
            </a:r>
            <a:r>
              <a:rPr lang="en-US" sz="2300" dirty="0" smtClean="0"/>
              <a:t> </a:t>
            </a:r>
            <a:r>
              <a:rPr lang="el-GR" sz="2300" i="1" dirty="0" err="1" smtClean="0"/>
              <a:t>υποαποσβεννύμενη</a:t>
            </a:r>
            <a:endParaRPr lang="en-US" sz="2300" i="1" dirty="0" smtClean="0"/>
          </a:p>
          <a:p>
            <a:r>
              <a:rPr lang="el-GR" sz="2300" dirty="0" smtClean="0"/>
              <a:t>Καθώς η απόσβεση αυξάνεται</a:t>
            </a:r>
            <a:r>
              <a:rPr lang="en-US" sz="2300" dirty="0" smtClean="0"/>
              <a:t>, </a:t>
            </a:r>
            <a:r>
              <a:rPr lang="el-GR" sz="2300" dirty="0" smtClean="0"/>
              <a:t>η συχνότητα ταλάντωσης μειώνεται σημαντικά κάτω από την τιμή της </a:t>
            </a:r>
            <a:r>
              <a:rPr lang="el-GR" sz="2300" dirty="0" err="1" smtClean="0"/>
              <a:t>υποαπόσβεσης</a:t>
            </a:r>
            <a:r>
              <a:rPr lang="el-GR" sz="2300" dirty="0" smtClean="0"/>
              <a:t>,</a:t>
            </a:r>
          </a:p>
          <a:p>
            <a:pPr>
              <a:buNone/>
            </a:pPr>
            <a:r>
              <a:rPr lang="el-GR" sz="2300" dirty="0" smtClean="0"/>
              <a:t> </a:t>
            </a:r>
            <a:endParaRPr lang="en-US" sz="2300" dirty="0" smtClean="0"/>
          </a:p>
          <a:p>
            <a:r>
              <a:rPr lang="el-GR" sz="2300" dirty="0" smtClean="0"/>
              <a:t>Όταν η απόσβεση είναι αρκετά μεγάλη για να σταματήσει την ταλάντωση, το σύστημα βρίσκεται σε </a:t>
            </a:r>
            <a:r>
              <a:rPr lang="el-GR" sz="2300" i="1" dirty="0" smtClean="0"/>
              <a:t>κρίσιμη απόσβεση</a:t>
            </a:r>
            <a:endParaRPr lang="en-US" sz="2300" i="1" dirty="0" smtClean="0"/>
          </a:p>
          <a:p>
            <a:r>
              <a:rPr lang="el-GR" sz="2300" dirty="0" smtClean="0"/>
              <a:t>Όταν η απόσβεση είναι μεγαλύτερη απ’ όσο απαιτείται για την κρίσιμη απόσβεση, το σύστημα βρίσκεται σε</a:t>
            </a:r>
            <a:r>
              <a:rPr lang="en-US" sz="2300" dirty="0" smtClean="0"/>
              <a:t> </a:t>
            </a:r>
            <a:r>
              <a:rPr lang="el-GR" sz="2300" i="1" dirty="0" err="1" smtClean="0"/>
              <a:t>υπεραπόσβεση</a:t>
            </a:r>
            <a:endParaRPr lang="en-US" sz="2300" i="1" dirty="0" smtClean="0"/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407025" y="3201988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i="0" dirty="0">
              <a:cs typeface="+mn-cs"/>
            </a:endParaRPr>
          </a:p>
        </p:txBody>
      </p:sp>
      <p:sp>
        <p:nvSpPr>
          <p:cNvPr id="643085" name="Rectangle 13"/>
          <p:cNvSpPr>
            <a:spLocks noChangeArrowheads="1"/>
          </p:cNvSpPr>
          <p:nvPr/>
        </p:nvSpPr>
        <p:spPr bwMode="auto">
          <a:xfrm>
            <a:off x="648782" y="6327928"/>
            <a:ext cx="8567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 smtClean="0">
                <a:latin typeface="+mn-lt"/>
                <a:cs typeface="+mn-cs"/>
              </a:rPr>
              <a:t>(</a:t>
            </a:r>
            <a:r>
              <a:rPr lang="el-GR" sz="2000" i="0" dirty="0" smtClean="0">
                <a:latin typeface="+mn-lt"/>
                <a:cs typeface="+mn-cs"/>
              </a:rPr>
              <a:t>α</a:t>
            </a:r>
            <a:r>
              <a:rPr lang="en-US" sz="2000" i="0" dirty="0" smtClean="0">
                <a:latin typeface="+mn-lt"/>
                <a:cs typeface="+mn-cs"/>
              </a:rPr>
              <a:t>) </a:t>
            </a:r>
            <a:r>
              <a:rPr lang="el-GR" sz="2000" i="0" dirty="0" err="1" smtClean="0">
                <a:latin typeface="+mn-lt"/>
                <a:cs typeface="+mn-cs"/>
              </a:rPr>
              <a:t>Υποαπόσβεση</a:t>
            </a:r>
            <a:r>
              <a:rPr lang="en-US" sz="2000" i="0" dirty="0" smtClean="0">
                <a:latin typeface="+mn-lt"/>
                <a:cs typeface="+mn-cs"/>
              </a:rPr>
              <a:t>, (</a:t>
            </a:r>
            <a:r>
              <a:rPr lang="el-GR" sz="2000" i="0" dirty="0" smtClean="0">
                <a:latin typeface="+mn-lt"/>
                <a:cs typeface="+mn-cs"/>
              </a:rPr>
              <a:t>β</a:t>
            </a:r>
            <a:r>
              <a:rPr lang="en-US" sz="2000" i="0" dirty="0" smtClean="0">
                <a:latin typeface="+mn-lt"/>
                <a:cs typeface="+mn-cs"/>
              </a:rPr>
              <a:t>) </a:t>
            </a:r>
            <a:r>
              <a:rPr lang="el-GR" sz="2000" dirty="0" smtClean="0">
                <a:latin typeface="+mn-lt"/>
              </a:rPr>
              <a:t>κρίσιμη απόσβεση</a:t>
            </a:r>
            <a:r>
              <a:rPr lang="en-US" sz="2000" i="0" dirty="0" smtClean="0">
                <a:latin typeface="+mn-lt"/>
                <a:cs typeface="+mn-cs"/>
              </a:rPr>
              <a:t> </a:t>
            </a:r>
            <a:r>
              <a:rPr lang="el-GR" sz="2000" i="0" dirty="0" smtClean="0">
                <a:latin typeface="+mn-lt"/>
                <a:cs typeface="+mn-cs"/>
              </a:rPr>
              <a:t>και </a:t>
            </a:r>
            <a:r>
              <a:rPr lang="en-US" sz="2000" i="0" dirty="0" smtClean="0">
                <a:latin typeface="+mn-lt"/>
                <a:cs typeface="+mn-cs"/>
              </a:rPr>
              <a:t>(</a:t>
            </a:r>
            <a:r>
              <a:rPr lang="el-GR" sz="2000" i="0" dirty="0" smtClean="0">
                <a:latin typeface="+mn-lt"/>
                <a:cs typeface="+mn-cs"/>
              </a:rPr>
              <a:t>γ</a:t>
            </a:r>
            <a:r>
              <a:rPr lang="en-US" sz="2000" i="0" dirty="0" smtClean="0">
                <a:latin typeface="+mn-lt"/>
                <a:cs typeface="+mn-cs"/>
              </a:rPr>
              <a:t>) </a:t>
            </a:r>
            <a:r>
              <a:rPr lang="el-GR" sz="2000" i="0" dirty="0" err="1" smtClean="0">
                <a:latin typeface="+mn-lt"/>
                <a:cs typeface="+mn-cs"/>
              </a:rPr>
              <a:t>υπεραπόσβεση</a:t>
            </a:r>
            <a:endParaRPr lang="en-US" sz="2000" i="0" dirty="0">
              <a:latin typeface="+mn-lt"/>
              <a:cs typeface="+mn-cs"/>
            </a:endParaRPr>
          </a:p>
        </p:txBody>
      </p:sp>
      <p:pic>
        <p:nvPicPr>
          <p:cNvPr id="15" name="Picture 14" descr="Slide_13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289" y="2840566"/>
            <a:ext cx="1402080" cy="36576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err="1" smtClean="0"/>
              <a:t>Αποσβεννύμενη</a:t>
            </a:r>
            <a:r>
              <a:rPr lang="el-GR" sz="4000" dirty="0" smtClean="0"/>
              <a:t> αρμονική κίνηση</a:t>
            </a:r>
            <a:endParaRPr lang="en-US" sz="40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 l="62581" t="52381" r="12877" b="24802"/>
          <a:stretch>
            <a:fillRect/>
          </a:stretch>
        </p:blipFill>
        <p:spPr bwMode="auto">
          <a:xfrm>
            <a:off x="2712387" y="4774306"/>
            <a:ext cx="3193143" cy="16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Το κατανοήσατε;</a:t>
            </a:r>
            <a:endParaRPr lang="en-US" sz="4000" dirty="0" smtClean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zh-TW" sz="2400" dirty="0" smtClean="0"/>
              <a:t>Το σχήμα δείχνει τρία διαφορετικά συστήματα μάζας -ελατηρίου. Ο χρόνος είναι ο ίδιος και για τα τρία συστήματα</a:t>
            </a:r>
            <a:endParaRPr lang="en-US" altLang="zh-TW" sz="2400" dirty="0" smtClean="0"/>
          </a:p>
          <a:p>
            <a:pPr lvl="1"/>
            <a:r>
              <a:rPr lang="el-GR" altLang="zh-TW" sz="2400" dirty="0" smtClean="0"/>
              <a:t>Σε ποιο σύστημα η απόσβεση είναι ισχυρότερη; </a:t>
            </a:r>
            <a:endParaRPr lang="en-US" altLang="zh-TW" sz="2400" dirty="0" smtClean="0"/>
          </a:p>
          <a:p>
            <a:pPr lvl="1"/>
            <a:r>
              <a:rPr lang="el-GR" altLang="zh-TW" sz="2400" dirty="0" smtClean="0"/>
              <a:t>Σε ποιο σύστημα η απόσβεση είναι ασθενέστερη;</a:t>
            </a:r>
            <a:endParaRPr lang="en-US" altLang="zh-TW" sz="2400" dirty="0" smtClean="0"/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407025" y="3201988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i="0" dirty="0">
              <a:cs typeface="+mn-cs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 l="19299" t="59325" r="22136" b="19643"/>
          <a:stretch>
            <a:fillRect/>
          </a:stretch>
        </p:blipFill>
        <p:spPr bwMode="auto">
          <a:xfrm>
            <a:off x="471150" y="3678589"/>
            <a:ext cx="8558488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5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TW" sz="4000" dirty="0" smtClean="0"/>
              <a:t>Εξαναγκασμένες ταλαντώσεις</a:t>
            </a:r>
            <a:endParaRPr lang="en-US" altLang="zh-TW" sz="4000" dirty="0" smtClean="0"/>
          </a:p>
        </p:txBody>
      </p:sp>
      <p:sp>
        <p:nvSpPr>
          <p:cNvPr id="66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Όταν μια εξωτερική δύναμη δρα σε ένα ταλαντευόμενο σύστημα</a:t>
            </a:r>
            <a:r>
              <a:rPr lang="en-US" sz="2400" dirty="0" smtClean="0"/>
              <a:t>, </a:t>
            </a:r>
            <a:r>
              <a:rPr lang="el-GR" sz="2400" dirty="0" smtClean="0"/>
              <a:t>λέμε ότι το σύστημα υπόκειται σε</a:t>
            </a:r>
            <a:r>
              <a:rPr lang="en-US" altLang="zh-TW" sz="2400" dirty="0" smtClean="0"/>
              <a:t> </a:t>
            </a:r>
            <a:r>
              <a:rPr lang="el-GR" altLang="zh-TW" sz="2400" b="1" dirty="0" smtClean="0"/>
              <a:t>εξαναγκασμένη ταλάντωση</a:t>
            </a:r>
            <a:endParaRPr lang="en-US" altLang="zh-TW" sz="2400" dirty="0" smtClean="0"/>
          </a:p>
          <a:p>
            <a:r>
              <a:rPr lang="el-GR" altLang="zh-TW" sz="2400" dirty="0" smtClean="0"/>
              <a:t>Υποθέστε ότι η εξωτερική δύναμη</a:t>
            </a:r>
            <a:r>
              <a:rPr lang="en-US" altLang="zh-TW" sz="2400" dirty="0" smtClean="0"/>
              <a:t> </a:t>
            </a:r>
            <a:r>
              <a:rPr lang="el-GR" altLang="zh-TW" sz="2400" dirty="0" smtClean="0"/>
              <a:t>είναι     </a:t>
            </a:r>
            <a:r>
              <a:rPr lang="en-US" altLang="zh-TW" sz="2400" dirty="0" smtClean="0"/>
              <a:t>             , </a:t>
            </a:r>
            <a:r>
              <a:rPr lang="el-GR" altLang="zh-TW" sz="2400" dirty="0" smtClean="0"/>
              <a:t>όπου</a:t>
            </a:r>
            <a:r>
              <a:rPr lang="en-US" altLang="zh-TW" sz="2400" dirty="0" smtClean="0"/>
              <a:t>    </a:t>
            </a:r>
            <a:r>
              <a:rPr lang="el-GR" altLang="zh-TW" sz="2400" dirty="0" smtClean="0"/>
              <a:t>   είναι η</a:t>
            </a:r>
            <a:r>
              <a:rPr lang="en-US" altLang="zh-TW" sz="2400" dirty="0" smtClean="0"/>
              <a:t> </a:t>
            </a:r>
            <a:r>
              <a:rPr lang="el-GR" altLang="zh-TW" sz="2400" dirty="0" smtClean="0"/>
              <a:t>συχνότητα διέγερσης. Τότε, ο νόμος του </a:t>
            </a:r>
            <a:r>
              <a:rPr lang="el-GR" altLang="zh-TW" sz="2400" dirty="0" smtClean="0"/>
              <a:t>Νεύτωνα  </a:t>
            </a:r>
            <a:r>
              <a:rPr lang="el-GR" altLang="zh-TW" sz="2400" dirty="0" smtClean="0"/>
              <a:t>γίνεται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l-GR" altLang="zh-TW" sz="2400" dirty="0" smtClean="0"/>
              <a:t>Η λύση είναι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  <a:tabLst>
                <a:tab pos="396875" algn="l"/>
              </a:tabLst>
            </a:pPr>
            <a:r>
              <a:rPr lang="en-US" altLang="zh-TW" sz="2400" dirty="0" smtClean="0"/>
              <a:t>	</a:t>
            </a:r>
            <a:r>
              <a:rPr lang="el-GR" altLang="zh-TW" sz="2400" dirty="0" smtClean="0"/>
              <a:t>όπου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400050" indent="0">
              <a:buNone/>
            </a:pPr>
            <a:r>
              <a:rPr lang="el-GR" altLang="zh-TW" sz="2400" dirty="0" smtClean="0"/>
              <a:t>και</a:t>
            </a:r>
            <a:endParaRPr lang="en-US" altLang="zh-TW" sz="2400" dirty="0" smtClean="0"/>
          </a:p>
        </p:txBody>
      </p:sp>
      <p:graphicFrame>
        <p:nvGraphicFramePr>
          <p:cNvPr id="32775" name="Object 1"/>
          <p:cNvGraphicFramePr>
            <a:graphicFrameLocks noChangeAspect="1"/>
          </p:cNvGraphicFramePr>
          <p:nvPr/>
        </p:nvGraphicFramePr>
        <p:xfrm>
          <a:off x="5346700" y="4191000"/>
          <a:ext cx="165100" cy="266700"/>
        </p:xfrm>
        <a:graphic>
          <a:graphicData uri="http://schemas.openxmlformats.org/presentationml/2006/ole">
            <p:oleObj spid="_x0000_s27839" name="Equation" r:id="rId3" imgW="155160" imgH="255960" progId="Equation.3">
              <p:embed/>
            </p:oleObj>
          </a:graphicData>
        </a:graphic>
      </p:graphicFrame>
      <p:graphicFrame>
        <p:nvGraphicFramePr>
          <p:cNvPr id="32776" name="Object 2"/>
          <p:cNvGraphicFramePr>
            <a:graphicFrameLocks noChangeAspect="1"/>
          </p:cNvGraphicFramePr>
          <p:nvPr/>
        </p:nvGraphicFramePr>
        <p:xfrm>
          <a:off x="5346700" y="4191000"/>
          <a:ext cx="165100" cy="266700"/>
        </p:xfrm>
        <a:graphic>
          <a:graphicData uri="http://schemas.openxmlformats.org/presentationml/2006/ole">
            <p:oleObj spid="_x0000_s27840" name="Equation" r:id="rId4" imgW="155160" imgH="255960" progId="Equation.3">
              <p:embed/>
            </p:oleObj>
          </a:graphicData>
        </a:graphic>
      </p:graphicFrame>
      <p:pic>
        <p:nvPicPr>
          <p:cNvPr id="7" name="Picture 6" descr="Slide_15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334" y="2263302"/>
            <a:ext cx="1108364" cy="393469"/>
          </a:xfrm>
          <a:prstGeom prst="rect">
            <a:avLst/>
          </a:prstGeom>
        </p:spPr>
      </p:pic>
      <p:pic>
        <p:nvPicPr>
          <p:cNvPr id="8" name="Picture 7" descr="Slide_15_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4750" y="2232589"/>
            <a:ext cx="353568" cy="426720"/>
          </a:xfrm>
          <a:prstGeom prst="rect">
            <a:avLst/>
          </a:prstGeom>
        </p:spPr>
      </p:pic>
      <p:pic>
        <p:nvPicPr>
          <p:cNvPr id="9" name="Picture 8" descr="Slide_15_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594" y="2915851"/>
            <a:ext cx="3482790" cy="720000"/>
          </a:xfrm>
          <a:prstGeom prst="rect">
            <a:avLst/>
          </a:prstGeom>
        </p:spPr>
      </p:pic>
      <p:pic>
        <p:nvPicPr>
          <p:cNvPr id="10" name="Picture 9" descr="Slide_15_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958" y="4012336"/>
            <a:ext cx="2572512" cy="469392"/>
          </a:xfrm>
          <a:prstGeom prst="rect">
            <a:avLst/>
          </a:prstGeom>
        </p:spPr>
      </p:pic>
      <p:pic>
        <p:nvPicPr>
          <p:cNvPr id="11" name="Picture 10" descr="Slide_15_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507" y="4723740"/>
            <a:ext cx="3545669" cy="828000"/>
          </a:xfrm>
          <a:prstGeom prst="rect">
            <a:avLst/>
          </a:prstGeom>
        </p:spPr>
      </p:pic>
      <p:pic>
        <p:nvPicPr>
          <p:cNvPr id="13" name="Picture 12" descr="Slide_15_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210" y="5829824"/>
            <a:ext cx="977375" cy="695246"/>
          </a:xfrm>
          <a:prstGeom prst="rect">
            <a:avLst/>
          </a:prstGeom>
        </p:spPr>
      </p:pic>
      <p:pic>
        <p:nvPicPr>
          <p:cNvPr id="27842" name="Picture 194"/>
          <p:cNvPicPr>
            <a:picLocks noChangeAspect="1" noChangeArrowheads="1"/>
          </p:cNvPicPr>
          <p:nvPr/>
        </p:nvPicPr>
        <p:blipFill>
          <a:blip r:embed="rId11"/>
          <a:srcRect l="13609" t="45040" r="59284" b="19643"/>
          <a:stretch>
            <a:fillRect/>
          </a:stretch>
        </p:blipFill>
        <p:spPr bwMode="auto">
          <a:xfrm>
            <a:off x="5372072" y="3210337"/>
            <a:ext cx="3526971" cy="25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587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Συντονισμός</a:t>
            </a:r>
            <a:endParaRPr lang="en-US" sz="4000" dirty="0" smtClean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8077752" cy="5106987"/>
          </a:xfrm>
        </p:spPr>
        <p:txBody>
          <a:bodyPr/>
          <a:lstStyle/>
          <a:p>
            <a:r>
              <a:rPr lang="el-GR" sz="2400" dirty="0" smtClean="0"/>
              <a:t>Όταν ένα σύστημα εξαναγκάζεται από μια εξωτερική δύναμη η οποία είναι κοντά στη φυσική του συχνότητα, αντιδρά με ταλαντώσεις μεγάλου πλάτους</a:t>
            </a:r>
            <a:endParaRPr lang="en-US" sz="2400" dirty="0" smtClean="0"/>
          </a:p>
          <a:p>
            <a:pPr lvl="1"/>
            <a:r>
              <a:rPr lang="el-GR" sz="2000" dirty="0" smtClean="0"/>
              <a:t>Αυτό το φαινόμενο ονομάζεται</a:t>
            </a:r>
            <a:r>
              <a:rPr lang="en-US" sz="2000" dirty="0" smtClean="0"/>
              <a:t> </a:t>
            </a:r>
            <a:r>
              <a:rPr lang="el-GR" altLang="zh-TW" sz="2000" b="1" dirty="0" smtClean="0"/>
              <a:t>συντονισμός</a:t>
            </a:r>
            <a:endParaRPr lang="en-US" sz="2000" dirty="0" smtClean="0"/>
          </a:p>
          <a:p>
            <a:pPr lvl="1"/>
            <a:r>
              <a:rPr lang="el-GR" sz="2000" dirty="0" smtClean="0"/>
              <a:t>Το μέγεθος του συντονισμού αυξάνεται καθώς η απόσβεση μειώνεται</a:t>
            </a:r>
            <a:endParaRPr lang="en-US" sz="2000" dirty="0" smtClean="0"/>
          </a:p>
          <a:p>
            <a:pPr lvl="1"/>
            <a:r>
              <a:rPr lang="el-GR" sz="2000" dirty="0" smtClean="0"/>
              <a:t>Το πλάτος της καμπύλης συντονισμού</a:t>
            </a:r>
            <a:r>
              <a:rPr lang="en-US" sz="2000" dirty="0" smtClean="0"/>
              <a:t> (</a:t>
            </a:r>
            <a:r>
              <a:rPr lang="el-GR" sz="2000" dirty="0" smtClean="0"/>
              <a:t>πλάτος ταλάντωσης</a:t>
            </a:r>
            <a:r>
              <a:rPr lang="en-US" sz="2000" dirty="0" smtClean="0"/>
              <a:t> </a:t>
            </a:r>
            <a:r>
              <a:rPr lang="el-GR" sz="2000" dirty="0" smtClean="0"/>
              <a:t>έναντι συχνότητας διέγερσης)</a:t>
            </a:r>
            <a:r>
              <a:rPr lang="en-US" altLang="zh-TW" sz="2000" dirty="0" smtClean="0"/>
              <a:t> </a:t>
            </a:r>
            <a:r>
              <a:rPr lang="el-GR" altLang="zh-TW" sz="2000" dirty="0" smtClean="0"/>
              <a:t>επίσης μειώνεται με χαμηλότερη απόσβεση</a:t>
            </a:r>
            <a:endParaRPr lang="en-US" sz="2000" dirty="0" smtClean="0"/>
          </a:p>
          <a:p>
            <a:pPr lvl="8"/>
            <a:endParaRPr lang="en-US" sz="1400" dirty="0" smtClean="0"/>
          </a:p>
          <a:p>
            <a:pPr marL="3657600" lvl="8" indent="0">
              <a:buNone/>
            </a:pPr>
            <a:r>
              <a:rPr lang="el-GR" sz="2000" dirty="0" smtClean="0"/>
              <a:t>Οι καμπύλες συντονισμού για τρεις διαφορετικές σταθερές απόσβεσης. </a:t>
            </a:r>
          </a:p>
          <a:p>
            <a:pPr marL="3657600" lvl="8" indent="0">
              <a:buNone/>
            </a:pPr>
            <a:r>
              <a:rPr lang="el-GR" sz="2000" dirty="0" smtClean="0"/>
              <a:t>Η       είναι η φυσική συχνότητα </a:t>
            </a:r>
            <a:endParaRPr lang="en-US" sz="2000" dirty="0"/>
          </a:p>
          <a:p>
            <a:pPr lvl="1"/>
            <a:endParaRPr lang="en-US" sz="2200" dirty="0" smtClean="0"/>
          </a:p>
        </p:txBody>
      </p:sp>
      <p:pic>
        <p:nvPicPr>
          <p:cNvPr id="22" name="Picture 21" descr="Slide_1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095" y="4990497"/>
            <a:ext cx="306252" cy="306252"/>
          </a:xfrm>
          <a:prstGeom prst="rect">
            <a:avLst/>
          </a:prstGeom>
        </p:spPr>
      </p:pic>
      <p:pic>
        <p:nvPicPr>
          <p:cNvPr id="23" name="Picture 22" descr="Slide_16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01" b="10989"/>
          <a:stretch>
            <a:fillRect/>
          </a:stretch>
        </p:blipFill>
        <p:spPr>
          <a:xfrm>
            <a:off x="7398382" y="4940664"/>
            <a:ext cx="592069" cy="264382"/>
          </a:xfrm>
          <a:prstGeom prst="rect">
            <a:avLst/>
          </a:prstGeom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/>
          <a:srcRect l="12605" t="50595" r="62184" b="10577"/>
          <a:stretch>
            <a:fillRect/>
          </a:stretch>
        </p:blipFill>
        <p:spPr bwMode="auto">
          <a:xfrm>
            <a:off x="964868" y="4017666"/>
            <a:ext cx="2951861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37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618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sz="4000" dirty="0" smtClean="0"/>
              <a:t>Σύνοψη</a:t>
            </a:r>
            <a:endParaRPr lang="en-US" sz="4000" dirty="0" smtClean="0"/>
          </a:p>
        </p:txBody>
      </p:sp>
      <p:sp>
        <p:nvSpPr>
          <p:cNvPr id="412680" name="Rectangle 8"/>
          <p:cNvSpPr>
            <a:spLocks noGrp="1" noChangeArrowheads="1"/>
          </p:cNvSpPr>
          <p:nvPr>
            <p:ph idx="1"/>
          </p:nvPr>
        </p:nvSpPr>
        <p:spPr>
          <a:xfrm>
            <a:off x="174625" y="1165210"/>
            <a:ext cx="8788400" cy="58721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200" dirty="0" smtClean="0"/>
              <a:t>Ταλάντωση είναι η περιοδική κίνηση που προκύπτει από μια δύναμη ή ροπή που τείνει να επαναφέρει κάποιο σύστημα σε ένα σημείο ευσταθούς ισορροπίας</a:t>
            </a:r>
            <a:endParaRPr lang="en-US" sz="2200" dirty="0" smtClean="0"/>
          </a:p>
          <a:p>
            <a:pPr eaLnBrk="1" hangingPunct="1">
              <a:defRPr/>
            </a:pPr>
            <a:r>
              <a:rPr lang="el-GR" sz="2200" dirty="0" smtClean="0"/>
              <a:t>Στην απλή αρμονική κίνηση</a:t>
            </a:r>
            <a:r>
              <a:rPr lang="en-US" sz="2200" dirty="0" smtClean="0"/>
              <a:t> (</a:t>
            </a:r>
            <a:r>
              <a:rPr lang="el-GR" sz="2200" dirty="0" smtClean="0"/>
              <a:t>ΑΑΚ</a:t>
            </a:r>
            <a:r>
              <a:rPr lang="en-US" sz="2200" dirty="0" smtClean="0"/>
              <a:t>), </a:t>
            </a:r>
            <a:r>
              <a:rPr lang="el-GR" sz="2200" dirty="0" smtClean="0"/>
              <a:t>η δύναμη επαναφοράς ή ροπή είναι απευθείας ανάλογη προς τη μετατόπιση</a:t>
            </a:r>
            <a:endParaRPr lang="en-US" sz="2200" dirty="0" smtClean="0"/>
          </a:p>
          <a:p>
            <a:pPr lvl="1" eaLnBrk="1" hangingPunct="1">
              <a:defRPr/>
            </a:pPr>
            <a:r>
              <a:rPr lang="el-GR" sz="2200" dirty="0" smtClean="0"/>
              <a:t>Το σύστημα μάζας-ελατηρίου είναι ένα παράδειγμα</a:t>
            </a:r>
          </a:p>
          <a:p>
            <a:pPr lvl="1" eaLnBrk="1" hangingPunct="1">
              <a:buNone/>
              <a:defRPr/>
            </a:pPr>
            <a:r>
              <a:rPr lang="el-GR" sz="2200" dirty="0" smtClean="0"/>
              <a:t>     απλής αρμονικής</a:t>
            </a:r>
            <a:r>
              <a:rPr lang="en-US" sz="2200" dirty="0" smtClean="0"/>
              <a:t> </a:t>
            </a:r>
            <a:r>
              <a:rPr lang="el-GR" sz="2200" dirty="0" smtClean="0"/>
              <a:t>ταλάντωσης</a:t>
            </a:r>
            <a:endParaRPr lang="en-US" sz="2200" dirty="0" smtClean="0"/>
          </a:p>
          <a:p>
            <a:pPr lvl="1" eaLnBrk="1" hangingPunct="1">
              <a:defRPr/>
            </a:pPr>
            <a:endParaRPr lang="en-US" altLang="zh-TW" sz="2200" dirty="0">
              <a:ea typeface="新細明體" charset="0"/>
              <a:cs typeface="新細明體" charset="0"/>
            </a:endParaRPr>
          </a:p>
          <a:p>
            <a:pPr lvl="1" eaLnBrk="1" hangingPunct="1">
              <a:defRPr/>
            </a:pPr>
            <a:endParaRPr lang="en-US" altLang="zh-TW" sz="2200" dirty="0" smtClean="0">
              <a:ea typeface="新細明體" charset="0"/>
              <a:cs typeface="新細明體" charset="0"/>
            </a:endParaRPr>
          </a:p>
          <a:p>
            <a:pPr lvl="1" eaLnBrk="1" hangingPunct="1">
              <a:defRPr/>
            </a:pPr>
            <a:endParaRPr lang="en-US" altLang="zh-TW" sz="2200" dirty="0">
              <a:ea typeface="新細明體" charset="0"/>
              <a:cs typeface="新細明體" charset="0"/>
            </a:endParaRPr>
          </a:p>
          <a:p>
            <a:pPr lvl="1" eaLnBrk="1" hangingPunct="1">
              <a:lnSpc>
                <a:spcPct val="50000"/>
              </a:lnSpc>
              <a:defRPr/>
            </a:pPr>
            <a:endParaRPr lang="en-US" altLang="zh-TW" sz="2200" dirty="0" smtClean="0">
              <a:ea typeface="新細明體" charset="0"/>
              <a:cs typeface="新細明體" charset="0"/>
            </a:endParaRPr>
          </a:p>
          <a:p>
            <a:pPr lvl="1" eaLnBrk="1" hangingPunct="1">
              <a:lnSpc>
                <a:spcPct val="50000"/>
              </a:lnSpc>
              <a:defRPr/>
            </a:pPr>
            <a:endParaRPr lang="en-US" altLang="zh-TW" sz="2200" dirty="0">
              <a:ea typeface="新細明體" charset="0"/>
              <a:cs typeface="新細明體" charset="0"/>
            </a:endParaRPr>
          </a:p>
          <a:p>
            <a:pPr marL="457200" lvl="1" indent="0" eaLnBrk="1" hangingPunct="1">
              <a:lnSpc>
                <a:spcPct val="50000"/>
              </a:lnSpc>
              <a:buNone/>
              <a:defRPr/>
            </a:pPr>
            <a:endParaRPr lang="en-US" altLang="zh-TW" sz="2200" dirty="0" smtClean="0">
              <a:ea typeface="新細明體" charset="0"/>
              <a:cs typeface="新細明體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200" dirty="0" err="1" smtClean="0"/>
              <a:t>Αποσβεννύμενη</a:t>
            </a:r>
            <a:r>
              <a:rPr lang="el-GR" sz="2200" dirty="0" smtClean="0"/>
              <a:t> αρμονική κίνηση προκύπτει όταν μη διατηρητικές δυνάμεις δρουν σε ένα ταλαντευόμενο σύστημα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200" dirty="0" smtClean="0"/>
              <a:t>Συντονισμός είναι μια ταλάντωση μεγάλους πλάτους που προκύπτει ως απόκριση στη διέγερση ενός συστήματος με μια συχνότητα κοντά στη φυσική συχνότητα ταλάντωσης</a:t>
            </a:r>
            <a:endParaRPr lang="en-US" sz="2200" dirty="0" smtClean="0"/>
          </a:p>
        </p:txBody>
      </p:sp>
      <p:pic>
        <p:nvPicPr>
          <p:cNvPr id="3" name="Picture 2" descr="13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58"/>
          <a:stretch/>
        </p:blipFill>
        <p:spPr>
          <a:xfrm>
            <a:off x="687313" y="3537091"/>
            <a:ext cx="3647856" cy="1654349"/>
          </a:xfrm>
          <a:prstGeom prst="rect">
            <a:avLst/>
          </a:prstGeom>
        </p:spPr>
      </p:pic>
      <p:pic>
        <p:nvPicPr>
          <p:cNvPr id="4" name="Picture 3" descr="Slide_13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857" y="4263331"/>
            <a:ext cx="1402080" cy="365760"/>
          </a:xfrm>
          <a:prstGeom prst="rect">
            <a:avLst/>
          </a:prstGeom>
        </p:spPr>
      </p:pic>
      <p:pic>
        <p:nvPicPr>
          <p:cNvPr id="5" name="Picture 4" descr="Slide_17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529" y="3649108"/>
            <a:ext cx="1828800" cy="469392"/>
          </a:xfrm>
          <a:prstGeom prst="rect">
            <a:avLst/>
          </a:prstGeom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/>
          <a:srcRect l="59234" t="45238" r="13658" b="14423"/>
          <a:stretch>
            <a:fillRect/>
          </a:stretch>
        </p:blipFill>
        <p:spPr bwMode="auto">
          <a:xfrm>
            <a:off x="6342520" y="3126376"/>
            <a:ext cx="2538682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67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=""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="" xmlns:p14="http://schemas.microsoft.com/office/powerpoint/2010/main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n-US" sz="5700" dirty="0" smtClean="0">
                <a:solidFill>
                  <a:srgbClr val="FFFFFF"/>
                </a:solidFill>
              </a:rPr>
              <a:t>1</a:t>
            </a:r>
            <a:r>
              <a:rPr lang="el-GR" sz="5700" dirty="0" smtClean="0">
                <a:solidFill>
                  <a:srgbClr val="FFFFFF"/>
                </a:solidFill>
              </a:rPr>
              <a:t>3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Ταλάντωση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90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l-GR" sz="4000" dirty="0"/>
              <a:t>Τι μαθαίνετε</a:t>
            </a:r>
            <a:endParaRPr lang="en-US" sz="40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1490" y="2428880"/>
            <a:ext cx="3840085" cy="427671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</a:pPr>
            <a:r>
              <a:rPr lang="el-GR" sz="1800" dirty="0" smtClean="0"/>
              <a:t>Πώς η μετατόπιση ενός συστήματος από την ευσταθή ισορροπία έχει ως αποτέλεσμα την ταλάντωση </a:t>
            </a:r>
          </a:p>
          <a:p>
            <a:pPr indent="-228600">
              <a:lnSpc>
                <a:spcPct val="110000"/>
              </a:lnSpc>
            </a:pPr>
            <a:r>
              <a:rPr lang="el-GR" altLang="zh-TW" sz="1800" dirty="0" smtClean="0"/>
              <a:t>Για την </a:t>
            </a:r>
            <a:r>
              <a:rPr lang="el-GR" altLang="zh-TW" sz="1800" i="1" dirty="0" smtClean="0"/>
              <a:t>απλή αρμονική κίνηση</a:t>
            </a:r>
            <a:r>
              <a:rPr lang="en-US" altLang="zh-TW" sz="1800" dirty="0" smtClean="0"/>
              <a:t>,</a:t>
            </a:r>
            <a:r>
              <a:rPr lang="el-GR" altLang="zh-TW" sz="1800" dirty="0" smtClean="0"/>
              <a:t> η οποία προκύπτει όταν η αποθηκευμένη ενέργεια είναι ανάλογη της μετατόπισης</a:t>
            </a:r>
            <a:r>
              <a:rPr lang="en-US" altLang="zh-TW" sz="1800" dirty="0" smtClean="0"/>
              <a:t> </a:t>
            </a:r>
            <a:endParaRPr lang="el-GR" altLang="zh-TW" sz="1800" dirty="0" smtClean="0"/>
          </a:p>
          <a:p>
            <a:pPr indent="-228600">
              <a:lnSpc>
                <a:spcPct val="110000"/>
              </a:lnSpc>
            </a:pPr>
            <a:r>
              <a:rPr lang="el-GR" sz="1800" dirty="0" smtClean="0"/>
              <a:t>Γιατί η απλή αρμονική κίνηση συχνά εμφανίζεται τόσο σε φυσικά όσο και σε μηχανικά συστήματα</a:t>
            </a:r>
          </a:p>
          <a:p>
            <a:pPr indent="-228600">
              <a:lnSpc>
                <a:spcPct val="110000"/>
              </a:lnSpc>
            </a:pPr>
            <a:r>
              <a:rPr lang="el-GR" sz="1800" dirty="0" smtClean="0"/>
              <a:t>Πώς προκύπτει ο συντονισμός</a:t>
            </a:r>
            <a:endParaRPr lang="en-US" sz="1800" dirty="0" smtClean="0"/>
          </a:p>
        </p:txBody>
      </p:sp>
      <p:pic>
        <p:nvPicPr>
          <p:cNvPr id="10" name="Picture 9" descr="10_00_Figure.jpg"/>
          <p:cNvPicPr>
            <a:picLocks noChangeAspect="1"/>
          </p:cNvPicPr>
          <p:nvPr/>
        </p:nvPicPr>
        <p:blipFill>
          <a:blip r:embed="rId3"/>
          <a:srcRect r="78476" b="9497"/>
          <a:stretch>
            <a:fillRect/>
          </a:stretch>
        </p:blipFill>
        <p:spPr>
          <a:xfrm>
            <a:off x="5022165" y="14068"/>
            <a:ext cx="4079631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Περιγραφή της ταλάντωσης</a:t>
            </a:r>
            <a:endParaRPr lang="en-US" sz="4000" dirty="0" smtClean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 σύστημα σε ταλάντωση υφίσταται επαναλαμβανόμενη</a:t>
            </a:r>
            <a:r>
              <a:rPr lang="en-US" sz="2400" dirty="0" smtClean="0"/>
              <a:t>, </a:t>
            </a:r>
            <a:r>
              <a:rPr lang="el-GR" sz="2400" dirty="0" smtClean="0"/>
              <a:t>περιοδική κίνηση</a:t>
            </a:r>
            <a:r>
              <a:rPr lang="el-GR" sz="2400" dirty="0"/>
              <a:t> </a:t>
            </a:r>
            <a:r>
              <a:rPr lang="el-GR" sz="2400" dirty="0" smtClean="0"/>
              <a:t>ως προς ένα σημείο ευσταθούς ισορροπίας</a:t>
            </a:r>
            <a:endParaRPr lang="en-US" sz="2400" dirty="0" smtClean="0"/>
          </a:p>
          <a:p>
            <a:r>
              <a:rPr lang="el-GR" sz="2400" dirty="0" smtClean="0"/>
              <a:t>Η ταλάντωση χαρακτηρίζεται από</a:t>
            </a:r>
            <a:endParaRPr lang="en-US" sz="2400" dirty="0" smtClean="0"/>
          </a:p>
          <a:p>
            <a:pPr lvl="1"/>
            <a:r>
              <a:rPr lang="el-GR" sz="2400" dirty="0" smtClean="0"/>
              <a:t>τη συχνότητά της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l-GR" sz="2400" dirty="0" smtClean="0"/>
              <a:t>ή περίοδο</a:t>
            </a:r>
            <a:r>
              <a:rPr lang="en-US" sz="2400" dirty="0" smtClean="0"/>
              <a:t> </a:t>
            </a:r>
            <a:r>
              <a:rPr lang="en-US" sz="2400" i="1" dirty="0" smtClean="0"/>
              <a:t>T </a:t>
            </a:r>
            <a:r>
              <a:rPr lang="en-US" sz="2400" dirty="0" smtClean="0"/>
              <a:t>= 1/</a:t>
            </a:r>
            <a:r>
              <a:rPr lang="en-US" sz="2400" i="1" dirty="0" smtClean="0"/>
              <a:t>f</a:t>
            </a:r>
            <a:endParaRPr lang="en-US" sz="2400" dirty="0" smtClean="0"/>
          </a:p>
          <a:p>
            <a:pPr lvl="1"/>
            <a:r>
              <a:rPr lang="el-GR" sz="2400" dirty="0"/>
              <a:t>τ</a:t>
            </a:r>
            <a:r>
              <a:rPr lang="el-GR" sz="2400" dirty="0" smtClean="0"/>
              <a:t>ο πλάτος της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l-GR" sz="2400" dirty="0" smtClean="0"/>
              <a:t>ή τη μέγιστη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μετατόπιση από τη θέση ισορροπίας</a:t>
            </a:r>
            <a:endParaRPr lang="en-US" sz="2400" dirty="0" smtClean="0"/>
          </a:p>
          <a:p>
            <a:r>
              <a:rPr lang="el-GR" sz="2400" dirty="0" smtClean="0"/>
              <a:t>Στο σχήμα παρουσιάζονται δύο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γραφήματα θέσης-χρόνου</a:t>
            </a:r>
            <a:r>
              <a:rPr lang="el-GR" sz="2400" dirty="0"/>
              <a:t> </a:t>
            </a:r>
            <a:r>
              <a:rPr lang="el-GR" sz="2400" dirty="0" smtClean="0"/>
              <a:t>για</a:t>
            </a:r>
            <a:r>
              <a:rPr lang="el-GR" sz="2400" dirty="0"/>
              <a:t> </a:t>
            </a:r>
            <a:r>
              <a:rPr lang="el-GR" sz="2400" dirty="0" smtClean="0"/>
              <a:t>δύο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επιμέρους</a:t>
            </a:r>
            <a:r>
              <a:rPr lang="en-US" sz="2400" dirty="0" smtClean="0"/>
              <a:t> </a:t>
            </a:r>
            <a:r>
              <a:rPr lang="el-GR" sz="2400" dirty="0" smtClean="0"/>
              <a:t>ταλαντώσεις με το ίδιο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l-GR" sz="2400" dirty="0" smtClean="0"/>
              <a:t>πλάτος και την ίδια περίοδο</a:t>
            </a:r>
            <a:endParaRPr lang="en-US" sz="2400" dirty="0" smtClean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 l="19584" t="51190" r="60287" b="9423"/>
          <a:stretch>
            <a:fillRect/>
          </a:stretch>
        </p:blipFill>
        <p:spPr bwMode="auto">
          <a:xfrm>
            <a:off x="6020972" y="2520789"/>
            <a:ext cx="2879682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83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Απλή αρμονική κίνηση</a:t>
            </a:r>
            <a:endParaRPr lang="en-US" sz="4000" dirty="0" smtClean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351057" y="1183617"/>
            <a:ext cx="8229600" cy="555107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/>
              <a:t>απλή αρμονική κίνηση</a:t>
            </a:r>
            <a:r>
              <a:rPr lang="en-US" sz="2400" dirty="0" smtClean="0"/>
              <a:t> (</a:t>
            </a:r>
            <a:r>
              <a:rPr lang="el-GR" sz="2400" dirty="0" smtClean="0"/>
              <a:t>ΑΑΚ</a:t>
            </a:r>
            <a:r>
              <a:rPr lang="en-US" sz="2400" dirty="0" smtClean="0"/>
              <a:t>) </a:t>
            </a:r>
            <a:r>
              <a:rPr lang="el-GR" sz="2400" dirty="0" smtClean="0"/>
              <a:t>όταν η δύναμη ή η ροπή</a:t>
            </a:r>
            <a:r>
              <a:rPr lang="en-US" sz="2400" dirty="0" smtClean="0"/>
              <a:t> </a:t>
            </a:r>
            <a:r>
              <a:rPr lang="el-GR" sz="2400" dirty="0" smtClean="0"/>
              <a:t>που τείνει να επαναφέρει την ισορροπία</a:t>
            </a:r>
            <a:r>
              <a:rPr lang="en-US" sz="2400" dirty="0" smtClean="0"/>
              <a:t> </a:t>
            </a:r>
            <a:r>
              <a:rPr lang="el-GR" sz="2400" dirty="0" smtClean="0"/>
              <a:t>είναι απευθείας ανάλογη με τη μετατόπιση από την ισορροπία</a:t>
            </a:r>
            <a:endParaRPr lang="en-US" sz="2400" dirty="0" smtClean="0"/>
          </a:p>
          <a:p>
            <a:pPr lvl="1"/>
            <a:r>
              <a:rPr lang="el-GR" sz="2400" dirty="0" smtClean="0"/>
              <a:t>Παράδειγμα αποτελεί μια μάζα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σε ένα ελατήριο με σταθερά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endParaRPr lang="en-US" sz="2400" dirty="0" smtClean="0"/>
          </a:p>
          <a:p>
            <a:pPr lvl="2"/>
            <a:r>
              <a:rPr lang="el-GR" sz="2200" dirty="0" smtClean="0"/>
              <a:t>Η</a:t>
            </a:r>
            <a:r>
              <a:rPr lang="en-US" sz="2200" dirty="0" smtClean="0"/>
              <a:t> </a:t>
            </a:r>
            <a:r>
              <a:rPr lang="el-GR" sz="2200" b="1" dirty="0" smtClean="0"/>
              <a:t>γωνιακή (ή κυκλική)</a:t>
            </a:r>
            <a:r>
              <a:rPr lang="en-US" sz="2200" b="1" dirty="0" smtClean="0"/>
              <a:t> </a:t>
            </a:r>
            <a:r>
              <a:rPr lang="el-GR" sz="2200" b="1" dirty="0" smtClean="0"/>
              <a:t>συχνότητα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          </a:t>
            </a:r>
            <a:r>
              <a:rPr lang="el-GR" sz="2200" dirty="0" smtClean="0"/>
              <a:t>   για</a:t>
            </a:r>
            <a:r>
              <a:rPr lang="en-US" sz="2200" dirty="0" smtClean="0"/>
              <a:t> </a:t>
            </a:r>
            <a:r>
              <a:rPr lang="el-GR" sz="2200" dirty="0" smtClean="0"/>
              <a:t>αυτό το σύστημα είναι</a:t>
            </a:r>
            <a:endParaRPr lang="en-US" sz="2200" dirty="0" smtClean="0"/>
          </a:p>
          <a:p>
            <a:pPr lvl="2"/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Στην ΑΑΚ</a:t>
            </a:r>
            <a:r>
              <a:rPr lang="en-US" sz="2400" dirty="0" smtClean="0"/>
              <a:t>, </a:t>
            </a:r>
            <a:r>
              <a:rPr lang="el-GR" sz="2400" dirty="0" smtClean="0"/>
              <a:t>η μετατόπιση είναι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ημιτονοειδής συνάρτηση του χρόνου</a:t>
            </a:r>
            <a:r>
              <a:rPr lang="en-US" sz="2400" dirty="0" smtClean="0"/>
              <a:t>:</a:t>
            </a:r>
          </a:p>
          <a:p>
            <a:pPr lvl="1"/>
            <a:endParaRPr lang="en-US" sz="2400" dirty="0" smtClean="0"/>
          </a:p>
          <a:p>
            <a:pPr lvl="1"/>
            <a:r>
              <a:rPr lang="el-GR" sz="2400" dirty="0" smtClean="0"/>
              <a:t>Κάθε πλάτος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l-GR" sz="2400" dirty="0" smtClean="0"/>
              <a:t>είναι δυνατό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l-GR" sz="2200" dirty="0" smtClean="0"/>
              <a:t>Στην ΑΑΚ</a:t>
            </a:r>
            <a:r>
              <a:rPr lang="en-US" sz="2200" dirty="0" smtClean="0"/>
              <a:t>, </a:t>
            </a:r>
            <a:r>
              <a:rPr lang="el-GR" sz="2200" dirty="0" smtClean="0"/>
              <a:t>η συχνότητα δεν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εξαρτάται από το πλάτος</a:t>
            </a:r>
            <a:endParaRPr lang="en-US" sz="2200" dirty="0" smtClean="0"/>
          </a:p>
        </p:txBody>
      </p:sp>
      <p:pic>
        <p:nvPicPr>
          <p:cNvPr id="9" name="Picture 8" descr="Slide_4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022" y="3534389"/>
            <a:ext cx="1003069" cy="299258"/>
          </a:xfrm>
          <a:prstGeom prst="rect">
            <a:avLst/>
          </a:prstGeom>
        </p:spPr>
      </p:pic>
      <p:pic>
        <p:nvPicPr>
          <p:cNvPr id="10" name="Picture 9" descr="Slide_4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288" y="3848564"/>
            <a:ext cx="1255776" cy="481584"/>
          </a:xfrm>
          <a:prstGeom prst="rect">
            <a:avLst/>
          </a:prstGeom>
        </p:spPr>
      </p:pic>
      <p:pic>
        <p:nvPicPr>
          <p:cNvPr id="11" name="Picture 10" descr="Slide_4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657" y="5071614"/>
            <a:ext cx="1798320" cy="341376"/>
          </a:xfrm>
          <a:prstGeom prst="rect">
            <a:avLst/>
          </a:prstGeom>
        </p:spPr>
      </p:pic>
      <p:pic>
        <p:nvPicPr>
          <p:cNvPr id="12" name="Picture 11" descr="Slide_4_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133" y="2309025"/>
            <a:ext cx="1560576" cy="786384"/>
          </a:xfrm>
          <a:prstGeom prst="rect">
            <a:avLst/>
          </a:prstGeom>
        </p:spPr>
      </p:pic>
      <p:pic>
        <p:nvPicPr>
          <p:cNvPr id="13" name="Picture 12" descr="13_04_Figur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58"/>
          <a:stretch/>
        </p:blipFill>
        <p:spPr>
          <a:xfrm>
            <a:off x="6012809" y="3183829"/>
            <a:ext cx="2740688" cy="1242937"/>
          </a:xfrm>
          <a:prstGeom prst="rect">
            <a:avLst/>
          </a:prstGeom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8"/>
          <a:srcRect l="57450" t="56548" r="19682" b="9325"/>
          <a:stretch>
            <a:fillRect/>
          </a:stretch>
        </p:blipFill>
        <p:spPr bwMode="auto">
          <a:xfrm>
            <a:off x="5999759" y="4361542"/>
            <a:ext cx="2975429" cy="24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77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Ποσότητες στην απλή αρμονική κίνηση</a:t>
            </a:r>
            <a:endParaRPr lang="en-US" dirty="0" smtClean="0"/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Γωνιακή συχνότητα</a:t>
            </a:r>
            <a:r>
              <a:rPr lang="en-US" sz="2400" dirty="0" smtClean="0"/>
              <a:t>, </a:t>
            </a:r>
            <a:r>
              <a:rPr lang="el-GR" sz="2400" dirty="0" smtClean="0"/>
              <a:t>συχνότητα</a:t>
            </a:r>
            <a:r>
              <a:rPr lang="en-US" sz="2400" dirty="0" smtClean="0"/>
              <a:t>, </a:t>
            </a:r>
            <a:r>
              <a:rPr lang="el-GR" sz="2400" dirty="0" smtClean="0"/>
              <a:t>περίοδος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l-GR" sz="2400" dirty="0" smtClean="0"/>
              <a:t>Φάση </a:t>
            </a:r>
            <a:endParaRPr lang="en-US" sz="2400" dirty="0" smtClean="0"/>
          </a:p>
          <a:p>
            <a:pPr lvl="1"/>
            <a:r>
              <a:rPr lang="el-GR" sz="2400" dirty="0" smtClean="0"/>
              <a:t>Περιγράφει τη χρονική αφετηρία της καμπύλης μετατόπισης-χρόνου</a:t>
            </a:r>
            <a:r>
              <a:rPr lang="en-US" sz="2400" dirty="0" smtClean="0"/>
              <a:t> </a:t>
            </a:r>
            <a:r>
              <a:rPr lang="el-GR" sz="2400" dirty="0" smtClean="0"/>
              <a:t>στην ταλάντωση</a:t>
            </a:r>
            <a:r>
              <a:rPr lang="en-US" sz="2400" dirty="0" smtClean="0"/>
              <a:t>:</a:t>
            </a:r>
          </a:p>
        </p:txBody>
      </p:sp>
      <p:pic>
        <p:nvPicPr>
          <p:cNvPr id="12" name="Picture 11" descr="Slide_5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984" y="2029601"/>
            <a:ext cx="6352032" cy="890016"/>
          </a:xfrm>
          <a:prstGeom prst="rect">
            <a:avLst/>
          </a:prstGeom>
        </p:spPr>
      </p:pic>
      <p:pic>
        <p:nvPicPr>
          <p:cNvPr id="13" name="Picture 12" descr="Slide_5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400" y="3738109"/>
            <a:ext cx="2438400" cy="396240"/>
          </a:xfrm>
          <a:prstGeom prst="rect">
            <a:avLst/>
          </a:prstGeom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/>
          <a:srcRect l="62358" t="42857" r="12766" b="27308"/>
          <a:stretch>
            <a:fillRect/>
          </a:stretch>
        </p:blipFill>
        <p:spPr bwMode="auto">
          <a:xfrm>
            <a:off x="2655213" y="4246432"/>
            <a:ext cx="368381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2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Η ταχύτητα και η επιτάχυνση </a:t>
            </a:r>
            <a:br>
              <a:rPr lang="el-GR" dirty="0" smtClean="0"/>
            </a:br>
            <a:r>
              <a:rPr lang="el-GR" dirty="0" smtClean="0"/>
              <a:t>στην απλή αρμονική κίνηση</a:t>
            </a:r>
            <a:endParaRPr lang="en-US" dirty="0" smtClean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Ταχύτητα είναι ο ρυθμός μεταβολής της θέσης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Επιτάχυνση είναι ο ρυθμός μεταβολής της ταχύτητας</a:t>
            </a:r>
            <a:r>
              <a:rPr lang="en-US" dirty="0" smtClean="0"/>
              <a:t>:</a:t>
            </a:r>
          </a:p>
        </p:txBody>
      </p:sp>
      <p:pic>
        <p:nvPicPr>
          <p:cNvPr id="12" name="Picture 11" descr="Slide_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205" y="2971154"/>
            <a:ext cx="3249168" cy="877824"/>
          </a:xfrm>
          <a:prstGeom prst="rect">
            <a:avLst/>
          </a:prstGeom>
        </p:spPr>
      </p:pic>
      <p:pic>
        <p:nvPicPr>
          <p:cNvPr id="13" name="Picture 12" descr="Slide_6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25" y="5471776"/>
            <a:ext cx="3468624" cy="877824"/>
          </a:xfrm>
          <a:prstGeom prst="rect">
            <a:avLst/>
          </a:prstGeom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/>
          <a:srcRect l="55776" t="38294" r="26041" b="12115"/>
          <a:stretch>
            <a:fillRect/>
          </a:stretch>
        </p:blipFill>
        <p:spPr bwMode="auto">
          <a:xfrm>
            <a:off x="5287658" y="1633620"/>
            <a:ext cx="328688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50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_7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469" y="4816500"/>
            <a:ext cx="1511808" cy="749808"/>
          </a:xfrm>
          <a:prstGeom prst="rect">
            <a:avLst/>
          </a:prstGeom>
        </p:spPr>
      </p:pic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Ο στροφικός ταλαντωτής </a:t>
            </a:r>
            <a:endParaRPr lang="en-US" sz="4000" dirty="0" smtClean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310229"/>
            <a:ext cx="5408138" cy="510698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Ένας</a:t>
            </a:r>
            <a:r>
              <a:rPr lang="en-US" dirty="0" smtClean="0"/>
              <a:t> </a:t>
            </a:r>
            <a:r>
              <a:rPr lang="el-GR" dirty="0" smtClean="0"/>
              <a:t>δίσκος αναρτημένος από ένα καλώδιο αποτελεί τον στροφικό </a:t>
            </a:r>
            <a:r>
              <a:rPr lang="el-GR" dirty="0" err="1" smtClean="0"/>
              <a:t>ταλαντωση</a:t>
            </a:r>
            <a:endParaRPr lang="en-US" dirty="0" smtClean="0"/>
          </a:p>
          <a:p>
            <a:pPr lvl="1"/>
            <a:r>
              <a:rPr lang="el-GR" dirty="0" smtClean="0"/>
              <a:t>Αν στρίψετε το καλώδιο</a:t>
            </a:r>
            <a:r>
              <a:rPr lang="en-US" dirty="0" smtClean="0"/>
              <a:t> (</a:t>
            </a:r>
            <a:r>
              <a:rPr lang="el-GR" dirty="0" smtClean="0"/>
              <a:t>με σταθερά στρέψης  </a:t>
            </a:r>
            <a:r>
              <a:rPr lang="el-GR" i="1" dirty="0" smtClean="0"/>
              <a:t>κ</a:t>
            </a:r>
            <a:r>
              <a:rPr lang="en-US" dirty="0" smtClean="0"/>
              <a:t>) </a:t>
            </a:r>
            <a:r>
              <a:rPr lang="el-GR" dirty="0" smtClean="0"/>
              <a:t>αυτό ασκεί</a:t>
            </a:r>
            <a:r>
              <a:rPr lang="en-US" dirty="0" smtClean="0"/>
              <a:t> </a:t>
            </a:r>
            <a:r>
              <a:rPr lang="el-GR" dirty="0" smtClean="0"/>
              <a:t>ροπή επαναφοράς στον δίσκο, η οποία δίνεται από</a:t>
            </a:r>
            <a:endParaRPr lang="en-US" dirty="0" smtClean="0"/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 lvl="1"/>
            <a:r>
              <a:rPr lang="el-GR" dirty="0" smtClean="0"/>
              <a:t>Αν ο δίσκος έχει μια περιστροφική αδράνεια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  <a:r>
              <a:rPr lang="el-GR" dirty="0" smtClean="0"/>
              <a:t> έχουμε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 lvl="1"/>
            <a:r>
              <a:rPr lang="el-GR" dirty="0" smtClean="0"/>
              <a:t>Ο δίσκος ταλαντώνεται με γωνιακή συχνότητα</a:t>
            </a:r>
            <a:endParaRPr lang="en-US" dirty="0" smtClean="0"/>
          </a:p>
        </p:txBody>
      </p:sp>
      <p:pic>
        <p:nvPicPr>
          <p:cNvPr id="15" name="Picture 14" descr="Slide_7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281" y="3865568"/>
            <a:ext cx="1005840" cy="280416"/>
          </a:xfrm>
          <a:prstGeom prst="rect">
            <a:avLst/>
          </a:prstGeom>
        </p:spPr>
      </p:pic>
      <p:pic>
        <p:nvPicPr>
          <p:cNvPr id="17" name="Picture 16" descr="Slide_7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376" y="6143626"/>
            <a:ext cx="1267968" cy="481584"/>
          </a:xfrm>
          <a:prstGeom prst="rect">
            <a:avLst/>
          </a:prstGeom>
        </p:spPr>
      </p:pic>
      <p:pic>
        <p:nvPicPr>
          <p:cNvPr id="18" name="Picture 17" descr="13_09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6"/>
          <a:stretch/>
        </p:blipFill>
        <p:spPr>
          <a:xfrm>
            <a:off x="5792856" y="1356880"/>
            <a:ext cx="3185193" cy="44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6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sz="4000" dirty="0" smtClean="0"/>
              <a:t>Το εκκρεμές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141413"/>
            <a:ext cx="4516480" cy="51069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Ένα απλό εκκρεμές αποτελείται από μια σημειακή μάζα που κρέμεται από ένα </a:t>
            </a:r>
            <a:r>
              <a:rPr lang="el-GR" sz="2400" dirty="0" err="1" smtClean="0"/>
              <a:t>άμαζο</a:t>
            </a:r>
            <a:r>
              <a:rPr lang="el-GR" sz="2400" dirty="0" smtClean="0"/>
              <a:t> νήμα μήκους</a:t>
            </a:r>
            <a:r>
              <a:rPr lang="en-US" sz="2400" dirty="0" smtClean="0"/>
              <a:t> </a:t>
            </a:r>
            <a:r>
              <a:rPr lang="en-US" sz="2400" i="1" dirty="0"/>
              <a:t>L</a:t>
            </a:r>
          </a:p>
          <a:p>
            <a:pPr lvl="1"/>
            <a:r>
              <a:rPr lang="el-GR" sz="2200" dirty="0" smtClean="0"/>
              <a:t>Για μικρές γωνίες έχουμε</a:t>
            </a:r>
            <a:endParaRPr lang="en-US" sz="2200" dirty="0" smtClean="0"/>
          </a:p>
          <a:p>
            <a:pPr lvl="1"/>
            <a:endParaRPr lang="en-US" sz="2200" dirty="0"/>
          </a:p>
          <a:p>
            <a:endParaRPr lang="en-US" sz="2400" dirty="0" smtClean="0"/>
          </a:p>
          <a:p>
            <a:r>
              <a:rPr lang="el-GR" sz="2200" dirty="0" smtClean="0"/>
              <a:t>Η μάζα εκτελεί απλή αρμονική κίνηση με γωνιακή συχνότητα</a:t>
            </a:r>
            <a:endParaRPr lang="en-US" sz="2200" dirty="0" smtClean="0"/>
          </a:p>
          <a:p>
            <a:endParaRPr lang="en-US" sz="2400" dirty="0"/>
          </a:p>
          <a:p>
            <a:r>
              <a:rPr lang="el-GR" sz="2200" dirty="0" smtClean="0"/>
              <a:t>Η σχετική περίοδος είναι</a:t>
            </a:r>
            <a:endParaRPr lang="en-US" sz="2200" dirty="0"/>
          </a:p>
        </p:txBody>
      </p:sp>
      <p:pic>
        <p:nvPicPr>
          <p:cNvPr id="5" name="Picture 4" descr="Slide_8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289" y="3150576"/>
            <a:ext cx="2931622" cy="670560"/>
          </a:xfrm>
          <a:prstGeom prst="rect">
            <a:avLst/>
          </a:prstGeom>
        </p:spPr>
      </p:pic>
      <p:pic>
        <p:nvPicPr>
          <p:cNvPr id="6" name="Picture 5" descr="Slide_8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169" y="4665249"/>
            <a:ext cx="1219200" cy="457200"/>
          </a:xfrm>
          <a:prstGeom prst="rect">
            <a:avLst/>
          </a:prstGeom>
        </p:spPr>
      </p:pic>
      <p:pic>
        <p:nvPicPr>
          <p:cNvPr id="7" name="Picture 6" descr="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876" y="5534800"/>
            <a:ext cx="1255776" cy="835152"/>
          </a:xfrm>
          <a:prstGeom prst="rect">
            <a:avLst/>
          </a:prstGeom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6"/>
          <a:srcRect l="25099" t="55159" r="55379" b="21154"/>
          <a:stretch>
            <a:fillRect/>
          </a:stretch>
        </p:blipFill>
        <p:spPr bwMode="auto">
          <a:xfrm>
            <a:off x="4742807" y="2163967"/>
            <a:ext cx="4063347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89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811</Words>
  <Application>Microsoft Office PowerPoint</Application>
  <PresentationFormat>Προβολή στην οθόνη (4:3)</PresentationFormat>
  <Paragraphs>131</Paragraphs>
  <Slides>19</Slides>
  <Notes>16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Θέμα του Office</vt:lpstr>
      <vt:lpstr>Equation</vt:lpstr>
      <vt:lpstr>Διαφάνεια 1</vt:lpstr>
      <vt:lpstr>Κεφάλαιο 13:  Ταλάντωση</vt:lpstr>
      <vt:lpstr>Τι μαθαίνετε</vt:lpstr>
      <vt:lpstr>Περιγραφή της ταλάντωσης</vt:lpstr>
      <vt:lpstr>Απλή αρμονική κίνηση</vt:lpstr>
      <vt:lpstr>Ποσότητες στην απλή αρμονική κίνηση</vt:lpstr>
      <vt:lpstr>Η ταχύτητα και η επιτάχυνση  στην απλή αρμονική κίνηση</vt:lpstr>
      <vt:lpstr>Ο στροφικός ταλαντωτής </vt:lpstr>
      <vt:lpstr>Το εκκρεμές</vt:lpstr>
      <vt:lpstr>Κυκλική και αρμονική κίνηση</vt:lpstr>
      <vt:lpstr>Ενέργεια στην απλή αρμονική κίνηση</vt:lpstr>
      <vt:lpstr>Η απλή αρμονική κίνηση είναι πανταχού παρούσα!</vt:lpstr>
      <vt:lpstr>Αποσβεννύμενη αρμονική κίνηση</vt:lpstr>
      <vt:lpstr>Αποσβεννύμενη αρμονική κίνηση</vt:lpstr>
      <vt:lpstr>Το κατανοήσατε;</vt:lpstr>
      <vt:lpstr>Εξαναγκασμένες ταλαντώσεις</vt:lpstr>
      <vt:lpstr>Συντονισμός</vt:lpstr>
      <vt:lpstr>Σύνοψη</vt:lpstr>
      <vt:lpstr>Διαφάνεια 19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153</cp:revision>
  <dcterms:created xsi:type="dcterms:W3CDTF">2007-09-26T05:29:17Z</dcterms:created>
  <dcterms:modified xsi:type="dcterms:W3CDTF">2019-09-01T21:03:08Z</dcterms:modified>
</cp:coreProperties>
</file>