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4" autoAdjust="0"/>
    <p:restoredTop sz="94660"/>
  </p:normalViewPr>
  <p:slideViewPr>
    <p:cSldViewPr snapToGrid="0">
      <p:cViewPr varScale="1">
        <p:scale>
          <a:sx n="103" d="100"/>
          <a:sy n="103" d="100"/>
        </p:scale>
        <p:origin x="13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75255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08864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016038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06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86660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065185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123672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541144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2489AB5-B1EF-4812-997A-D5463C6E6505}" type="datetimeFigureOut">
              <a:rPr lang="en-US" smtClean="0"/>
              <a:t>11/17/2022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4832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24352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89AB5-B1EF-4812-997A-D5463C6E6505}"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2651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63457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489AB5-B1EF-4812-997A-D5463C6E6505}" type="datetimeFigureOut">
              <a:rPr lang="en-US" smtClean="0"/>
              <a:t>11/17/2022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456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489AB5-B1EF-4812-997A-D5463C6E6505}" type="datetimeFigureOut">
              <a:rPr lang="en-US" smtClean="0"/>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22959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2489AB5-B1EF-4812-997A-D5463C6E6505}" type="datetimeFigureOut">
              <a:rPr lang="en-US" smtClean="0"/>
              <a:t>11/17/2022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5989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97004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18152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489AB5-B1EF-4812-997A-D5463C6E6505}" type="datetimeFigureOut">
              <a:rPr lang="en-US" smtClean="0"/>
              <a:t>11/17/2022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34459798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3.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6.xml"/><Relationship Id="rId5" Type="http://schemas.openxmlformats.org/officeDocument/2006/relationships/image" Target="../media/image18.sv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A1-67EB-A6E9-DA4F-968BBD4B4F24}"/>
              </a:ext>
            </a:extLst>
          </p:cNvPr>
          <p:cNvSpPr>
            <a:spLocks noGrp="1"/>
          </p:cNvSpPr>
          <p:nvPr>
            <p:ph type="ctrTitle"/>
          </p:nvPr>
        </p:nvSpPr>
        <p:spPr/>
        <p:txBody>
          <a:bodyPr/>
          <a:lstStyle/>
          <a:p>
            <a:r>
              <a:rPr lang="el-GR" dirty="0"/>
              <a:t>Εκπαιδευτικό Λογισμικό #5- Όψεις</a:t>
            </a:r>
            <a:endParaRPr lang="en-US" dirty="0"/>
          </a:p>
        </p:txBody>
      </p:sp>
      <p:sp>
        <p:nvSpPr>
          <p:cNvPr id="3" name="Subtitle 2">
            <a:extLst>
              <a:ext uri="{FF2B5EF4-FFF2-40B4-BE49-F238E27FC236}">
                <a16:creationId xmlns:a16="http://schemas.microsoft.com/office/drawing/2014/main" id="{C7410A0D-2B68-FDD2-998A-EE7CCF0B3DAC}"/>
              </a:ext>
            </a:extLst>
          </p:cNvPr>
          <p:cNvSpPr>
            <a:spLocks noGrp="1"/>
          </p:cNvSpPr>
          <p:nvPr>
            <p:ph type="subTitle" idx="1"/>
          </p:nvPr>
        </p:nvSpPr>
        <p:spPr/>
        <p:txBody>
          <a:bodyPr/>
          <a:lstStyle/>
          <a:p>
            <a:r>
              <a:rPr lang="en-US" dirty="0"/>
              <a:t>1</a:t>
            </a:r>
            <a:r>
              <a:rPr lang="el-GR" dirty="0"/>
              <a:t>8/11/2022</a:t>
            </a:r>
            <a:endParaRPr lang="en-US" dirty="0"/>
          </a:p>
        </p:txBody>
      </p:sp>
    </p:spTree>
    <p:extLst>
      <p:ext uri="{BB962C8B-B14F-4D97-AF65-F5344CB8AC3E}">
        <p14:creationId xmlns:p14="http://schemas.microsoft.com/office/powerpoint/2010/main" val="378100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28" name="Picture 8">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9" name="Picture 10">
            <a:extLst>
              <a:ext uri="{FF2B5EF4-FFF2-40B4-BE49-F238E27FC236}">
                <a16:creationId xmlns:a16="http://schemas.microsoft.com/office/drawing/2014/main" id="{0146E45C-1450-4186-B501-74F221F89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30" name="Picture 12">
            <a:extLst>
              <a:ext uri="{FF2B5EF4-FFF2-40B4-BE49-F238E27FC236}">
                <a16:creationId xmlns:a16="http://schemas.microsoft.com/office/drawing/2014/main" id="{EEDDA48B-BC04-4915-ADA3-A1A9522EB0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31" name="Rectangle 14">
            <a:extLst>
              <a:ext uri="{FF2B5EF4-FFF2-40B4-BE49-F238E27FC236}">
                <a16:creationId xmlns:a16="http://schemas.microsoft.com/office/drawing/2014/main" id="{78C9D07A-5A22-4E55-B18A-47CF07E50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16">
            <a:extLst>
              <a:ext uri="{FF2B5EF4-FFF2-40B4-BE49-F238E27FC236}">
                <a16:creationId xmlns:a16="http://schemas.microsoft.com/office/drawing/2014/main" id="{3D71E629-0739-4A59-972B-A9E9A4500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3" name="Rectangle 18">
            <a:extLst>
              <a:ext uri="{FF2B5EF4-FFF2-40B4-BE49-F238E27FC236}">
                <a16:creationId xmlns:a16="http://schemas.microsoft.com/office/drawing/2014/main" id="{2F84762E-7FCC-4EAF-B9E7-CE7214491E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20">
            <a:extLst>
              <a:ext uri="{FF2B5EF4-FFF2-40B4-BE49-F238E27FC236}">
                <a16:creationId xmlns:a16="http://schemas.microsoft.com/office/drawing/2014/main" id="{927A1389-2A5D-4886-AD82-F213767E67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sp>
        <p:nvSpPr>
          <p:cNvPr id="35" name="Rectangle 22">
            <a:extLst>
              <a:ext uri="{FF2B5EF4-FFF2-40B4-BE49-F238E27FC236}">
                <a16:creationId xmlns:a16="http://schemas.microsoft.com/office/drawing/2014/main" id="{A1038667-0C3F-4764-A24D-DA9D9B4748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24">
            <a:extLst>
              <a:ext uri="{FF2B5EF4-FFF2-40B4-BE49-F238E27FC236}">
                <a16:creationId xmlns:a16="http://schemas.microsoft.com/office/drawing/2014/main" id="{6AC2195B-895A-4535-8ECD-9F5B669C5C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7" name="Rectangle 26">
            <a:extLst>
              <a:ext uri="{FF2B5EF4-FFF2-40B4-BE49-F238E27FC236}">
                <a16:creationId xmlns:a16="http://schemas.microsoft.com/office/drawing/2014/main" id="{571EEFCA-9235-4BC2-85C3-A4EC6EE57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BF0B0BB-17EC-26FA-B90F-07C8EF070D04}"/>
              </a:ext>
            </a:extLst>
          </p:cNvPr>
          <p:cNvSpPr>
            <a:spLocks noGrp="1"/>
          </p:cNvSpPr>
          <p:nvPr>
            <p:ph type="title"/>
          </p:nvPr>
        </p:nvSpPr>
        <p:spPr>
          <a:xfrm>
            <a:off x="680322" y="2063262"/>
            <a:ext cx="3739278" cy="2661138"/>
          </a:xfrm>
        </p:spPr>
        <p:txBody>
          <a:bodyPr vert="horz" lIns="91440" tIns="45720" rIns="91440" bIns="45720" rtlCol="0" anchor="ctr">
            <a:normAutofit/>
          </a:bodyPr>
          <a:lstStyle/>
          <a:p>
            <a:pPr algn="r"/>
            <a:r>
              <a:rPr lang="en-US" sz="5400"/>
              <a:t>Ποιος είναι πιο μπροστά;</a:t>
            </a:r>
          </a:p>
        </p:txBody>
      </p:sp>
      <p:pic>
        <p:nvPicPr>
          <p:cNvPr id="4" name="Picture 3" descr="A picture containing text&#10;&#10;Description automatically generated">
            <a:extLst>
              <a:ext uri="{FF2B5EF4-FFF2-40B4-BE49-F238E27FC236}">
                <a16:creationId xmlns:a16="http://schemas.microsoft.com/office/drawing/2014/main" id="{C4C750FB-38A8-9C3D-15F0-6D663065C42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4606" y="1042008"/>
            <a:ext cx="6260963" cy="4773984"/>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357931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EE8D-597B-38D7-583E-B3C157394783}"/>
              </a:ext>
            </a:extLst>
          </p:cNvPr>
          <p:cNvSpPr>
            <a:spLocks noGrp="1"/>
          </p:cNvSpPr>
          <p:nvPr>
            <p:ph type="title"/>
          </p:nvPr>
        </p:nvSpPr>
        <p:spPr/>
        <p:txBody>
          <a:bodyPr/>
          <a:lstStyle/>
          <a:p>
            <a:r>
              <a:rPr lang="el-GR" dirty="0"/>
              <a:t>Επίπεδα</a:t>
            </a:r>
            <a:r>
              <a:rPr lang="en-US" dirty="0"/>
              <a:t> – </a:t>
            </a:r>
            <a:r>
              <a:rPr lang="el-GR" dirty="0" err="1"/>
              <a:t>ποιός</a:t>
            </a:r>
            <a:r>
              <a:rPr lang="el-GR" dirty="0"/>
              <a:t>, πού;</a:t>
            </a:r>
            <a:endParaRPr lang="en-US" dirty="0"/>
          </a:p>
        </p:txBody>
      </p:sp>
      <p:pic>
        <p:nvPicPr>
          <p:cNvPr id="4" name="Picture 3" descr="A picture containing text&#10;&#10;Description automatically generated">
            <a:extLst>
              <a:ext uri="{FF2B5EF4-FFF2-40B4-BE49-F238E27FC236}">
                <a16:creationId xmlns:a16="http://schemas.microsoft.com/office/drawing/2014/main" id="{1CE603F3-4409-01C2-632C-350543E13B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9584" y="2124683"/>
            <a:ext cx="6002100" cy="4520254"/>
          </a:xfrm>
          <a:prstGeom prst="rect">
            <a:avLst/>
          </a:prstGeom>
        </p:spPr>
      </p:pic>
      <p:pic>
        <p:nvPicPr>
          <p:cNvPr id="6" name="Picture 5" descr="Graphical user interface, application&#10;&#10;Description automatically generated">
            <a:extLst>
              <a:ext uri="{FF2B5EF4-FFF2-40B4-BE49-F238E27FC236}">
                <a16:creationId xmlns:a16="http://schemas.microsoft.com/office/drawing/2014/main" id="{1DA369CA-9F74-3CAA-D32A-69BF11A1E6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320" y="2892392"/>
            <a:ext cx="4601867" cy="1875551"/>
          </a:xfrm>
          <a:prstGeom prst="rect">
            <a:avLst/>
          </a:prstGeom>
        </p:spPr>
      </p:pic>
      <p:pic>
        <p:nvPicPr>
          <p:cNvPr id="8" name="Graphic 7" descr="Question Mark with solid fill">
            <a:extLst>
              <a:ext uri="{FF2B5EF4-FFF2-40B4-BE49-F238E27FC236}">
                <a16:creationId xmlns:a16="http://schemas.microsoft.com/office/drawing/2014/main" id="{5BE91F5C-46D6-8923-C74A-D6081962BA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51246" y="2337527"/>
            <a:ext cx="1698775" cy="1698775"/>
          </a:xfrm>
          <a:prstGeom prst="rect">
            <a:avLst/>
          </a:prstGeom>
          <a:effectLst>
            <a:outerShdw blurRad="50800" dist="38100" dir="2700000" algn="tl" rotWithShape="0">
              <a:prstClr val="black">
                <a:alpha val="40000"/>
              </a:prstClr>
            </a:outerShdw>
          </a:effectLst>
        </p:spPr>
      </p:pic>
      <p:sp>
        <p:nvSpPr>
          <p:cNvPr id="9" name="TextBox 8">
            <a:extLst>
              <a:ext uri="{FF2B5EF4-FFF2-40B4-BE49-F238E27FC236}">
                <a16:creationId xmlns:a16="http://schemas.microsoft.com/office/drawing/2014/main" id="{367F1C20-6A61-878E-3AD2-BD816A658836}"/>
              </a:ext>
            </a:extLst>
          </p:cNvPr>
          <p:cNvSpPr txBox="1"/>
          <p:nvPr/>
        </p:nvSpPr>
        <p:spPr>
          <a:xfrm>
            <a:off x="363984" y="4998128"/>
            <a:ext cx="5104661" cy="646331"/>
          </a:xfrm>
          <a:prstGeom prst="rect">
            <a:avLst/>
          </a:prstGeom>
          <a:noFill/>
        </p:spPr>
        <p:txBody>
          <a:bodyPr wrap="square" rtlCol="0">
            <a:spAutoFit/>
          </a:bodyPr>
          <a:lstStyle/>
          <a:p>
            <a:r>
              <a:rPr lang="el-GR" dirty="0"/>
              <a:t>Σημαντικό: Ξεκινάμε ΠΑΝΤΑ από ένα συγκεκριμένο σημείο (όπως και με τις θέσεις)</a:t>
            </a:r>
            <a:endParaRPr lang="en-US" dirty="0"/>
          </a:p>
        </p:txBody>
      </p:sp>
    </p:spTree>
    <p:extLst>
      <p:ext uri="{BB962C8B-B14F-4D97-AF65-F5344CB8AC3E}">
        <p14:creationId xmlns:p14="http://schemas.microsoft.com/office/powerpoint/2010/main" val="420472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BF160-C94C-F238-13C1-F61DA4507306}"/>
              </a:ext>
            </a:extLst>
          </p:cNvPr>
          <p:cNvSpPr>
            <a:spLocks noGrp="1"/>
          </p:cNvSpPr>
          <p:nvPr>
            <p:ph type="title"/>
          </p:nvPr>
        </p:nvSpPr>
        <p:spPr/>
        <p:txBody>
          <a:bodyPr/>
          <a:lstStyle/>
          <a:p>
            <a:r>
              <a:rPr lang="el-GR" dirty="0"/>
              <a:t>Διάλογοι – Σενάρια – Σκέψου - Πες</a:t>
            </a:r>
            <a:endParaRPr lang="en-US" dirty="0"/>
          </a:p>
        </p:txBody>
      </p:sp>
      <p:pic>
        <p:nvPicPr>
          <p:cNvPr id="6" name="Content Placeholder 5" descr="Table&#10;&#10;Description automatically generated">
            <a:extLst>
              <a:ext uri="{FF2B5EF4-FFF2-40B4-BE49-F238E27FC236}">
                <a16:creationId xmlns:a16="http://schemas.microsoft.com/office/drawing/2014/main" id="{AFB76005-3AD9-6E0C-AAD2-0D8E485B9F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321" y="2178180"/>
            <a:ext cx="4501999" cy="4437222"/>
          </a:xfrm>
        </p:spPr>
      </p:pic>
      <p:sp>
        <p:nvSpPr>
          <p:cNvPr id="11" name="TextBox 10">
            <a:extLst>
              <a:ext uri="{FF2B5EF4-FFF2-40B4-BE49-F238E27FC236}">
                <a16:creationId xmlns:a16="http://schemas.microsoft.com/office/drawing/2014/main" id="{3A8199E8-44A0-3952-6186-D19A6A9CF191}"/>
              </a:ext>
            </a:extLst>
          </p:cNvPr>
          <p:cNvSpPr txBox="1"/>
          <p:nvPr/>
        </p:nvSpPr>
        <p:spPr>
          <a:xfrm>
            <a:off x="5980922" y="3750906"/>
            <a:ext cx="4758613" cy="369332"/>
          </a:xfrm>
          <a:prstGeom prst="rect">
            <a:avLst/>
          </a:prstGeom>
          <a:noFill/>
        </p:spPr>
        <p:txBody>
          <a:bodyPr wrap="square" rtlCol="0">
            <a:spAutoFit/>
          </a:bodyPr>
          <a:lstStyle/>
          <a:p>
            <a:r>
              <a:rPr lang="el-GR" dirty="0"/>
              <a:t>+ ΆΣΚΗΣΗ – ΕΡΓΑΣΙΑ για το σπίτι</a:t>
            </a:r>
            <a:endParaRPr lang="en-US" dirty="0"/>
          </a:p>
        </p:txBody>
      </p:sp>
    </p:spTree>
    <p:extLst>
      <p:ext uri="{BB962C8B-B14F-4D97-AF65-F5344CB8AC3E}">
        <p14:creationId xmlns:p14="http://schemas.microsoft.com/office/powerpoint/2010/main" val="1486247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7287-1075-8EF5-2082-CF6DAEE906A8}"/>
              </a:ext>
            </a:extLst>
          </p:cNvPr>
          <p:cNvSpPr>
            <a:spLocks noGrp="1"/>
          </p:cNvSpPr>
          <p:nvPr>
            <p:ph type="title"/>
          </p:nvPr>
        </p:nvSpPr>
        <p:spPr/>
        <p:txBody>
          <a:bodyPr/>
          <a:lstStyle/>
          <a:p>
            <a:r>
              <a:rPr lang="el-GR" dirty="0"/>
              <a:t>Πρώτο πλάνο – σωστό μέγεθος</a:t>
            </a:r>
            <a:endParaRPr lang="en-US" dirty="0"/>
          </a:p>
        </p:txBody>
      </p:sp>
      <p:pic>
        <p:nvPicPr>
          <p:cNvPr id="5" name="Content Placeholder 4" descr="Graphical user interface, text, application, chat or text message&#10;&#10;Description automatically generated">
            <a:extLst>
              <a:ext uri="{FF2B5EF4-FFF2-40B4-BE49-F238E27FC236}">
                <a16:creationId xmlns:a16="http://schemas.microsoft.com/office/drawing/2014/main" id="{BC105395-22C4-50DA-8166-3496706754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24604" y="3015926"/>
            <a:ext cx="4710520" cy="2633060"/>
          </a:xfrm>
        </p:spPr>
      </p:pic>
      <p:pic>
        <p:nvPicPr>
          <p:cNvPr id="7" name="Picture 6" descr="Diagram&#10;&#10;Description automatically generated">
            <a:extLst>
              <a:ext uri="{FF2B5EF4-FFF2-40B4-BE49-F238E27FC236}">
                <a16:creationId xmlns:a16="http://schemas.microsoft.com/office/drawing/2014/main" id="{04D25970-3978-A578-83B9-A6917E7C90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502" y="2353276"/>
            <a:ext cx="4105275" cy="3571875"/>
          </a:xfrm>
          <a:prstGeom prst="rect">
            <a:avLst/>
          </a:prstGeom>
        </p:spPr>
      </p:pic>
    </p:spTree>
    <p:extLst>
      <p:ext uri="{BB962C8B-B14F-4D97-AF65-F5344CB8AC3E}">
        <p14:creationId xmlns:p14="http://schemas.microsoft.com/office/powerpoint/2010/main" val="112107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11200-1EBD-6166-79E8-245F965ADF18}"/>
              </a:ext>
            </a:extLst>
          </p:cNvPr>
          <p:cNvSpPr>
            <a:spLocks noGrp="1"/>
          </p:cNvSpPr>
          <p:nvPr>
            <p:ph type="title"/>
          </p:nvPr>
        </p:nvSpPr>
        <p:spPr/>
        <p:txBody>
          <a:bodyPr/>
          <a:lstStyle/>
          <a:p>
            <a:r>
              <a:rPr lang="el-GR" dirty="0"/>
              <a:t>Δυναμική Αλλαγή σκηνικού</a:t>
            </a:r>
            <a:endParaRPr lang="en-US" dirty="0"/>
          </a:p>
        </p:txBody>
      </p:sp>
      <p:sp>
        <p:nvSpPr>
          <p:cNvPr id="3" name="Content Placeholder 2">
            <a:extLst>
              <a:ext uri="{FF2B5EF4-FFF2-40B4-BE49-F238E27FC236}">
                <a16:creationId xmlns:a16="http://schemas.microsoft.com/office/drawing/2014/main" id="{A8CC2B52-DD08-10BA-C03C-0CFDB366F2C9}"/>
              </a:ext>
            </a:extLst>
          </p:cNvPr>
          <p:cNvSpPr>
            <a:spLocks noGrp="1"/>
          </p:cNvSpPr>
          <p:nvPr>
            <p:ph idx="1"/>
          </p:nvPr>
        </p:nvSpPr>
        <p:spPr/>
        <p:txBody>
          <a:bodyPr/>
          <a:lstStyle/>
          <a:p>
            <a:r>
              <a:rPr lang="el-GR" dirty="0"/>
              <a:t>Πώς αλλάζουμε σκηνικό κατά τη διάρκεια του προγράμματός μας;</a:t>
            </a:r>
            <a:endParaRPr lang="en-US" dirty="0"/>
          </a:p>
        </p:txBody>
      </p:sp>
      <p:pic>
        <p:nvPicPr>
          <p:cNvPr id="5" name="Picture 4" descr="Graphical user interface, text, application, chat or text message&#10;&#10;Description automatically generated">
            <a:extLst>
              <a:ext uri="{FF2B5EF4-FFF2-40B4-BE49-F238E27FC236}">
                <a16:creationId xmlns:a16="http://schemas.microsoft.com/office/drawing/2014/main" id="{BB2AE54C-3C9C-0A38-DDBC-42A4200A5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376" y="3006879"/>
            <a:ext cx="8667750" cy="2124075"/>
          </a:xfrm>
          <a:prstGeom prst="rect">
            <a:avLst/>
          </a:prstGeom>
        </p:spPr>
      </p:pic>
      <p:sp>
        <p:nvSpPr>
          <p:cNvPr id="6" name="TextBox 5">
            <a:extLst>
              <a:ext uri="{FF2B5EF4-FFF2-40B4-BE49-F238E27FC236}">
                <a16:creationId xmlns:a16="http://schemas.microsoft.com/office/drawing/2014/main" id="{A03CDE39-C94E-DA8F-66AB-58D847EA082B}"/>
              </a:ext>
            </a:extLst>
          </p:cNvPr>
          <p:cNvSpPr txBox="1"/>
          <p:nvPr/>
        </p:nvSpPr>
        <p:spPr>
          <a:xfrm>
            <a:off x="1091682" y="5551714"/>
            <a:ext cx="7352522" cy="369332"/>
          </a:xfrm>
          <a:prstGeom prst="rect">
            <a:avLst/>
          </a:prstGeom>
          <a:noFill/>
        </p:spPr>
        <p:txBody>
          <a:bodyPr wrap="square" rtlCol="0">
            <a:spAutoFit/>
          </a:bodyPr>
          <a:lstStyle/>
          <a:p>
            <a:r>
              <a:rPr lang="el-GR" dirty="0"/>
              <a:t>Γιατί να αλλάξουμε σκηνικό;; </a:t>
            </a:r>
            <a:endParaRPr lang="en-US" dirty="0"/>
          </a:p>
        </p:txBody>
      </p:sp>
    </p:spTree>
    <p:extLst>
      <p:ext uri="{BB962C8B-B14F-4D97-AF65-F5344CB8AC3E}">
        <p14:creationId xmlns:p14="http://schemas.microsoft.com/office/powerpoint/2010/main" val="2871403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EF8A5-AC7D-6F22-273D-14A2068EEC7F}"/>
              </a:ext>
            </a:extLst>
          </p:cNvPr>
          <p:cNvSpPr>
            <a:spLocks noGrp="1"/>
          </p:cNvSpPr>
          <p:nvPr>
            <p:ph type="title"/>
          </p:nvPr>
        </p:nvSpPr>
        <p:spPr/>
        <p:txBody>
          <a:bodyPr/>
          <a:lstStyle/>
          <a:p>
            <a:r>
              <a:rPr lang="el-GR" dirty="0"/>
              <a:t>Δυναμικά </a:t>
            </a:r>
            <a:r>
              <a:rPr lang="el-GR" dirty="0" err="1"/>
              <a:t>Εφφέ</a:t>
            </a:r>
            <a:r>
              <a:rPr lang="el-GR" dirty="0"/>
              <a:t> στους χαρακτήρες</a:t>
            </a:r>
            <a:endParaRPr lang="en-US" dirty="0"/>
          </a:p>
        </p:txBody>
      </p:sp>
      <p:pic>
        <p:nvPicPr>
          <p:cNvPr id="5" name="Content Placeholder 4" descr="Graphical user interface, text, application&#10;&#10;Description automatically generated">
            <a:extLst>
              <a:ext uri="{FF2B5EF4-FFF2-40B4-BE49-F238E27FC236}">
                <a16:creationId xmlns:a16="http://schemas.microsoft.com/office/drawing/2014/main" id="{844E3A64-C20A-A010-2901-C365636E1F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1176" y="2206172"/>
            <a:ext cx="6855542" cy="4413405"/>
          </a:xfrm>
        </p:spPr>
      </p:pic>
      <p:sp>
        <p:nvSpPr>
          <p:cNvPr id="6" name="TextBox 5">
            <a:extLst>
              <a:ext uri="{FF2B5EF4-FFF2-40B4-BE49-F238E27FC236}">
                <a16:creationId xmlns:a16="http://schemas.microsoft.com/office/drawing/2014/main" id="{647BF8CB-5CE6-5EAF-2349-1B6D10C124B2}"/>
              </a:ext>
            </a:extLst>
          </p:cNvPr>
          <p:cNvSpPr txBox="1"/>
          <p:nvPr/>
        </p:nvSpPr>
        <p:spPr>
          <a:xfrm>
            <a:off x="7688424" y="2537927"/>
            <a:ext cx="4002833" cy="2585323"/>
          </a:xfrm>
          <a:prstGeom prst="rect">
            <a:avLst/>
          </a:prstGeom>
          <a:noFill/>
        </p:spPr>
        <p:txBody>
          <a:bodyPr wrap="square" rtlCol="0">
            <a:spAutoFit/>
          </a:bodyPr>
          <a:lstStyle/>
          <a:p>
            <a:r>
              <a:rPr lang="el-GR" dirty="0"/>
              <a:t>Ας δοκιμάσουμε:</a:t>
            </a:r>
          </a:p>
          <a:p>
            <a:r>
              <a:rPr lang="el-GR" dirty="0"/>
              <a:t>Να κάνουμε έναν χαρακτήρα να στριφογυρίζει και να εξαφανίζεται</a:t>
            </a:r>
          </a:p>
          <a:p>
            <a:endParaRPr lang="el-GR" dirty="0"/>
          </a:p>
          <a:p>
            <a:r>
              <a:rPr lang="el-GR" dirty="0"/>
              <a:t>Έναν χαρακτήρα να πρασινίζει από τη ζήλια του όταν ακούει κάποια νέα</a:t>
            </a:r>
          </a:p>
          <a:p>
            <a:endParaRPr lang="el-GR" dirty="0"/>
          </a:p>
          <a:p>
            <a:r>
              <a:rPr lang="el-GR" dirty="0"/>
              <a:t>Ένα ουράνιο τόξο που να </a:t>
            </a:r>
            <a:r>
              <a:rPr lang="el-GR"/>
              <a:t>αλλάζει χρώματα</a:t>
            </a:r>
            <a:endParaRPr lang="en-US" dirty="0"/>
          </a:p>
        </p:txBody>
      </p:sp>
    </p:spTree>
    <p:extLst>
      <p:ext uri="{BB962C8B-B14F-4D97-AF65-F5344CB8AC3E}">
        <p14:creationId xmlns:p14="http://schemas.microsoft.com/office/powerpoint/2010/main" val="58124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979F40-3A44-4CCB-9EB7-F8318BCE5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15291D39-6B03-4BB5-BFC6-CBF11E90BF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14" name="Rectangle 13">
            <a:extLst>
              <a:ext uri="{FF2B5EF4-FFF2-40B4-BE49-F238E27FC236}">
                <a16:creationId xmlns:a16="http://schemas.microsoft.com/office/drawing/2014/main" id="{AFD071FA-0514-4371-9568-86216A1F46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211DDA4-E7B5-4325-A844-B7F59B084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AD64890-BC30-9A80-A21A-C9C5F1088158}"/>
              </a:ext>
            </a:extLst>
          </p:cNvPr>
          <p:cNvSpPr>
            <a:spLocks noGrp="1"/>
          </p:cNvSpPr>
          <p:nvPr>
            <p:ph type="title"/>
          </p:nvPr>
        </p:nvSpPr>
        <p:spPr>
          <a:xfrm>
            <a:off x="680321" y="753228"/>
            <a:ext cx="4136123" cy="1080938"/>
          </a:xfrm>
        </p:spPr>
        <p:txBody>
          <a:bodyPr>
            <a:normAutofit/>
          </a:bodyPr>
          <a:lstStyle/>
          <a:p>
            <a:r>
              <a:rPr lang="en-150" sz="2400"/>
              <a:t>A</a:t>
            </a:r>
            <a:r>
              <a:rPr lang="el-GR" sz="2400"/>
              <a:t>ντικείμενα και όψεις</a:t>
            </a:r>
            <a:endParaRPr lang="en-US" sz="2400"/>
          </a:p>
        </p:txBody>
      </p:sp>
      <p:pic>
        <p:nvPicPr>
          <p:cNvPr id="18" name="Picture 17">
            <a:extLst>
              <a:ext uri="{FF2B5EF4-FFF2-40B4-BE49-F238E27FC236}">
                <a16:creationId xmlns:a16="http://schemas.microsoft.com/office/drawing/2014/main" id="{0D58E222-6309-4F79-AC20-9D3C69CD9B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3" name="Content Placeholder 2">
            <a:extLst>
              <a:ext uri="{FF2B5EF4-FFF2-40B4-BE49-F238E27FC236}">
                <a16:creationId xmlns:a16="http://schemas.microsoft.com/office/drawing/2014/main" id="{09D54C40-FAE0-E016-941E-8DBFB88D5003}"/>
              </a:ext>
            </a:extLst>
          </p:cNvPr>
          <p:cNvSpPr>
            <a:spLocks noGrp="1"/>
          </p:cNvSpPr>
          <p:nvPr>
            <p:ph idx="1"/>
          </p:nvPr>
        </p:nvSpPr>
        <p:spPr>
          <a:xfrm>
            <a:off x="680321" y="2336873"/>
            <a:ext cx="3656289" cy="3599316"/>
          </a:xfrm>
        </p:spPr>
        <p:txBody>
          <a:bodyPr>
            <a:normAutofit/>
          </a:bodyPr>
          <a:lstStyle/>
          <a:p>
            <a:r>
              <a:rPr lang="el-GR" sz="1400" dirty="0"/>
              <a:t>Όπως και στα κόμικς, τα αντικείμενα που δημιουργούμε στο Scratch μπορούν να έχουν διαφορετικές ενδυμασίες, τις οποίες είναι σε θέση να «φορέσουν» σε διαφορετικές στιγμές εκτέλεσης των έργων μας</a:t>
            </a:r>
            <a:endParaRPr lang="en-US" sz="1400" dirty="0"/>
          </a:p>
          <a:p>
            <a:r>
              <a:rPr lang="el-GR" sz="1400" dirty="0"/>
              <a:t> Σε αυτό το κεφάλαιο, θα συζητήσουμε για τις διαθέσιμες εντολές που αφορούν την επιλογή της επιθυμητής ενδυμασίας για τα αντικείμενα καθώς και γενικότερα για εντολές που μπορούν να επηρεάσουν την εμφάνιση του αντικειμένου</a:t>
            </a:r>
            <a:endParaRPr lang="en-US" sz="1400" dirty="0"/>
          </a:p>
        </p:txBody>
      </p:sp>
      <p:pic>
        <p:nvPicPr>
          <p:cNvPr id="5" name="Picture 4" descr="A picture containing logo&#10;&#10;Description automatically generated">
            <a:extLst>
              <a:ext uri="{FF2B5EF4-FFF2-40B4-BE49-F238E27FC236}">
                <a16:creationId xmlns:a16="http://schemas.microsoft.com/office/drawing/2014/main" id="{73341B8A-59BD-DE32-E8DB-4EB261E3C3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6090" y="1422767"/>
            <a:ext cx="6269479" cy="4012466"/>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83707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54517AE-487C-4EA9-971B-0CC193B004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D93C34A-7F29-4123-9409-6603859D60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24" name="Rectangle 23">
            <a:extLst>
              <a:ext uri="{FF2B5EF4-FFF2-40B4-BE49-F238E27FC236}">
                <a16:creationId xmlns:a16="http://schemas.microsoft.com/office/drawing/2014/main" id="{734FCDD7-0991-4A44-9DEA-9E801BDC6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66137C5-CC33-411A-86CA-71F4AC35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641286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88F4130-ABF4-6EAA-F8BD-A0358DBD8812}"/>
              </a:ext>
            </a:extLst>
          </p:cNvPr>
          <p:cNvSpPr>
            <a:spLocks noGrp="1"/>
          </p:cNvSpPr>
          <p:nvPr>
            <p:ph type="title"/>
          </p:nvPr>
        </p:nvSpPr>
        <p:spPr>
          <a:xfrm>
            <a:off x="680321" y="753228"/>
            <a:ext cx="5584677" cy="1080938"/>
          </a:xfrm>
        </p:spPr>
        <p:txBody>
          <a:bodyPr>
            <a:normAutofit/>
          </a:bodyPr>
          <a:lstStyle/>
          <a:p>
            <a:r>
              <a:rPr lang="el-GR" dirty="0"/>
              <a:t>Το μενού – Αλλαγή ενδυμασίας</a:t>
            </a:r>
            <a:endParaRPr lang="en-US" dirty="0"/>
          </a:p>
        </p:txBody>
      </p:sp>
      <p:pic>
        <p:nvPicPr>
          <p:cNvPr id="28" name="Picture 27">
            <a:extLst>
              <a:ext uri="{FF2B5EF4-FFF2-40B4-BE49-F238E27FC236}">
                <a16:creationId xmlns:a16="http://schemas.microsoft.com/office/drawing/2014/main" id="{6E4A315C-05D0-4BD5-8C9C-F1E2E2DBB74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1"/>
            <a:ext cx="6409944" cy="258395"/>
          </a:xfrm>
          <a:prstGeom prst="rect">
            <a:avLst/>
          </a:prstGeom>
        </p:spPr>
      </p:pic>
      <p:sp>
        <p:nvSpPr>
          <p:cNvPr id="17" name="Content Placeholder 16">
            <a:extLst>
              <a:ext uri="{FF2B5EF4-FFF2-40B4-BE49-F238E27FC236}">
                <a16:creationId xmlns:a16="http://schemas.microsoft.com/office/drawing/2014/main" id="{0ADA11E4-2030-EDDB-A477-528F05769A3C}"/>
              </a:ext>
            </a:extLst>
          </p:cNvPr>
          <p:cNvSpPr>
            <a:spLocks noGrp="1"/>
          </p:cNvSpPr>
          <p:nvPr>
            <p:ph idx="1"/>
          </p:nvPr>
        </p:nvSpPr>
        <p:spPr>
          <a:xfrm>
            <a:off x="363985" y="2121426"/>
            <a:ext cx="5421180" cy="3814763"/>
          </a:xfrm>
        </p:spPr>
        <p:txBody>
          <a:bodyPr>
            <a:normAutofit/>
          </a:bodyPr>
          <a:lstStyle/>
          <a:p>
            <a:r>
              <a:rPr lang="el-GR" sz="2000" dirty="0"/>
              <a:t>Η εντολή αλλάζει την ενδυμασία του </a:t>
            </a:r>
          </a:p>
          <a:p>
            <a:pPr marL="0" indent="0">
              <a:buNone/>
            </a:pPr>
            <a:r>
              <a:rPr lang="el-GR" sz="2000" dirty="0"/>
              <a:t>αντικειμένου με τη διαφορά όμως ότι </a:t>
            </a:r>
          </a:p>
          <a:p>
            <a:pPr marL="0" indent="0">
              <a:buNone/>
            </a:pPr>
            <a:r>
              <a:rPr lang="el-GR" sz="2000" dirty="0"/>
              <a:t>δεν προσδιορίζουμε άμεσα μια όψη</a:t>
            </a:r>
          </a:p>
          <a:p>
            <a:pPr marL="0" indent="0">
              <a:buNone/>
            </a:pPr>
            <a:r>
              <a:rPr lang="el-GR" sz="2000" dirty="0"/>
              <a:t>αλλά επιλέγεται αυτομάτως η επόμενη </a:t>
            </a:r>
          </a:p>
          <a:p>
            <a:pPr marL="0" indent="0">
              <a:buNone/>
            </a:pPr>
            <a:r>
              <a:rPr lang="el-GR" sz="2000" dirty="0"/>
              <a:t>ενδυμασία στην αντίστοιχη λίστα ενδυμασιών κάθε αντικειμένου</a:t>
            </a:r>
            <a:endParaRPr lang="en-US" sz="2000" dirty="0"/>
          </a:p>
        </p:txBody>
      </p:sp>
      <p:sp>
        <p:nvSpPr>
          <p:cNvPr id="30" name="Rectangle 29">
            <a:extLst>
              <a:ext uri="{FF2B5EF4-FFF2-40B4-BE49-F238E27FC236}">
                <a16:creationId xmlns:a16="http://schemas.microsoft.com/office/drawing/2014/main" id="{90AFE437-7BA8-4824-AC1D-AB01EAF7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1608" y="488844"/>
            <a:ext cx="2687741" cy="3506830"/>
          </a:xfrm>
          <a:prstGeom prst="rect">
            <a:avLst/>
          </a:prstGeom>
          <a:solidFill>
            <a:srgbClr val="FFFFFF"/>
          </a:solidFill>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descr="Application, Teams&#10;&#10;Description automatically generated">
            <a:extLst>
              <a:ext uri="{FF2B5EF4-FFF2-40B4-BE49-F238E27FC236}">
                <a16:creationId xmlns:a16="http://schemas.microsoft.com/office/drawing/2014/main" id="{26C01C36-2F52-C7FC-8815-25624864AF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1293" y="633592"/>
            <a:ext cx="1528233" cy="3217333"/>
          </a:xfrm>
          <a:prstGeom prst="rect">
            <a:avLst/>
          </a:prstGeom>
        </p:spPr>
      </p:pic>
      <p:sp useBgFill="1">
        <p:nvSpPr>
          <p:cNvPr id="32" name="Rectangle 31">
            <a:extLst>
              <a:ext uri="{FF2B5EF4-FFF2-40B4-BE49-F238E27FC236}">
                <a16:creationId xmlns:a16="http://schemas.microsoft.com/office/drawing/2014/main" id="{CCB56162-164A-462A-A889-F8A5630F20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86569" y="488844"/>
            <a:ext cx="2220800" cy="24416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ectangle 33">
            <a:extLst>
              <a:ext uri="{FF2B5EF4-FFF2-40B4-BE49-F238E27FC236}">
                <a16:creationId xmlns:a16="http://schemas.microsoft.com/office/drawing/2014/main" id="{EE0954D9-982C-4862-B03C-B6DE7754FB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79" y="4164748"/>
            <a:ext cx="2684871" cy="21721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5977B758-3028-404D-82D1-5EAE2D909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86569" y="3108997"/>
            <a:ext cx="2220800" cy="3219666"/>
          </a:xfrm>
          <a:prstGeom prst="rect">
            <a:avLst/>
          </a:prstGeom>
          <a:solidFill>
            <a:srgbClr val="FFFFFF"/>
          </a:solidFill>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pplication&#10;&#10;Description automatically generated">
            <a:extLst>
              <a:ext uri="{FF2B5EF4-FFF2-40B4-BE49-F238E27FC236}">
                <a16:creationId xmlns:a16="http://schemas.microsoft.com/office/drawing/2014/main" id="{B41141E4-283A-9E9C-E224-19808306AF2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8547" y="3278070"/>
            <a:ext cx="1325142" cy="2896487"/>
          </a:xfrm>
          <a:prstGeom prst="rect">
            <a:avLst/>
          </a:prstGeom>
        </p:spPr>
      </p:pic>
      <p:sp>
        <p:nvSpPr>
          <p:cNvPr id="14" name="Arrow: Right 13">
            <a:extLst>
              <a:ext uri="{FF2B5EF4-FFF2-40B4-BE49-F238E27FC236}">
                <a16:creationId xmlns:a16="http://schemas.microsoft.com/office/drawing/2014/main" id="{2545026C-A5C0-3F13-AA7A-E81CB48866FE}"/>
              </a:ext>
            </a:extLst>
          </p:cNvPr>
          <p:cNvSpPr/>
          <p:nvPr/>
        </p:nvSpPr>
        <p:spPr>
          <a:xfrm rot="10800000">
            <a:off x="8657421" y="1803598"/>
            <a:ext cx="1617022" cy="953343"/>
          </a:xfrm>
          <a:prstGeom prst="rightArrow">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AB895B5-1592-F384-8002-BAD86450FBCE}"/>
              </a:ext>
            </a:extLst>
          </p:cNvPr>
          <p:cNvSpPr/>
          <p:nvPr/>
        </p:nvSpPr>
        <p:spPr>
          <a:xfrm>
            <a:off x="7074710" y="1970241"/>
            <a:ext cx="1456072" cy="639794"/>
          </a:xfrm>
          <a:prstGeom prst="rect">
            <a:avLst/>
          </a:prstGeom>
          <a:noFill/>
          <a:ln w="57150"/>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575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3F9E774-F054-4892-8E69-C76B2C8545F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0">
                <a:srgbClr val="F78925"/>
              </a:gs>
              <a:gs pos="50000">
                <a:srgbClr val="D54209"/>
              </a:gs>
              <a:gs pos="100000">
                <a:srgbClr val="8D0000"/>
              </a:gs>
            </a:gsLst>
            <a:lin ang="2520000" scaled="0"/>
          </a:gradFill>
        </p:spPr>
      </p:pic>
      <p:pic>
        <p:nvPicPr>
          <p:cNvPr id="14" name="Picture 13">
            <a:extLst>
              <a:ext uri="{FF2B5EF4-FFF2-40B4-BE49-F238E27FC236}">
                <a16:creationId xmlns:a16="http://schemas.microsoft.com/office/drawing/2014/main" id="{BEF6A099-2A38-4C66-88FF-FDBCB564E5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Rectangle 15">
            <a:extLst>
              <a:ext uri="{FF2B5EF4-FFF2-40B4-BE49-F238E27FC236}">
                <a16:creationId xmlns:a16="http://schemas.microsoft.com/office/drawing/2014/main" id="{D0D98427-7B26-46E2-93FE-CB8CD38542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15A4233-F980-4EF6-B2C0-D7C63E752A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11B5B62-A3BA-589D-3B9C-2C23325FB1C8}"/>
              </a:ext>
            </a:extLst>
          </p:cNvPr>
          <p:cNvSpPr>
            <a:spLocks noGrp="1"/>
          </p:cNvSpPr>
          <p:nvPr>
            <p:ph type="title"/>
          </p:nvPr>
        </p:nvSpPr>
        <p:spPr>
          <a:xfrm>
            <a:off x="680321" y="753228"/>
            <a:ext cx="4136123" cy="1080938"/>
          </a:xfrm>
        </p:spPr>
        <p:txBody>
          <a:bodyPr>
            <a:normAutofit/>
          </a:bodyPr>
          <a:lstStyle/>
          <a:p>
            <a:r>
              <a:rPr lang="el-GR" sz="2400">
                <a:solidFill>
                  <a:srgbClr val="FFFFFF"/>
                </a:solidFill>
              </a:rPr>
              <a:t>Περπατάμε!</a:t>
            </a:r>
            <a:endParaRPr lang="en-US" sz="2400">
              <a:solidFill>
                <a:srgbClr val="FFFFFF"/>
              </a:solidFill>
            </a:endParaRPr>
          </a:p>
        </p:txBody>
      </p:sp>
      <p:pic>
        <p:nvPicPr>
          <p:cNvPr id="20" name="Picture 19">
            <a:extLst>
              <a:ext uri="{FF2B5EF4-FFF2-40B4-BE49-F238E27FC236}">
                <a16:creationId xmlns:a16="http://schemas.microsoft.com/office/drawing/2014/main" id="{3B7E3E62-AACE-4D18-93B3-B4C452E287C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9" name="Content Placeholder 8">
            <a:extLst>
              <a:ext uri="{FF2B5EF4-FFF2-40B4-BE49-F238E27FC236}">
                <a16:creationId xmlns:a16="http://schemas.microsoft.com/office/drawing/2014/main" id="{F2F5285B-C4CD-89FD-2C33-05B8A65B1812}"/>
              </a:ext>
            </a:extLst>
          </p:cNvPr>
          <p:cNvSpPr>
            <a:spLocks noGrp="1"/>
          </p:cNvSpPr>
          <p:nvPr>
            <p:ph idx="1"/>
          </p:nvPr>
        </p:nvSpPr>
        <p:spPr>
          <a:xfrm>
            <a:off x="680321" y="2336873"/>
            <a:ext cx="3656289" cy="3599316"/>
          </a:xfrm>
        </p:spPr>
        <p:txBody>
          <a:bodyPr>
            <a:normAutofit lnSpcReduction="10000"/>
          </a:bodyPr>
          <a:lstStyle/>
          <a:p>
            <a:r>
              <a:rPr lang="el-GR" sz="1400" dirty="0">
                <a:solidFill>
                  <a:srgbClr val="FFFFFF"/>
                </a:solidFill>
              </a:rPr>
              <a:t>Παίρνουμε το χαρακτήρα «</a:t>
            </a:r>
            <a:r>
              <a:rPr lang="en-US" sz="1400" dirty="0">
                <a:solidFill>
                  <a:srgbClr val="FFFFFF"/>
                </a:solidFill>
              </a:rPr>
              <a:t>Avery Walking</a:t>
            </a:r>
            <a:r>
              <a:rPr lang="el-GR" sz="1400" dirty="0">
                <a:solidFill>
                  <a:srgbClr val="FFFFFF"/>
                </a:solidFill>
              </a:rPr>
              <a:t>» (ή όποιον χαρακτήρα άλλο περπατάει – βλέπουμε από μενού επιλογής)</a:t>
            </a:r>
          </a:p>
          <a:p>
            <a:r>
              <a:rPr lang="el-GR" sz="1400" dirty="0">
                <a:solidFill>
                  <a:srgbClr val="FFFFFF"/>
                </a:solidFill>
              </a:rPr>
              <a:t>Θέτουμε ένα υπόβαθρο</a:t>
            </a:r>
          </a:p>
          <a:p>
            <a:r>
              <a:rPr lang="el-GR" sz="1400" dirty="0">
                <a:solidFill>
                  <a:srgbClr val="FFFFFF"/>
                </a:solidFill>
              </a:rPr>
              <a:t>Πώς θα δημιουργήσουμε την ψευδαίσθηση του περπατήματος;</a:t>
            </a:r>
          </a:p>
          <a:p>
            <a:r>
              <a:rPr lang="el-GR" sz="1400" b="1" dirty="0">
                <a:solidFill>
                  <a:srgbClr val="FFFFFF"/>
                </a:solidFill>
              </a:rPr>
              <a:t>Με εναλλαγή </a:t>
            </a:r>
            <a:r>
              <a:rPr lang="el-GR" sz="1400" b="1" dirty="0">
                <a:solidFill>
                  <a:srgbClr val="FFFFFF"/>
                </a:solidFill>
                <a:effectLst>
                  <a:outerShdw blurRad="38100" dist="38100" dir="2700000" algn="tl">
                    <a:srgbClr val="000000">
                      <a:alpha val="43137"/>
                    </a:srgbClr>
                  </a:outerShdw>
                </a:effectLst>
              </a:rPr>
              <a:t>ΕΝΔΥΜΑΣΙΩΝ</a:t>
            </a:r>
            <a:r>
              <a:rPr lang="el-GR" sz="1400" b="1" dirty="0">
                <a:solidFill>
                  <a:srgbClr val="FFFFFF"/>
                </a:solidFill>
              </a:rPr>
              <a:t> από το μενού </a:t>
            </a:r>
            <a:r>
              <a:rPr lang="el-GR" sz="1400" b="1" dirty="0">
                <a:solidFill>
                  <a:srgbClr val="FFFFFF"/>
                </a:solidFill>
                <a:effectLst>
                  <a:outerShdw blurRad="38100" dist="38100" dir="2700000" algn="tl">
                    <a:srgbClr val="000000">
                      <a:alpha val="43137"/>
                    </a:srgbClr>
                  </a:outerShdw>
                </a:effectLst>
              </a:rPr>
              <a:t>ΟΨΕΙΣ</a:t>
            </a:r>
          </a:p>
          <a:p>
            <a:r>
              <a:rPr lang="el-GR" sz="1400" b="1" dirty="0">
                <a:solidFill>
                  <a:srgbClr val="FFFFFF"/>
                </a:solidFill>
                <a:effectLst>
                  <a:outerShdw blurRad="38100" dist="38100" dir="2700000" algn="tl">
                    <a:srgbClr val="000000">
                      <a:alpha val="43137"/>
                    </a:srgbClr>
                  </a:outerShdw>
                </a:effectLst>
              </a:rPr>
              <a:t>Τεχνική ίδια με κινούμενα σχέδια (εναλλασσόμενες στατικές εικόνες πολύ γρήγορα) </a:t>
            </a:r>
          </a:p>
          <a:p>
            <a:r>
              <a:rPr lang="el-GR" sz="1400" b="1" dirty="0">
                <a:solidFill>
                  <a:srgbClr val="FFFFFF"/>
                </a:solidFill>
                <a:effectLst>
                  <a:outerShdw blurRad="38100" dist="38100" dir="2700000" algn="tl">
                    <a:srgbClr val="000000">
                      <a:alpha val="43137"/>
                    </a:srgbClr>
                  </a:outerShdw>
                </a:effectLst>
              </a:rPr>
              <a:t>Σε κανονικές ταινίες έχουμε 24 εικόνες / δευτερόλεπτο</a:t>
            </a:r>
          </a:p>
          <a:p>
            <a:r>
              <a:rPr lang="el-GR" sz="1400" b="1" dirty="0">
                <a:solidFill>
                  <a:srgbClr val="FFFFFF"/>
                </a:solidFill>
                <a:effectLst>
                  <a:outerShdw blurRad="38100" dist="38100" dir="2700000" algn="tl">
                    <a:srgbClr val="000000">
                      <a:alpha val="43137"/>
                    </a:srgbClr>
                  </a:outerShdw>
                </a:effectLst>
              </a:rPr>
              <a:t>Εδώ θα βάλουμε 4 ανά δευτερόλεπτο</a:t>
            </a:r>
            <a:endParaRPr lang="en-US" sz="1400" b="1" dirty="0">
              <a:solidFill>
                <a:srgbClr val="FFFFFF"/>
              </a:solidFill>
            </a:endParaRPr>
          </a:p>
        </p:txBody>
      </p:sp>
      <p:sp useBgFill="1">
        <p:nvSpPr>
          <p:cNvPr id="22" name="Rectangle 21">
            <a:extLst>
              <a:ext uri="{FF2B5EF4-FFF2-40B4-BE49-F238E27FC236}">
                <a16:creationId xmlns:a16="http://schemas.microsoft.com/office/drawing/2014/main" id="{421B5709-714B-4EA8-8C75-C105D9B4D5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6090" y="642795"/>
            <a:ext cx="6272654" cy="5575126"/>
          </a:xfrm>
          <a:prstGeom prst="rect">
            <a:avLst/>
          </a:prstGeom>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text, sky, outdoor, shore&#10;&#10;Description automatically generated">
            <a:extLst>
              <a:ext uri="{FF2B5EF4-FFF2-40B4-BE49-F238E27FC236}">
                <a16:creationId xmlns:a16="http://schemas.microsoft.com/office/drawing/2014/main" id="{A7E3FAC5-C494-120F-F884-B8B8190A89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93085" y="1166859"/>
            <a:ext cx="5629268" cy="4517487"/>
          </a:xfrm>
          <a:prstGeom prst="rect">
            <a:avLst/>
          </a:prstGeom>
          <a:ln>
            <a:noFill/>
          </a:ln>
          <a:effectLst/>
        </p:spPr>
      </p:pic>
    </p:spTree>
    <p:extLst>
      <p:ext uri="{BB962C8B-B14F-4D97-AF65-F5344CB8AC3E}">
        <p14:creationId xmlns:p14="http://schemas.microsoft.com/office/powerpoint/2010/main" val="282574872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FECAD23-900F-4F1B-A441-6A68749F8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57943801-CAEC-4F98-9332-2A4D912846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Rectangle 15">
            <a:extLst>
              <a:ext uri="{FF2B5EF4-FFF2-40B4-BE49-F238E27FC236}">
                <a16:creationId xmlns:a16="http://schemas.microsoft.com/office/drawing/2014/main" id="{8A233090-6C39-4F59-8A0F-86F011A7E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84DCAA0-4BF1-4FB9-97BA-D6BA630419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978DD40-B32E-15B9-FFEE-BB0C694D70A4}"/>
              </a:ext>
            </a:extLst>
          </p:cNvPr>
          <p:cNvSpPr>
            <a:spLocks noGrp="1"/>
          </p:cNvSpPr>
          <p:nvPr>
            <p:ph type="title"/>
          </p:nvPr>
        </p:nvSpPr>
        <p:spPr>
          <a:xfrm>
            <a:off x="680321" y="753228"/>
            <a:ext cx="7087552" cy="1080938"/>
          </a:xfrm>
        </p:spPr>
        <p:txBody>
          <a:bodyPr>
            <a:normAutofit/>
          </a:bodyPr>
          <a:lstStyle/>
          <a:p>
            <a:r>
              <a:rPr lang="el-GR" dirty="0"/>
              <a:t>4 ενδυμασίες</a:t>
            </a:r>
            <a:endParaRPr lang="en-US" dirty="0"/>
          </a:p>
        </p:txBody>
      </p:sp>
      <p:pic>
        <p:nvPicPr>
          <p:cNvPr id="20" name="Picture 19">
            <a:extLst>
              <a:ext uri="{FF2B5EF4-FFF2-40B4-BE49-F238E27FC236}">
                <a16:creationId xmlns:a16="http://schemas.microsoft.com/office/drawing/2014/main" id="{9BC2FEA5-B399-458A-8393-E06CE40DB8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9" name="Content Placeholder 8">
            <a:extLst>
              <a:ext uri="{FF2B5EF4-FFF2-40B4-BE49-F238E27FC236}">
                <a16:creationId xmlns:a16="http://schemas.microsoft.com/office/drawing/2014/main" id="{EF3C143F-E081-8146-3E71-39D9932C5432}"/>
              </a:ext>
            </a:extLst>
          </p:cNvPr>
          <p:cNvSpPr>
            <a:spLocks noGrp="1"/>
          </p:cNvSpPr>
          <p:nvPr>
            <p:ph idx="1"/>
          </p:nvPr>
        </p:nvSpPr>
        <p:spPr>
          <a:xfrm>
            <a:off x="680321" y="2336873"/>
            <a:ext cx="6423211" cy="3599316"/>
          </a:xfrm>
        </p:spPr>
        <p:txBody>
          <a:bodyPr>
            <a:normAutofit/>
          </a:bodyPr>
          <a:lstStyle/>
          <a:p>
            <a:r>
              <a:rPr lang="el-GR" sz="2000" dirty="0"/>
              <a:t>Όταν γίνει κλικ σε..</a:t>
            </a:r>
          </a:p>
          <a:p>
            <a:r>
              <a:rPr lang="el-GR" sz="2000" dirty="0"/>
              <a:t>Πήγαινε στο σημείο «άκρη κάτω αριστερά» </a:t>
            </a:r>
          </a:p>
          <a:p>
            <a:r>
              <a:rPr lang="el-GR" sz="2000" dirty="0">
                <a:effectLst>
                  <a:outerShdw blurRad="38100" dist="38100" dir="2700000" algn="tl">
                    <a:srgbClr val="000000">
                      <a:alpha val="43137"/>
                    </a:srgbClr>
                  </a:outerShdw>
                </a:effectLst>
              </a:rPr>
              <a:t>ΓΙΑ ΠΑΝΤΑ </a:t>
            </a:r>
            <a:r>
              <a:rPr lang="el-GR" sz="2000" dirty="0"/>
              <a:t>ή </a:t>
            </a:r>
            <a:r>
              <a:rPr lang="el-GR" sz="2000" dirty="0">
                <a:effectLst>
                  <a:outerShdw blurRad="38100" dist="38100" dir="2700000" algn="tl">
                    <a:srgbClr val="000000">
                      <a:alpha val="43137"/>
                    </a:srgbClr>
                  </a:outerShdw>
                </a:effectLst>
              </a:rPr>
              <a:t>Επανέλαβε χ Φορές (Μενού Έλεγχος)</a:t>
            </a:r>
          </a:p>
          <a:p>
            <a:pPr lvl="1"/>
            <a:r>
              <a:rPr lang="el-GR" sz="1600" dirty="0">
                <a:effectLst>
                  <a:outerShdw blurRad="38100" dist="38100" dir="2700000" algn="tl">
                    <a:srgbClr val="000000">
                      <a:alpha val="43137"/>
                    </a:srgbClr>
                  </a:outerShdw>
                </a:effectLst>
              </a:rPr>
              <a:t>Αλλάζουμε ενδυμασία σε..</a:t>
            </a:r>
          </a:p>
          <a:p>
            <a:pPr lvl="1"/>
            <a:r>
              <a:rPr lang="el-GR" sz="1600" dirty="0">
                <a:effectLst>
                  <a:outerShdw blurRad="38100" dist="38100" dir="2700000" algn="tl">
                    <a:srgbClr val="000000">
                      <a:alpha val="43137"/>
                    </a:srgbClr>
                  </a:outerShdw>
                </a:effectLst>
              </a:rPr>
              <a:t>Προχωράμε χ κατά …10</a:t>
            </a:r>
          </a:p>
          <a:p>
            <a:pPr lvl="1"/>
            <a:r>
              <a:rPr lang="el-GR" sz="1600" dirty="0">
                <a:effectLst>
                  <a:outerShdw blurRad="38100" dist="38100" dir="2700000" algn="tl">
                    <a:srgbClr val="000000">
                      <a:alpha val="43137"/>
                    </a:srgbClr>
                  </a:outerShdw>
                </a:effectLst>
              </a:rPr>
              <a:t>Περιμένουμε 0.25 δευτερόλεπτα</a:t>
            </a:r>
          </a:p>
          <a:p>
            <a:endParaRPr lang="en-US" sz="2000" dirty="0"/>
          </a:p>
        </p:txBody>
      </p:sp>
      <p:pic>
        <p:nvPicPr>
          <p:cNvPr id="5" name="Content Placeholder 4" descr="A screenshot of a phone&#10;&#10;Description automatically generated with low confidence">
            <a:extLst>
              <a:ext uri="{FF2B5EF4-FFF2-40B4-BE49-F238E27FC236}">
                <a16:creationId xmlns:a16="http://schemas.microsoft.com/office/drawing/2014/main" id="{AFF31DD7-057C-D996-D460-65B56FCC175D}"/>
              </a:ext>
            </a:extLst>
          </p:cNvPr>
          <p:cNvPicPr>
            <a:picLocks noChangeAspect="1"/>
          </p:cNvPicPr>
          <p:nvPr/>
        </p:nvPicPr>
        <p:blipFill rotWithShape="1">
          <a:blip r:embed="rId4">
            <a:extLst>
              <a:ext uri="{28A0092B-C50C-407E-A947-70E740481C1C}">
                <a14:useLocalDpi xmlns:a14="http://schemas.microsoft.com/office/drawing/2010/main" val="0"/>
              </a:ext>
            </a:extLst>
          </a:blip>
          <a:srcRect t="3014" b="1153"/>
          <a:stretch/>
        </p:blipFill>
        <p:spPr>
          <a:xfrm>
            <a:off x="8945986" y="640080"/>
            <a:ext cx="1840687" cy="557784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92688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chat or text message&#10;&#10;Description automatically generated">
            <a:extLst>
              <a:ext uri="{FF2B5EF4-FFF2-40B4-BE49-F238E27FC236}">
                <a16:creationId xmlns:a16="http://schemas.microsoft.com/office/drawing/2014/main" id="{D3BE8D0A-3CCB-DACE-1D88-5FED4630AC0A}"/>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601617" y="84797"/>
            <a:ext cx="3788227" cy="6688405"/>
          </a:xfrm>
        </p:spPr>
      </p:pic>
      <p:sp>
        <p:nvSpPr>
          <p:cNvPr id="6" name="Arrow: Left 5">
            <a:extLst>
              <a:ext uri="{FF2B5EF4-FFF2-40B4-BE49-F238E27FC236}">
                <a16:creationId xmlns:a16="http://schemas.microsoft.com/office/drawing/2014/main" id="{22F7C427-0C62-0F46-3A85-5B0CB7A16A2B}"/>
              </a:ext>
            </a:extLst>
          </p:cNvPr>
          <p:cNvSpPr/>
          <p:nvPr/>
        </p:nvSpPr>
        <p:spPr>
          <a:xfrm>
            <a:off x="7800392" y="835678"/>
            <a:ext cx="3247053" cy="195942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Αλλάζουμε ενδυμασία ανά 0.25 δευτερόλεπτα</a:t>
            </a:r>
            <a:endParaRPr lang="en-US" dirty="0"/>
          </a:p>
        </p:txBody>
      </p:sp>
      <p:sp>
        <p:nvSpPr>
          <p:cNvPr id="7" name="Arrow: Left 6">
            <a:extLst>
              <a:ext uri="{FF2B5EF4-FFF2-40B4-BE49-F238E27FC236}">
                <a16:creationId xmlns:a16="http://schemas.microsoft.com/office/drawing/2014/main" id="{E0FE1F83-9EA8-80BD-4405-D9670B29AC6F}"/>
              </a:ext>
            </a:extLst>
          </p:cNvPr>
          <p:cNvSpPr/>
          <p:nvPr/>
        </p:nvSpPr>
        <p:spPr>
          <a:xfrm>
            <a:off x="7800391" y="3562602"/>
            <a:ext cx="3247053" cy="195942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Προχωράμε 10 χ</a:t>
            </a:r>
            <a:r>
              <a:rPr lang="en-US" dirty="0"/>
              <a:t> </a:t>
            </a:r>
            <a:r>
              <a:rPr lang="el-GR" dirty="0"/>
              <a:t>ανά 0.25 δευτερόλεπτα</a:t>
            </a:r>
            <a:endParaRPr lang="en-US" dirty="0"/>
          </a:p>
        </p:txBody>
      </p:sp>
      <p:sp>
        <p:nvSpPr>
          <p:cNvPr id="8" name="Rectangle 7">
            <a:extLst>
              <a:ext uri="{FF2B5EF4-FFF2-40B4-BE49-F238E27FC236}">
                <a16:creationId xmlns:a16="http://schemas.microsoft.com/office/drawing/2014/main" id="{BADAEBB8-A3B3-BC1F-50E6-550179A86367}"/>
              </a:ext>
            </a:extLst>
          </p:cNvPr>
          <p:cNvSpPr/>
          <p:nvPr/>
        </p:nvSpPr>
        <p:spPr>
          <a:xfrm>
            <a:off x="3862873" y="1362269"/>
            <a:ext cx="3526971" cy="143283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Right 8">
            <a:extLst>
              <a:ext uri="{FF2B5EF4-FFF2-40B4-BE49-F238E27FC236}">
                <a16:creationId xmlns:a16="http://schemas.microsoft.com/office/drawing/2014/main" id="{199E6080-E8AF-490E-A396-9C22E9300DC6}"/>
              </a:ext>
            </a:extLst>
          </p:cNvPr>
          <p:cNvSpPr/>
          <p:nvPr/>
        </p:nvSpPr>
        <p:spPr>
          <a:xfrm>
            <a:off x="603682" y="1362269"/>
            <a:ext cx="3169328" cy="1309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 “</a:t>
            </a:r>
            <a:r>
              <a:rPr lang="el-GR" dirty="0"/>
              <a:t>καρέ</a:t>
            </a:r>
            <a:r>
              <a:rPr lang="en-US" dirty="0"/>
              <a:t>” </a:t>
            </a:r>
            <a:r>
              <a:rPr lang="el-GR" dirty="0"/>
              <a:t>που διαρκεί 0.25’’</a:t>
            </a:r>
            <a:endParaRPr lang="en-US" dirty="0"/>
          </a:p>
        </p:txBody>
      </p:sp>
    </p:spTree>
    <p:extLst>
      <p:ext uri="{BB962C8B-B14F-4D97-AF65-F5344CB8AC3E}">
        <p14:creationId xmlns:p14="http://schemas.microsoft.com/office/powerpoint/2010/main" val="155915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25090C-C223-DCC8-F628-4252CE2A7245}"/>
              </a:ext>
            </a:extLst>
          </p:cNvPr>
          <p:cNvSpPr txBox="1"/>
          <p:nvPr/>
        </p:nvSpPr>
        <p:spPr>
          <a:xfrm>
            <a:off x="1242874" y="2028616"/>
            <a:ext cx="9365941" cy="2800767"/>
          </a:xfrm>
          <a:prstGeom prst="rect">
            <a:avLst/>
          </a:prstGeom>
          <a:noFill/>
        </p:spPr>
        <p:txBody>
          <a:bodyPr wrap="square" rtlCol="0">
            <a:spAutoFit/>
          </a:bodyPr>
          <a:lstStyle/>
          <a:p>
            <a:pPr algn="ctr"/>
            <a:r>
              <a:rPr lang="el-GR" sz="4400" b="1" dirty="0">
                <a:effectLst>
                  <a:outerShdw blurRad="38100" dist="38100" dir="2700000" algn="tl">
                    <a:srgbClr val="000000">
                      <a:alpha val="43137"/>
                    </a:srgbClr>
                  </a:outerShdw>
                </a:effectLst>
              </a:rPr>
              <a:t>Μπορούμε να έχουμε το ίδιο αποτέλεσμα με μικρότερο πρόγραμμα;</a:t>
            </a:r>
          </a:p>
          <a:p>
            <a:pPr algn="ctr"/>
            <a:r>
              <a:rPr lang="el-GR" sz="4400" b="1" dirty="0">
                <a:effectLst>
                  <a:outerShdw blurRad="38100" dist="38100" dir="2700000" algn="tl">
                    <a:srgbClr val="000000">
                      <a:alpha val="43137"/>
                    </a:srgbClr>
                  </a:outerShdw>
                </a:effectLst>
              </a:rPr>
              <a:t>Δείτε τις εντολές στο μενού Όψεις</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1061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AF43216-230D-4305-A1C8-B62D812B5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47675"/>
            <a:ext cx="11237976" cy="5930265"/>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932152D-2DEC-3E46-2652-92CABCCE5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973" y="609600"/>
            <a:ext cx="7208917" cy="5604933"/>
          </a:xfrm>
          <a:prstGeom prst="rect">
            <a:avLst/>
          </a:prstGeom>
        </p:spPr>
      </p:pic>
      <p:pic>
        <p:nvPicPr>
          <p:cNvPr id="15" name="Picture 9">
            <a:extLst>
              <a:ext uri="{FF2B5EF4-FFF2-40B4-BE49-F238E27FC236}">
                <a16:creationId xmlns:a16="http://schemas.microsoft.com/office/drawing/2014/main" id="{ABFE1D33-74D4-49A6-BE38-4E9E88ED963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1">
            <a:extLst>
              <a:ext uri="{FF2B5EF4-FFF2-40B4-BE49-F238E27FC236}">
                <a16:creationId xmlns:a16="http://schemas.microsoft.com/office/drawing/2014/main" id="{8B596859-88E8-4EB6-B800-82A454647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4901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397A7B4F-42E7-2734-A249-6C62648CAD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597" y="2336906"/>
            <a:ext cx="5640330" cy="2686929"/>
          </a:xfrm>
          <a:prstGeom prst="rect">
            <a:avLst/>
          </a:prstGeom>
        </p:spPr>
      </p:pic>
      <p:pic>
        <p:nvPicPr>
          <p:cNvPr id="5" name="Picture 4" descr="A picture containing text, sport, orange&#10;&#10;Description automatically generated">
            <a:extLst>
              <a:ext uri="{FF2B5EF4-FFF2-40B4-BE49-F238E27FC236}">
                <a16:creationId xmlns:a16="http://schemas.microsoft.com/office/drawing/2014/main" id="{83B76174-29A6-3EFF-A2FE-A2D6AF4723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5296" y="2061427"/>
            <a:ext cx="5883906" cy="4434248"/>
          </a:xfrm>
          <a:prstGeom prst="rect">
            <a:avLst/>
          </a:prstGeom>
        </p:spPr>
      </p:pic>
      <p:sp>
        <p:nvSpPr>
          <p:cNvPr id="6" name="Title 5">
            <a:extLst>
              <a:ext uri="{FF2B5EF4-FFF2-40B4-BE49-F238E27FC236}">
                <a16:creationId xmlns:a16="http://schemas.microsoft.com/office/drawing/2014/main" id="{51788C98-45F0-2492-8FA5-0E23BFB77928}"/>
              </a:ext>
            </a:extLst>
          </p:cNvPr>
          <p:cNvSpPr>
            <a:spLocks noGrp="1"/>
          </p:cNvSpPr>
          <p:nvPr>
            <p:ph type="title"/>
          </p:nvPr>
        </p:nvSpPr>
        <p:spPr/>
        <p:txBody>
          <a:bodyPr/>
          <a:lstStyle/>
          <a:p>
            <a:r>
              <a:rPr lang="el-GR" dirty="0"/>
              <a:t>Χορός!</a:t>
            </a:r>
            <a:endParaRPr lang="en-US" dirty="0"/>
          </a:p>
        </p:txBody>
      </p:sp>
      <p:cxnSp>
        <p:nvCxnSpPr>
          <p:cNvPr id="8" name="Straight Arrow Connector 7">
            <a:extLst>
              <a:ext uri="{FF2B5EF4-FFF2-40B4-BE49-F238E27FC236}">
                <a16:creationId xmlns:a16="http://schemas.microsoft.com/office/drawing/2014/main" id="{2467C1C3-4F84-9763-1AC7-A61528A716A2}"/>
              </a:ext>
            </a:extLst>
          </p:cNvPr>
          <p:cNvCxnSpPr>
            <a:cxnSpLocks/>
          </p:cNvCxnSpPr>
          <p:nvPr/>
        </p:nvCxnSpPr>
        <p:spPr>
          <a:xfrm flipV="1">
            <a:off x="4737867" y="2336906"/>
            <a:ext cx="1662933" cy="518261"/>
          </a:xfrm>
          <a:prstGeom prst="straightConnector1">
            <a:avLst/>
          </a:prstGeom>
          <a:ln w="76200">
            <a:solidFill>
              <a:srgbClr val="FF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6C4B7E9-240A-B575-2CAD-DAA9FD29741A}"/>
              </a:ext>
            </a:extLst>
          </p:cNvPr>
          <p:cNvSpPr txBox="1"/>
          <p:nvPr/>
        </p:nvSpPr>
        <p:spPr>
          <a:xfrm>
            <a:off x="232597" y="5194713"/>
            <a:ext cx="5491187" cy="1477328"/>
          </a:xfrm>
          <a:prstGeom prst="rect">
            <a:avLst/>
          </a:prstGeom>
          <a:noFill/>
        </p:spPr>
        <p:txBody>
          <a:bodyPr wrap="square" rtlCol="0">
            <a:spAutoFit/>
          </a:bodyPr>
          <a:lstStyle/>
          <a:p>
            <a:r>
              <a:rPr lang="el-GR" dirty="0"/>
              <a:t>Κάνουμε την</a:t>
            </a:r>
            <a:r>
              <a:rPr lang="en-US" dirty="0"/>
              <a:t> </a:t>
            </a:r>
            <a:r>
              <a:rPr lang="en-150" dirty="0"/>
              <a:t>Cassy </a:t>
            </a:r>
            <a:r>
              <a:rPr lang="el-GR" dirty="0"/>
              <a:t>να χορεύει με αλλαγή ενδυμασίας.</a:t>
            </a:r>
          </a:p>
          <a:p>
            <a:r>
              <a:rPr lang="el-GR" dirty="0"/>
              <a:t>2 τρόποι: Με πολλές εντολές – Με λιγότερες εντολές</a:t>
            </a:r>
          </a:p>
          <a:p>
            <a:r>
              <a:rPr lang="el-GR" dirty="0"/>
              <a:t>Βάλτε να στρίβει +15 και -15 μοίρες ανάμεσα στα βήματα </a:t>
            </a:r>
            <a:endParaRPr lang="en-US" dirty="0"/>
          </a:p>
        </p:txBody>
      </p:sp>
    </p:spTree>
    <p:extLst>
      <p:ext uri="{BB962C8B-B14F-4D97-AF65-F5344CB8AC3E}">
        <p14:creationId xmlns:p14="http://schemas.microsoft.com/office/powerpoint/2010/main" val="375430506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
  <TotalTime>585</TotalTime>
  <Words>381</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Trebuchet MS</vt:lpstr>
      <vt:lpstr>Berlin</vt:lpstr>
      <vt:lpstr>Εκπαιδευτικό Λογισμικό #5- Όψεις</vt:lpstr>
      <vt:lpstr>Aντικείμενα και όψεις</vt:lpstr>
      <vt:lpstr>Το μενού – Αλλαγή ενδυμασίας</vt:lpstr>
      <vt:lpstr>Περπατάμε!</vt:lpstr>
      <vt:lpstr>4 ενδυμασίες</vt:lpstr>
      <vt:lpstr>PowerPoint Presentation</vt:lpstr>
      <vt:lpstr>PowerPoint Presentation</vt:lpstr>
      <vt:lpstr>PowerPoint Presentation</vt:lpstr>
      <vt:lpstr>Χορός!</vt:lpstr>
      <vt:lpstr>Ποιος είναι πιο μπροστά;</vt:lpstr>
      <vt:lpstr>Επίπεδα – ποιός, πού;</vt:lpstr>
      <vt:lpstr>Διάλογοι – Σενάρια – Σκέψου - Πες</vt:lpstr>
      <vt:lpstr>Πρώτο πλάνο – σωστό μέγεθος</vt:lpstr>
      <vt:lpstr>Δυναμική Αλλαγή σκηνικού</vt:lpstr>
      <vt:lpstr>Δυναμικά Εφφέ στους χαρακτήρες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Εκπαιδευτικό Λογισμικό #2</dc:title>
  <dc:creator>S X</dc:creator>
  <cp:lastModifiedBy>S X</cp:lastModifiedBy>
  <cp:revision>10</cp:revision>
  <dcterms:created xsi:type="dcterms:W3CDTF">2022-10-20T11:49:17Z</dcterms:created>
  <dcterms:modified xsi:type="dcterms:W3CDTF">2022-11-17T13:01:46Z</dcterms:modified>
</cp:coreProperties>
</file>