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304" r:id="rId2"/>
    <p:sldId id="288" r:id="rId3"/>
    <p:sldId id="276" r:id="rId4"/>
    <p:sldId id="272" r:id="rId5"/>
    <p:sldId id="292" r:id="rId6"/>
    <p:sldId id="273" r:id="rId7"/>
    <p:sldId id="296" r:id="rId8"/>
    <p:sldId id="295" r:id="rId9"/>
    <p:sldId id="274" r:id="rId10"/>
    <p:sldId id="287" r:id="rId11"/>
    <p:sldId id="293" r:id="rId12"/>
    <p:sldId id="275" r:id="rId13"/>
    <p:sldId id="307" r:id="rId14"/>
    <p:sldId id="306" r:id="rId15"/>
    <p:sldId id="278" r:id="rId16"/>
    <p:sldId id="279" r:id="rId17"/>
    <p:sldId id="291" r:id="rId18"/>
    <p:sldId id="289" r:id="rId19"/>
    <p:sldId id="280" r:id="rId20"/>
    <p:sldId id="281" r:id="rId21"/>
    <p:sldId id="282" r:id="rId22"/>
    <p:sldId id="283" r:id="rId23"/>
    <p:sldId id="284" r:id="rId24"/>
    <p:sldId id="305" r:id="rId25"/>
    <p:sldId id="303" r:id="rId26"/>
    <p:sldId id="299" r:id="rId27"/>
    <p:sldId id="301" r:id="rId28"/>
    <p:sldId id="302"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BA61"/>
    <a:srgbClr val="02AA82"/>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245" autoAdjust="0"/>
    <p:restoredTop sz="94660" autoAdjust="0"/>
  </p:normalViewPr>
  <p:slideViewPr>
    <p:cSldViewPr>
      <p:cViewPr>
        <p:scale>
          <a:sx n="80" d="100"/>
          <a:sy n="80"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0DB5F14-2162-4FD9-8166-A91485A68122}" type="datetimeFigureOut">
              <a:rPr lang="el-GR" smtClean="0"/>
              <a:pPr/>
              <a:t>11/2/2013</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A1BE409-B51D-4407-A2AD-901608B8FC7F}" type="slidenum">
              <a:rPr lang="el-GR" smtClean="0"/>
              <a:pPr/>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B5F14-2162-4FD9-8166-A91485A68122}" type="datetimeFigureOut">
              <a:rPr lang="el-GR" smtClean="0"/>
              <a:pPr/>
              <a:t>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1BE409-B51D-4407-A2AD-901608B8FC7F}" type="slidenum">
              <a:rPr lang="el-GR" smtClean="0"/>
              <a:pPr/>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B5F14-2162-4FD9-8166-A91485A68122}" type="datetimeFigureOut">
              <a:rPr lang="el-GR" smtClean="0"/>
              <a:pPr/>
              <a:t>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1BE409-B51D-4407-A2AD-901608B8FC7F}" type="slidenum">
              <a:rPr lang="el-GR" smtClean="0"/>
              <a:pPr/>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B5F14-2162-4FD9-8166-A91485A68122}" type="datetimeFigureOut">
              <a:rPr lang="el-GR" smtClean="0"/>
              <a:pPr/>
              <a:t>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1BE409-B51D-4407-A2AD-901608B8FC7F}" type="slidenum">
              <a:rPr lang="el-GR" smtClean="0"/>
              <a:pPr/>
              <a:t>‹#›</a:t>
            </a:fld>
            <a:endParaRPr lang="el-G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B5F14-2162-4FD9-8166-A91485A68122}" type="datetimeFigureOut">
              <a:rPr lang="el-GR" smtClean="0"/>
              <a:pPr/>
              <a:t>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1BE409-B51D-4407-A2AD-901608B8FC7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DB5F14-2162-4FD9-8166-A91485A68122}" type="datetimeFigureOut">
              <a:rPr lang="el-GR" smtClean="0"/>
              <a:pPr/>
              <a:t>11/2/2013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1BE409-B51D-4407-A2AD-901608B8FC7F}" type="slidenum">
              <a:rPr lang="el-GR" smtClean="0"/>
              <a:pPr/>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DB5F14-2162-4FD9-8166-A91485A68122}" type="datetimeFigureOut">
              <a:rPr lang="el-GR" smtClean="0"/>
              <a:pPr/>
              <a:t>11/2/2013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A1BE409-B51D-4407-A2AD-901608B8FC7F}" type="slidenum">
              <a:rPr lang="el-GR" smtClean="0"/>
              <a:pPr/>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DB5F14-2162-4FD9-8166-A91485A68122}" type="datetimeFigureOut">
              <a:rPr lang="el-GR" smtClean="0"/>
              <a:pPr/>
              <a:t>11/2/2013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A1BE409-B51D-4407-A2AD-901608B8FC7F}" type="slidenum">
              <a:rPr lang="el-GR" smtClean="0"/>
              <a:pPr/>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B5F14-2162-4FD9-8166-A91485A68122}" type="datetimeFigureOut">
              <a:rPr lang="el-GR" smtClean="0"/>
              <a:pPr/>
              <a:t>11/2/2013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A1BE409-B51D-4407-A2AD-901608B8FC7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B5F14-2162-4FD9-8166-A91485A68122}" type="datetimeFigureOut">
              <a:rPr lang="el-GR" smtClean="0"/>
              <a:pPr/>
              <a:t>11/2/2013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1BE409-B51D-4407-A2AD-901608B8FC7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B5F14-2162-4FD9-8166-A91485A68122}" type="datetimeFigureOut">
              <a:rPr lang="el-GR" smtClean="0"/>
              <a:pPr/>
              <a:t>11/2/2013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1BE409-B51D-4407-A2AD-901608B8FC7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0DB5F14-2162-4FD9-8166-A91485A68122}" type="datetimeFigureOut">
              <a:rPr lang="el-GR" smtClean="0"/>
              <a:pPr/>
              <a:t>11/2/2013</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A1BE409-B51D-4407-A2AD-901608B8FC7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EmMXpRqKa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914;&#959;&#951;&#952;&#951;&#964;&#953;&#954;&#972;%20&#933;&#955;&#953;&#954;&#972;/Ekpaideytiko%20paixnidi_odigies.pdf" TargetMode="External"/><Relationship Id="rId2" Type="http://schemas.openxmlformats.org/officeDocument/2006/relationships/hyperlink" Target="../&#914;&#959;&#951;&#952;&#951;&#964;&#953;&#954;&#972;%20&#933;&#955;&#953;&#954;&#972;/&#954;&#965;&#954;&#955;&#945;&#948;&#953;&#954;&#972;&#962;_&#960;&#959;&#955;&#953;&#964;&#953;&#963;&#956;&#972;&#962;.pdf" TargetMode="External"/><Relationship Id="rId1" Type="http://schemas.openxmlformats.org/officeDocument/2006/relationships/slideLayout" Target="../slideLayouts/slideLayout2.xml"/><Relationship Id="rId5" Type="http://schemas.openxmlformats.org/officeDocument/2006/relationships/hyperlink" Target="http://www.cycladic.gr/appdata/usertexts/images/eikonikh_perihghsh/floor_2bathmia.gif" TargetMode="External"/><Relationship Id="rId4" Type="http://schemas.openxmlformats.org/officeDocument/2006/relationships/hyperlink" Target="../&#914;&#959;&#951;&#952;&#951;&#964;&#953;&#954;&#972;%20&#933;&#955;&#953;&#954;&#972;/oi%20filoi%20m%20ta%20eidwlia.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1.xml"/><Relationship Id="rId1" Type="http://schemas.openxmlformats.org/officeDocument/2006/relationships/slideLayout" Target="../slideLayouts/slideLayout7.xml"/><Relationship Id="rId5" Type="http://schemas.openxmlformats.org/officeDocument/2006/relationships/hyperlink" Target="http://www.cycladic.gr/frontoffice/portal.asp?cpage=NODE&amp;cnode=1&amp;clang=0" TargetMode="Externa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gitalschool.minedu.gov.gr/modules/ebook/show.php/DSDIM-C103/88/699,2639/unit=1331"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digitalschool.minedu.gov.gr/modules/ebook/show.php/DSGL101/560/3669,15938/unit=12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ot%20Potatoes/JCLOZE.htm" TargetMode="External"/><Relationship Id="rId1" Type="http://schemas.openxmlformats.org/officeDocument/2006/relationships/slideLayout" Target="../slideLayouts/slideLayout2.xml"/><Relationship Id="rId4" Type="http://schemas.openxmlformats.org/officeDocument/2006/relationships/hyperlink" Target="&#934;&#973;&#955;&#955;&#959;%20&#917;&#961;&#947;&#945;&#963;&#943;&#945;&#962;/&#934;&#933;&#923;&#923;&#927;%20&#928;&#913;&#929;&#913;&#932;&#919;&#929;&#919;&#931;&#919;&#931;%20&#915;&#921;&#913;%20&#932;&#927;&#925;%20&#922;&#933;&#922;&#923;&#913;&#916;&#921;&#922;&#927;%20&#928;&#927;&#923;&#921;&#932;&#921;&#931;&#924;&#927;.doc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ot%20Potatoes/jcross.htm" TargetMode="External"/><Relationship Id="rId5" Type="http://schemas.microsoft.com/office/2007/relationships/hdphoto" Target="../media/hdphoto2.wdp"/><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ycladic.gr/frontoffice/portal.asp?cpage=NODE&amp;cnode=40&amp;clang=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730" y="259764"/>
            <a:ext cx="8697765" cy="1846659"/>
          </a:xfrm>
          <a:prstGeom prst="rect">
            <a:avLst/>
          </a:prstGeom>
        </p:spPr>
        <p:txBody>
          <a:bodyPr wrap="square">
            <a:spAutoFit/>
          </a:bodyPr>
          <a:lstStyle/>
          <a:p>
            <a:pPr algn="ctr"/>
            <a:r>
              <a:rPr lang="el-GR" sz="3000" b="1" dirty="0" smtClean="0">
                <a:solidFill>
                  <a:schemeClr val="tx2"/>
                </a:solidFill>
                <a:latin typeface="Cambria" pitchFamily="18" charset="0"/>
              </a:rPr>
              <a:t>ΠΑΝΕΠΙΣΤΗΜΙΟ ΔΥΤΙΚΗΣ ΜΑΚΕΔΟΝΙΑΣ</a:t>
            </a:r>
          </a:p>
          <a:p>
            <a:pPr algn="ctr"/>
            <a:r>
              <a:rPr lang="el-GR" sz="3000" b="1" dirty="0" smtClean="0">
                <a:solidFill>
                  <a:schemeClr val="tx2"/>
                </a:solidFill>
                <a:latin typeface="Cambria" pitchFamily="18" charset="0"/>
              </a:rPr>
              <a:t>ΠΑΙΔΑΓΩΓΙΚΟ ΤΜΗΜΑ ΔΗΜΟΤΙΚΗΣ ΕΚΠΑΙΔΕΥΣΗΣ</a:t>
            </a:r>
            <a:endParaRPr lang="en-US" sz="3000" b="1" dirty="0" smtClean="0">
              <a:solidFill>
                <a:schemeClr val="tx2"/>
              </a:solidFill>
              <a:latin typeface="Cambria" pitchFamily="18" charset="0"/>
            </a:endParaRPr>
          </a:p>
          <a:p>
            <a:pPr algn="ctr"/>
            <a:endParaRPr lang="el-GR" sz="2400" b="1" dirty="0" smtClean="0">
              <a:solidFill>
                <a:srgbClr val="FFFF00"/>
              </a:solidFill>
              <a:latin typeface="Cambria" pitchFamily="18" charset="0"/>
            </a:endParaRPr>
          </a:p>
        </p:txBody>
      </p:sp>
      <p:sp>
        <p:nvSpPr>
          <p:cNvPr id="5" name="Rectangle 4"/>
          <p:cNvSpPr/>
          <p:nvPr/>
        </p:nvSpPr>
        <p:spPr>
          <a:xfrm>
            <a:off x="11415" y="2125755"/>
            <a:ext cx="9132660" cy="2431435"/>
          </a:xfrm>
          <a:prstGeom prst="rect">
            <a:avLst/>
          </a:prstGeom>
        </p:spPr>
        <p:txBody>
          <a:bodyPr wrap="square">
            <a:spAutoFit/>
          </a:bodyPr>
          <a:lstStyle/>
          <a:p>
            <a:pPr algn="ctr"/>
            <a:r>
              <a:rPr lang="el-GR" sz="2300" b="1" dirty="0" smtClean="0">
                <a:solidFill>
                  <a:schemeClr val="tx2"/>
                </a:solidFill>
                <a:latin typeface="Cambria" pitchFamily="18" charset="0"/>
              </a:rPr>
              <a:t>ΜΑΘΗΜΑ: </a:t>
            </a:r>
            <a:r>
              <a:rPr lang="el-GR" sz="2300" b="1" dirty="0">
                <a:solidFill>
                  <a:schemeClr val="tx2"/>
                </a:solidFill>
                <a:latin typeface="Cambria" pitchFamily="18" charset="0"/>
              </a:rPr>
              <a:t>ΜΟΥΣΕΙΑΚΗ ΕΚΠΑΙΔΕΥΣΗ ΚΑΙ ΝΕΕΣ ΤΕΧΝΟΛΟΓΙΕΣ </a:t>
            </a:r>
          </a:p>
          <a:p>
            <a:pPr algn="ctr"/>
            <a:r>
              <a:rPr lang="el-GR" sz="2300" b="1" dirty="0" smtClean="0">
                <a:solidFill>
                  <a:schemeClr val="tx2"/>
                </a:solidFill>
                <a:latin typeface="Cambria" pitchFamily="18" charset="0"/>
              </a:rPr>
              <a:t>ΔΙΔΑΣΚΟΝΤΕΣ: </a:t>
            </a:r>
            <a:r>
              <a:rPr lang="el-GR" sz="2300" b="1" dirty="0">
                <a:solidFill>
                  <a:schemeClr val="tx2"/>
                </a:solidFill>
                <a:latin typeface="Cambria" pitchFamily="18" charset="0"/>
              </a:rPr>
              <a:t>Κ. ΑΝΔΡΕΟΥ, Κ. </a:t>
            </a:r>
            <a:r>
              <a:rPr lang="el-GR" sz="2300" b="1" dirty="0" smtClean="0">
                <a:solidFill>
                  <a:schemeClr val="tx2"/>
                </a:solidFill>
                <a:latin typeface="Cambria" pitchFamily="18" charset="0"/>
              </a:rPr>
              <a:t>ΦΑΧΑΝΤΙΔΗΣ</a:t>
            </a:r>
          </a:p>
          <a:p>
            <a:pPr algn="ctr"/>
            <a:endParaRPr lang="en-US" sz="2400" b="1" dirty="0" smtClean="0">
              <a:solidFill>
                <a:schemeClr val="tx2"/>
              </a:solidFill>
              <a:latin typeface="Cambria" pitchFamily="18" charset="0"/>
            </a:endParaRPr>
          </a:p>
          <a:p>
            <a:pPr algn="ctr"/>
            <a:endParaRPr lang="el-GR" sz="2400" b="1" dirty="0" smtClean="0">
              <a:solidFill>
                <a:schemeClr val="tx2"/>
              </a:solidFill>
              <a:latin typeface="Cambria" pitchFamily="18" charset="0"/>
            </a:endParaRPr>
          </a:p>
          <a:p>
            <a:pPr algn="ctr"/>
            <a:endParaRPr lang="el-GR" sz="1600" b="1" dirty="0" smtClean="0">
              <a:solidFill>
                <a:schemeClr val="tx2"/>
              </a:solidFill>
              <a:latin typeface="Cambria" pitchFamily="18" charset="0"/>
            </a:endParaRPr>
          </a:p>
          <a:p>
            <a:pPr algn="ctr"/>
            <a:r>
              <a:rPr lang="el-GR" sz="2000" b="1" dirty="0" smtClean="0">
                <a:solidFill>
                  <a:schemeClr val="tx2"/>
                </a:solidFill>
                <a:latin typeface="Cambria" pitchFamily="18" charset="0"/>
              </a:rPr>
              <a:t>ΓΚΙΤΣΑΣ ΣΤΕΡΓΙΟΣ - Ε΄ ΕΞΑΜΗΝΟ (ΑΕΜ:3028)</a:t>
            </a:r>
          </a:p>
          <a:p>
            <a:pPr algn="ctr"/>
            <a:r>
              <a:rPr lang="el-GR" sz="2000" b="1" dirty="0" smtClean="0">
                <a:solidFill>
                  <a:schemeClr val="tx2"/>
                </a:solidFill>
                <a:latin typeface="Cambria" pitchFamily="18" charset="0"/>
              </a:rPr>
              <a:t>ΜΠΑΡΑ ΕΥΑΓΓΕΛΙΑ ΖΩΗ </a:t>
            </a:r>
            <a:r>
              <a:rPr lang="el-GR" sz="2000" b="1" dirty="0">
                <a:solidFill>
                  <a:schemeClr val="tx2"/>
                </a:solidFill>
                <a:latin typeface="Cambria" pitchFamily="18" charset="0"/>
              </a:rPr>
              <a:t>- </a:t>
            </a:r>
            <a:r>
              <a:rPr lang="el-GR" sz="2000" b="1" dirty="0" smtClean="0">
                <a:solidFill>
                  <a:schemeClr val="tx2"/>
                </a:solidFill>
                <a:latin typeface="Cambria" pitchFamily="18" charset="0"/>
              </a:rPr>
              <a:t>Ε΄ ΕΞΑΜΗΝΟ  (ΑΕΜ:2939)</a:t>
            </a:r>
          </a:p>
        </p:txBody>
      </p:sp>
      <p:sp>
        <p:nvSpPr>
          <p:cNvPr id="6" name="Rectangle 5"/>
          <p:cNvSpPr/>
          <p:nvPr/>
        </p:nvSpPr>
        <p:spPr>
          <a:xfrm>
            <a:off x="0" y="4725144"/>
            <a:ext cx="9143999" cy="523220"/>
          </a:xfrm>
          <a:prstGeom prst="rect">
            <a:avLst/>
          </a:prstGeom>
        </p:spPr>
        <p:txBody>
          <a:bodyPr wrap="square">
            <a:spAutoFit/>
          </a:bodyPr>
          <a:lstStyle/>
          <a:p>
            <a:pPr algn="ctr"/>
            <a:r>
              <a:rPr lang="el-GR" sz="2800" b="1" dirty="0" smtClean="0">
                <a:solidFill>
                  <a:schemeClr val="tx2"/>
                </a:solidFill>
                <a:latin typeface="Cambria" pitchFamily="18" charset="0"/>
              </a:rPr>
              <a:t>ΜΟΥΣΕΙΟ </a:t>
            </a:r>
            <a:r>
              <a:rPr lang="el-GR" sz="2800" b="1" dirty="0">
                <a:solidFill>
                  <a:schemeClr val="tx2"/>
                </a:solidFill>
                <a:latin typeface="Cambria" pitchFamily="18" charset="0"/>
              </a:rPr>
              <a:t>ΚΥΚΛΑΔΙΚΗΣ </a:t>
            </a:r>
            <a:r>
              <a:rPr lang="el-GR" sz="2800" b="1" dirty="0" smtClean="0">
                <a:solidFill>
                  <a:schemeClr val="tx2"/>
                </a:solidFill>
                <a:latin typeface="Cambria" pitchFamily="18" charset="0"/>
              </a:rPr>
              <a:t>ΤΕΧΝΗΣ</a:t>
            </a:r>
            <a:endParaRPr lang="en-US" sz="2800" b="1" dirty="0" smtClean="0">
              <a:solidFill>
                <a:schemeClr val="tx2"/>
              </a:solidFill>
              <a:latin typeface="Cambria" pitchFamily="18" charset="0"/>
            </a:endParaRPr>
          </a:p>
        </p:txBody>
      </p:sp>
      <p:sp>
        <p:nvSpPr>
          <p:cNvPr id="7" name="Action Button: Movie 6">
            <a:hlinkClick r:id="rId2" highlightClick="1"/>
          </p:cNvPr>
          <p:cNvSpPr/>
          <p:nvPr/>
        </p:nvSpPr>
        <p:spPr>
          <a:xfrm>
            <a:off x="4181701" y="5464715"/>
            <a:ext cx="792088" cy="556784"/>
          </a:xfrm>
          <a:prstGeom prst="actionButtonMovi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52120" y="6184584"/>
            <a:ext cx="3272819" cy="369332"/>
          </a:xfrm>
          <a:prstGeom prst="rect">
            <a:avLst/>
          </a:prstGeom>
          <a:noFill/>
        </p:spPr>
        <p:txBody>
          <a:bodyPr wrap="none" rtlCol="0">
            <a:spAutoFit/>
          </a:bodyPr>
          <a:lstStyle/>
          <a:p>
            <a:r>
              <a:rPr lang="el-GR" b="1" dirty="0" smtClean="0">
                <a:solidFill>
                  <a:schemeClr val="tx2"/>
                </a:solidFill>
                <a:latin typeface="Cambria" pitchFamily="18" charset="0"/>
              </a:rPr>
              <a:t>ΦΛΩΡΙΝΑ, ΝΟΕΜΒΡΙΟΣ 2012 </a:t>
            </a:r>
            <a:endParaRPr lang="el-GR" b="1" dirty="0">
              <a:solidFill>
                <a:schemeClr val="tx2"/>
              </a:solidFill>
              <a:latin typeface="Cambria"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730" y="380587"/>
            <a:ext cx="778430" cy="778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165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204" y="2122246"/>
            <a:ext cx="8251251" cy="4547113"/>
          </a:xfrm>
          <a:effectLst/>
        </p:spPr>
        <p:txBody>
          <a:bodyPr>
            <a:normAutofit fontScale="92500" lnSpcReduction="10000"/>
          </a:bodyPr>
          <a:lstStyle/>
          <a:p>
            <a:r>
              <a:rPr lang="el-GR" b="1" dirty="0" smtClean="0">
                <a:solidFill>
                  <a:schemeClr val="tx2"/>
                </a:solidFill>
              </a:rPr>
              <a:t>Σχολεία:</a:t>
            </a:r>
            <a:r>
              <a:rPr lang="el-GR" dirty="0" smtClean="0">
                <a:solidFill>
                  <a:schemeClr val="tx2"/>
                </a:solidFill>
              </a:rPr>
              <a:t> </a:t>
            </a:r>
          </a:p>
          <a:p>
            <a:pPr marL="0" indent="0">
              <a:buNone/>
            </a:pPr>
            <a:endParaRPr lang="el-GR" sz="1100" dirty="0" smtClean="0">
              <a:solidFill>
                <a:schemeClr val="tx2"/>
              </a:solidFill>
            </a:endParaRPr>
          </a:p>
          <a:p>
            <a:pPr lvl="1">
              <a:buFont typeface="Wingdings" pitchFamily="2" charset="2"/>
              <a:buChar char="Ø"/>
            </a:pPr>
            <a:r>
              <a:rPr lang="el-GR" dirty="0" smtClean="0">
                <a:solidFill>
                  <a:schemeClr val="tx1"/>
                </a:solidFill>
              </a:rPr>
              <a:t>Παρέχει  διαδικτυακό εκπαιδευτικό υλικό</a:t>
            </a:r>
            <a:r>
              <a:rPr lang="en-US" dirty="0" smtClean="0">
                <a:solidFill>
                  <a:schemeClr val="tx1"/>
                </a:solidFill>
              </a:rPr>
              <a:t> </a:t>
            </a:r>
            <a:r>
              <a:rPr lang="el-GR" dirty="0" smtClean="0">
                <a:solidFill>
                  <a:schemeClr val="tx1"/>
                </a:solidFill>
              </a:rPr>
              <a:t>για τον δάσκαλο και τους μαθητές με πληροφορίες  και δραστηριότητες για τον Κυκλαδικό, Αρχαιοελληνικό και Κυπριακό πολιτισμό.</a:t>
            </a:r>
          </a:p>
          <a:p>
            <a:pPr lvl="1">
              <a:buFont typeface="Wingdings" pitchFamily="2" charset="2"/>
              <a:buChar char="Ø"/>
            </a:pPr>
            <a:endParaRPr lang="el-GR" sz="900" dirty="0" smtClean="0">
              <a:solidFill>
                <a:schemeClr val="tx1"/>
              </a:solidFill>
            </a:endParaRPr>
          </a:p>
          <a:p>
            <a:pPr marL="411480" lvl="1" indent="0">
              <a:buNone/>
            </a:pPr>
            <a:r>
              <a:rPr lang="el-GR" dirty="0" smtClean="0">
                <a:solidFill>
                  <a:schemeClr val="tx1"/>
                </a:solidFill>
              </a:rPr>
              <a:t>      Π.χ για τον Κυκλαδικό πολιτισμό δίνεται:</a:t>
            </a:r>
          </a:p>
          <a:p>
            <a:pPr marL="411480" lvl="1" indent="0">
              <a:buNone/>
            </a:pPr>
            <a:endParaRPr lang="el-GR" sz="500" dirty="0" smtClean="0">
              <a:solidFill>
                <a:schemeClr val="tx1"/>
              </a:solidFill>
            </a:endParaRPr>
          </a:p>
          <a:p>
            <a:pPr lvl="2">
              <a:buFont typeface="Arial" pitchFamily="34" charset="0"/>
              <a:buChar char="•"/>
            </a:pPr>
            <a:r>
              <a:rPr lang="el-GR" sz="2200" dirty="0" smtClean="0">
                <a:solidFill>
                  <a:schemeClr val="tx1"/>
                </a:solidFill>
              </a:rPr>
              <a:t>Βιβλίο για τον δάσκαλο:</a:t>
            </a:r>
          </a:p>
          <a:p>
            <a:pPr marL="777240" lvl="2" indent="0">
              <a:buNone/>
            </a:pPr>
            <a:endParaRPr lang="el-GR" sz="200" dirty="0">
              <a:solidFill>
                <a:schemeClr val="tx1"/>
              </a:solidFill>
            </a:endParaRPr>
          </a:p>
          <a:p>
            <a:pPr marL="777240" lvl="2" indent="0">
              <a:buNone/>
            </a:pPr>
            <a:r>
              <a:rPr lang="en-US" sz="200" dirty="0" smtClean="0">
                <a:solidFill>
                  <a:schemeClr val="tx1"/>
                </a:solidFill>
              </a:rPr>
              <a:t> </a:t>
            </a:r>
            <a:endParaRPr lang="el-GR" sz="200" dirty="0" smtClean="0">
              <a:solidFill>
                <a:schemeClr val="tx1"/>
              </a:solidFill>
            </a:endParaRPr>
          </a:p>
          <a:p>
            <a:pPr lvl="1">
              <a:buFont typeface="Wingdings" pitchFamily="2" charset="2"/>
              <a:buChar char="Ø"/>
            </a:pPr>
            <a:endParaRPr lang="el-GR" sz="200" dirty="0" smtClean="0">
              <a:solidFill>
                <a:schemeClr val="tx1"/>
              </a:solidFill>
            </a:endParaRPr>
          </a:p>
          <a:p>
            <a:pPr lvl="2">
              <a:buFont typeface="Arial" pitchFamily="34" charset="0"/>
              <a:buChar char="•"/>
            </a:pPr>
            <a:r>
              <a:rPr lang="el-GR" sz="2200" dirty="0" smtClean="0">
                <a:solidFill>
                  <a:schemeClr val="tx1"/>
                </a:solidFill>
              </a:rPr>
              <a:t>Εκπαιδευτικό παιχνίδι για τον δάσκαλο:</a:t>
            </a:r>
          </a:p>
          <a:p>
            <a:pPr marL="777240" lvl="2" indent="0">
              <a:buNone/>
            </a:pPr>
            <a:endParaRPr lang="el-GR" sz="200" dirty="0" smtClean="0">
              <a:solidFill>
                <a:schemeClr val="tx1"/>
              </a:solidFill>
            </a:endParaRPr>
          </a:p>
          <a:p>
            <a:pPr lvl="1">
              <a:buFont typeface="Wingdings" pitchFamily="2" charset="2"/>
              <a:buChar char="Ø"/>
            </a:pPr>
            <a:endParaRPr lang="el-GR" sz="200" dirty="0">
              <a:solidFill>
                <a:schemeClr val="tx1"/>
              </a:solidFill>
            </a:endParaRPr>
          </a:p>
          <a:p>
            <a:pPr lvl="2">
              <a:buFont typeface="Arial" pitchFamily="34" charset="0"/>
              <a:buChar char="•"/>
            </a:pPr>
            <a:r>
              <a:rPr lang="el-GR" sz="2200" dirty="0" smtClean="0">
                <a:solidFill>
                  <a:schemeClr val="tx1"/>
                </a:solidFill>
              </a:rPr>
              <a:t>Εκπαιδευτικό έντυπο για τους μαθητές:</a:t>
            </a:r>
          </a:p>
          <a:p>
            <a:pPr lvl="1">
              <a:buFont typeface="Wingdings" pitchFamily="2" charset="2"/>
              <a:buChar char="Ø"/>
            </a:pPr>
            <a:endParaRPr lang="el-GR" dirty="0" smtClean="0">
              <a:solidFill>
                <a:schemeClr val="tx1"/>
              </a:solidFill>
            </a:endParaRPr>
          </a:p>
          <a:p>
            <a:pPr lvl="1">
              <a:buFont typeface="Wingdings" pitchFamily="2" charset="2"/>
              <a:buChar char="Ø"/>
            </a:pPr>
            <a:r>
              <a:rPr lang="el-GR" dirty="0" smtClean="0">
                <a:solidFill>
                  <a:schemeClr val="tx1"/>
                </a:solidFill>
              </a:rPr>
              <a:t>Προβάλλει επιλεγμένες προθήκες για την Πρωτοβάθμια/ Δευτεροβάθμια εκπαίδευση και μια κάτοψη      του κάθε ορόφου ώστε ο εκπαιδευτικός να μπορεί να οργανώσει την ξενάγηση ευκολότερα. </a:t>
            </a:r>
            <a:endParaRPr lang="en-US" dirty="0">
              <a:solidFill>
                <a:schemeClr val="tx2"/>
              </a:solidFill>
            </a:endParaRPr>
          </a:p>
        </p:txBody>
      </p:sp>
      <p:sp>
        <p:nvSpPr>
          <p:cNvPr id="4" name="Title 2"/>
          <p:cNvSpPr txBox="1">
            <a:spLocks/>
          </p:cNvSpPr>
          <p:nvPr/>
        </p:nvSpPr>
        <p:spPr>
          <a:xfrm>
            <a:off x="0" y="0"/>
            <a:ext cx="9144000" cy="1409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smtClean="0"/>
              <a:t>Δυνατότητες διαδυκτιακού τόπου</a:t>
            </a:r>
            <a:endParaRPr lang="en-US" sz="4000" dirty="0"/>
          </a:p>
        </p:txBody>
      </p:sp>
      <p:sp>
        <p:nvSpPr>
          <p:cNvPr id="3" name="Horizontal Scroll 2">
            <a:hlinkClick r:id="rId2" action="ppaction://hlinkfile"/>
          </p:cNvPr>
          <p:cNvSpPr/>
          <p:nvPr/>
        </p:nvSpPr>
        <p:spPr>
          <a:xfrm>
            <a:off x="4205625" y="4149080"/>
            <a:ext cx="324036" cy="288032"/>
          </a:xfrm>
          <a:prstGeom prst="horizontalScroll">
            <a:avLst/>
          </a:prstGeom>
          <a:solidFill>
            <a:schemeClr val="tx2"/>
          </a:solidFill>
          <a:ln>
            <a:solidFill>
              <a:schemeClr val="tx2">
                <a:lumMod val="60000"/>
                <a:lumOff val="40000"/>
              </a:schemeClr>
            </a:solidFill>
          </a:ln>
          <a:effectLst>
            <a:outerShdw blurRad="50800" dist="25400" dir="5400000" rotWithShape="0">
              <a:srgbClr val="000000">
                <a:alpha val="46000"/>
              </a:srgb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Horizontal Scroll 4">
            <a:hlinkClick r:id="rId3" action="ppaction://hlinkfile"/>
          </p:cNvPr>
          <p:cNvSpPr/>
          <p:nvPr/>
        </p:nvSpPr>
        <p:spPr>
          <a:xfrm>
            <a:off x="5820239" y="4543775"/>
            <a:ext cx="324036" cy="288032"/>
          </a:xfrm>
          <a:prstGeom prst="horizontalScroll">
            <a:avLst/>
          </a:prstGeom>
          <a:solidFill>
            <a:schemeClr val="tx2"/>
          </a:solidFill>
          <a:ln>
            <a:solidFill>
              <a:schemeClr val="tx2">
                <a:lumMod val="60000"/>
                <a:lumOff val="40000"/>
              </a:schemeClr>
            </a:solidFill>
          </a:ln>
          <a:effectLst>
            <a:outerShdw blurRad="50800" dist="25400" dir="5400000" rotWithShape="0">
              <a:srgbClr val="000000">
                <a:alpha val="46000"/>
              </a:srgb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Horizontal Scroll 5">
            <a:hlinkClick r:id="rId4" action="ppaction://hlinkfile"/>
          </p:cNvPr>
          <p:cNvSpPr/>
          <p:nvPr/>
        </p:nvSpPr>
        <p:spPr>
          <a:xfrm>
            <a:off x="5739263" y="4939112"/>
            <a:ext cx="324036" cy="288032"/>
          </a:xfrm>
          <a:prstGeom prst="horizontalScroll">
            <a:avLst/>
          </a:prstGeom>
          <a:solidFill>
            <a:schemeClr val="tx2"/>
          </a:solidFill>
          <a:ln>
            <a:solidFill>
              <a:schemeClr val="tx2">
                <a:lumMod val="60000"/>
                <a:lumOff val="40000"/>
              </a:schemeClr>
            </a:solidFill>
          </a:ln>
          <a:effectLst>
            <a:outerShdw blurRad="50800" dist="25400" dir="5400000" rotWithShape="0">
              <a:srgbClr val="000000">
                <a:alpha val="46000"/>
              </a:srgb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Plus 6">
            <a:hlinkClick r:id="rId5"/>
          </p:cNvPr>
          <p:cNvSpPr/>
          <p:nvPr/>
        </p:nvSpPr>
        <p:spPr>
          <a:xfrm>
            <a:off x="5805901" y="5889610"/>
            <a:ext cx="288032" cy="288032"/>
          </a:xfrm>
          <a:prstGeom prst="mathPlus">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43792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132856"/>
            <a:ext cx="8784975" cy="4609653"/>
          </a:xfrm>
        </p:spPr>
        <p:txBody>
          <a:bodyPr>
            <a:normAutofit/>
          </a:bodyPr>
          <a:lstStyle/>
          <a:p>
            <a:r>
              <a:rPr lang="el-GR" sz="2200" b="1" dirty="0" smtClean="0">
                <a:solidFill>
                  <a:schemeClr val="tx2"/>
                </a:solidFill>
              </a:rPr>
              <a:t>Διαλέξεις:</a:t>
            </a:r>
          </a:p>
          <a:p>
            <a:pPr marL="0" indent="0">
              <a:buNone/>
            </a:pPr>
            <a:r>
              <a:rPr lang="el-GR" sz="400" dirty="0"/>
              <a:t>	</a:t>
            </a:r>
            <a:endParaRPr lang="el-GR" sz="1000" dirty="0" smtClean="0"/>
          </a:p>
          <a:p>
            <a:pPr marL="0" indent="0">
              <a:buNone/>
            </a:pPr>
            <a:endParaRPr lang="el-GR" sz="400" dirty="0"/>
          </a:p>
          <a:p>
            <a:pPr lvl="1">
              <a:buFont typeface="Wingdings" pitchFamily="2" charset="2"/>
              <a:buChar char="Ø"/>
            </a:pPr>
            <a:r>
              <a:rPr lang="el-GR" sz="2000" dirty="0">
                <a:solidFill>
                  <a:schemeClr val="tx1"/>
                </a:solidFill>
              </a:rPr>
              <a:t>Από τον Οκτώβριο έως τον Μάιο, διοργανώνονται τακτικές επιστημονικές διαλέξεις σχετικά με την </a:t>
            </a:r>
            <a:r>
              <a:rPr lang="el-GR" sz="2000" dirty="0" smtClean="0">
                <a:solidFill>
                  <a:schemeClr val="tx1"/>
                </a:solidFill>
              </a:rPr>
              <a:t>αρχαιολογία </a:t>
            </a:r>
            <a:r>
              <a:rPr lang="el-GR" sz="2000" dirty="0">
                <a:solidFill>
                  <a:schemeClr val="tx1"/>
                </a:solidFill>
              </a:rPr>
              <a:t>του Αιγαίου και της ανατολικής Μεσογείου, τη </a:t>
            </a:r>
            <a:r>
              <a:rPr lang="el-GR" sz="2000" dirty="0" smtClean="0">
                <a:solidFill>
                  <a:schemeClr val="tx1"/>
                </a:solidFill>
              </a:rPr>
              <a:t>σύγχρονη τέχνη</a:t>
            </a:r>
            <a:r>
              <a:rPr lang="el-GR" sz="2000" dirty="0">
                <a:solidFill>
                  <a:schemeClr val="tx1"/>
                </a:solidFill>
              </a:rPr>
              <a:t>, καθώς και άλλους τομείς γενικότερου </a:t>
            </a:r>
            <a:r>
              <a:rPr lang="el-GR" sz="2000" dirty="0" smtClean="0">
                <a:solidFill>
                  <a:schemeClr val="tx1"/>
                </a:solidFill>
              </a:rPr>
              <a:t>ενδιαφέροντος, όπου </a:t>
            </a:r>
            <a:r>
              <a:rPr lang="el-GR" sz="2000" dirty="0">
                <a:solidFill>
                  <a:schemeClr val="tx1"/>
                </a:solidFill>
              </a:rPr>
              <a:t>μιλούν διακεκριμένοι Έλληνες και ξένοι ακαδημαϊκοί, </a:t>
            </a:r>
            <a:r>
              <a:rPr lang="el-GR" sz="2000" dirty="0" smtClean="0">
                <a:solidFill>
                  <a:schemeClr val="tx1"/>
                </a:solidFill>
              </a:rPr>
              <a:t>αρχαιολόγοι και ιστορικοί </a:t>
            </a:r>
            <a:r>
              <a:rPr lang="el-GR" sz="2000" dirty="0">
                <a:solidFill>
                  <a:schemeClr val="tx1"/>
                </a:solidFill>
              </a:rPr>
              <a:t>της </a:t>
            </a:r>
            <a:r>
              <a:rPr lang="el-GR" sz="2000" dirty="0" smtClean="0">
                <a:solidFill>
                  <a:schemeClr val="tx1"/>
                </a:solidFill>
              </a:rPr>
              <a:t>τέχνης.</a:t>
            </a:r>
          </a:p>
          <a:p>
            <a:pPr>
              <a:buFont typeface="Wingdings" pitchFamily="2" charset="2"/>
              <a:buChar char="Ø"/>
            </a:pPr>
            <a:endParaRPr lang="el-GR" sz="800" dirty="0"/>
          </a:p>
          <a:p>
            <a:pPr lvl="1">
              <a:buFont typeface="Wingdings" pitchFamily="2" charset="2"/>
              <a:buChar char="Ø"/>
            </a:pPr>
            <a:r>
              <a:rPr lang="el-GR" sz="2000" dirty="0" smtClean="0">
                <a:solidFill>
                  <a:schemeClr val="tx1"/>
                </a:solidFill>
              </a:rPr>
              <a:t>Οι διαλέξεις </a:t>
            </a:r>
            <a:r>
              <a:rPr lang="el-GR" sz="2000" dirty="0">
                <a:solidFill>
                  <a:schemeClr val="tx1"/>
                </a:solidFill>
              </a:rPr>
              <a:t>είναι ανοιχτές στο </a:t>
            </a:r>
            <a:r>
              <a:rPr lang="el-GR" sz="2000" dirty="0" smtClean="0">
                <a:solidFill>
                  <a:schemeClr val="tx1"/>
                </a:solidFill>
              </a:rPr>
              <a:t>κοινό. </a:t>
            </a:r>
            <a:r>
              <a:rPr lang="el-GR" sz="2000" dirty="0">
                <a:solidFill>
                  <a:schemeClr val="tx1"/>
                </a:solidFill>
              </a:rPr>
              <a:t>Η ακριβής ημερομηνία και ώρα των διαλέξεων, το θέμα και οι ομιλητές ανακοινώνονται στον τύπο και το δικτυακό τόπο του ΜΚΤ</a:t>
            </a:r>
            <a:r>
              <a:rPr lang="el-GR" sz="2000" dirty="0" smtClean="0">
                <a:solidFill>
                  <a:schemeClr val="tx1"/>
                </a:solidFill>
              </a:rPr>
              <a:t>.</a:t>
            </a:r>
          </a:p>
          <a:p>
            <a:pPr>
              <a:buFont typeface="Wingdings" pitchFamily="2" charset="2"/>
              <a:buChar char="Ø"/>
            </a:pPr>
            <a:endParaRPr lang="el-GR" sz="1400" dirty="0" smtClean="0"/>
          </a:p>
          <a:p>
            <a:r>
              <a:rPr lang="el-GR" sz="2200" b="1" dirty="0" smtClean="0">
                <a:solidFill>
                  <a:schemeClr val="tx2"/>
                </a:solidFill>
              </a:rPr>
              <a:t>Εργαστήριο για ενήλικες: </a:t>
            </a:r>
            <a:r>
              <a:rPr lang="el-GR" sz="2200" dirty="0" smtClean="0">
                <a:solidFill>
                  <a:schemeClr val="tx1"/>
                </a:solidFill>
              </a:rPr>
              <a:t>δυνατότητα σε όσους ενήλικες θέλουν να συμμετέχουν σε δραστηριότητες που σχετίζονται με την τέχνη.</a:t>
            </a:r>
            <a:endParaRPr lang="en-US" sz="2200" dirty="0">
              <a:solidFill>
                <a:schemeClr val="tx1"/>
              </a:solidFill>
            </a:endParaRPr>
          </a:p>
        </p:txBody>
      </p:sp>
      <p:sp>
        <p:nvSpPr>
          <p:cNvPr id="5" name="Title 2"/>
          <p:cNvSpPr>
            <a:spLocks noGrp="1"/>
          </p:cNvSpPr>
          <p:nvPr>
            <p:ph type="title"/>
          </p:nvPr>
        </p:nvSpPr>
        <p:spPr>
          <a:xfrm>
            <a:off x="0" y="3445"/>
            <a:ext cx="9144000" cy="1409331"/>
          </a:xfrm>
        </p:spPr>
        <p:txBody>
          <a:bodyPr/>
          <a:lstStyle/>
          <a:p>
            <a:r>
              <a:rPr lang="el-GR" sz="4000" dirty="0"/>
              <a:t>Εκπαιδευτική πολιτική Μουσείου</a:t>
            </a:r>
            <a:endParaRPr lang="en-US" sz="4000" dirty="0"/>
          </a:p>
        </p:txBody>
      </p:sp>
    </p:spTree>
    <p:extLst>
      <p:ext uri="{BB962C8B-B14F-4D97-AF65-F5344CB8AC3E}">
        <p14:creationId xmlns:p14="http://schemas.microsoft.com/office/powerpoint/2010/main" xmlns="" val="2233027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18433"/>
            <a:ext cx="8640960" cy="4464496"/>
          </a:xfrm>
        </p:spPr>
        <p:txBody>
          <a:bodyPr>
            <a:normAutofit/>
          </a:bodyPr>
          <a:lstStyle/>
          <a:p>
            <a:r>
              <a:rPr lang="el-GR" sz="2200" b="1" dirty="0" smtClean="0">
                <a:solidFill>
                  <a:schemeClr val="tx2"/>
                </a:solidFill>
              </a:rPr>
              <a:t>Σχολεία:</a:t>
            </a:r>
          </a:p>
          <a:p>
            <a:endParaRPr lang="el-GR" sz="1100" b="1" dirty="0" smtClean="0">
              <a:solidFill>
                <a:schemeClr val="tx2"/>
              </a:solidFill>
            </a:endParaRPr>
          </a:p>
          <a:p>
            <a:pPr lvl="1">
              <a:buFont typeface="Wingdings" pitchFamily="2" charset="2"/>
              <a:buChar char="Ø"/>
            </a:pPr>
            <a:r>
              <a:rPr lang="el-GR" sz="2000" b="1" dirty="0" smtClean="0">
                <a:solidFill>
                  <a:schemeClr val="tx2"/>
                </a:solidFill>
              </a:rPr>
              <a:t>Εκπαιδευτικά προγράμματα </a:t>
            </a:r>
            <a:r>
              <a:rPr lang="el-GR" sz="2000" dirty="0" smtClean="0">
                <a:solidFill>
                  <a:schemeClr val="tx1"/>
                </a:solidFill>
              </a:rPr>
              <a:t>που</a:t>
            </a:r>
            <a:r>
              <a:rPr lang="el-GR" sz="2000" b="1" dirty="0" smtClean="0">
                <a:solidFill>
                  <a:schemeClr val="tx2"/>
                </a:solidFill>
              </a:rPr>
              <a:t> </a:t>
            </a:r>
            <a:r>
              <a:rPr lang="el-GR" sz="2000" dirty="0" smtClean="0"/>
              <a:t>αφορούν τις μόνιμες  και τις περιοδικές συλλογές του μουσείου και απευθύνονται σε τάξεις του δημοτικού.</a:t>
            </a:r>
          </a:p>
          <a:p>
            <a:pPr>
              <a:buFont typeface="Wingdings" pitchFamily="2" charset="2"/>
              <a:buChar char="Ø"/>
            </a:pPr>
            <a:endParaRPr lang="el-GR" sz="2200" dirty="0"/>
          </a:p>
          <a:p>
            <a:pPr lvl="1">
              <a:buFont typeface="Wingdings" pitchFamily="2" charset="2"/>
              <a:buChar char="Ø"/>
            </a:pPr>
            <a:r>
              <a:rPr lang="el-GR" sz="2000" dirty="0" smtClean="0"/>
              <a:t>Οι εκπαιδευτικοί που δεν θα προλάβουν να κλείσουν ημερομηνία στα εκπαιδευτικά προγράμματα, μπορούν να διοργανώσουν </a:t>
            </a:r>
            <a:r>
              <a:rPr lang="el-GR" sz="2000" b="1" dirty="0" smtClean="0">
                <a:solidFill>
                  <a:schemeClr val="tx2"/>
                </a:solidFill>
              </a:rPr>
              <a:t>εκπαιδευτική</a:t>
            </a:r>
            <a:r>
              <a:rPr lang="el-GR" sz="2000" b="1" dirty="0" smtClean="0"/>
              <a:t> </a:t>
            </a:r>
            <a:r>
              <a:rPr lang="el-GR" sz="2000" b="1" dirty="0" smtClean="0">
                <a:solidFill>
                  <a:schemeClr val="tx2"/>
                </a:solidFill>
              </a:rPr>
              <a:t>επίσκεψη</a:t>
            </a:r>
            <a:r>
              <a:rPr lang="el-GR" sz="2000" b="1" dirty="0" smtClean="0"/>
              <a:t> </a:t>
            </a:r>
            <a:r>
              <a:rPr lang="el-GR" sz="2000" dirty="0" smtClean="0"/>
              <a:t>και να συνοδεύσουν οι ίδιοι τους μαθητές στο μουσείο. </a:t>
            </a:r>
          </a:p>
          <a:p>
            <a:pPr marL="0" indent="0">
              <a:buNone/>
            </a:pPr>
            <a:r>
              <a:rPr lang="el-GR" sz="2200" dirty="0"/>
              <a:t>	</a:t>
            </a:r>
          </a:p>
          <a:p>
            <a:pPr marL="0" indent="0">
              <a:buNone/>
            </a:pPr>
            <a:r>
              <a:rPr lang="en-US" sz="2000" dirty="0" smtClean="0"/>
              <a:t>  </a:t>
            </a:r>
            <a:r>
              <a:rPr lang="el-GR" sz="2000" dirty="0" smtClean="0"/>
              <a:t>    Για </a:t>
            </a:r>
            <a:r>
              <a:rPr lang="el-GR" sz="2000" dirty="0"/>
              <a:t>τη συμμετοχή </a:t>
            </a:r>
            <a:r>
              <a:rPr lang="el-GR" sz="2000" dirty="0" smtClean="0"/>
              <a:t>σε όλα  </a:t>
            </a:r>
            <a:r>
              <a:rPr lang="el-GR" sz="2000" dirty="0"/>
              <a:t>προγράμματα απαιτείται προσυνεννόηση με το </a:t>
            </a:r>
            <a:r>
              <a:rPr lang="el-GR" sz="2000" dirty="0" smtClean="0"/>
              <a:t>Τμήμα</a:t>
            </a:r>
            <a:r>
              <a:rPr lang="en-US" sz="2000" dirty="0" smtClean="0"/>
              <a:t> </a:t>
            </a:r>
            <a:r>
              <a:rPr lang="el-GR" sz="2000" dirty="0" smtClean="0"/>
              <a:t>Εκπαιδευτικών Προγραμμάτων.</a:t>
            </a:r>
            <a:endParaRPr lang="el-GR" sz="2000" dirty="0"/>
          </a:p>
          <a:p>
            <a:pPr marL="0" indent="0">
              <a:buNone/>
            </a:pPr>
            <a:endParaRPr lang="el-GR" dirty="0"/>
          </a:p>
          <a:p>
            <a:pPr marL="0" indent="0">
              <a:buNone/>
            </a:pPr>
            <a:endParaRPr lang="el-GR" dirty="0"/>
          </a:p>
          <a:p>
            <a:pPr marL="0" indent="0">
              <a:buNone/>
            </a:pPr>
            <a:endParaRPr lang="el-GR" dirty="0"/>
          </a:p>
          <a:p>
            <a:endParaRPr lang="en-US" dirty="0"/>
          </a:p>
        </p:txBody>
      </p:sp>
      <p:sp>
        <p:nvSpPr>
          <p:cNvPr id="5" name="Title 2"/>
          <p:cNvSpPr>
            <a:spLocks noGrp="1"/>
          </p:cNvSpPr>
          <p:nvPr>
            <p:ph type="title"/>
          </p:nvPr>
        </p:nvSpPr>
        <p:spPr>
          <a:xfrm>
            <a:off x="0" y="3445"/>
            <a:ext cx="9144000" cy="1409331"/>
          </a:xfrm>
        </p:spPr>
        <p:txBody>
          <a:bodyPr/>
          <a:lstStyle/>
          <a:p>
            <a:r>
              <a:rPr lang="el-GR" sz="4000" dirty="0"/>
              <a:t>Εκπαιδευτική πολιτική Μουσείου</a:t>
            </a:r>
            <a:endParaRPr lang="en-US" sz="4000" dirty="0"/>
          </a:p>
        </p:txBody>
      </p:sp>
    </p:spTree>
    <p:extLst>
      <p:ext uri="{BB962C8B-B14F-4D97-AF65-F5344CB8AC3E}">
        <p14:creationId xmlns:p14="http://schemas.microsoft.com/office/powerpoint/2010/main" xmlns="" val="2756101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348880"/>
            <a:ext cx="8064896" cy="3877815"/>
          </a:xfrm>
        </p:spPr>
        <p:txBody>
          <a:bodyPr>
            <a:normAutofit fontScale="92500"/>
          </a:bodyPr>
          <a:lstStyle/>
          <a:p>
            <a:pPr marL="0" indent="0" algn="ctr">
              <a:buNone/>
            </a:pPr>
            <a:r>
              <a:rPr lang="el-GR" sz="2800" b="1" dirty="0">
                <a:solidFill>
                  <a:schemeClr val="tx2"/>
                </a:solidFill>
              </a:rPr>
              <a:t>Θετικά</a:t>
            </a:r>
          </a:p>
          <a:p>
            <a:pPr marL="0" indent="0">
              <a:buNone/>
            </a:pPr>
            <a:endParaRPr lang="el-GR" sz="700" b="1" dirty="0">
              <a:solidFill>
                <a:schemeClr val="tx2"/>
              </a:solidFill>
            </a:endParaRPr>
          </a:p>
          <a:p>
            <a:r>
              <a:rPr lang="el-GR" dirty="0"/>
              <a:t>Επαρκείς πληροφορίες για πρόσβαση και πλοήγηση στο Μουσείο.</a:t>
            </a:r>
          </a:p>
          <a:p>
            <a:endParaRPr lang="el-GR" sz="900" dirty="0"/>
          </a:p>
          <a:p>
            <a:r>
              <a:rPr lang="el-GR" dirty="0"/>
              <a:t>Καλή οργάνωση της ιστιοσελίδας και αποτελεσματικός διαχωρισμός ενοτήτων.</a:t>
            </a:r>
          </a:p>
          <a:p>
            <a:endParaRPr lang="el-GR" sz="900" dirty="0"/>
          </a:p>
          <a:p>
            <a:r>
              <a:rPr lang="el-GR" dirty="0"/>
              <a:t>Λεπτομερειακές και σαφείς περιγραφές των εκθεμάτων.</a:t>
            </a:r>
          </a:p>
          <a:p>
            <a:endParaRPr lang="el-GR" sz="900" dirty="0"/>
          </a:p>
          <a:p>
            <a:r>
              <a:rPr lang="el-GR" dirty="0"/>
              <a:t>Παρέχει άφθονο εκπαιδευτικό υλικό και την δυνατότητα σύνθετης αναζήτησης.</a:t>
            </a:r>
          </a:p>
          <a:p>
            <a:endParaRPr lang="el-GR" sz="900" dirty="0"/>
          </a:p>
          <a:p>
            <a:r>
              <a:rPr lang="el-GR" dirty="0"/>
              <a:t>Καλή οργάνωση των χώρων του Μουσείου.</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5" y="0"/>
            <a:ext cx="91440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077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107" y="2348880"/>
            <a:ext cx="8064896" cy="4276997"/>
          </a:xfrm>
        </p:spPr>
        <p:txBody>
          <a:bodyPr>
            <a:normAutofit fontScale="92500" lnSpcReduction="10000"/>
          </a:bodyPr>
          <a:lstStyle/>
          <a:p>
            <a:pPr marL="0" indent="0" algn="ctr">
              <a:buNone/>
            </a:pPr>
            <a:r>
              <a:rPr lang="el-GR" sz="2800" b="1" dirty="0">
                <a:solidFill>
                  <a:schemeClr val="tx2"/>
                </a:solidFill>
              </a:rPr>
              <a:t>Αρνητικά</a:t>
            </a:r>
          </a:p>
          <a:p>
            <a:endParaRPr lang="el-GR" sz="700" dirty="0"/>
          </a:p>
          <a:p>
            <a:r>
              <a:rPr lang="el-GR" dirty="0"/>
              <a:t>Δεν υπάρχ</a:t>
            </a:r>
            <a:r>
              <a:rPr lang="en-US" dirty="0"/>
              <a:t>o</a:t>
            </a:r>
            <a:r>
              <a:rPr lang="el-GR" dirty="0"/>
              <a:t>υν σχεδιασμένα προγράμματα που να ανταποκρίνονται στις ανάγκες ατόμων με αναπηρία (κωφούς και τυφλούς).</a:t>
            </a:r>
          </a:p>
          <a:p>
            <a:endParaRPr lang="el-GR" sz="1000" dirty="0"/>
          </a:p>
          <a:p>
            <a:r>
              <a:rPr lang="el-GR" dirty="0"/>
              <a:t>Δεν </a:t>
            </a:r>
            <a:r>
              <a:rPr lang="el-GR" dirty="0" smtClean="0"/>
              <a:t>δίνεται </a:t>
            </a:r>
            <a:r>
              <a:rPr lang="el-GR" dirty="0"/>
              <a:t>δυνατότητα</a:t>
            </a:r>
            <a:r>
              <a:rPr lang="en-US" dirty="0"/>
              <a:t> </a:t>
            </a:r>
            <a:r>
              <a:rPr lang="el-GR" dirty="0"/>
              <a:t>μεγένθυνσης και περιστροφής των εκθεμάτων.</a:t>
            </a:r>
          </a:p>
          <a:p>
            <a:endParaRPr lang="el-GR" sz="1050" dirty="0"/>
          </a:p>
          <a:p>
            <a:r>
              <a:rPr lang="el-GR" dirty="0"/>
              <a:t>Δεν προσφέρει τη δυνατότητα 3</a:t>
            </a:r>
            <a:r>
              <a:rPr lang="en-US" dirty="0"/>
              <a:t>D </a:t>
            </a:r>
            <a:r>
              <a:rPr lang="el-GR" dirty="0"/>
              <a:t>περιήγησης</a:t>
            </a:r>
            <a:r>
              <a:rPr lang="el-GR" dirty="0" smtClean="0"/>
              <a:t>.</a:t>
            </a:r>
          </a:p>
          <a:p>
            <a:endParaRPr lang="el-GR" sz="1100" dirty="0"/>
          </a:p>
          <a:p>
            <a:r>
              <a:rPr lang="el-GR" dirty="0" smtClean="0"/>
              <a:t>Παρατηρείται μια ομογενοποίηση πολιτισμών από την πλευρά του μουσείου. Για παράδειγμα στην ενότητα Αρχαίας Ελληνικής τέχνης περιλαμβάνονται ευρήματα που ανήκουν στον Μηκυναϊκό και το Μινωικό πολιτισμό.</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5" y="0"/>
            <a:ext cx="91440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8388424" y="6201146"/>
            <a:ext cx="636325" cy="548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xmlns="" val="145426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76672"/>
            <a:ext cx="9144000" cy="830997"/>
          </a:xfrm>
          <a:prstGeom prst="rect">
            <a:avLst/>
          </a:prstGeom>
          <a:noFill/>
        </p:spPr>
        <p:txBody>
          <a:bodyPr wrap="square" rtlCol="0">
            <a:spAutoFit/>
          </a:bodyPr>
          <a:lstStyle/>
          <a:p>
            <a:pPr algn="ctr"/>
            <a:r>
              <a:rPr lang="el-GR" sz="4800" dirty="0">
                <a:solidFill>
                  <a:schemeClr val="tx2"/>
                </a:solidFill>
              </a:rPr>
              <a:t>Μέρος Δ</a:t>
            </a:r>
            <a:r>
              <a:rPr lang="el-GR" sz="4800" dirty="0" smtClean="0">
                <a:solidFill>
                  <a:schemeClr val="tx2"/>
                </a:solidFill>
              </a:rPr>
              <a:t>εύτερο</a:t>
            </a:r>
            <a:endParaRPr lang="el-GR" sz="4800" dirty="0">
              <a:solidFill>
                <a:schemeClr val="tx2"/>
              </a:solidFill>
            </a:endParaRPr>
          </a:p>
        </p:txBody>
      </p:sp>
      <p:sp>
        <p:nvSpPr>
          <p:cNvPr id="6" name="TextBox 5"/>
          <p:cNvSpPr txBox="1"/>
          <p:nvPr/>
        </p:nvSpPr>
        <p:spPr>
          <a:xfrm>
            <a:off x="0" y="2780928"/>
            <a:ext cx="9144000" cy="2554545"/>
          </a:xfrm>
          <a:prstGeom prst="rect">
            <a:avLst/>
          </a:prstGeom>
          <a:noFill/>
        </p:spPr>
        <p:txBody>
          <a:bodyPr wrap="square" rtlCol="0">
            <a:spAutoFit/>
          </a:bodyPr>
          <a:lstStyle/>
          <a:p>
            <a:pPr algn="ctr"/>
            <a:r>
              <a:rPr lang="el-GR" sz="4000" dirty="0" smtClean="0">
                <a:solidFill>
                  <a:schemeClr val="tx2"/>
                </a:solidFill>
              </a:rPr>
              <a:t>Διδακτική πρόταση αξιοποίησης </a:t>
            </a:r>
          </a:p>
          <a:p>
            <a:pPr algn="ctr"/>
            <a:r>
              <a:rPr lang="el-GR" sz="4000" dirty="0" smtClean="0">
                <a:solidFill>
                  <a:schemeClr val="tx2"/>
                </a:solidFill>
              </a:rPr>
              <a:t>μουσειακού αντικειμένου</a:t>
            </a:r>
          </a:p>
          <a:p>
            <a:pPr marL="571500" indent="-571500" algn="ctr">
              <a:buFont typeface="Arial" pitchFamily="34" charset="0"/>
              <a:buChar char="•"/>
            </a:pPr>
            <a:endParaRPr lang="el-GR" sz="4000" dirty="0" smtClean="0">
              <a:solidFill>
                <a:schemeClr val="tx2"/>
              </a:solidFill>
            </a:endParaRPr>
          </a:p>
          <a:p>
            <a:pPr marL="571500" indent="-571500" algn="ctr">
              <a:buFont typeface="Arial" pitchFamily="34" charset="0"/>
              <a:buChar char="•"/>
            </a:pPr>
            <a:r>
              <a:rPr lang="el-GR" sz="4000" dirty="0" smtClean="0">
                <a:solidFill>
                  <a:schemeClr val="tx2"/>
                </a:solidFill>
              </a:rPr>
              <a:t> Ι. </a:t>
            </a:r>
            <a:r>
              <a:rPr lang="el-GR" sz="4000" dirty="0">
                <a:solidFill>
                  <a:schemeClr val="tx2"/>
                </a:solidFill>
              </a:rPr>
              <a:t>Θ</a:t>
            </a:r>
            <a:r>
              <a:rPr lang="el-GR" sz="4000" dirty="0" smtClean="0">
                <a:solidFill>
                  <a:schemeClr val="tx2"/>
                </a:solidFill>
              </a:rPr>
              <a:t>εωρητικό πλαίσιο</a:t>
            </a:r>
            <a:endParaRPr lang="en-US" sz="4000" dirty="0">
              <a:solidFill>
                <a:schemeClr val="tx2"/>
              </a:solidFill>
            </a:endParaRPr>
          </a:p>
        </p:txBody>
      </p:sp>
    </p:spTree>
    <p:extLst>
      <p:ext uri="{BB962C8B-B14F-4D97-AF65-F5344CB8AC3E}">
        <p14:creationId xmlns:p14="http://schemas.microsoft.com/office/powerpoint/2010/main" xmlns="" val="494188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348880"/>
            <a:ext cx="1584176"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433354" y="2256837"/>
            <a:ext cx="6264696" cy="4308872"/>
          </a:xfrm>
          <a:prstGeom prst="rect">
            <a:avLst/>
          </a:prstGeom>
          <a:noFill/>
        </p:spPr>
        <p:txBody>
          <a:bodyPr wrap="square" rtlCol="0">
            <a:spAutoFit/>
          </a:bodyPr>
          <a:lstStyle/>
          <a:p>
            <a:r>
              <a:rPr lang="el-GR" sz="2000" dirty="0"/>
              <a:t>Ειδώλιο γυναικείας μορφής κανονικού τύπου (παραλλαγή </a:t>
            </a:r>
            <a:r>
              <a:rPr lang="el-GR" sz="2000" dirty="0" smtClean="0"/>
              <a:t>Δωκαθισμάτων), πήρε </a:t>
            </a:r>
            <a:r>
              <a:rPr lang="el-GR" sz="2000" dirty="0"/>
              <a:t>το όνομά της από ένα νεκροταφείο της </a:t>
            </a:r>
            <a:r>
              <a:rPr lang="el-GR" sz="2000" dirty="0" smtClean="0"/>
              <a:t>Αμοργού. </a:t>
            </a:r>
            <a:endParaRPr lang="el-GR" sz="2000" dirty="0"/>
          </a:p>
          <a:p>
            <a:endParaRPr lang="el-GR" sz="1400" dirty="0"/>
          </a:p>
          <a:p>
            <a:r>
              <a:rPr lang="el-GR" sz="2000" b="1" dirty="0" smtClean="0">
                <a:solidFill>
                  <a:schemeClr val="tx2"/>
                </a:solidFill>
              </a:rPr>
              <a:t>Υλικό:</a:t>
            </a:r>
            <a:r>
              <a:rPr lang="el-GR" sz="2000" dirty="0" smtClean="0">
                <a:solidFill>
                  <a:schemeClr val="tx2"/>
                </a:solidFill>
              </a:rPr>
              <a:t> </a:t>
            </a:r>
            <a:r>
              <a:rPr lang="el-GR" sz="2000" dirty="0"/>
              <a:t>Μ</a:t>
            </a:r>
            <a:r>
              <a:rPr lang="el-GR" sz="2000" dirty="0" smtClean="0"/>
              <a:t>άρμαρο</a:t>
            </a:r>
            <a:endParaRPr lang="el-GR" sz="2000" dirty="0"/>
          </a:p>
          <a:p>
            <a:endParaRPr lang="el-GR" sz="1400" dirty="0"/>
          </a:p>
          <a:p>
            <a:r>
              <a:rPr lang="el-GR" sz="2000" b="1" dirty="0" smtClean="0">
                <a:solidFill>
                  <a:schemeClr val="tx2"/>
                </a:solidFill>
              </a:rPr>
              <a:t>Περίοδος: </a:t>
            </a:r>
            <a:r>
              <a:rPr lang="el-GR" sz="2000" dirty="0" smtClean="0"/>
              <a:t>Πρωτοκυκλαδική </a:t>
            </a:r>
            <a:r>
              <a:rPr lang="el-GR" sz="2000" dirty="0"/>
              <a:t>ΙΙ περίοδος - φάση Σύρου</a:t>
            </a:r>
          </a:p>
          <a:p>
            <a:r>
              <a:rPr lang="el-GR" sz="2000" dirty="0"/>
              <a:t>2800-2300 π.Χ</a:t>
            </a:r>
            <a:r>
              <a:rPr lang="el-GR" sz="2000" dirty="0" smtClean="0"/>
              <a:t>.</a:t>
            </a:r>
            <a:endParaRPr lang="el-GR" sz="2000" dirty="0"/>
          </a:p>
          <a:p>
            <a:endParaRPr lang="el-GR" sz="1400" dirty="0" smtClean="0"/>
          </a:p>
          <a:p>
            <a:r>
              <a:rPr lang="el-GR" sz="2000" b="1" dirty="0" smtClean="0">
                <a:solidFill>
                  <a:schemeClr val="tx2"/>
                </a:solidFill>
              </a:rPr>
              <a:t>Μέγεθος: </a:t>
            </a:r>
            <a:r>
              <a:rPr lang="el-GR" sz="2000" dirty="0" smtClean="0"/>
              <a:t>Ύψος: </a:t>
            </a:r>
            <a:r>
              <a:rPr lang="el-GR" sz="2000" dirty="0"/>
              <a:t>39,1 εκ</a:t>
            </a:r>
            <a:r>
              <a:rPr lang="el-GR" sz="2000" dirty="0" smtClean="0"/>
              <a:t>.</a:t>
            </a:r>
          </a:p>
          <a:p>
            <a:endParaRPr lang="el-GR" sz="1400" dirty="0"/>
          </a:p>
          <a:p>
            <a:r>
              <a:rPr lang="el-GR" sz="2000" b="1" dirty="0">
                <a:solidFill>
                  <a:schemeClr val="tx2"/>
                </a:solidFill>
              </a:rPr>
              <a:t>Απόδοση:</a:t>
            </a:r>
            <a:r>
              <a:rPr lang="el-GR" sz="2000" dirty="0"/>
              <a:t> Καλλιτέχνης </a:t>
            </a:r>
            <a:r>
              <a:rPr lang="en-US" sz="2000" dirty="0" err="1" smtClean="0"/>
              <a:t>Ashmolean</a:t>
            </a:r>
            <a:endParaRPr lang="el-GR" sz="2000" dirty="0" smtClean="0"/>
          </a:p>
          <a:p>
            <a:endParaRPr lang="el-GR" sz="1400" dirty="0" smtClean="0"/>
          </a:p>
          <a:p>
            <a:r>
              <a:rPr lang="el-GR" sz="2000" b="1" dirty="0" smtClean="0">
                <a:solidFill>
                  <a:schemeClr val="tx2"/>
                </a:solidFill>
              </a:rPr>
              <a:t>Π</a:t>
            </a:r>
            <a:r>
              <a:rPr lang="el-GR" sz="2000" b="1" dirty="0">
                <a:solidFill>
                  <a:schemeClr val="tx2"/>
                </a:solidFill>
              </a:rPr>
              <a:t>ροέλευση</a:t>
            </a:r>
            <a:r>
              <a:rPr lang="el-GR" sz="2000" b="1" dirty="0" smtClean="0">
                <a:solidFill>
                  <a:schemeClr val="tx2"/>
                </a:solidFill>
              </a:rPr>
              <a:t>: </a:t>
            </a:r>
            <a:r>
              <a:rPr lang="el-GR" sz="2000" dirty="0" smtClean="0"/>
              <a:t>Άγνωστη</a:t>
            </a:r>
            <a:endParaRPr lang="en-US" sz="2000" dirty="0" smtClean="0"/>
          </a:p>
          <a:p>
            <a:endParaRPr lang="en-US" dirty="0"/>
          </a:p>
        </p:txBody>
      </p:sp>
      <p:sp>
        <p:nvSpPr>
          <p:cNvPr id="5" name="Title 2"/>
          <p:cNvSpPr>
            <a:spLocks noGrp="1"/>
          </p:cNvSpPr>
          <p:nvPr>
            <p:ph type="title"/>
          </p:nvPr>
        </p:nvSpPr>
        <p:spPr>
          <a:xfrm>
            <a:off x="0" y="3445"/>
            <a:ext cx="9144000" cy="1409331"/>
          </a:xfrm>
        </p:spPr>
        <p:txBody>
          <a:bodyPr/>
          <a:lstStyle/>
          <a:p>
            <a:r>
              <a:rPr lang="el-GR" sz="4000" dirty="0"/>
              <a:t>Γνωριμία με το μουσειακό αντικείμενο</a:t>
            </a:r>
            <a:endParaRPr lang="en-US" sz="4000" dirty="0"/>
          </a:p>
        </p:txBody>
      </p:sp>
    </p:spTree>
    <p:extLst>
      <p:ext uri="{BB962C8B-B14F-4D97-AF65-F5344CB8AC3E}">
        <p14:creationId xmlns:p14="http://schemas.microsoft.com/office/powerpoint/2010/main" xmlns="" val="1065836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1720" y="2060848"/>
            <a:ext cx="6984776" cy="4797152"/>
          </a:xfrm>
        </p:spPr>
        <p:txBody>
          <a:bodyPr>
            <a:normAutofit fontScale="70000" lnSpcReduction="20000"/>
          </a:bodyPr>
          <a:lstStyle/>
          <a:p>
            <a:pPr marL="0" indent="0">
              <a:buNone/>
            </a:pPr>
            <a:r>
              <a:rPr lang="el-GR" sz="2900" b="1" dirty="0" smtClean="0">
                <a:solidFill>
                  <a:schemeClr val="tx2"/>
                </a:solidFill>
              </a:rPr>
              <a:t>Περιγραφή:</a:t>
            </a:r>
            <a:endParaRPr lang="el-GR" sz="2900" b="1" dirty="0">
              <a:solidFill>
                <a:schemeClr val="tx2"/>
              </a:solidFill>
            </a:endParaRPr>
          </a:p>
          <a:p>
            <a:endParaRPr lang="el-GR" sz="1100" dirty="0"/>
          </a:p>
          <a:p>
            <a:pPr>
              <a:buFont typeface="Wingdings" pitchFamily="2" charset="2"/>
              <a:buChar char="Ø"/>
            </a:pPr>
            <a:r>
              <a:rPr lang="el-GR" sz="2900" dirty="0"/>
              <a:t>Επίπεδες </a:t>
            </a:r>
            <a:r>
              <a:rPr lang="el-GR" sz="2900" dirty="0" smtClean="0"/>
              <a:t>επιφάνειες</a:t>
            </a:r>
          </a:p>
          <a:p>
            <a:pPr>
              <a:buFont typeface="Wingdings" pitchFamily="2" charset="2"/>
              <a:buChar char="Ø"/>
            </a:pPr>
            <a:endParaRPr lang="el-GR" sz="600" dirty="0"/>
          </a:p>
          <a:p>
            <a:pPr>
              <a:buFont typeface="Wingdings" pitchFamily="2" charset="2"/>
              <a:buChar char="Ø"/>
            </a:pPr>
            <a:r>
              <a:rPr lang="el-GR" sz="2900" dirty="0"/>
              <a:t>Τριγωνική </a:t>
            </a:r>
            <a:r>
              <a:rPr lang="el-GR" sz="2900" dirty="0" smtClean="0"/>
              <a:t>κεφαλή</a:t>
            </a:r>
          </a:p>
          <a:p>
            <a:pPr>
              <a:buFont typeface="Wingdings" pitchFamily="2" charset="2"/>
              <a:buChar char="Ø"/>
            </a:pPr>
            <a:endParaRPr lang="el-GR" sz="600" dirty="0" smtClean="0"/>
          </a:p>
          <a:p>
            <a:pPr>
              <a:buFont typeface="Wingdings" pitchFamily="2" charset="2"/>
              <a:buChar char="Ø"/>
            </a:pPr>
            <a:r>
              <a:rPr lang="el-GR" sz="2900" dirty="0" smtClean="0"/>
              <a:t>Αναλογικά μακρύς λαιμός</a:t>
            </a:r>
          </a:p>
          <a:p>
            <a:pPr>
              <a:buFont typeface="Wingdings" pitchFamily="2" charset="2"/>
              <a:buChar char="Ø"/>
            </a:pPr>
            <a:endParaRPr lang="el-GR" sz="600" dirty="0"/>
          </a:p>
          <a:p>
            <a:pPr>
              <a:buFont typeface="Wingdings" pitchFamily="2" charset="2"/>
              <a:buChar char="Ø"/>
            </a:pPr>
            <a:r>
              <a:rPr lang="el-GR" sz="2900" dirty="0"/>
              <a:t>Ευρείς γωνιώδεις </a:t>
            </a:r>
            <a:r>
              <a:rPr lang="el-GR" sz="2900" dirty="0" smtClean="0"/>
              <a:t>ώμοι</a:t>
            </a:r>
          </a:p>
          <a:p>
            <a:pPr>
              <a:buFont typeface="Wingdings" pitchFamily="2" charset="2"/>
              <a:buChar char="Ø"/>
            </a:pPr>
            <a:endParaRPr lang="el-GR" sz="600" dirty="0"/>
          </a:p>
          <a:p>
            <a:pPr>
              <a:buFont typeface="Wingdings" pitchFamily="2" charset="2"/>
              <a:buChar char="Ø"/>
            </a:pPr>
            <a:r>
              <a:rPr lang="el-GR" sz="2900" dirty="0"/>
              <a:t>Σχεδόν ευθύγραμμα </a:t>
            </a:r>
            <a:r>
              <a:rPr lang="el-GR" sz="2900" dirty="0" smtClean="0"/>
              <a:t>σκέλη</a:t>
            </a:r>
          </a:p>
          <a:p>
            <a:pPr>
              <a:buFont typeface="Wingdings" pitchFamily="2" charset="2"/>
              <a:buChar char="Ø"/>
            </a:pPr>
            <a:endParaRPr lang="el-GR" sz="600" dirty="0"/>
          </a:p>
          <a:p>
            <a:pPr>
              <a:buFont typeface="Wingdings" pitchFamily="2" charset="2"/>
              <a:buChar char="Ø"/>
            </a:pPr>
            <a:r>
              <a:rPr lang="el-GR" sz="2900" dirty="0"/>
              <a:t>Μικρό ηβικό τρίγωνο </a:t>
            </a:r>
            <a:endParaRPr lang="el-GR" sz="2900" dirty="0" smtClean="0"/>
          </a:p>
          <a:p>
            <a:pPr>
              <a:buFont typeface="Wingdings" pitchFamily="2" charset="2"/>
              <a:buChar char="Ø"/>
            </a:pPr>
            <a:endParaRPr lang="el-GR" sz="600" dirty="0"/>
          </a:p>
          <a:p>
            <a:pPr>
              <a:buFont typeface="Wingdings" pitchFamily="2" charset="2"/>
              <a:buChar char="Ø"/>
            </a:pPr>
            <a:r>
              <a:rPr lang="el-GR" sz="2900" dirty="0"/>
              <a:t>Η ελαφρώς διογκωμένη κοιλιά σε συνδυασμό με τους καμπύλους πήχεις είχε θεωρηθεί στο παρελθόν ότι συμβόλιζε κατάσταση εγκυμοσύνης, όμως η άποψη αυτή αμφισβητείται από πολλούς ερευνητές. </a:t>
            </a:r>
          </a:p>
          <a:p>
            <a:pPr>
              <a:buFont typeface="Wingdings" pitchFamily="2" charset="2"/>
              <a:buChar char="Ø"/>
            </a:pPr>
            <a:endParaRPr lang="el-GR" sz="2000" dirty="0"/>
          </a:p>
          <a:p>
            <a:pPr marL="0" indent="0" algn="just">
              <a:buNone/>
            </a:pPr>
            <a:r>
              <a:rPr lang="el-GR" sz="2900" dirty="0" smtClean="0"/>
              <a:t>     Ο </a:t>
            </a:r>
            <a:r>
              <a:rPr lang="el-GR" sz="2900" dirty="0"/>
              <a:t>συγκεκριμένος τύπος ειδωλίου μοιάζει να τονιζει τα στοιχεία εκείνα της γυναικείας φύσης που σχετίζονται πιο άμεσα με τη γονιμότητα, την αναπαραγωγή και τη μητρότητα (μαστοί, αιδοίο).</a:t>
            </a:r>
          </a:p>
          <a:p>
            <a:endParaRPr lang="el-GR"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183" y="2348880"/>
            <a:ext cx="1674332"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2"/>
          <p:cNvSpPr>
            <a:spLocks noGrp="1"/>
          </p:cNvSpPr>
          <p:nvPr>
            <p:ph type="title"/>
          </p:nvPr>
        </p:nvSpPr>
        <p:spPr>
          <a:xfrm>
            <a:off x="0" y="3445"/>
            <a:ext cx="9144000" cy="1409331"/>
          </a:xfrm>
        </p:spPr>
        <p:txBody>
          <a:bodyPr/>
          <a:lstStyle/>
          <a:p>
            <a:r>
              <a:rPr lang="el-GR" sz="4000" dirty="0"/>
              <a:t>Γνωριμία με το μουσειακό αντικείμενο</a:t>
            </a:r>
            <a:endParaRPr lang="en-US" sz="4000" dirty="0"/>
          </a:p>
        </p:txBody>
      </p:sp>
    </p:spTree>
    <p:extLst>
      <p:ext uri="{BB962C8B-B14F-4D97-AF65-F5344CB8AC3E}">
        <p14:creationId xmlns:p14="http://schemas.microsoft.com/office/powerpoint/2010/main" xmlns="" val="655256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8430" y="0"/>
            <a:ext cx="3600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7578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20888"/>
            <a:ext cx="8208911" cy="4248472"/>
          </a:xfrm>
        </p:spPr>
        <p:txBody>
          <a:bodyPr>
            <a:normAutofit lnSpcReduction="10000"/>
          </a:bodyPr>
          <a:lstStyle/>
          <a:p>
            <a:r>
              <a:rPr lang="el-GR" dirty="0" smtClean="0">
                <a:solidFill>
                  <a:schemeClr val="tx1"/>
                </a:solidFill>
              </a:rPr>
              <a:t>Ο ιστότοπος του Μουσείου προσφέρει εκτενή περιγραφή του συγκεκριμένου εκθέματος.</a:t>
            </a:r>
          </a:p>
          <a:p>
            <a:endParaRPr lang="el-GR" sz="1500" dirty="0" smtClean="0">
              <a:solidFill>
                <a:schemeClr val="tx1"/>
              </a:solidFill>
            </a:endParaRPr>
          </a:p>
          <a:p>
            <a:r>
              <a:rPr lang="el-GR" dirty="0" smtClean="0">
                <a:solidFill>
                  <a:schemeClr val="tx1"/>
                </a:solidFill>
              </a:rPr>
              <a:t>Αντιπροσωπευτικό δείγμα της κυκλαδικής τέχνης. </a:t>
            </a:r>
          </a:p>
          <a:p>
            <a:endParaRPr lang="el-GR" sz="1400" dirty="0" smtClean="0">
              <a:solidFill>
                <a:schemeClr val="tx1"/>
              </a:solidFill>
            </a:endParaRPr>
          </a:p>
          <a:p>
            <a:r>
              <a:rPr lang="el-GR" dirty="0" smtClean="0">
                <a:solidFill>
                  <a:schemeClr val="tx1"/>
                </a:solidFill>
              </a:rPr>
              <a:t>Σύμφωνα με τη σελίδα του Μουσείου, αποτελεί ένα από τα αριστουργήματα της κυκλαδικής μαρμαροπλαστικής.</a:t>
            </a:r>
          </a:p>
          <a:p>
            <a:endParaRPr lang="el-GR" sz="1400" dirty="0">
              <a:solidFill>
                <a:schemeClr val="tx1"/>
              </a:solidFill>
            </a:endParaRPr>
          </a:p>
          <a:p>
            <a:r>
              <a:rPr lang="el-GR" dirty="0" smtClean="0">
                <a:solidFill>
                  <a:schemeClr val="tx1"/>
                </a:solidFill>
              </a:rPr>
              <a:t>Είναι ένα από τα πιο αναγνωρίσιμα τεχνουργήματα της κυκλαδικής τέχνης και έτσι οι μαθητές αλλά και ο εκπαιδευτικός μπορεί εύκολα να βρει πληροφορίες στο Διαδύκτιο.</a:t>
            </a:r>
          </a:p>
        </p:txBody>
      </p:sp>
      <p:sp>
        <p:nvSpPr>
          <p:cNvPr id="4" name="Title 2"/>
          <p:cNvSpPr txBox="1">
            <a:spLocks/>
          </p:cNvSpPr>
          <p:nvPr/>
        </p:nvSpPr>
        <p:spPr>
          <a:xfrm>
            <a:off x="0" y="3445"/>
            <a:ext cx="9144000" cy="1409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Λόγοι επιλογής σε σχέση με το Διαδίκτυο</a:t>
            </a:r>
            <a:endParaRPr lang="en-US" sz="4000" dirty="0"/>
          </a:p>
        </p:txBody>
      </p:sp>
    </p:spTree>
    <p:extLst>
      <p:ext uri="{BB962C8B-B14F-4D97-AF65-F5344CB8AC3E}">
        <p14:creationId xmlns:p14="http://schemas.microsoft.com/office/powerpoint/2010/main" xmlns="" val="3176733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32656"/>
            <a:ext cx="7560840" cy="1008112"/>
          </a:xfrm>
          <a:prstGeom prst="rect">
            <a:avLst/>
          </a:prstGeom>
          <a:solidFill>
            <a:schemeClr val="tx2"/>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sp3d extrusionH="57150">
              <a:bevelT w="38100" h="38100" prst="convex"/>
            </a:sp3d>
          </a:bodyPr>
          <a:lstStyle/>
          <a:p>
            <a:pPr algn="ctr"/>
            <a:r>
              <a:rPr lang="el-GR" sz="4000" dirty="0" smtClean="0">
                <a:solidFill>
                  <a:schemeClr val="bg1"/>
                </a:solidFill>
              </a:rPr>
              <a:t>ΠΕΡΙΕΧΟΜΕΝΑ</a:t>
            </a:r>
            <a:endParaRPr lang="en-US" sz="4000" dirty="0">
              <a:solidFill>
                <a:schemeClr val="bg1"/>
              </a:solidFill>
            </a:endParaRPr>
          </a:p>
        </p:txBody>
      </p:sp>
      <p:sp>
        <p:nvSpPr>
          <p:cNvPr id="17" name="Rectangle 16">
            <a:hlinkClick r:id="rId2" action="ppaction://hlinksldjump"/>
          </p:cNvPr>
          <p:cNvSpPr/>
          <p:nvPr/>
        </p:nvSpPr>
        <p:spPr>
          <a:xfrm>
            <a:off x="2375756" y="5661248"/>
            <a:ext cx="4464496" cy="864096"/>
          </a:xfrm>
          <a:prstGeom prst="rect">
            <a:avLst/>
          </a:prstGeom>
          <a:solidFill>
            <a:schemeClr val="tx2"/>
          </a:solidFill>
          <a:effectLst>
            <a:innerShdw blurRad="114300">
              <a:prstClr val="black"/>
            </a:innerShdw>
          </a:effectLst>
          <a:scene3d>
            <a:camera prst="obliqueTopLeft"/>
            <a:lightRig rig="threePt" dir="tl">
              <a:rot lat="0" lon="0" rev="2400000"/>
            </a:lightRig>
          </a:scene3d>
          <a:sp3d>
            <a:bevelT w="25400" h="25400" prst="angle"/>
          </a:sp3d>
        </p:spPr>
        <p:style>
          <a:lnRef idx="0">
            <a:schemeClr val="accent6"/>
          </a:lnRef>
          <a:fillRef idx="1003">
            <a:schemeClr val="lt1"/>
          </a:fillRef>
          <a:effectRef idx="3">
            <a:schemeClr val="accent6"/>
          </a:effectRef>
          <a:fontRef idx="minor">
            <a:schemeClr val="lt1"/>
          </a:fontRef>
        </p:style>
        <p:txBody>
          <a:bodyPr rtlCol="0" anchor="ctr">
            <a:sp3d extrusionH="57150">
              <a:bevelT w="38100" h="38100" prst="convex"/>
            </a:sp3d>
          </a:bodyPr>
          <a:lstStyle/>
          <a:p>
            <a:pPr algn="ctr"/>
            <a:r>
              <a:rPr lang="el-GR" sz="3200" dirty="0">
                <a:solidFill>
                  <a:schemeClr val="bg1"/>
                </a:solidFill>
              </a:rPr>
              <a:t>Μέρος </a:t>
            </a:r>
            <a:r>
              <a:rPr lang="el-GR" sz="3200" dirty="0" smtClean="0">
                <a:solidFill>
                  <a:schemeClr val="bg1"/>
                </a:solidFill>
              </a:rPr>
              <a:t>Τρίτο</a:t>
            </a:r>
            <a:endParaRPr lang="el-GR" sz="3200" dirty="0">
              <a:solidFill>
                <a:schemeClr val="bg1"/>
              </a:solidFill>
            </a:endParaRPr>
          </a:p>
        </p:txBody>
      </p:sp>
      <p:sp>
        <p:nvSpPr>
          <p:cNvPr id="18" name="Rectangle 17">
            <a:hlinkClick r:id="rId3" action="ppaction://hlinksldjump"/>
          </p:cNvPr>
          <p:cNvSpPr/>
          <p:nvPr/>
        </p:nvSpPr>
        <p:spPr>
          <a:xfrm>
            <a:off x="2375756" y="3068960"/>
            <a:ext cx="4464496" cy="864096"/>
          </a:xfrm>
          <a:prstGeom prst="rect">
            <a:avLst/>
          </a:prstGeom>
          <a:solidFill>
            <a:schemeClr val="tx2"/>
          </a:solidFill>
          <a:effectLst>
            <a:innerShdw blurRad="114300">
              <a:prstClr val="black"/>
            </a:innerShdw>
          </a:effectLst>
          <a:scene3d>
            <a:camera prst="obliqueTopLeft"/>
            <a:lightRig rig="threePt" dir="tl">
              <a:rot lat="0" lon="0" rev="2400000"/>
            </a:lightRig>
          </a:scene3d>
          <a:sp3d>
            <a:bevelT w="25400" h="25400" prst="angle"/>
          </a:sp3d>
        </p:spPr>
        <p:style>
          <a:lnRef idx="0">
            <a:schemeClr val="accent6"/>
          </a:lnRef>
          <a:fillRef idx="1003">
            <a:schemeClr val="lt1"/>
          </a:fillRef>
          <a:effectRef idx="3">
            <a:schemeClr val="accent6"/>
          </a:effectRef>
          <a:fontRef idx="minor">
            <a:schemeClr val="lt1"/>
          </a:fontRef>
        </p:style>
        <p:txBody>
          <a:bodyPr rtlCol="0" anchor="ctr">
            <a:sp3d extrusionH="57150">
              <a:bevelT w="38100" h="38100" prst="convex"/>
            </a:sp3d>
          </a:bodyPr>
          <a:lstStyle/>
          <a:p>
            <a:pPr algn="ctr"/>
            <a:r>
              <a:rPr lang="el-GR" sz="3200" dirty="0">
                <a:solidFill>
                  <a:schemeClr val="bg1"/>
                </a:solidFill>
              </a:rPr>
              <a:t>Μέρος Πρώτο</a:t>
            </a:r>
          </a:p>
        </p:txBody>
      </p:sp>
      <p:sp>
        <p:nvSpPr>
          <p:cNvPr id="19" name="Rectangle 18">
            <a:hlinkClick r:id="rId4" action="ppaction://hlinksldjump"/>
          </p:cNvPr>
          <p:cNvSpPr/>
          <p:nvPr/>
        </p:nvSpPr>
        <p:spPr>
          <a:xfrm>
            <a:off x="2375756" y="4365104"/>
            <a:ext cx="4464496" cy="864096"/>
          </a:xfrm>
          <a:prstGeom prst="rect">
            <a:avLst/>
          </a:prstGeom>
          <a:solidFill>
            <a:schemeClr val="tx2"/>
          </a:solidFill>
          <a:effectLst>
            <a:innerShdw blurRad="114300">
              <a:prstClr val="black"/>
            </a:innerShdw>
          </a:effectLst>
          <a:scene3d>
            <a:camera prst="obliqueTopLeft"/>
            <a:lightRig rig="threePt" dir="tl">
              <a:rot lat="0" lon="0" rev="2400000"/>
            </a:lightRig>
          </a:scene3d>
          <a:sp3d>
            <a:bevelT w="25400" h="25400" prst="angle"/>
          </a:sp3d>
        </p:spPr>
        <p:style>
          <a:lnRef idx="0">
            <a:schemeClr val="accent6"/>
          </a:lnRef>
          <a:fillRef idx="1003">
            <a:schemeClr val="lt1"/>
          </a:fillRef>
          <a:effectRef idx="3">
            <a:schemeClr val="accent6"/>
          </a:effectRef>
          <a:fontRef idx="minor">
            <a:schemeClr val="lt1"/>
          </a:fontRef>
        </p:style>
        <p:txBody>
          <a:bodyPr rtlCol="0" anchor="ctr">
            <a:sp3d extrusionH="57150">
              <a:bevelT w="38100" h="38100" prst="convex"/>
            </a:sp3d>
          </a:bodyPr>
          <a:lstStyle/>
          <a:p>
            <a:pPr algn="ctr"/>
            <a:r>
              <a:rPr lang="el-GR" sz="3200" dirty="0">
                <a:solidFill>
                  <a:schemeClr val="bg1"/>
                </a:solidFill>
              </a:rPr>
              <a:t>Μέρος </a:t>
            </a:r>
            <a:r>
              <a:rPr lang="el-GR" sz="3200" dirty="0" smtClean="0">
                <a:solidFill>
                  <a:schemeClr val="bg1"/>
                </a:solidFill>
              </a:rPr>
              <a:t>Δεύτερο</a:t>
            </a:r>
            <a:endParaRPr lang="el-GR" sz="3200" dirty="0">
              <a:solidFill>
                <a:schemeClr val="bg1"/>
              </a:solidFill>
            </a:endParaRPr>
          </a:p>
        </p:txBody>
      </p:sp>
      <p:sp>
        <p:nvSpPr>
          <p:cNvPr id="6" name="Rectangle 5">
            <a:hlinkClick r:id="rId5"/>
          </p:cNvPr>
          <p:cNvSpPr/>
          <p:nvPr/>
        </p:nvSpPr>
        <p:spPr>
          <a:xfrm>
            <a:off x="2377312" y="1772816"/>
            <a:ext cx="4464496" cy="864096"/>
          </a:xfrm>
          <a:prstGeom prst="rect">
            <a:avLst/>
          </a:prstGeom>
          <a:solidFill>
            <a:schemeClr val="tx2"/>
          </a:solidFill>
          <a:effectLst>
            <a:innerShdw blurRad="114300">
              <a:prstClr val="black"/>
            </a:innerShdw>
          </a:effectLst>
          <a:scene3d>
            <a:camera prst="obliqueTopLeft"/>
            <a:lightRig rig="threePt" dir="tl">
              <a:rot lat="0" lon="0" rev="2400000"/>
            </a:lightRig>
          </a:scene3d>
          <a:sp3d>
            <a:bevelT w="25400" h="25400" prst="angle"/>
          </a:sp3d>
        </p:spPr>
        <p:style>
          <a:lnRef idx="0">
            <a:schemeClr val="accent6"/>
          </a:lnRef>
          <a:fillRef idx="1003">
            <a:schemeClr val="lt1"/>
          </a:fillRef>
          <a:effectRef idx="3">
            <a:schemeClr val="accent6"/>
          </a:effectRef>
          <a:fontRef idx="minor">
            <a:schemeClr val="lt1"/>
          </a:fontRef>
        </p:style>
        <p:txBody>
          <a:bodyPr rtlCol="0" anchor="ctr">
            <a:sp3d extrusionH="57150">
              <a:bevelT w="38100" h="38100" prst="convex"/>
            </a:sp3d>
          </a:bodyPr>
          <a:lstStyle/>
          <a:p>
            <a:pPr algn="ctr"/>
            <a:r>
              <a:rPr lang="el-GR" sz="3200" dirty="0" smtClean="0">
                <a:solidFill>
                  <a:schemeClr val="bg1"/>
                </a:solidFill>
              </a:rPr>
              <a:t>Ιστότοπος ΜΚΤ</a:t>
            </a:r>
            <a:endParaRPr lang="el-GR" sz="3200" dirty="0">
              <a:solidFill>
                <a:schemeClr val="bg1"/>
              </a:solidFill>
            </a:endParaRPr>
          </a:p>
        </p:txBody>
      </p:sp>
    </p:spTree>
    <p:extLst>
      <p:ext uri="{BB962C8B-B14F-4D97-AF65-F5344CB8AC3E}">
        <p14:creationId xmlns:p14="http://schemas.microsoft.com/office/powerpoint/2010/main" xmlns="" val="3912536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564904"/>
            <a:ext cx="8383058" cy="3636242"/>
          </a:xfrm>
        </p:spPr>
        <p:txBody>
          <a:bodyPr>
            <a:normAutofit/>
          </a:bodyPr>
          <a:lstStyle/>
          <a:p>
            <a:r>
              <a:rPr lang="el-GR" dirty="0" smtClean="0">
                <a:solidFill>
                  <a:schemeClr val="tx1"/>
                </a:solidFill>
              </a:rPr>
              <a:t>Να </a:t>
            </a:r>
            <a:r>
              <a:rPr lang="el-GR" dirty="0">
                <a:solidFill>
                  <a:schemeClr val="tx1"/>
                </a:solidFill>
              </a:rPr>
              <a:t>κατανοήσουν τη σημασία του ορυκτού πλούτου των νησιών στην ανάπτυξή τους</a:t>
            </a:r>
            <a:r>
              <a:rPr lang="el-GR" dirty="0" smtClean="0">
                <a:solidFill>
                  <a:schemeClr val="tx1"/>
                </a:solidFill>
              </a:rPr>
              <a:t>.</a:t>
            </a:r>
          </a:p>
          <a:p>
            <a:endParaRPr lang="el-GR" sz="1100" dirty="0" smtClean="0">
              <a:solidFill>
                <a:schemeClr val="tx1"/>
              </a:solidFill>
            </a:endParaRPr>
          </a:p>
          <a:p>
            <a:r>
              <a:rPr lang="el-GR" dirty="0">
                <a:solidFill>
                  <a:schemeClr val="tx1"/>
                </a:solidFill>
              </a:rPr>
              <a:t>Να θαυμάσουν αντιπροσωπευτικά δείγματα αυτής της τέχνης</a:t>
            </a:r>
            <a:r>
              <a:rPr lang="el-GR" dirty="0" smtClean="0">
                <a:solidFill>
                  <a:schemeClr val="tx1"/>
                </a:solidFill>
              </a:rPr>
              <a:t>.</a:t>
            </a:r>
          </a:p>
          <a:p>
            <a:endParaRPr lang="el-GR" sz="1100" dirty="0" smtClean="0">
              <a:solidFill>
                <a:schemeClr val="tx1"/>
              </a:solidFill>
            </a:endParaRPr>
          </a:p>
          <a:p>
            <a:r>
              <a:rPr lang="el-GR" dirty="0">
                <a:solidFill>
                  <a:schemeClr val="tx1"/>
                </a:solidFill>
              </a:rPr>
              <a:t>Να εθιστούν στην παρατήρηση και περιγραφή αρχαιολογικών ευρημάτων</a:t>
            </a:r>
            <a:r>
              <a:rPr lang="el-GR" dirty="0" smtClean="0">
                <a:solidFill>
                  <a:schemeClr val="tx1"/>
                </a:solidFill>
              </a:rPr>
              <a:t>.</a:t>
            </a:r>
          </a:p>
          <a:p>
            <a:endParaRPr lang="el-GR" sz="1100" dirty="0" smtClean="0">
              <a:solidFill>
                <a:schemeClr val="tx1"/>
              </a:solidFill>
            </a:endParaRPr>
          </a:p>
          <a:p>
            <a:r>
              <a:rPr lang="el-GR" dirty="0" smtClean="0">
                <a:solidFill>
                  <a:schemeClr val="tx1"/>
                </a:solidFill>
              </a:rPr>
              <a:t>Να </a:t>
            </a:r>
            <a:r>
              <a:rPr lang="el-GR" dirty="0">
                <a:solidFill>
                  <a:schemeClr val="tx1"/>
                </a:solidFill>
              </a:rPr>
              <a:t>γνωρίσουν την τέχνη των Κυκλαδιτών και να ανακαλύψουν τα βασικά </a:t>
            </a:r>
            <a:r>
              <a:rPr lang="el-GR" dirty="0" smtClean="0">
                <a:solidFill>
                  <a:schemeClr val="tx1"/>
                </a:solidFill>
              </a:rPr>
              <a:t>χαρακτηριστικά της.</a:t>
            </a:r>
            <a:endParaRPr lang="en-US" dirty="0">
              <a:solidFill>
                <a:schemeClr val="tx1"/>
              </a:solidFill>
            </a:endParaRPr>
          </a:p>
        </p:txBody>
      </p:sp>
      <p:sp>
        <p:nvSpPr>
          <p:cNvPr id="3" name="Title 2"/>
          <p:cNvSpPr>
            <a:spLocks noGrp="1"/>
          </p:cNvSpPr>
          <p:nvPr>
            <p:ph type="title"/>
          </p:nvPr>
        </p:nvSpPr>
        <p:spPr>
          <a:xfrm>
            <a:off x="0" y="-1"/>
            <a:ext cx="9144000" cy="1340769"/>
          </a:xfrm>
        </p:spPr>
        <p:txBody>
          <a:bodyPr/>
          <a:lstStyle/>
          <a:p>
            <a:r>
              <a:rPr lang="el-GR" sz="4000" dirty="0" smtClean="0"/>
              <a:t>Λόγοι επιλογής σε σχέση με το </a:t>
            </a:r>
            <a:br>
              <a:rPr lang="el-GR" sz="4000" dirty="0" smtClean="0"/>
            </a:br>
            <a:r>
              <a:rPr lang="el-GR" sz="4000" dirty="0" smtClean="0"/>
              <a:t>Αναλυτικό πρόγραμμα </a:t>
            </a:r>
            <a:endParaRPr lang="en-US" sz="4000" dirty="0"/>
          </a:p>
        </p:txBody>
      </p:sp>
      <p:pic>
        <p:nvPicPr>
          <p:cNvPr id="2050" name="Picture 2">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8388424" y="6201146"/>
            <a:ext cx="636325" cy="548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xmlns="" val="368025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830997"/>
          </a:xfrm>
          <a:prstGeom prst="rect">
            <a:avLst/>
          </a:prstGeom>
          <a:noFill/>
        </p:spPr>
        <p:txBody>
          <a:bodyPr wrap="square" rtlCol="0">
            <a:spAutoFit/>
          </a:bodyPr>
          <a:lstStyle/>
          <a:p>
            <a:pPr algn="ctr"/>
            <a:r>
              <a:rPr lang="el-GR" sz="4800" dirty="0" smtClean="0">
                <a:solidFill>
                  <a:schemeClr val="tx2"/>
                </a:solidFill>
              </a:rPr>
              <a:t>Μέρος Τρίτο</a:t>
            </a:r>
            <a:endParaRPr lang="en-US" sz="4800" dirty="0">
              <a:solidFill>
                <a:schemeClr val="tx2"/>
              </a:solidFill>
            </a:endParaRPr>
          </a:p>
        </p:txBody>
      </p:sp>
      <p:sp>
        <p:nvSpPr>
          <p:cNvPr id="4" name="TextBox 3"/>
          <p:cNvSpPr txBox="1"/>
          <p:nvPr/>
        </p:nvSpPr>
        <p:spPr>
          <a:xfrm>
            <a:off x="0" y="2780928"/>
            <a:ext cx="9144000" cy="2554545"/>
          </a:xfrm>
          <a:prstGeom prst="rect">
            <a:avLst/>
          </a:prstGeom>
          <a:noFill/>
        </p:spPr>
        <p:txBody>
          <a:bodyPr wrap="square" rtlCol="0">
            <a:spAutoFit/>
          </a:bodyPr>
          <a:lstStyle/>
          <a:p>
            <a:pPr algn="ctr"/>
            <a:r>
              <a:rPr lang="el-GR" sz="4000" dirty="0">
                <a:solidFill>
                  <a:schemeClr val="tx2"/>
                </a:solidFill>
              </a:rPr>
              <a:t>Διδακτική πρόταση αξιοποίησης </a:t>
            </a:r>
            <a:endParaRPr lang="el-GR" sz="4000" dirty="0" smtClean="0">
              <a:solidFill>
                <a:schemeClr val="tx2"/>
              </a:solidFill>
            </a:endParaRPr>
          </a:p>
          <a:p>
            <a:pPr algn="ctr"/>
            <a:r>
              <a:rPr lang="el-GR" sz="4000" dirty="0" smtClean="0">
                <a:solidFill>
                  <a:schemeClr val="tx2"/>
                </a:solidFill>
              </a:rPr>
              <a:t>μουσειακού αντικειμένου</a:t>
            </a:r>
          </a:p>
          <a:p>
            <a:pPr marL="571500" indent="-571500" algn="ctr">
              <a:buFont typeface="Arial" pitchFamily="34" charset="0"/>
              <a:buChar char="•"/>
            </a:pPr>
            <a:endParaRPr lang="el-GR" sz="4000" dirty="0" smtClean="0">
              <a:solidFill>
                <a:schemeClr val="tx2"/>
              </a:solidFill>
            </a:endParaRPr>
          </a:p>
          <a:p>
            <a:pPr marL="571500" indent="-571500" algn="ctr">
              <a:buFont typeface="Arial" pitchFamily="34" charset="0"/>
              <a:buChar char="•"/>
            </a:pPr>
            <a:r>
              <a:rPr lang="el-GR" sz="4000" dirty="0" smtClean="0">
                <a:solidFill>
                  <a:schemeClr val="tx2"/>
                </a:solidFill>
              </a:rPr>
              <a:t>ΙΙ. Πρακτική εφαρμογή</a:t>
            </a:r>
            <a:endParaRPr lang="el-GR" sz="4000" dirty="0">
              <a:solidFill>
                <a:schemeClr val="tx2"/>
              </a:solidFill>
            </a:endParaRPr>
          </a:p>
        </p:txBody>
      </p:sp>
    </p:spTree>
    <p:extLst>
      <p:ext uri="{BB962C8B-B14F-4D97-AF65-F5344CB8AC3E}">
        <p14:creationId xmlns:p14="http://schemas.microsoft.com/office/powerpoint/2010/main" xmlns="" val="2023846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492896"/>
            <a:ext cx="8064896" cy="3910263"/>
          </a:xfrm>
        </p:spPr>
        <p:txBody>
          <a:bodyPr>
            <a:normAutofit/>
          </a:bodyPr>
          <a:lstStyle/>
          <a:p>
            <a:r>
              <a:rPr lang="el-GR" sz="2200" dirty="0" smtClean="0">
                <a:solidFill>
                  <a:schemeClr val="tx1"/>
                </a:solidFill>
              </a:rPr>
              <a:t>Το επιλεγμένο μουσειακό αντικείμενο μπορεί να παρουσιαστεί στην Γ΄ Τάξη Δημοτικού στο μάθημα της Ιστορίας και συγκεκριμένα στη διδασκαλία της 8</a:t>
            </a:r>
            <a:r>
              <a:rPr lang="el-GR" sz="2200" u="sng" baseline="30000" dirty="0" smtClean="0">
                <a:solidFill>
                  <a:schemeClr val="tx1"/>
                </a:solidFill>
              </a:rPr>
              <a:t>ης</a:t>
            </a:r>
            <a:r>
              <a:rPr lang="el-GR" sz="2200" dirty="0" smtClean="0">
                <a:solidFill>
                  <a:schemeClr val="tx1"/>
                </a:solidFill>
              </a:rPr>
              <a:t> ενότητας, «Ο κυκλαδικός πολιτισμός».</a:t>
            </a:r>
          </a:p>
          <a:p>
            <a:pPr marL="0" indent="0">
              <a:buNone/>
            </a:pPr>
            <a:endParaRPr lang="el-GR" sz="2200" dirty="0" smtClean="0">
              <a:solidFill>
                <a:schemeClr val="tx1"/>
              </a:solidFill>
            </a:endParaRPr>
          </a:p>
          <a:p>
            <a:pPr marL="0" indent="0">
              <a:buNone/>
            </a:pPr>
            <a:endParaRPr lang="el-GR" sz="2200" dirty="0">
              <a:solidFill>
                <a:schemeClr val="tx1"/>
              </a:solidFill>
            </a:endParaRPr>
          </a:p>
          <a:p>
            <a:r>
              <a:rPr lang="el-GR" sz="2200" dirty="0" smtClean="0">
                <a:solidFill>
                  <a:schemeClr val="tx1"/>
                </a:solidFill>
              </a:rPr>
              <a:t>Διαθεματικά, στο πλαίσιο μιας ευρύτερης διδασκαλίας, μπορεί να χρησιμοποιηθεί στην Στ΄ Τάξη του Δημοτικού στο μάθημα «Φυσικά», κεφάλαιο 11 «Οξέα-Βάσεις-Άλατα» και συγκεκριμένα στην ενότητα που αναφέρεται στην «Όξινη βροχή».</a:t>
            </a:r>
          </a:p>
        </p:txBody>
      </p:sp>
      <p:sp>
        <p:nvSpPr>
          <p:cNvPr id="5" name="Title 2"/>
          <p:cNvSpPr txBox="1">
            <a:spLocks/>
          </p:cNvSpPr>
          <p:nvPr/>
        </p:nvSpPr>
        <p:spPr>
          <a:xfrm>
            <a:off x="0" y="3445"/>
            <a:ext cx="9144000" cy="1409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Διδακτικές προτάσεις </a:t>
            </a:r>
            <a:endParaRPr lang="en-US" sz="4000" dirty="0"/>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1192" y="3501008"/>
            <a:ext cx="457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81180" y="5733256"/>
            <a:ext cx="457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8984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3689" y="2420888"/>
            <a:ext cx="7380311" cy="4248472"/>
          </a:xfrm>
        </p:spPr>
        <p:txBody>
          <a:bodyPr>
            <a:normAutofit fontScale="85000" lnSpcReduction="20000"/>
          </a:bodyPr>
          <a:lstStyle/>
          <a:p>
            <a:r>
              <a:rPr lang="en-US" sz="2500" dirty="0" smtClean="0">
                <a:solidFill>
                  <a:schemeClr val="tx1"/>
                </a:solidFill>
              </a:rPr>
              <a:t>To </a:t>
            </a:r>
            <a:r>
              <a:rPr lang="el-GR" sz="2500" dirty="0" smtClean="0">
                <a:solidFill>
                  <a:schemeClr val="tx1"/>
                </a:solidFill>
              </a:rPr>
              <a:t>ειδώλιο που βλέπουμε σε ποιό πολιτισμό ανήκει;</a:t>
            </a:r>
          </a:p>
          <a:p>
            <a:endParaRPr lang="el-GR" dirty="0" smtClean="0">
              <a:solidFill>
                <a:schemeClr val="tx1"/>
              </a:solidFill>
            </a:endParaRPr>
          </a:p>
          <a:p>
            <a:r>
              <a:rPr lang="el-GR" sz="2500" dirty="0" smtClean="0">
                <a:solidFill>
                  <a:schemeClr val="tx1"/>
                </a:solidFill>
              </a:rPr>
              <a:t> Είναι γυναικείο ή ανδρικό ειδώλιο;</a:t>
            </a:r>
          </a:p>
          <a:p>
            <a:endParaRPr lang="el-GR" dirty="0" smtClean="0">
              <a:solidFill>
                <a:schemeClr val="tx1"/>
              </a:solidFill>
            </a:endParaRPr>
          </a:p>
          <a:p>
            <a:r>
              <a:rPr lang="el-GR" sz="2500" dirty="0" smtClean="0">
                <a:solidFill>
                  <a:schemeClr val="tx1"/>
                </a:solidFill>
              </a:rPr>
              <a:t>Μπορείς να το περιγράψεις;</a:t>
            </a:r>
          </a:p>
          <a:p>
            <a:endParaRPr lang="el-GR" dirty="0" smtClean="0">
              <a:solidFill>
                <a:schemeClr val="tx1"/>
              </a:solidFill>
            </a:endParaRPr>
          </a:p>
          <a:p>
            <a:r>
              <a:rPr lang="el-GR" sz="2500" dirty="0" smtClean="0">
                <a:solidFill>
                  <a:schemeClr val="tx1"/>
                </a:solidFill>
              </a:rPr>
              <a:t>Απο τί υλικό είναι φτιαγμένο;</a:t>
            </a:r>
          </a:p>
          <a:p>
            <a:endParaRPr lang="el-GR" dirty="0" smtClean="0">
              <a:solidFill>
                <a:schemeClr val="tx1"/>
              </a:solidFill>
            </a:endParaRPr>
          </a:p>
          <a:p>
            <a:r>
              <a:rPr lang="el-GR" sz="2500" dirty="0" smtClean="0">
                <a:solidFill>
                  <a:schemeClr val="tx1"/>
                </a:solidFill>
              </a:rPr>
              <a:t>Ποιά άλλα υλικά χρησιμοποιούσαν οι Κυκλαδίτες στην καθημερινή τους ζωή;</a:t>
            </a:r>
          </a:p>
          <a:p>
            <a:endParaRPr lang="el-GR" dirty="0" smtClean="0">
              <a:solidFill>
                <a:schemeClr val="tx1"/>
              </a:solidFill>
            </a:endParaRPr>
          </a:p>
          <a:p>
            <a:r>
              <a:rPr lang="el-GR" sz="2500" dirty="0" smtClean="0">
                <a:solidFill>
                  <a:schemeClr val="tx1"/>
                </a:solidFill>
              </a:rPr>
              <a:t>Μπορείς να φανταστείς ποιά ήταν η χρήση του ειδωλίου στην καθημερινή ζωή των Κυκλαδιτών;</a:t>
            </a:r>
            <a:endParaRPr lang="en-US" sz="25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2492896"/>
            <a:ext cx="1584325"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2"/>
          <p:cNvSpPr txBox="1">
            <a:spLocks/>
          </p:cNvSpPr>
          <p:nvPr/>
        </p:nvSpPr>
        <p:spPr>
          <a:xfrm>
            <a:off x="0" y="3445"/>
            <a:ext cx="9144000" cy="1409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a:t>Ερωτήσεις προσέγγισης</a:t>
            </a:r>
            <a:endParaRPr lang="en-US" sz="4000" dirty="0"/>
          </a:p>
        </p:txBody>
      </p:sp>
    </p:spTree>
    <p:extLst>
      <p:ext uri="{BB962C8B-B14F-4D97-AF65-F5344CB8AC3E}">
        <p14:creationId xmlns:p14="http://schemas.microsoft.com/office/powerpoint/2010/main" xmlns="" val="1307936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92896"/>
            <a:ext cx="7745505" cy="3877815"/>
          </a:xfrm>
        </p:spPr>
        <p:txBody>
          <a:bodyPr/>
          <a:lstStyle/>
          <a:p>
            <a:r>
              <a:rPr lang="en-US" dirty="0">
                <a:solidFill>
                  <a:schemeClr val="tx1"/>
                </a:solidFill>
              </a:rPr>
              <a:t> </a:t>
            </a:r>
            <a:r>
              <a:rPr lang="el-GR" dirty="0" smtClean="0">
                <a:solidFill>
                  <a:schemeClr val="tx1"/>
                </a:solidFill>
              </a:rPr>
              <a:t>Σχετικά με την διδακτική αξιοποίηση του μουσειακού αντικειμένου στην Γ΄τάξη του Δημοτικού θα χρησιμοποιηθούν</a:t>
            </a:r>
            <a:r>
              <a:rPr lang="en-US" dirty="0" smtClean="0">
                <a:solidFill>
                  <a:schemeClr val="tx1"/>
                </a:solidFill>
              </a:rPr>
              <a:t> </a:t>
            </a:r>
            <a:r>
              <a:rPr lang="el-GR" dirty="0" smtClean="0">
                <a:solidFill>
                  <a:schemeClr val="tx1"/>
                </a:solidFill>
              </a:rPr>
              <a:t>τα εξής φύλλα εργασίας:</a:t>
            </a:r>
            <a:endParaRPr lang="en-US" dirty="0" smtClean="0">
              <a:solidFill>
                <a:schemeClr val="tx1"/>
              </a:solidFill>
            </a:endParaRPr>
          </a:p>
          <a:p>
            <a:endParaRPr lang="el-GR" dirty="0" smtClean="0">
              <a:solidFill>
                <a:schemeClr val="tx1"/>
              </a:solidFill>
            </a:endParaRPr>
          </a:p>
          <a:p>
            <a:pPr lvl="1">
              <a:buFont typeface="Wingdings" pitchFamily="2" charset="2"/>
              <a:buChar char="Ø"/>
            </a:pPr>
            <a:r>
              <a:rPr lang="el-GR" sz="2300" dirty="0" smtClean="0">
                <a:solidFill>
                  <a:schemeClr val="tx1"/>
                </a:solidFill>
              </a:rPr>
              <a:t>Άσκηση συμπλήρωσης κενών κατασκευασμένη με το εκπαιδευτικό λογισμικό </a:t>
            </a:r>
            <a:r>
              <a:rPr lang="en-US" sz="2300" dirty="0" err="1">
                <a:solidFill>
                  <a:schemeClr val="tx1"/>
                </a:solidFill>
              </a:rPr>
              <a:t>jcloze</a:t>
            </a:r>
            <a:r>
              <a:rPr lang="en-US" sz="2300" dirty="0">
                <a:solidFill>
                  <a:schemeClr val="tx1"/>
                </a:solidFill>
              </a:rPr>
              <a:t> </a:t>
            </a:r>
            <a:r>
              <a:rPr lang="el-GR" sz="2300" dirty="0" smtClean="0">
                <a:solidFill>
                  <a:schemeClr val="tx1"/>
                </a:solidFill>
              </a:rPr>
              <a:t>του </a:t>
            </a:r>
            <a:r>
              <a:rPr lang="en-US" sz="2300" dirty="0" smtClean="0">
                <a:solidFill>
                  <a:schemeClr val="tx1"/>
                </a:solidFill>
              </a:rPr>
              <a:t>Hot potatoes</a:t>
            </a:r>
            <a:r>
              <a:rPr lang="el-GR" sz="2300" dirty="0" smtClean="0">
                <a:solidFill>
                  <a:schemeClr val="tx1"/>
                </a:solidFill>
              </a:rPr>
              <a:t>. </a:t>
            </a:r>
            <a:endParaRPr lang="en-US" sz="2300" dirty="0" smtClean="0">
              <a:solidFill>
                <a:schemeClr val="tx1"/>
              </a:solidFill>
            </a:endParaRPr>
          </a:p>
          <a:p>
            <a:pPr marL="411480" lvl="1" indent="0">
              <a:buNone/>
            </a:pPr>
            <a:endParaRPr lang="en-US" sz="1800" dirty="0" smtClean="0">
              <a:solidFill>
                <a:schemeClr val="tx1"/>
              </a:solidFill>
            </a:endParaRPr>
          </a:p>
          <a:p>
            <a:pPr lvl="1">
              <a:buFont typeface="Wingdings" pitchFamily="2" charset="2"/>
              <a:buChar char="Ø"/>
            </a:pPr>
            <a:r>
              <a:rPr lang="en-US" sz="2300" dirty="0">
                <a:solidFill>
                  <a:schemeClr val="tx1"/>
                </a:solidFill>
              </a:rPr>
              <a:t> </a:t>
            </a:r>
            <a:r>
              <a:rPr lang="el-GR" sz="2300" dirty="0">
                <a:solidFill>
                  <a:schemeClr val="tx1"/>
                </a:solidFill>
              </a:rPr>
              <a:t>Ά</a:t>
            </a:r>
            <a:r>
              <a:rPr lang="el-GR" sz="2300" dirty="0" smtClean="0">
                <a:solidFill>
                  <a:schemeClr val="tx1"/>
                </a:solidFill>
              </a:rPr>
              <a:t>σκηση αντιστοίχισης</a:t>
            </a:r>
            <a:r>
              <a:rPr lang="en-US" sz="2300" dirty="0" smtClean="0">
                <a:solidFill>
                  <a:schemeClr val="tx1"/>
                </a:solidFill>
              </a:rPr>
              <a:t> </a:t>
            </a:r>
            <a:r>
              <a:rPr lang="el-GR" sz="2300" dirty="0" smtClean="0">
                <a:solidFill>
                  <a:schemeClr val="tx1"/>
                </a:solidFill>
              </a:rPr>
              <a:t>στο </a:t>
            </a:r>
            <a:r>
              <a:rPr lang="en-US" sz="2300" dirty="0" smtClean="0">
                <a:solidFill>
                  <a:schemeClr val="tx1"/>
                </a:solidFill>
              </a:rPr>
              <a:t>Word.</a:t>
            </a:r>
            <a:endParaRPr lang="en-US" sz="2300" dirty="0">
              <a:solidFill>
                <a:schemeClr val="tx1"/>
              </a:solidFill>
            </a:endParaRPr>
          </a:p>
        </p:txBody>
      </p:sp>
      <p:sp>
        <p:nvSpPr>
          <p:cNvPr id="4" name="Title 2"/>
          <p:cNvSpPr txBox="1">
            <a:spLocks/>
          </p:cNvSpPr>
          <p:nvPr/>
        </p:nvSpPr>
        <p:spPr>
          <a:xfrm>
            <a:off x="0" y="3445"/>
            <a:ext cx="9144000" cy="1409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dirty="0" smtClean="0"/>
              <a:t>Φύλλα Εργασίας</a:t>
            </a:r>
            <a:endParaRPr lang="en-US" sz="4000" dirty="0"/>
          </a:p>
        </p:txBody>
      </p:sp>
      <p:pic>
        <p:nvPicPr>
          <p:cNvPr id="5"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4509120"/>
            <a:ext cx="457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a:hlinkClick r:id="rId4"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5229200"/>
            <a:ext cx="457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51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998155"/>
            <a:ext cx="5742384" cy="1938992"/>
          </a:xfrm>
          <a:prstGeom prst="rect">
            <a:avLst/>
          </a:prstGeom>
        </p:spPr>
        <p:txBody>
          <a:bodyPr wrap="square">
            <a:spAutoFit/>
          </a:bodyPr>
          <a:lstStyle/>
          <a:p>
            <a:pPr algn="ctr"/>
            <a:r>
              <a:rPr lang="el-GR" sz="4000" dirty="0">
                <a:solidFill>
                  <a:schemeClr val="tx2"/>
                </a:solidFill>
              </a:rPr>
              <a:t>Ένταξη στο πλαίσιο μιας ευρύτερης διδακτικής απόπειρας</a:t>
            </a:r>
            <a:endParaRPr lang="en-US" sz="4000" dirty="0">
              <a:solidFill>
                <a:schemeClr val="tx2"/>
              </a:solidFill>
            </a:endParaRPr>
          </a:p>
        </p:txBody>
      </p:sp>
    </p:spTree>
    <p:extLst>
      <p:ext uri="{BB962C8B-B14F-4D97-AF65-F5344CB8AC3E}">
        <p14:creationId xmlns:p14="http://schemas.microsoft.com/office/powerpoint/2010/main" xmlns="" val="786192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4960" y="764704"/>
            <a:ext cx="1656184" cy="3330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4771410"/>
            <a:ext cx="9144000" cy="1938992"/>
          </a:xfrm>
          <a:prstGeom prst="rect">
            <a:avLst/>
          </a:prstGeom>
          <a:noFill/>
        </p:spPr>
        <p:txBody>
          <a:bodyPr wrap="square" rtlCol="0">
            <a:spAutoFit/>
          </a:bodyPr>
          <a:lstStyle/>
          <a:p>
            <a:pPr algn="just"/>
            <a:r>
              <a:rPr lang="el-GR" sz="2000" dirty="0" smtClean="0"/>
              <a:t>      Η δεξιά φωτογραφία ανήκει σε ένα άγαλμα που βρίσκεται στο εξωτερικό μέρος παλατιού της Γερμανίας. Το άγαλμα αυτό είναι φτιαγμένο απο μάρμαρο, όπως και το δικό μας ειδώλιο. Τί πιστεύεις οτι έχει συμβεί στο άγαλμα μεταξύ του 1908-1968 </a:t>
            </a:r>
            <a:r>
              <a:rPr lang="el-GR" sz="2000" dirty="0"/>
              <a:t>και </a:t>
            </a:r>
            <a:r>
              <a:rPr lang="el-GR" sz="2000" dirty="0" smtClean="0"/>
              <a:t>που </a:t>
            </a:r>
            <a:r>
              <a:rPr lang="el-GR" sz="2000" dirty="0"/>
              <a:t>οφείλεται αυτή η αλλαγή;</a:t>
            </a:r>
            <a:r>
              <a:rPr lang="en-US" sz="2000" dirty="0" smtClean="0"/>
              <a:t> </a:t>
            </a:r>
            <a:r>
              <a:rPr lang="el-GR" sz="2000" dirty="0" smtClean="0"/>
              <a:t>Συνέβη το ίδιο και στο ειδώλιό; Γιατί; </a:t>
            </a:r>
          </a:p>
          <a:p>
            <a:pPr algn="just"/>
            <a:r>
              <a:rPr lang="el-GR" sz="2000" dirty="0" smtClean="0"/>
              <a:t>     Να σημειωθεί οτι το κυκλαδικό ειδώλιο είναι σχεδόν 5 χιλιετιών και το άγαλμα του παλατιού 300 ετών.</a:t>
            </a:r>
            <a:endParaRPr lang="en-US" sz="2000"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5344" y="764703"/>
            <a:ext cx="4543296" cy="3330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726280" y="4221088"/>
            <a:ext cx="646331" cy="369332"/>
          </a:xfrm>
          <a:prstGeom prst="rect">
            <a:avLst/>
          </a:prstGeom>
        </p:spPr>
        <p:txBody>
          <a:bodyPr wrap="none">
            <a:spAutoFit/>
          </a:bodyPr>
          <a:lstStyle/>
          <a:p>
            <a:pPr lvl="0"/>
            <a:r>
              <a:rPr lang="en-US" dirty="0"/>
              <a:t>1908</a:t>
            </a:r>
          </a:p>
        </p:txBody>
      </p:sp>
      <p:sp>
        <p:nvSpPr>
          <p:cNvPr id="5" name="TextBox 4"/>
          <p:cNvSpPr txBox="1"/>
          <p:nvPr/>
        </p:nvSpPr>
        <p:spPr>
          <a:xfrm>
            <a:off x="6948264" y="4221088"/>
            <a:ext cx="648072" cy="369332"/>
          </a:xfrm>
          <a:prstGeom prst="rect">
            <a:avLst/>
          </a:prstGeom>
          <a:noFill/>
        </p:spPr>
        <p:txBody>
          <a:bodyPr wrap="square" rtlCol="0">
            <a:spAutoFit/>
          </a:bodyPr>
          <a:lstStyle/>
          <a:p>
            <a:r>
              <a:rPr lang="en-US" dirty="0" smtClean="0"/>
              <a:t>1968</a:t>
            </a:r>
            <a:endParaRPr lang="en-US" dirty="0"/>
          </a:p>
        </p:txBody>
      </p:sp>
    </p:spTree>
    <p:extLst>
      <p:ext uri="{BB962C8B-B14F-4D97-AF65-F5344CB8AC3E}">
        <p14:creationId xmlns:p14="http://schemas.microsoft.com/office/powerpoint/2010/main" xmlns="" val="1223018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260648"/>
            <a:ext cx="6288699" cy="4716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 name="Picture 2">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8530874" y="6241379"/>
            <a:ext cx="543006" cy="468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5" name="Rounded Rectangular Callout 4">
            <a:hlinkClick r:id="rId6" action="ppaction://hlinkfile"/>
          </p:cNvPr>
          <p:cNvSpPr/>
          <p:nvPr/>
        </p:nvSpPr>
        <p:spPr>
          <a:xfrm>
            <a:off x="2855808" y="5373216"/>
            <a:ext cx="3516392" cy="1102270"/>
          </a:xfrm>
          <a:prstGeom prst="wedgeRoundRectCallout">
            <a:avLst>
              <a:gd name="adj1" fmla="val -20346"/>
              <a:gd name="adj2" fmla="val 78765"/>
              <a:gd name="adj3" fmla="val 16667"/>
            </a:avLst>
          </a:prstGeom>
          <a:ln>
            <a:solidFill>
              <a:schemeClr val="accent5">
                <a:lumMod val="50000"/>
              </a:schemeClr>
            </a:solidFill>
          </a:ln>
          <a:scene3d>
            <a:camera prst="orthographicFront">
              <a:rot lat="0" lon="0" rev="0"/>
            </a:camera>
            <a:lightRig rig="threePt" dir="tl">
              <a:rot lat="0" lon="0" rev="2400000"/>
            </a:lightRig>
          </a:scene3d>
          <a:sp3d>
            <a:bevelT w="25400" h="25400"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2000" dirty="0" smtClean="0">
                <a:solidFill>
                  <a:schemeClr val="tx1"/>
                </a:solidFill>
              </a:rPr>
              <a:t>Περιλαμβάνεται </a:t>
            </a:r>
            <a:r>
              <a:rPr lang="en-US" sz="2000" dirty="0" err="1" smtClean="0">
                <a:solidFill>
                  <a:schemeClr val="tx1"/>
                </a:solidFill>
              </a:rPr>
              <a:t>jcross</a:t>
            </a:r>
            <a:r>
              <a:rPr lang="el-GR" sz="2000" dirty="0" smtClean="0">
                <a:solidFill>
                  <a:schemeClr val="tx1"/>
                </a:solidFill>
              </a:rPr>
              <a:t> </a:t>
            </a:r>
            <a:r>
              <a:rPr lang="el-GR" sz="2000" dirty="0">
                <a:solidFill>
                  <a:schemeClr val="tx1"/>
                </a:solidFill>
              </a:rPr>
              <a:t>για την όξινη βροχή </a:t>
            </a:r>
          </a:p>
        </p:txBody>
      </p:sp>
    </p:spTree>
    <p:extLst>
      <p:ext uri="{BB962C8B-B14F-4D97-AF65-F5344CB8AC3E}">
        <p14:creationId xmlns:p14="http://schemas.microsoft.com/office/powerpoint/2010/main" xmlns="" val="23542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3691" y="1556792"/>
            <a:ext cx="4752527" cy="2893100"/>
          </a:xfrm>
          <a:prstGeom prst="rect">
            <a:avLst/>
          </a:prstGeom>
          <a:noFill/>
        </p:spPr>
        <p:txBody>
          <a:bodyPr wrap="square" rtlCol="0">
            <a:spAutoFit/>
          </a:bodyPr>
          <a:lstStyle/>
          <a:p>
            <a:r>
              <a:rPr lang="el-GR" sz="2800" b="1" dirty="0" smtClean="0">
                <a:latin typeface="Gabriola" pitchFamily="82" charset="0"/>
              </a:rPr>
              <a:t>«Ο ανθρωπάκος των κυκλάδων πίστευε οτι θα          </a:t>
            </a:r>
          </a:p>
          <a:p>
            <a:r>
              <a:rPr lang="el-GR" sz="2800" b="1" dirty="0" smtClean="0">
                <a:latin typeface="Gabriola" pitchFamily="82" charset="0"/>
              </a:rPr>
              <a:t>  έφτιαχνε την Μεγάλη Θεά ή κάτι παρόμοιο. </a:t>
            </a:r>
          </a:p>
          <a:p>
            <a:r>
              <a:rPr lang="el-GR" sz="2800" b="1" dirty="0" smtClean="0">
                <a:latin typeface="Gabriola" pitchFamily="82" charset="0"/>
              </a:rPr>
              <a:t>  Και το έκανε.</a:t>
            </a:r>
          </a:p>
          <a:p>
            <a:r>
              <a:rPr lang="en-US" sz="2800" b="1" dirty="0" smtClean="0">
                <a:latin typeface="Gabriola" pitchFamily="82" charset="0"/>
              </a:rPr>
              <a:t>  </a:t>
            </a:r>
            <a:r>
              <a:rPr lang="el-GR" sz="2800" b="1" dirty="0" smtClean="0">
                <a:latin typeface="Gabriola" pitchFamily="82" charset="0"/>
              </a:rPr>
              <a:t>Εγώ στο Παρίσι ξέρω τι θέλησε να κάνει:</a:t>
            </a:r>
          </a:p>
          <a:p>
            <a:r>
              <a:rPr lang="en-US" sz="2800" b="1" dirty="0" smtClean="0">
                <a:latin typeface="Gabriola" pitchFamily="82" charset="0"/>
              </a:rPr>
              <a:t>   </a:t>
            </a:r>
            <a:r>
              <a:rPr lang="el-GR" sz="2800" b="1" dirty="0" smtClean="0">
                <a:latin typeface="Gabriola" pitchFamily="82" charset="0"/>
              </a:rPr>
              <a:t>Όχι τον θεό, αλλά την γλυπτική.»</a:t>
            </a:r>
          </a:p>
          <a:p>
            <a:endParaRPr lang="el-GR" sz="2400" dirty="0" smtClean="0"/>
          </a:p>
          <a:p>
            <a:r>
              <a:rPr lang="en-US" dirty="0" smtClean="0"/>
              <a:t>                                           </a:t>
            </a:r>
            <a:r>
              <a:rPr lang="el-GR" dirty="0" smtClean="0"/>
              <a:t>              </a:t>
            </a:r>
            <a:r>
              <a:rPr lang="en-US" sz="1600" dirty="0" smtClean="0"/>
              <a:t>Pablo Picasso</a:t>
            </a:r>
            <a:endParaRPr lang="en-US" sz="1600" dirty="0"/>
          </a:p>
        </p:txBody>
      </p:sp>
    </p:spTree>
    <p:extLst>
      <p:ext uri="{BB962C8B-B14F-4D97-AF65-F5344CB8AC3E}">
        <p14:creationId xmlns:p14="http://schemas.microsoft.com/office/powerpoint/2010/main" xmlns="" val="293336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98" y="476672"/>
            <a:ext cx="9144000" cy="858312"/>
          </a:xfrm>
          <a:prstGeom prst="rect">
            <a:avLst/>
          </a:prstGeom>
          <a:noFill/>
        </p:spPr>
        <p:txBody>
          <a:bodyPr wrap="square" rtlCol="0">
            <a:spAutoFit/>
          </a:bodyPr>
          <a:lstStyle/>
          <a:p>
            <a:pPr algn="ctr"/>
            <a:r>
              <a:rPr lang="el-GR" sz="4800" dirty="0" smtClean="0">
                <a:solidFill>
                  <a:schemeClr val="tx2"/>
                </a:solidFill>
              </a:rPr>
              <a:t>Μέρος Πρώτο</a:t>
            </a:r>
            <a:endParaRPr lang="en-US" sz="4800" dirty="0">
              <a:solidFill>
                <a:schemeClr val="tx2"/>
              </a:solidFill>
            </a:endParaRPr>
          </a:p>
        </p:txBody>
      </p:sp>
      <p:sp>
        <p:nvSpPr>
          <p:cNvPr id="3" name="TextBox 2"/>
          <p:cNvSpPr txBox="1"/>
          <p:nvPr/>
        </p:nvSpPr>
        <p:spPr>
          <a:xfrm>
            <a:off x="-12799" y="3140968"/>
            <a:ext cx="9144000" cy="1323439"/>
          </a:xfrm>
          <a:prstGeom prst="rect">
            <a:avLst/>
          </a:prstGeom>
          <a:noFill/>
        </p:spPr>
        <p:txBody>
          <a:bodyPr wrap="square" rtlCol="0">
            <a:spAutoFit/>
          </a:bodyPr>
          <a:lstStyle/>
          <a:p>
            <a:pPr algn="ctr"/>
            <a:r>
              <a:rPr lang="el-GR" sz="4000" dirty="0" smtClean="0">
                <a:solidFill>
                  <a:schemeClr val="tx2"/>
                </a:solidFill>
              </a:rPr>
              <a:t>Παρουσίαση του διαδικτυακού </a:t>
            </a:r>
          </a:p>
          <a:p>
            <a:pPr algn="ctr"/>
            <a:r>
              <a:rPr lang="el-GR" sz="4000" dirty="0" smtClean="0">
                <a:solidFill>
                  <a:schemeClr val="tx2"/>
                </a:solidFill>
              </a:rPr>
              <a:t>τόπου του Μουσείου</a:t>
            </a:r>
            <a:endParaRPr lang="en-US" sz="4000" dirty="0">
              <a:solidFill>
                <a:schemeClr val="tx2"/>
              </a:solidFill>
            </a:endParaRPr>
          </a:p>
        </p:txBody>
      </p:sp>
    </p:spTree>
    <p:extLst>
      <p:ext uri="{BB962C8B-B14F-4D97-AF65-F5344CB8AC3E}">
        <p14:creationId xmlns:p14="http://schemas.microsoft.com/office/powerpoint/2010/main" xmlns="" val="782211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92896"/>
            <a:ext cx="7745505" cy="4032448"/>
          </a:xfrm>
        </p:spPr>
        <p:txBody>
          <a:bodyPr>
            <a:normAutofit fontScale="85000" lnSpcReduction="20000"/>
          </a:bodyPr>
          <a:lstStyle/>
          <a:p>
            <a:pPr marL="0" indent="0" algn="just">
              <a:buNone/>
            </a:pPr>
            <a:r>
              <a:rPr lang="el-GR" dirty="0" smtClean="0">
                <a:solidFill>
                  <a:schemeClr val="tx1"/>
                </a:solidFill>
              </a:rPr>
              <a:t>      Το Μουσείο Κυκλαδικής Τέχνης ιδρύθηκε </a:t>
            </a:r>
            <a:r>
              <a:rPr lang="el-GR" dirty="0">
                <a:solidFill>
                  <a:schemeClr val="tx1"/>
                </a:solidFill>
              </a:rPr>
              <a:t>το 1986, αρχικά για να στεγάσει την ιδιωτική συλλογή </a:t>
            </a:r>
            <a:r>
              <a:rPr lang="el-GR" dirty="0" smtClean="0">
                <a:solidFill>
                  <a:schemeClr val="tx1"/>
                </a:solidFill>
              </a:rPr>
              <a:t>της οικογένειας Γουλανδρή </a:t>
            </a:r>
            <a:r>
              <a:rPr lang="el-GR" dirty="0">
                <a:solidFill>
                  <a:schemeClr val="tx1"/>
                </a:solidFill>
              </a:rPr>
              <a:t>και σταδιακά επεκτάθηκε για να φιλοξενήσει και άλλες σημαντικές </a:t>
            </a:r>
            <a:r>
              <a:rPr lang="el-GR" dirty="0" smtClean="0">
                <a:solidFill>
                  <a:schemeClr val="tx1"/>
                </a:solidFill>
              </a:rPr>
              <a:t>συλλογές-δωρεές.</a:t>
            </a:r>
          </a:p>
          <a:p>
            <a:pPr marL="0" indent="0" algn="just">
              <a:buNone/>
            </a:pPr>
            <a:r>
              <a:rPr lang="el-GR" dirty="0" smtClean="0">
                <a:solidFill>
                  <a:schemeClr val="tx1"/>
                </a:solidFill>
              </a:rPr>
              <a:t>  </a:t>
            </a:r>
          </a:p>
          <a:p>
            <a:pPr marL="0" indent="0" algn="just">
              <a:buNone/>
            </a:pPr>
            <a:r>
              <a:rPr lang="el-GR" dirty="0" smtClean="0">
                <a:solidFill>
                  <a:schemeClr val="tx1"/>
                </a:solidFill>
              </a:rPr>
              <a:t>     Στόχος του αποτέλεσε η </a:t>
            </a:r>
            <a:r>
              <a:rPr lang="el-GR" dirty="0">
                <a:solidFill>
                  <a:schemeClr val="tx1"/>
                </a:solidFill>
              </a:rPr>
              <a:t>μελέτη και προβολή των αρχαίων πολιτισμών του Αιγαίου και της Κύπρου, </a:t>
            </a:r>
            <a:r>
              <a:rPr lang="el-GR" dirty="0" smtClean="0">
                <a:solidFill>
                  <a:schemeClr val="tx1"/>
                </a:solidFill>
              </a:rPr>
              <a:t>και ιδιαίτερα  της Κυκλαδικής τέχνης </a:t>
            </a:r>
            <a:r>
              <a:rPr lang="el-GR" dirty="0">
                <a:solidFill>
                  <a:schemeClr val="tx1"/>
                </a:solidFill>
              </a:rPr>
              <a:t>της 3ης π.Χ. χιλιετίας</a:t>
            </a:r>
            <a:r>
              <a:rPr lang="el-GR" dirty="0" smtClean="0">
                <a:solidFill>
                  <a:schemeClr val="tx1"/>
                </a:solidFill>
              </a:rPr>
              <a:t>.</a:t>
            </a:r>
            <a:endParaRPr lang="el-GR" dirty="0">
              <a:solidFill>
                <a:schemeClr val="tx1"/>
              </a:solidFill>
            </a:endParaRPr>
          </a:p>
          <a:p>
            <a:pPr marL="0" indent="0" algn="just">
              <a:buNone/>
            </a:pPr>
            <a:endParaRPr lang="el-GR" dirty="0">
              <a:solidFill>
                <a:schemeClr val="tx1"/>
              </a:solidFill>
            </a:endParaRPr>
          </a:p>
          <a:p>
            <a:pPr marL="0" indent="0" algn="just">
              <a:buNone/>
            </a:pPr>
            <a:r>
              <a:rPr lang="el-GR" dirty="0" smtClean="0">
                <a:solidFill>
                  <a:schemeClr val="tx1"/>
                </a:solidFill>
              </a:rPr>
              <a:t>     Σήμερα</a:t>
            </a:r>
            <a:r>
              <a:rPr lang="el-GR" dirty="0">
                <a:solidFill>
                  <a:schemeClr val="tx1"/>
                </a:solidFill>
              </a:rPr>
              <a:t>, </a:t>
            </a:r>
            <a:r>
              <a:rPr lang="el-GR" dirty="0" smtClean="0">
                <a:solidFill>
                  <a:schemeClr val="tx1"/>
                </a:solidFill>
              </a:rPr>
              <a:t>στο μουσείο  δεσπόζουν τρεις </a:t>
            </a:r>
            <a:r>
              <a:rPr lang="el-GR" dirty="0">
                <a:solidFill>
                  <a:schemeClr val="tx1"/>
                </a:solidFill>
              </a:rPr>
              <a:t>μεγάλες πολιτισμικές </a:t>
            </a:r>
            <a:r>
              <a:rPr lang="el-GR" dirty="0" smtClean="0">
                <a:solidFill>
                  <a:schemeClr val="tx1"/>
                </a:solidFill>
              </a:rPr>
              <a:t>ενότητες με συνολικά περρισότερα απο 3.000 εκθέματα :</a:t>
            </a:r>
          </a:p>
          <a:p>
            <a:pPr algn="just">
              <a:buFont typeface="Wingdings" pitchFamily="2" charset="2"/>
              <a:buChar char="Ø"/>
            </a:pPr>
            <a:endParaRPr lang="el-GR" sz="900" dirty="0" smtClean="0">
              <a:solidFill>
                <a:schemeClr val="tx1"/>
              </a:solidFill>
            </a:endParaRPr>
          </a:p>
          <a:p>
            <a:pPr algn="just">
              <a:buFont typeface="Wingdings" pitchFamily="2" charset="2"/>
              <a:buChar char="Ø"/>
            </a:pPr>
            <a:r>
              <a:rPr lang="el-GR" dirty="0" smtClean="0">
                <a:solidFill>
                  <a:schemeClr val="tx1"/>
                </a:solidFill>
              </a:rPr>
              <a:t>Η Κυκλαδική Τέχνη 3200- 2000 π.Χ.</a:t>
            </a:r>
          </a:p>
          <a:p>
            <a:pPr algn="just">
              <a:buFont typeface="Wingdings" pitchFamily="2" charset="2"/>
              <a:buChar char="Ø"/>
            </a:pPr>
            <a:r>
              <a:rPr lang="el-GR" dirty="0" smtClean="0">
                <a:solidFill>
                  <a:schemeClr val="tx1"/>
                </a:solidFill>
              </a:rPr>
              <a:t>Η Αρχαία Ελληνική Τέχνη 2000π.Χ. - 395 μ.Χ. </a:t>
            </a:r>
          </a:p>
          <a:p>
            <a:pPr algn="just">
              <a:buFont typeface="Wingdings" pitchFamily="2" charset="2"/>
              <a:buChar char="Ø"/>
            </a:pPr>
            <a:r>
              <a:rPr lang="el-GR" dirty="0" smtClean="0">
                <a:solidFill>
                  <a:schemeClr val="tx1"/>
                </a:solidFill>
              </a:rPr>
              <a:t>Η Αρχαία Κυπριακή Τέχνη  3900 π.Χ.- 6 αι. μ.Χ.</a:t>
            </a:r>
            <a:endParaRPr lang="el-GR" dirty="0">
              <a:solidFill>
                <a:schemeClr val="tx1"/>
              </a:solidFill>
            </a:endParaRPr>
          </a:p>
          <a:p>
            <a:pPr marL="0" indent="0" algn="just">
              <a:buNone/>
            </a:pPr>
            <a:endParaRPr lang="en-US" dirty="0">
              <a:solidFill>
                <a:schemeClr val="tx1"/>
              </a:solidFill>
            </a:endParaRPr>
          </a:p>
        </p:txBody>
      </p:sp>
      <p:sp>
        <p:nvSpPr>
          <p:cNvPr id="3" name="Title 2"/>
          <p:cNvSpPr>
            <a:spLocks noGrp="1"/>
          </p:cNvSpPr>
          <p:nvPr>
            <p:ph type="title"/>
          </p:nvPr>
        </p:nvSpPr>
        <p:spPr>
          <a:xfrm>
            <a:off x="0" y="3445"/>
            <a:ext cx="9144000" cy="1409331"/>
          </a:xfrm>
        </p:spPr>
        <p:txBody>
          <a:bodyPr/>
          <a:lstStyle/>
          <a:p>
            <a:r>
              <a:rPr lang="el-GR" sz="4800" dirty="0" smtClean="0"/>
              <a:t> </a:t>
            </a:r>
            <a:r>
              <a:rPr lang="el-GR" sz="4000" dirty="0" smtClean="0"/>
              <a:t>Γνωρίζοντας το Μουσείο</a:t>
            </a:r>
            <a:endParaRPr lang="en-US" sz="4000" dirty="0"/>
          </a:p>
        </p:txBody>
      </p:sp>
    </p:spTree>
    <p:extLst>
      <p:ext uri="{BB962C8B-B14F-4D97-AF65-F5344CB8AC3E}">
        <p14:creationId xmlns:p14="http://schemas.microsoft.com/office/powerpoint/2010/main" xmlns="" val="356572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189749"/>
            <a:ext cx="3142104" cy="16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0" y="2204864"/>
            <a:ext cx="9144000" cy="984885"/>
          </a:xfrm>
          <a:prstGeom prst="rect">
            <a:avLst/>
          </a:prstGeom>
          <a:noFill/>
        </p:spPr>
        <p:txBody>
          <a:bodyPr wrap="square" rtlCol="0">
            <a:spAutoFit/>
          </a:bodyPr>
          <a:lstStyle/>
          <a:p>
            <a:r>
              <a:rPr lang="el-GR" sz="2000" dirty="0" smtClean="0"/>
              <a:t>     Το </a:t>
            </a:r>
            <a:r>
              <a:rPr lang="el-GR" sz="2000" dirty="0"/>
              <a:t>ΜΚΤ στεγάζεται σε δύο ξεχωριστά κτίρια, τα οποία συνδέονται μεταξύ τους εσωτερικά: </a:t>
            </a:r>
            <a:r>
              <a:rPr lang="el-GR" sz="2000" dirty="0" smtClean="0"/>
              <a:t>στο </a:t>
            </a:r>
            <a:r>
              <a:rPr lang="el-GR" sz="2000" dirty="0"/>
              <a:t>Κεντρικό </a:t>
            </a:r>
            <a:r>
              <a:rPr lang="el-GR" sz="2000" dirty="0" smtClean="0"/>
              <a:t>Κτίριο και το Μέγαρο Σταθάτου. </a:t>
            </a:r>
          </a:p>
          <a:p>
            <a:endParaRPr lang="el-GR"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3189749"/>
            <a:ext cx="3330595" cy="16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4656092" y="5103674"/>
            <a:ext cx="4380404" cy="1477328"/>
          </a:xfrm>
          <a:prstGeom prst="rect">
            <a:avLst/>
          </a:prstGeom>
          <a:noFill/>
        </p:spPr>
        <p:txBody>
          <a:bodyPr wrap="square" rtlCol="0">
            <a:spAutoFit/>
          </a:bodyPr>
          <a:lstStyle/>
          <a:p>
            <a:pPr algn="just"/>
            <a:r>
              <a:rPr lang="el-GR" dirty="0" smtClean="0"/>
              <a:t>     To </a:t>
            </a:r>
            <a:r>
              <a:rPr lang="el-GR" dirty="0"/>
              <a:t>Μέγαρο </a:t>
            </a:r>
            <a:r>
              <a:rPr lang="el-GR" dirty="0" smtClean="0"/>
              <a:t>Σταθάτου κατασκευάσθηκε το 1895 από τον αρχιτέκτονα </a:t>
            </a:r>
            <a:r>
              <a:rPr lang="en-US" dirty="0"/>
              <a:t>Ernest </a:t>
            </a:r>
            <a:r>
              <a:rPr lang="en-US" dirty="0" err="1" smtClean="0"/>
              <a:t>Ziller</a:t>
            </a:r>
            <a:r>
              <a:rPr lang="el-GR" dirty="0"/>
              <a:t>  ως κατοικία της </a:t>
            </a:r>
            <a:r>
              <a:rPr lang="el-GR" dirty="0" smtClean="0"/>
              <a:t>οικογενείας Σταθάτου</a:t>
            </a:r>
            <a:r>
              <a:rPr lang="el-GR" dirty="0"/>
              <a:t>. Τ</a:t>
            </a:r>
            <a:r>
              <a:rPr lang="el-GR" dirty="0" smtClean="0"/>
              <a:t>ο 1991 παραχωρήθηκε στο ΜΚΤ, και από τότε φιλοξενεί τις περιοδικές </a:t>
            </a:r>
            <a:r>
              <a:rPr lang="el-GR" dirty="0"/>
              <a:t>εκθέσεις </a:t>
            </a:r>
            <a:r>
              <a:rPr lang="el-GR" dirty="0" smtClean="0"/>
              <a:t>του.</a:t>
            </a:r>
            <a:endParaRPr lang="en-US" dirty="0"/>
          </a:p>
        </p:txBody>
      </p:sp>
      <p:sp>
        <p:nvSpPr>
          <p:cNvPr id="11" name="TextBox 10"/>
          <p:cNvSpPr txBox="1"/>
          <p:nvPr/>
        </p:nvSpPr>
        <p:spPr>
          <a:xfrm>
            <a:off x="0" y="5103674"/>
            <a:ext cx="4283968" cy="1477328"/>
          </a:xfrm>
          <a:prstGeom prst="rect">
            <a:avLst/>
          </a:prstGeom>
          <a:noFill/>
        </p:spPr>
        <p:txBody>
          <a:bodyPr wrap="square" rtlCol="0">
            <a:spAutoFit/>
          </a:bodyPr>
          <a:lstStyle/>
          <a:p>
            <a:pPr algn="just"/>
            <a:r>
              <a:rPr lang="el-GR" dirty="0" smtClean="0"/>
              <a:t>     Το </a:t>
            </a:r>
            <a:r>
              <a:rPr lang="el-GR" dirty="0"/>
              <a:t>Κεντρικό </a:t>
            </a:r>
            <a:r>
              <a:rPr lang="el-GR" dirty="0" smtClean="0"/>
              <a:t>Κτίριο κατασκευάστηκε </a:t>
            </a:r>
            <a:r>
              <a:rPr lang="el-GR" dirty="0"/>
              <a:t>το 1985 από τον αρχιτέκτονα Ιωάννη Βικέλα για να στεγάσει τις μόνιμες συλλογές </a:t>
            </a:r>
            <a:r>
              <a:rPr lang="el-GR" dirty="0" smtClean="0"/>
              <a:t>του ΜΚΤ</a:t>
            </a:r>
            <a:r>
              <a:rPr lang="el-GR" dirty="0"/>
              <a:t>. </a:t>
            </a:r>
            <a:r>
              <a:rPr lang="el-GR" dirty="0" smtClean="0"/>
              <a:t>Σε αυτό συμπεριλαμβάνεται και η Νέα πτέρυγα που κατασκευάστηκε το 2005.</a:t>
            </a:r>
            <a:endParaRPr lang="en-US" dirty="0"/>
          </a:p>
        </p:txBody>
      </p:sp>
      <p:sp>
        <p:nvSpPr>
          <p:cNvPr id="8" name="Title 2"/>
          <p:cNvSpPr>
            <a:spLocks noGrp="1"/>
          </p:cNvSpPr>
          <p:nvPr>
            <p:ph type="title"/>
          </p:nvPr>
        </p:nvSpPr>
        <p:spPr>
          <a:xfrm>
            <a:off x="0" y="3445"/>
            <a:ext cx="9144000" cy="1409331"/>
          </a:xfrm>
        </p:spPr>
        <p:txBody>
          <a:bodyPr/>
          <a:lstStyle/>
          <a:p>
            <a:r>
              <a:rPr lang="el-GR" sz="4800" dirty="0" smtClean="0"/>
              <a:t> </a:t>
            </a:r>
            <a:r>
              <a:rPr lang="el-GR" sz="4000" dirty="0" smtClean="0"/>
              <a:t>Γνωρίζοντας το Μουσείο</a:t>
            </a:r>
            <a:endParaRPr lang="en-US" sz="4000" dirty="0"/>
          </a:p>
        </p:txBody>
      </p:sp>
    </p:spTree>
    <p:extLst>
      <p:ext uri="{BB962C8B-B14F-4D97-AF65-F5344CB8AC3E}">
        <p14:creationId xmlns:p14="http://schemas.microsoft.com/office/powerpoint/2010/main" xmlns="" val="384221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132856"/>
            <a:ext cx="8136904" cy="4725144"/>
          </a:xfrm>
        </p:spPr>
        <p:txBody>
          <a:bodyPr>
            <a:normAutofit/>
          </a:bodyPr>
          <a:lstStyle/>
          <a:p>
            <a:r>
              <a:rPr lang="el-GR" sz="2200" b="1" dirty="0">
                <a:solidFill>
                  <a:schemeClr val="tx2"/>
                </a:solidFill>
              </a:rPr>
              <a:t>Εκθέσεις: </a:t>
            </a:r>
            <a:r>
              <a:rPr lang="el-GR" sz="2000" dirty="0">
                <a:solidFill>
                  <a:schemeClr val="tx1"/>
                </a:solidFill>
              </a:rPr>
              <a:t>δυνατότητα πληροφόρησης για τις παλαιώτερες, τις τρέχουσες και τις μέλλουσες εκθέσεις του Μουσείου. </a:t>
            </a:r>
          </a:p>
          <a:p>
            <a:endParaRPr lang="el-GR" sz="400" b="1" dirty="0" smtClean="0">
              <a:solidFill>
                <a:schemeClr val="tx2"/>
              </a:solidFill>
            </a:endParaRPr>
          </a:p>
          <a:p>
            <a:r>
              <a:rPr lang="el-GR" sz="2200" b="1" dirty="0" smtClean="0">
                <a:solidFill>
                  <a:schemeClr val="tx2"/>
                </a:solidFill>
              </a:rPr>
              <a:t>Εκδόσεις:</a:t>
            </a:r>
            <a:r>
              <a:rPr lang="el-GR" sz="2200" b="1" dirty="0" smtClean="0"/>
              <a:t> </a:t>
            </a:r>
            <a:r>
              <a:rPr lang="el-GR" sz="2000" dirty="0" smtClean="0">
                <a:solidFill>
                  <a:schemeClr val="tx1"/>
                </a:solidFill>
              </a:rPr>
              <a:t>του Μουσείου σχετικά με τις συλλογές και τις εκθέσεις του, καθώς και εκδόσεις/βοηθήματα για τους εκπαιδευτικούς.</a:t>
            </a:r>
          </a:p>
          <a:p>
            <a:endParaRPr lang="el-GR" sz="400" dirty="0" smtClean="0">
              <a:solidFill>
                <a:schemeClr val="tx1"/>
              </a:solidFill>
            </a:endParaRPr>
          </a:p>
          <a:p>
            <a:r>
              <a:rPr lang="el-GR" sz="2200" b="1" dirty="0" smtClean="0">
                <a:solidFill>
                  <a:schemeClr val="tx2"/>
                </a:solidFill>
              </a:rPr>
              <a:t>Φίλοι ΜΚΤ: </a:t>
            </a:r>
            <a:r>
              <a:rPr lang="el-GR" sz="2000" dirty="0" smtClean="0">
                <a:solidFill>
                  <a:schemeClr val="tx1"/>
                </a:solidFill>
              </a:rPr>
              <a:t>δυνατότητα αποκτήσης ετήσιας συνδρομής και συμβολής στο έργο του Μουσείου ως υποστηρικτής, δωρητής ή χορηγός. </a:t>
            </a:r>
          </a:p>
          <a:p>
            <a:endParaRPr lang="el-GR" sz="400" dirty="0" smtClean="0">
              <a:solidFill>
                <a:schemeClr val="tx1"/>
              </a:solidFill>
            </a:endParaRPr>
          </a:p>
          <a:p>
            <a:r>
              <a:rPr lang="el-GR" sz="2200" b="1" dirty="0" smtClean="0">
                <a:solidFill>
                  <a:schemeClr val="tx2"/>
                </a:solidFill>
              </a:rPr>
              <a:t>Πληροφορίες</a:t>
            </a:r>
            <a:r>
              <a:rPr lang="el-GR" sz="2000" b="1" dirty="0" smtClean="0">
                <a:solidFill>
                  <a:schemeClr val="tx2"/>
                </a:solidFill>
              </a:rPr>
              <a:t>:</a:t>
            </a:r>
            <a:r>
              <a:rPr lang="el-GR" sz="2000" b="1" dirty="0" smtClean="0">
                <a:solidFill>
                  <a:schemeClr val="tx1"/>
                </a:solidFill>
              </a:rPr>
              <a:t> </a:t>
            </a:r>
            <a:r>
              <a:rPr lang="el-GR" sz="2000" dirty="0" smtClean="0">
                <a:solidFill>
                  <a:schemeClr val="tx1"/>
                </a:solidFill>
              </a:rPr>
              <a:t>σχετικά με τις ώρες λειτουργίας, το εισιτήριο, την πρόσβαση στο μουσείο, τράπεζες, ταχυδρομεία και άλλα μουσεία που βρίσκονται κοντά, καθώς και πληροφορίες για τον χώρο του μουσείου.</a:t>
            </a:r>
          </a:p>
          <a:p>
            <a:endParaRPr lang="el-GR" sz="400" b="1" dirty="0" smtClean="0">
              <a:solidFill>
                <a:schemeClr val="tx1"/>
              </a:solidFill>
            </a:endParaRPr>
          </a:p>
          <a:p>
            <a:r>
              <a:rPr lang="el-GR" sz="2200" b="1" dirty="0" smtClean="0">
                <a:solidFill>
                  <a:schemeClr val="tx2"/>
                </a:solidFill>
              </a:rPr>
              <a:t>Νέα: </a:t>
            </a:r>
            <a:r>
              <a:rPr lang="el-GR" sz="2000" dirty="0" smtClean="0">
                <a:solidFill>
                  <a:schemeClr val="tx1"/>
                </a:solidFill>
              </a:rPr>
              <a:t>για συνέδρια, εκδηλώσεις και άλλες δραστηριότητες του Μουσείου.</a:t>
            </a:r>
          </a:p>
          <a:p>
            <a:endParaRPr lang="en-US" sz="400" dirty="0" smtClean="0">
              <a:solidFill>
                <a:schemeClr val="tx1"/>
              </a:solidFill>
            </a:endParaRPr>
          </a:p>
          <a:p>
            <a:r>
              <a:rPr lang="el-GR" sz="2200" b="1" dirty="0">
                <a:solidFill>
                  <a:schemeClr val="tx2"/>
                </a:solidFill>
              </a:rPr>
              <a:t>Πωλητήριο: </a:t>
            </a:r>
            <a:r>
              <a:rPr lang="el-GR" sz="2000" dirty="0">
                <a:solidFill>
                  <a:schemeClr val="tx1"/>
                </a:solidFill>
              </a:rPr>
              <a:t>δυνατότητα ηλεκτρονικής αγοράς αντικειμένων εμπνευσμένων απο τις συλλογές του Μουσείου</a:t>
            </a:r>
            <a:r>
              <a:rPr lang="el-GR" sz="2000" dirty="0" smtClean="0">
                <a:solidFill>
                  <a:schemeClr val="tx1"/>
                </a:solidFill>
              </a:rPr>
              <a:t>.</a:t>
            </a:r>
          </a:p>
          <a:p>
            <a:endParaRPr lang="el-GR" sz="400" dirty="0">
              <a:solidFill>
                <a:schemeClr val="tx1"/>
              </a:solidFill>
            </a:endParaRPr>
          </a:p>
          <a:p>
            <a:endParaRPr lang="el-GR" sz="2200" dirty="0" smtClean="0"/>
          </a:p>
        </p:txBody>
      </p:sp>
      <p:sp>
        <p:nvSpPr>
          <p:cNvPr id="5" name="Title 2"/>
          <p:cNvSpPr>
            <a:spLocks noGrp="1"/>
          </p:cNvSpPr>
          <p:nvPr>
            <p:ph type="title"/>
          </p:nvPr>
        </p:nvSpPr>
        <p:spPr>
          <a:xfrm>
            <a:off x="0" y="3445"/>
            <a:ext cx="9144000" cy="1409331"/>
          </a:xfrm>
        </p:spPr>
        <p:txBody>
          <a:bodyPr/>
          <a:lstStyle/>
          <a:p>
            <a:r>
              <a:rPr lang="el-GR" sz="4000" dirty="0"/>
              <a:t>Προβολή Μουσείου</a:t>
            </a:r>
            <a:endParaRPr lang="en-US" sz="4000" dirty="0"/>
          </a:p>
        </p:txBody>
      </p:sp>
    </p:spTree>
    <p:extLst>
      <p:ext uri="{BB962C8B-B14F-4D97-AF65-F5344CB8AC3E}">
        <p14:creationId xmlns:p14="http://schemas.microsoft.com/office/powerpoint/2010/main" xmlns="" val="24610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094016"/>
            <a:ext cx="8640960" cy="4726377"/>
          </a:xfrm>
        </p:spPr>
        <p:txBody>
          <a:bodyPr>
            <a:normAutofit lnSpcReduction="10000"/>
          </a:bodyPr>
          <a:lstStyle/>
          <a:p>
            <a:pPr marL="0" indent="0">
              <a:buNone/>
            </a:pPr>
            <a:r>
              <a:rPr lang="el-GR" sz="2000" dirty="0">
                <a:solidFill>
                  <a:schemeClr val="tx1"/>
                </a:solidFill>
              </a:rPr>
              <a:t> </a:t>
            </a:r>
            <a:r>
              <a:rPr lang="el-GR" sz="2000" dirty="0" smtClean="0">
                <a:solidFill>
                  <a:schemeClr val="tx1"/>
                </a:solidFill>
              </a:rPr>
              <a:t>    Το Μουσείο Κυκλαδικής Τέχνης εκθέτει τρεις διαφορετικές ενότητες αντικειμένων, τη συλλογή για: </a:t>
            </a:r>
          </a:p>
          <a:p>
            <a:pPr marL="0" indent="0">
              <a:buNone/>
            </a:pPr>
            <a:endParaRPr lang="el-GR" sz="200" dirty="0" smtClean="0">
              <a:solidFill>
                <a:schemeClr val="tx1"/>
              </a:solidFill>
            </a:endParaRPr>
          </a:p>
          <a:p>
            <a:r>
              <a:rPr lang="el-GR" sz="2000" b="1" dirty="0" smtClean="0">
                <a:solidFill>
                  <a:schemeClr val="tx2"/>
                </a:solidFill>
              </a:rPr>
              <a:t>τον Αρχαίο ελληνικό πολιτισμό, </a:t>
            </a:r>
            <a:r>
              <a:rPr lang="el-GR" sz="2000" dirty="0" smtClean="0">
                <a:solidFill>
                  <a:schemeClr val="tx1"/>
                </a:solidFill>
              </a:rPr>
              <a:t>για τον οποίο διαθέτει δύο εκθέσεις. Η μια είναι αφιερωμένη στην καθημερινή ζωή στην αρχαιότητα και η άλλη στην αρχαία ελληνική τέχνη.</a:t>
            </a:r>
          </a:p>
          <a:p>
            <a:endParaRPr lang="el-GR" sz="400" b="1" dirty="0" smtClean="0">
              <a:solidFill>
                <a:schemeClr val="tx2"/>
              </a:solidFill>
            </a:endParaRPr>
          </a:p>
          <a:p>
            <a:r>
              <a:rPr lang="el-GR" sz="2000" b="1" dirty="0" smtClean="0">
                <a:solidFill>
                  <a:schemeClr val="tx2"/>
                </a:solidFill>
              </a:rPr>
              <a:t>τον Κυκλαδικό πολιτισμό</a:t>
            </a:r>
            <a:r>
              <a:rPr lang="en-US" sz="2000" b="1" dirty="0" smtClean="0">
                <a:solidFill>
                  <a:schemeClr val="tx2"/>
                </a:solidFill>
              </a:rPr>
              <a:t>,</a:t>
            </a:r>
            <a:r>
              <a:rPr lang="el-GR" sz="2000" b="1" dirty="0" smtClean="0">
                <a:solidFill>
                  <a:schemeClr val="tx2"/>
                </a:solidFill>
              </a:rPr>
              <a:t> </a:t>
            </a:r>
            <a:r>
              <a:rPr lang="el-GR" sz="2000" dirty="0" smtClean="0">
                <a:solidFill>
                  <a:schemeClr val="tx1"/>
                </a:solidFill>
              </a:rPr>
              <a:t>στην οποία ο επισκέπτης μπορεί να δεί την εξέλιξη της Κυκλαδικής τέχνης μέσα στον χρόνο. </a:t>
            </a:r>
            <a:endParaRPr lang="el-GR" sz="2000" b="1" dirty="0" smtClean="0">
              <a:solidFill>
                <a:schemeClr val="tx2"/>
              </a:solidFill>
            </a:endParaRPr>
          </a:p>
          <a:p>
            <a:pPr marL="0" indent="0">
              <a:buNone/>
            </a:pPr>
            <a:endParaRPr lang="el-GR" sz="400" b="1" dirty="0" smtClean="0">
              <a:solidFill>
                <a:schemeClr val="tx2"/>
              </a:solidFill>
            </a:endParaRPr>
          </a:p>
          <a:p>
            <a:r>
              <a:rPr lang="el-GR" sz="2000" b="1" dirty="0" smtClean="0">
                <a:solidFill>
                  <a:schemeClr val="tx2"/>
                </a:solidFill>
              </a:rPr>
              <a:t>τον Κυπριακό πολιτισμό</a:t>
            </a:r>
            <a:r>
              <a:rPr lang="en-US" sz="2000" b="1" dirty="0" smtClean="0">
                <a:solidFill>
                  <a:schemeClr val="tx2"/>
                </a:solidFill>
              </a:rPr>
              <a:t>,</a:t>
            </a:r>
            <a:r>
              <a:rPr lang="el-GR" sz="2000" b="1" dirty="0" smtClean="0">
                <a:solidFill>
                  <a:schemeClr val="tx2"/>
                </a:solidFill>
              </a:rPr>
              <a:t> </a:t>
            </a:r>
            <a:r>
              <a:rPr lang="el-GR" sz="2000" dirty="0" smtClean="0">
                <a:solidFill>
                  <a:schemeClr val="tx1"/>
                </a:solidFill>
              </a:rPr>
              <a:t>όπου παρουσιάζεται η ιστορία και η εξέλιξη της τέχνης στον κυπριακό χώρο από την </a:t>
            </a:r>
            <a:r>
              <a:rPr lang="el-GR" sz="2000" dirty="0"/>
              <a:t>Χαλκολιθική ως </a:t>
            </a:r>
            <a:r>
              <a:rPr lang="el-GR" sz="2000" dirty="0" smtClean="0"/>
              <a:t>τη Βυζαντινή και νεότερη </a:t>
            </a:r>
            <a:r>
              <a:rPr lang="el-GR" sz="2000" dirty="0"/>
              <a:t>περίοδο. </a:t>
            </a:r>
            <a:endParaRPr lang="el-GR" sz="2000" b="1" dirty="0">
              <a:solidFill>
                <a:schemeClr val="tx2"/>
              </a:solidFill>
            </a:endParaRPr>
          </a:p>
          <a:p>
            <a:pPr marL="0" indent="0">
              <a:buNone/>
            </a:pPr>
            <a:endParaRPr lang="el-GR" sz="1100" dirty="0">
              <a:solidFill>
                <a:schemeClr val="tx1"/>
              </a:solidFill>
            </a:endParaRPr>
          </a:p>
          <a:p>
            <a:pPr marL="0" indent="0">
              <a:buNone/>
            </a:pPr>
            <a:r>
              <a:rPr lang="el-GR" sz="2000" dirty="0" smtClean="0">
                <a:solidFill>
                  <a:schemeClr val="tx1"/>
                </a:solidFill>
              </a:rPr>
              <a:t>Για κάθε μία από τις συλλογές ο διαδυκτιακός τόπος του μουσείου προσφέρει:</a:t>
            </a:r>
          </a:p>
          <a:p>
            <a:pPr lvl="1">
              <a:buFont typeface="Wingdings" pitchFamily="2" charset="2"/>
              <a:buChar char="Ø"/>
            </a:pPr>
            <a:r>
              <a:rPr lang="el-GR" sz="2000" dirty="0" smtClean="0">
                <a:solidFill>
                  <a:schemeClr val="tx1"/>
                </a:solidFill>
              </a:rPr>
              <a:t>Φωτογραφίες </a:t>
            </a:r>
            <a:r>
              <a:rPr lang="el-GR" sz="2000" dirty="0">
                <a:solidFill>
                  <a:schemeClr val="tx1"/>
                </a:solidFill>
              </a:rPr>
              <a:t>επιλεγμένων εκθεμάτων. </a:t>
            </a:r>
          </a:p>
          <a:p>
            <a:pPr lvl="1">
              <a:buFont typeface="Wingdings" pitchFamily="2" charset="2"/>
              <a:buChar char="Ø"/>
            </a:pPr>
            <a:r>
              <a:rPr lang="el-GR" sz="2000" dirty="0">
                <a:solidFill>
                  <a:schemeClr val="tx1"/>
                </a:solidFill>
              </a:rPr>
              <a:t>Πληροφορίες για την Γεωγραφία και την Ιστορία τους.</a:t>
            </a:r>
          </a:p>
          <a:p>
            <a:pPr lvl="1">
              <a:buFont typeface="Wingdings" pitchFamily="2" charset="2"/>
              <a:buChar char="Ø"/>
            </a:pPr>
            <a:r>
              <a:rPr lang="el-GR" sz="2000" dirty="0">
                <a:solidFill>
                  <a:schemeClr val="tx1"/>
                </a:solidFill>
              </a:rPr>
              <a:t>Θεματικές σελίδες με πληροφορίες για τον πολιτισμό τους</a:t>
            </a:r>
            <a:r>
              <a:rPr lang="el-GR" sz="2000" dirty="0" smtClean="0">
                <a:solidFill>
                  <a:schemeClr val="tx1"/>
                </a:solidFill>
              </a:rPr>
              <a:t>.</a:t>
            </a:r>
            <a:endParaRPr lang="el-GR" sz="1800" dirty="0">
              <a:solidFill>
                <a:schemeClr val="tx1"/>
              </a:solidFill>
            </a:endParaRPr>
          </a:p>
        </p:txBody>
      </p:sp>
      <p:sp>
        <p:nvSpPr>
          <p:cNvPr id="5" name="Title 2"/>
          <p:cNvSpPr txBox="1">
            <a:spLocks/>
          </p:cNvSpPr>
          <p:nvPr/>
        </p:nvSpPr>
        <p:spPr>
          <a:xfrm>
            <a:off x="0" y="3445"/>
            <a:ext cx="9144000" cy="1409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smtClean="0"/>
              <a:t>Προβολή Μουσείου</a:t>
            </a:r>
            <a:endParaRPr lang="en-US" sz="4000" dirty="0"/>
          </a:p>
        </p:txBody>
      </p:sp>
      <p:pic>
        <p:nvPicPr>
          <p:cNvPr id="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2253" y="6399750"/>
            <a:ext cx="4572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31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0180" y="3917700"/>
            <a:ext cx="4006393" cy="2445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0180" y="881672"/>
            <a:ext cx="4006394" cy="2445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4190" y="3917700"/>
            <a:ext cx="4006394" cy="2445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081" y="891711"/>
            <a:ext cx="4006394" cy="2445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0" y="60408"/>
            <a:ext cx="9144000" cy="584775"/>
          </a:xfrm>
          <a:prstGeom prst="rect">
            <a:avLst/>
          </a:prstGeom>
          <a:noFill/>
        </p:spPr>
        <p:txBody>
          <a:bodyPr wrap="square" rtlCol="0">
            <a:spAutoFit/>
          </a:bodyPr>
          <a:lstStyle/>
          <a:p>
            <a:pPr algn="ctr"/>
            <a:r>
              <a:rPr lang="el-GR" sz="3200" b="1" dirty="0" smtClean="0">
                <a:solidFill>
                  <a:schemeClr val="tx2"/>
                </a:solidFill>
              </a:rPr>
              <a:t>Αίθουσες μόνιμων συλλογών</a:t>
            </a:r>
            <a:endParaRPr lang="en-US" sz="3200" b="1" dirty="0">
              <a:solidFill>
                <a:schemeClr val="tx2"/>
              </a:solidFill>
            </a:endParaRPr>
          </a:p>
        </p:txBody>
      </p:sp>
      <p:sp>
        <p:nvSpPr>
          <p:cNvPr id="3" name="TextBox 2"/>
          <p:cNvSpPr txBox="1"/>
          <p:nvPr/>
        </p:nvSpPr>
        <p:spPr>
          <a:xfrm>
            <a:off x="4845165" y="3326829"/>
            <a:ext cx="3816424" cy="369332"/>
          </a:xfrm>
          <a:prstGeom prst="rect">
            <a:avLst/>
          </a:prstGeom>
          <a:noFill/>
        </p:spPr>
        <p:txBody>
          <a:bodyPr wrap="square" rtlCol="0">
            <a:spAutoFit/>
          </a:bodyPr>
          <a:lstStyle/>
          <a:p>
            <a:pPr algn="ctr"/>
            <a:r>
              <a:rPr lang="el-GR" dirty="0" smtClean="0"/>
              <a:t>Καθημερινή ζωή στην αρχαιότητα</a:t>
            </a:r>
            <a:endParaRPr lang="en-US" dirty="0"/>
          </a:p>
        </p:txBody>
      </p:sp>
      <p:sp>
        <p:nvSpPr>
          <p:cNvPr id="4" name="TextBox 3"/>
          <p:cNvSpPr txBox="1"/>
          <p:nvPr/>
        </p:nvSpPr>
        <p:spPr>
          <a:xfrm>
            <a:off x="922569" y="3336869"/>
            <a:ext cx="2808312" cy="369332"/>
          </a:xfrm>
          <a:prstGeom prst="rect">
            <a:avLst/>
          </a:prstGeom>
          <a:noFill/>
        </p:spPr>
        <p:txBody>
          <a:bodyPr wrap="square" rtlCol="0">
            <a:spAutoFit/>
          </a:bodyPr>
          <a:lstStyle/>
          <a:p>
            <a:pPr algn="ctr"/>
            <a:r>
              <a:rPr lang="el-GR" dirty="0" smtClean="0"/>
              <a:t>Αρχαία ελληνική τέχνη</a:t>
            </a:r>
            <a:endParaRPr lang="en-US" dirty="0"/>
          </a:p>
        </p:txBody>
      </p:sp>
      <p:sp>
        <p:nvSpPr>
          <p:cNvPr id="5" name="TextBox 4"/>
          <p:cNvSpPr txBox="1"/>
          <p:nvPr/>
        </p:nvSpPr>
        <p:spPr>
          <a:xfrm>
            <a:off x="983088" y="6382660"/>
            <a:ext cx="2687273" cy="369332"/>
          </a:xfrm>
          <a:prstGeom prst="rect">
            <a:avLst/>
          </a:prstGeom>
          <a:noFill/>
        </p:spPr>
        <p:txBody>
          <a:bodyPr wrap="square" rtlCol="0">
            <a:spAutoFit/>
          </a:bodyPr>
          <a:lstStyle/>
          <a:p>
            <a:r>
              <a:rPr lang="el-GR" dirty="0" smtClean="0"/>
              <a:t>Κυκλαδικός πολιτισμός</a:t>
            </a:r>
            <a:endParaRPr lang="en-US" dirty="0"/>
          </a:p>
        </p:txBody>
      </p:sp>
      <p:sp>
        <p:nvSpPr>
          <p:cNvPr id="10" name="TextBox 9"/>
          <p:cNvSpPr txBox="1"/>
          <p:nvPr/>
        </p:nvSpPr>
        <p:spPr>
          <a:xfrm>
            <a:off x="5409740" y="6380420"/>
            <a:ext cx="2687273" cy="369332"/>
          </a:xfrm>
          <a:prstGeom prst="rect">
            <a:avLst/>
          </a:prstGeom>
          <a:noFill/>
        </p:spPr>
        <p:txBody>
          <a:bodyPr wrap="square" rtlCol="0">
            <a:spAutoFit/>
          </a:bodyPr>
          <a:lstStyle/>
          <a:p>
            <a:pPr algn="ctr"/>
            <a:r>
              <a:rPr lang="el-GR" dirty="0" smtClean="0"/>
              <a:t>Κυπριακός πολιτισμός</a:t>
            </a:r>
            <a:endParaRPr lang="en-US" dirty="0"/>
          </a:p>
        </p:txBody>
      </p:sp>
    </p:spTree>
    <p:extLst>
      <p:ext uri="{BB962C8B-B14F-4D97-AF65-F5344CB8AC3E}">
        <p14:creationId xmlns:p14="http://schemas.microsoft.com/office/powerpoint/2010/main" xmlns="" val="3465952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060848"/>
            <a:ext cx="8208912" cy="4392488"/>
          </a:xfrm>
        </p:spPr>
        <p:txBody>
          <a:bodyPr>
            <a:normAutofit lnSpcReduction="10000"/>
          </a:bodyPr>
          <a:lstStyle/>
          <a:p>
            <a:pPr marL="0" indent="0">
              <a:buNone/>
            </a:pPr>
            <a:endParaRPr lang="el-GR" sz="2200" b="1" dirty="0" smtClean="0">
              <a:solidFill>
                <a:schemeClr val="tx1"/>
              </a:solidFill>
            </a:endParaRPr>
          </a:p>
          <a:p>
            <a:r>
              <a:rPr lang="el-GR" sz="2200" b="1" dirty="0" smtClean="0">
                <a:solidFill>
                  <a:schemeClr val="tx2"/>
                </a:solidFill>
              </a:rPr>
              <a:t>Περιήγηση:</a:t>
            </a:r>
            <a:r>
              <a:rPr lang="el-GR" sz="2200" dirty="0" smtClean="0">
                <a:solidFill>
                  <a:schemeClr val="tx2"/>
                </a:solidFill>
              </a:rPr>
              <a:t> </a:t>
            </a:r>
            <a:r>
              <a:rPr lang="el-GR" sz="2000" dirty="0" smtClean="0">
                <a:solidFill>
                  <a:schemeClr val="tx1"/>
                </a:solidFill>
              </a:rPr>
              <a:t>στα Ελληνικά και τα Αγγλικά.</a:t>
            </a:r>
          </a:p>
          <a:p>
            <a:endParaRPr lang="el-GR" sz="2200" dirty="0" smtClean="0">
              <a:solidFill>
                <a:schemeClr val="tx1"/>
              </a:solidFill>
            </a:endParaRPr>
          </a:p>
          <a:p>
            <a:r>
              <a:rPr lang="el-GR" sz="2200" b="1" dirty="0" smtClean="0">
                <a:solidFill>
                  <a:schemeClr val="tx2"/>
                </a:solidFill>
              </a:rPr>
              <a:t>Αναζήτηση:</a:t>
            </a:r>
          </a:p>
          <a:p>
            <a:pPr lvl="1">
              <a:buFont typeface="Wingdings" pitchFamily="2" charset="2"/>
              <a:buChar char="Ø"/>
            </a:pPr>
            <a:r>
              <a:rPr lang="el-GR" sz="2000" dirty="0" smtClean="0">
                <a:solidFill>
                  <a:schemeClr val="tx1"/>
                </a:solidFill>
              </a:rPr>
              <a:t>Απλή</a:t>
            </a:r>
          </a:p>
          <a:p>
            <a:pPr lvl="1">
              <a:buFont typeface="Wingdings" pitchFamily="2" charset="2"/>
              <a:buChar char="Ø"/>
            </a:pPr>
            <a:r>
              <a:rPr lang="el-GR" sz="2000" dirty="0">
                <a:solidFill>
                  <a:schemeClr val="tx1"/>
                </a:solidFill>
              </a:rPr>
              <a:t>Σύνθετη αναζήτηση </a:t>
            </a:r>
            <a:r>
              <a:rPr lang="el-GR" sz="2000" dirty="0" smtClean="0">
                <a:solidFill>
                  <a:schemeClr val="tx1"/>
                </a:solidFill>
              </a:rPr>
              <a:t>στις </a:t>
            </a:r>
            <a:r>
              <a:rPr lang="el-GR" sz="2000" dirty="0">
                <a:solidFill>
                  <a:schemeClr val="tx1"/>
                </a:solidFill>
              </a:rPr>
              <a:t>«Συλλογές». </a:t>
            </a:r>
          </a:p>
          <a:p>
            <a:pPr marL="0" indent="0">
              <a:buNone/>
            </a:pPr>
            <a:endParaRPr lang="el-GR" sz="2200" dirty="0" smtClean="0">
              <a:solidFill>
                <a:schemeClr val="tx1"/>
              </a:solidFill>
            </a:endParaRPr>
          </a:p>
          <a:p>
            <a:r>
              <a:rPr lang="en-US" sz="2200" b="1" dirty="0" smtClean="0">
                <a:solidFill>
                  <a:schemeClr val="tx2"/>
                </a:solidFill>
              </a:rPr>
              <a:t>Links</a:t>
            </a:r>
            <a:r>
              <a:rPr lang="el-GR" sz="2200" b="1" dirty="0">
                <a:solidFill>
                  <a:schemeClr val="tx2"/>
                </a:solidFill>
              </a:rPr>
              <a:t>:</a:t>
            </a:r>
            <a:r>
              <a:rPr lang="en-US" sz="2200" dirty="0" smtClean="0">
                <a:solidFill>
                  <a:schemeClr val="tx1"/>
                </a:solidFill>
              </a:rPr>
              <a:t> </a:t>
            </a:r>
            <a:endParaRPr lang="el-GR" sz="2200" dirty="0" smtClean="0">
              <a:solidFill>
                <a:schemeClr val="tx1"/>
              </a:solidFill>
            </a:endParaRPr>
          </a:p>
          <a:p>
            <a:pPr lvl="1">
              <a:buFont typeface="Wingdings" pitchFamily="2" charset="2"/>
              <a:buChar char="Ø"/>
            </a:pPr>
            <a:r>
              <a:rPr lang="el-GR" sz="2000" dirty="0" smtClean="0">
                <a:solidFill>
                  <a:schemeClr val="tx1"/>
                </a:solidFill>
              </a:rPr>
              <a:t>Βίντεο σχετικά με τον Κυκλαδικό πολιτισμό και το Μουσείο,</a:t>
            </a:r>
            <a:r>
              <a:rPr lang="el-GR" sz="2000" dirty="0">
                <a:solidFill>
                  <a:schemeClr val="tx1"/>
                </a:solidFill>
              </a:rPr>
              <a:t> </a:t>
            </a:r>
            <a:r>
              <a:rPr lang="el-GR" sz="2000" dirty="0" smtClean="0">
                <a:solidFill>
                  <a:schemeClr val="tx1"/>
                </a:solidFill>
              </a:rPr>
              <a:t>όπου σε παραπέμπει η ιστοσελίδα του </a:t>
            </a:r>
            <a:r>
              <a:rPr lang="en-US" sz="2000" dirty="0" smtClean="0">
                <a:solidFill>
                  <a:schemeClr val="tx1"/>
                </a:solidFill>
              </a:rPr>
              <a:t>M</a:t>
            </a:r>
            <a:r>
              <a:rPr lang="el-GR" sz="2000" dirty="0" smtClean="0">
                <a:solidFill>
                  <a:schemeClr val="tx1"/>
                </a:solidFill>
              </a:rPr>
              <a:t>ουσείου.  </a:t>
            </a:r>
          </a:p>
          <a:p>
            <a:pPr marL="731520" lvl="2">
              <a:buFont typeface="Wingdings" pitchFamily="2" charset="2"/>
              <a:buChar char="Ø"/>
            </a:pPr>
            <a:r>
              <a:rPr lang="el-GR" dirty="0" smtClean="0">
                <a:solidFill>
                  <a:schemeClr val="tx1"/>
                </a:solidFill>
              </a:rPr>
              <a:t>Στις «</a:t>
            </a:r>
            <a:r>
              <a:rPr lang="el-GR" dirty="0">
                <a:solidFill>
                  <a:schemeClr val="tx1"/>
                </a:solidFill>
              </a:rPr>
              <a:t>Συλλογές</a:t>
            </a:r>
            <a:r>
              <a:rPr lang="el-GR" dirty="0" smtClean="0">
                <a:solidFill>
                  <a:schemeClr val="tx1"/>
                </a:solidFill>
              </a:rPr>
              <a:t>»,  που </a:t>
            </a:r>
            <a:r>
              <a:rPr lang="el-GR" dirty="0">
                <a:solidFill>
                  <a:schemeClr val="tx1"/>
                </a:solidFill>
              </a:rPr>
              <a:t>παραπέμπουν σε απόψεις  ιστορικών και μουσείων </a:t>
            </a:r>
            <a:r>
              <a:rPr lang="el-GR" dirty="0" smtClean="0">
                <a:solidFill>
                  <a:schemeClr val="tx1"/>
                </a:solidFill>
              </a:rPr>
              <a:t>γι’ </a:t>
            </a:r>
            <a:r>
              <a:rPr lang="el-GR" dirty="0">
                <a:solidFill>
                  <a:schemeClr val="tx1"/>
                </a:solidFill>
              </a:rPr>
              <a:t>αυτούς τους πολιτισμούς. </a:t>
            </a:r>
          </a:p>
          <a:p>
            <a:endParaRPr lang="el-GR" sz="2200" dirty="0" smtClean="0">
              <a:solidFill>
                <a:schemeClr val="tx1"/>
              </a:solidFill>
            </a:endParaRPr>
          </a:p>
          <a:p>
            <a:pPr marL="0" indent="0">
              <a:buNone/>
            </a:pPr>
            <a:endParaRPr lang="en-US" sz="2200" dirty="0">
              <a:solidFill>
                <a:schemeClr val="tx1"/>
              </a:solidFill>
            </a:endParaRPr>
          </a:p>
        </p:txBody>
      </p:sp>
      <p:sp>
        <p:nvSpPr>
          <p:cNvPr id="5" name="Title 2"/>
          <p:cNvSpPr>
            <a:spLocks noGrp="1"/>
          </p:cNvSpPr>
          <p:nvPr>
            <p:ph type="title"/>
          </p:nvPr>
        </p:nvSpPr>
        <p:spPr>
          <a:xfrm>
            <a:off x="0" y="3445"/>
            <a:ext cx="9144000" cy="1409331"/>
          </a:xfrm>
        </p:spPr>
        <p:txBody>
          <a:bodyPr/>
          <a:lstStyle/>
          <a:p>
            <a:r>
              <a:rPr lang="el-GR" sz="4000" dirty="0"/>
              <a:t>Δυνατότητες διαδυκτιακού τόπου</a:t>
            </a:r>
            <a:endParaRPr lang="en-US" sz="4000" dirty="0"/>
          </a:p>
        </p:txBody>
      </p:sp>
    </p:spTree>
    <p:extLst>
      <p:ext uri="{BB962C8B-B14F-4D97-AF65-F5344CB8AC3E}">
        <p14:creationId xmlns:p14="http://schemas.microsoft.com/office/powerpoint/2010/main" xmlns="" val="4294382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2614</TotalTime>
  <Words>1374</Words>
  <Application>Microsoft Office PowerPoint</Application>
  <PresentationFormat>Προβολή στην οθόνη (4:3)</PresentationFormat>
  <Paragraphs>223</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Hardcover</vt:lpstr>
      <vt:lpstr>Διαφάνεια 1</vt:lpstr>
      <vt:lpstr>Διαφάνεια 2</vt:lpstr>
      <vt:lpstr>Διαφάνεια 3</vt:lpstr>
      <vt:lpstr> Γνωρίζοντας το Μουσείο</vt:lpstr>
      <vt:lpstr> Γνωρίζοντας το Μουσείο</vt:lpstr>
      <vt:lpstr>Προβολή Μουσείου</vt:lpstr>
      <vt:lpstr>Διαφάνεια 7</vt:lpstr>
      <vt:lpstr>Διαφάνεια 8</vt:lpstr>
      <vt:lpstr>Δυνατότητες διαδυκτιακού τόπου</vt:lpstr>
      <vt:lpstr>Διαφάνεια 10</vt:lpstr>
      <vt:lpstr>Εκπαιδευτική πολιτική Μουσείου</vt:lpstr>
      <vt:lpstr>Εκπαιδευτική πολιτική Μουσείου</vt:lpstr>
      <vt:lpstr>Διαφάνεια 13</vt:lpstr>
      <vt:lpstr>Διαφάνεια 14</vt:lpstr>
      <vt:lpstr>Διαφάνεια 15</vt:lpstr>
      <vt:lpstr>Γνωριμία με το μουσειακό αντικείμενο</vt:lpstr>
      <vt:lpstr>Γνωριμία με το μουσειακό αντικείμενο</vt:lpstr>
      <vt:lpstr>Διαφάνεια 18</vt:lpstr>
      <vt:lpstr>Διαφάνεια 19</vt:lpstr>
      <vt:lpstr>Λόγοι επιλογής σε σχέση με το  Αναλυτικό πρόγραμμα </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LAB</dc:creator>
  <cp:lastModifiedBy>Teacher</cp:lastModifiedBy>
  <cp:revision>282</cp:revision>
  <dcterms:created xsi:type="dcterms:W3CDTF">2011-11-16T06:29:55Z</dcterms:created>
  <dcterms:modified xsi:type="dcterms:W3CDTF">2013-02-11T11:19:56Z</dcterms:modified>
</cp:coreProperties>
</file>