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60" r:id="rId5"/>
    <p:sldId id="261" r:id="rId6"/>
    <p:sldId id="262" r:id="rId7"/>
    <p:sldId id="263" r:id="rId8"/>
    <p:sldId id="264" r:id="rId9"/>
    <p:sldId id="259" r:id="rId10"/>
    <p:sldId id="258" r:id="rId11"/>
    <p:sldId id="265" r:id="rId1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CA16B-805D-4D9D-9379-397EDA07B00E}" type="datetimeFigureOut">
              <a:rPr lang="el-GR" smtClean="0"/>
              <a:pPr/>
              <a:t>1/4/2023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90036-CB3B-42C5-B75E-38036E3F562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CA16B-805D-4D9D-9379-397EDA07B00E}" type="datetimeFigureOut">
              <a:rPr lang="el-GR" smtClean="0"/>
              <a:pPr/>
              <a:t>1/4/2023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90036-CB3B-42C5-B75E-38036E3F562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CA16B-805D-4D9D-9379-397EDA07B00E}" type="datetimeFigureOut">
              <a:rPr lang="el-GR" smtClean="0"/>
              <a:pPr/>
              <a:t>1/4/2023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90036-CB3B-42C5-B75E-38036E3F562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CA16B-805D-4D9D-9379-397EDA07B00E}" type="datetimeFigureOut">
              <a:rPr lang="el-GR" smtClean="0"/>
              <a:pPr/>
              <a:t>1/4/2023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90036-CB3B-42C5-B75E-38036E3F562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CA16B-805D-4D9D-9379-397EDA07B00E}" type="datetimeFigureOut">
              <a:rPr lang="el-GR" smtClean="0"/>
              <a:pPr/>
              <a:t>1/4/2023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90036-CB3B-42C5-B75E-38036E3F562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CA16B-805D-4D9D-9379-397EDA07B00E}" type="datetimeFigureOut">
              <a:rPr lang="el-GR" smtClean="0"/>
              <a:pPr/>
              <a:t>1/4/2023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90036-CB3B-42C5-B75E-38036E3F562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CA16B-805D-4D9D-9379-397EDA07B00E}" type="datetimeFigureOut">
              <a:rPr lang="el-GR" smtClean="0"/>
              <a:pPr/>
              <a:t>1/4/2023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90036-CB3B-42C5-B75E-38036E3F562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CA16B-805D-4D9D-9379-397EDA07B00E}" type="datetimeFigureOut">
              <a:rPr lang="el-GR" smtClean="0"/>
              <a:pPr/>
              <a:t>1/4/2023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90036-CB3B-42C5-B75E-38036E3F562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CA16B-805D-4D9D-9379-397EDA07B00E}" type="datetimeFigureOut">
              <a:rPr lang="el-GR" smtClean="0"/>
              <a:pPr/>
              <a:t>1/4/2023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90036-CB3B-42C5-B75E-38036E3F562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CA16B-805D-4D9D-9379-397EDA07B00E}" type="datetimeFigureOut">
              <a:rPr lang="el-GR" smtClean="0"/>
              <a:pPr/>
              <a:t>1/4/2023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90036-CB3B-42C5-B75E-38036E3F562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CA16B-805D-4D9D-9379-397EDA07B00E}" type="datetimeFigureOut">
              <a:rPr lang="el-GR" smtClean="0"/>
              <a:pPr/>
              <a:t>1/4/2023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90036-CB3B-42C5-B75E-38036E3F562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2CA16B-805D-4D9D-9379-397EDA07B00E}" type="datetimeFigureOut">
              <a:rPr lang="el-GR" smtClean="0"/>
              <a:pPr/>
              <a:t>1/4/2023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D90036-CB3B-42C5-B75E-38036E3F562F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Ηγεσία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Ερευνητικές παραδόσεις στην Κοινωνική Ψυχολογία</a:t>
            </a:r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Γενική βιβλιογραφία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 smtClean="0"/>
              <a:t>Antonakis</a:t>
            </a:r>
            <a:r>
              <a:rPr lang="en-US" dirty="0" smtClean="0"/>
              <a:t> &amp; Day </a:t>
            </a:r>
            <a:r>
              <a:rPr lang="el-GR" dirty="0" smtClean="0"/>
              <a:t>(</a:t>
            </a:r>
            <a:r>
              <a:rPr lang="en-US" dirty="0" smtClean="0"/>
              <a:t>Eds.) (2017) </a:t>
            </a:r>
            <a:r>
              <a:rPr lang="en-US" i="1" dirty="0" smtClean="0"/>
              <a:t>The nature of leadership</a:t>
            </a:r>
          </a:p>
          <a:p>
            <a:r>
              <a:rPr lang="en-US" dirty="0" smtClean="0"/>
              <a:t>Bass (2008) </a:t>
            </a:r>
            <a:r>
              <a:rPr lang="en-US" i="1" dirty="0" smtClean="0"/>
              <a:t>The Bass handbook of leadership. </a:t>
            </a:r>
            <a:r>
              <a:rPr lang="en-US" dirty="0" smtClean="0"/>
              <a:t>4</a:t>
            </a:r>
            <a:r>
              <a:rPr lang="en-US" baseline="30000" dirty="0" smtClean="0"/>
              <a:t>th</a:t>
            </a:r>
            <a:r>
              <a:rPr lang="en-US" dirty="0" smtClean="0"/>
              <a:t> ed.</a:t>
            </a:r>
          </a:p>
          <a:p>
            <a:r>
              <a:rPr lang="en-US" dirty="0" err="1" smtClean="0"/>
              <a:t>Bryman</a:t>
            </a:r>
            <a:r>
              <a:rPr lang="en-US" dirty="0" smtClean="0"/>
              <a:t> et al (Eds.) (2011) </a:t>
            </a:r>
            <a:r>
              <a:rPr lang="en-US" i="1" dirty="0" smtClean="0"/>
              <a:t>The Sage handbook of leadership</a:t>
            </a:r>
          </a:p>
          <a:p>
            <a:r>
              <a:rPr lang="en-US" dirty="0" smtClean="0"/>
              <a:t>English (Ed.) (1997) </a:t>
            </a:r>
            <a:r>
              <a:rPr lang="en-US" i="1" dirty="0" smtClean="0"/>
              <a:t>The Sage handbook of educational leadership</a:t>
            </a:r>
          </a:p>
          <a:p>
            <a:r>
              <a:rPr lang="en-US" dirty="0" smtClean="0"/>
              <a:t>English (Ed.) (2011) </a:t>
            </a:r>
            <a:r>
              <a:rPr lang="en-US" i="1" dirty="0" smtClean="0"/>
              <a:t>The Sage handbook of educational leadership. </a:t>
            </a:r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ed. </a:t>
            </a:r>
          </a:p>
          <a:p>
            <a:r>
              <a:rPr lang="en-US" dirty="0" err="1" smtClean="0"/>
              <a:t>Northouse</a:t>
            </a:r>
            <a:r>
              <a:rPr lang="en-US" dirty="0" smtClean="0"/>
              <a:t> (2019) </a:t>
            </a:r>
            <a:r>
              <a:rPr lang="el-GR" i="1" dirty="0" smtClean="0"/>
              <a:t>Ηγεσία</a:t>
            </a:r>
            <a:endParaRPr lang="en-US" i="1" dirty="0" smtClean="0"/>
          </a:p>
          <a:p>
            <a:r>
              <a:rPr lang="el-GR" dirty="0" err="1" smtClean="0"/>
              <a:t>Ταμίσογλου</a:t>
            </a:r>
            <a:r>
              <a:rPr lang="el-GR" dirty="0" smtClean="0"/>
              <a:t> (2020) </a:t>
            </a:r>
            <a:r>
              <a:rPr lang="el-GR" i="1" dirty="0" smtClean="0"/>
              <a:t>Ηγεσία στην εκπαίδευση</a:t>
            </a:r>
            <a:endParaRPr lang="en-US" i="1" dirty="0" smtClean="0"/>
          </a:p>
          <a:p>
            <a:r>
              <a:rPr lang="en-US" dirty="0" smtClean="0"/>
              <a:t>Waite &amp; </a:t>
            </a:r>
            <a:r>
              <a:rPr lang="en-US" dirty="0" err="1" smtClean="0"/>
              <a:t>Bogotch</a:t>
            </a:r>
            <a:r>
              <a:rPr lang="en-US" dirty="0" smtClean="0"/>
              <a:t> (Eds.) (2017) </a:t>
            </a:r>
            <a:r>
              <a:rPr lang="en-US" i="1" dirty="0" smtClean="0"/>
              <a:t>The Wiley international handbook of educational leadership</a:t>
            </a:r>
          </a:p>
          <a:p>
            <a:r>
              <a:rPr lang="en-US" dirty="0" err="1" smtClean="0"/>
              <a:t>Yukl</a:t>
            </a:r>
            <a:r>
              <a:rPr lang="en-US" dirty="0" smtClean="0"/>
              <a:t> (</a:t>
            </a:r>
            <a:r>
              <a:rPr lang="el-GR" dirty="0" smtClean="0"/>
              <a:t>2009) </a:t>
            </a:r>
            <a:r>
              <a:rPr lang="el-GR" i="1" dirty="0" smtClean="0"/>
              <a:t>Ηγεσία στους οργανισμούς</a:t>
            </a:r>
            <a:endParaRPr lang="el-GR" i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Η ηγεσία </a:t>
            </a:r>
            <a:r>
              <a:rPr lang="el-GR" smtClean="0"/>
              <a:t>στο Ευρετήριο</a:t>
            </a:r>
            <a:br>
              <a:rPr lang="el-GR" smtClean="0"/>
            </a:br>
            <a:r>
              <a:rPr lang="el-GR" smtClean="0"/>
              <a:t>(</a:t>
            </a:r>
            <a:r>
              <a:rPr lang="en-US" dirty="0" smtClean="0"/>
              <a:t>Morgan</a:t>
            </a:r>
            <a:r>
              <a:rPr lang="el-GR" dirty="0" smtClean="0"/>
              <a:t>, </a:t>
            </a:r>
            <a:r>
              <a:rPr lang="en-US" dirty="0" smtClean="0"/>
              <a:t>1997)</a:t>
            </a:r>
            <a:endParaRPr lang="el-G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33537" y="1829594"/>
            <a:ext cx="5876925" cy="406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Γενικός ορισμός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l-GR" dirty="0" smtClean="0"/>
              <a:t>	</a:t>
            </a:r>
            <a:r>
              <a:rPr lang="en-US" dirty="0" smtClean="0"/>
              <a:t>lead, </a:t>
            </a:r>
            <a:r>
              <a:rPr lang="el-GR" dirty="0" smtClean="0"/>
              <a:t>ηγούμαι = προπορεύομαι στο δρόμο, καθοδηγώ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l-GR" dirty="0" smtClean="0"/>
              <a:t>Ηγεσία: το να κάνεις τα μέλη της ομάδας να πετυχαίνουν τους στόχους της ομάδας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	Ηγεσία (</a:t>
            </a:r>
            <a:r>
              <a:rPr lang="el-GR" dirty="0" err="1" smtClean="0"/>
              <a:t>κοινωνικοψυχολογικός</a:t>
            </a:r>
            <a:r>
              <a:rPr lang="el-GR" dirty="0" smtClean="0"/>
              <a:t> ορισμός): Μια διαδικασία κοινωνικής επιρροής μέσω της οποίας το άτομο επιστρατεύει και κινητοποιεί τη βοήθεια άλλων για την επίτευξη ενός συλλογικού στόχου (</a:t>
            </a:r>
            <a:r>
              <a:rPr lang="en-US" dirty="0" err="1" smtClean="0"/>
              <a:t>Chemers</a:t>
            </a:r>
            <a:r>
              <a:rPr lang="en-US" dirty="0" smtClean="0"/>
              <a:t>, 2001)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l-GR" dirty="0" smtClean="0"/>
              <a:t>Η ηγεσία ως θεμελιώδης όψη όλων των ομάδων, δηλαδή ως άνιση κατανομή εξουσίας και επιρροής (ηγέτες </a:t>
            </a:r>
            <a:r>
              <a:rPr lang="en-US" dirty="0" smtClean="0"/>
              <a:t>vs. </a:t>
            </a:r>
            <a:r>
              <a:rPr lang="el-GR" dirty="0" smtClean="0"/>
              <a:t>οπαδοί)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r>
              <a:rPr lang="en-US" i="1" dirty="0" smtClean="0"/>
              <a:t>	Handbook of Social Psychology</a:t>
            </a:r>
          </a:p>
          <a:p>
            <a:pPr>
              <a:buNone/>
            </a:pPr>
            <a:r>
              <a:rPr lang="en-US" dirty="0" smtClean="0"/>
              <a:t>		Gibb (1954) 1</a:t>
            </a:r>
            <a:r>
              <a:rPr lang="en-US" baseline="30000" dirty="0" smtClean="0"/>
              <a:t>st</a:t>
            </a:r>
            <a:r>
              <a:rPr lang="en-US" dirty="0" smtClean="0"/>
              <a:t> edition &amp; Gibb (1968) 2</a:t>
            </a:r>
            <a:r>
              <a:rPr lang="en-US" baseline="30000" dirty="0" smtClean="0"/>
              <a:t>nd</a:t>
            </a:r>
            <a:r>
              <a:rPr lang="en-US" dirty="0" smtClean="0"/>
              <a:t> edition </a:t>
            </a:r>
            <a:r>
              <a:rPr lang="en-US" i="1" dirty="0" smtClean="0"/>
              <a:t>Leadership</a:t>
            </a:r>
          </a:p>
          <a:p>
            <a:pPr>
              <a:buNone/>
            </a:pPr>
            <a:r>
              <a:rPr lang="en-US" dirty="0" smtClean="0"/>
              <a:t>		Hollander (1985) 3</a:t>
            </a:r>
            <a:r>
              <a:rPr lang="en-US" baseline="30000" dirty="0" smtClean="0"/>
              <a:t>rd</a:t>
            </a:r>
            <a:r>
              <a:rPr lang="en-US" dirty="0" smtClean="0"/>
              <a:t> edition </a:t>
            </a:r>
            <a:r>
              <a:rPr lang="en-US" i="1" dirty="0" smtClean="0"/>
              <a:t>Leadership and power</a:t>
            </a:r>
          </a:p>
          <a:p>
            <a:pPr>
              <a:buNone/>
            </a:pPr>
            <a:r>
              <a:rPr lang="en-US" dirty="0" smtClean="0"/>
              <a:t>		Hogg (2010) 5</a:t>
            </a:r>
            <a:r>
              <a:rPr lang="en-US" baseline="30000" dirty="0" smtClean="0"/>
              <a:t>th</a:t>
            </a:r>
            <a:r>
              <a:rPr lang="en-US" dirty="0" smtClean="0"/>
              <a:t> edition </a:t>
            </a:r>
            <a:r>
              <a:rPr lang="en-US" i="1" dirty="0" smtClean="0"/>
              <a:t>Influence and leadership</a:t>
            </a:r>
            <a:endParaRPr lang="el-GR" i="1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	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l-GR" dirty="0" smtClean="0"/>
              <a:t>Επικέντρωση της έρευνας στην αποτελεσματικότητα </a:t>
            </a:r>
            <a:r>
              <a:rPr lang="el-GR" smtClean="0"/>
              <a:t>της </a:t>
            </a:r>
            <a:r>
              <a:rPr lang="el-GR" smtClean="0"/>
              <a:t>ηγεσίας </a:t>
            </a:r>
            <a:r>
              <a:rPr lang="en-US" smtClean="0"/>
              <a:t>(</a:t>
            </a:r>
            <a:r>
              <a:rPr lang="el-GR" dirty="0" smtClean="0"/>
              <a:t>βλ. </a:t>
            </a:r>
            <a:r>
              <a:rPr lang="en-US" dirty="0" smtClean="0"/>
              <a:t>Callahan</a:t>
            </a:r>
            <a:r>
              <a:rPr lang="el-GR" dirty="0" smtClean="0"/>
              <a:t> (</a:t>
            </a:r>
            <a:r>
              <a:rPr lang="en-US" dirty="0" smtClean="0"/>
              <a:t>1962</a:t>
            </a:r>
            <a:r>
              <a:rPr lang="el-GR" dirty="0" smtClean="0"/>
              <a:t>)</a:t>
            </a:r>
            <a:r>
              <a:rPr lang="en-US" dirty="0" smtClean="0"/>
              <a:t> </a:t>
            </a:r>
            <a:r>
              <a:rPr lang="en-US" i="1" dirty="0" smtClean="0"/>
              <a:t>Education and the cult of efficiency</a:t>
            </a:r>
            <a:r>
              <a:rPr lang="en-US" dirty="0" smtClean="0"/>
              <a:t>)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Κοινωνική επιρροή &amp; Εξουσία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hangingPunct="0">
              <a:buNone/>
            </a:pPr>
            <a:r>
              <a:rPr lang="el-GR" b="1" dirty="0" smtClean="0"/>
              <a:t>Κοινωνική επιρροή:  </a:t>
            </a:r>
            <a:r>
              <a:rPr lang="el-GR" dirty="0" smtClean="0"/>
              <a:t>αλλαγή ατομικών στάσεων και συμπεριφορών με βάση την άμεση ή έμμεση παρουσία των άλλων</a:t>
            </a:r>
          </a:p>
          <a:p>
            <a:pPr hangingPunct="0">
              <a:buNone/>
            </a:pPr>
            <a:endParaRPr lang="el-GR" b="1" dirty="0" smtClean="0"/>
          </a:p>
          <a:p>
            <a:pPr hangingPunct="0">
              <a:buNone/>
            </a:pPr>
            <a:r>
              <a:rPr lang="el-GR" b="1" dirty="0" smtClean="0"/>
              <a:t>Εξουσία:</a:t>
            </a:r>
            <a:r>
              <a:rPr lang="el-GR" dirty="0" smtClean="0"/>
              <a:t> η ικανότητα ή η δυνατότητα να ασκήσει κανείς επιρροή. Η επιρροή είναι εξουσία εν δράσει</a:t>
            </a:r>
          </a:p>
          <a:p>
            <a:pPr hangingPunct="0"/>
            <a:endParaRPr lang="el-GR" dirty="0" smtClean="0"/>
          </a:p>
          <a:p>
            <a:pPr hangingPunct="0">
              <a:buNone/>
            </a:pPr>
            <a:r>
              <a:rPr lang="el-GR" b="1" dirty="0" smtClean="0"/>
              <a:t>Βάσεις κοινωνικής εξουσίας:</a:t>
            </a:r>
            <a:endParaRPr lang="el-GR" dirty="0" smtClean="0"/>
          </a:p>
          <a:p>
            <a:pPr hangingPunct="0"/>
            <a:r>
              <a:rPr lang="el-GR" dirty="0" smtClean="0"/>
              <a:t>1. Εξουσία βάσει ανταμοιβής</a:t>
            </a:r>
          </a:p>
          <a:p>
            <a:pPr hangingPunct="0"/>
            <a:r>
              <a:rPr lang="el-GR" dirty="0" smtClean="0"/>
              <a:t>	Η ικανότητα να παράσχει ή να υποσχεθεί κανείς ανταμοιβές ως αντάλλαγμα για ενδοτικότητα</a:t>
            </a:r>
          </a:p>
          <a:p>
            <a:pPr hangingPunct="0"/>
            <a:r>
              <a:rPr lang="el-GR" dirty="0" smtClean="0"/>
              <a:t>2. Εξουσία βάσει καταναγκασμού</a:t>
            </a:r>
          </a:p>
          <a:p>
            <a:pPr hangingPunct="0"/>
            <a:r>
              <a:rPr lang="el-GR" dirty="0" smtClean="0"/>
              <a:t>	Η ικανότητα να προβεί κανείς σε τιμωρία σε περίπτωση μη ενδοτικότητας</a:t>
            </a:r>
          </a:p>
          <a:p>
            <a:pPr hangingPunct="0"/>
            <a:r>
              <a:rPr lang="el-GR" dirty="0" smtClean="0"/>
              <a:t>3. Εξουσία βάσει πληροφόρησης</a:t>
            </a:r>
          </a:p>
          <a:p>
            <a:pPr hangingPunct="0"/>
            <a:r>
              <a:rPr lang="el-GR" dirty="0" smtClean="0"/>
              <a:t>	Η πεποίθηση του ατόμου-στόχου ότι το άτομο που ασκεί επιρροή έχει περισσότερη πληροφόρηση</a:t>
            </a:r>
          </a:p>
          <a:p>
            <a:pPr hangingPunct="0"/>
            <a:r>
              <a:rPr lang="el-GR" dirty="0" smtClean="0"/>
              <a:t>4. Εξουσία βάσει ειδικών γνώσεων</a:t>
            </a:r>
          </a:p>
          <a:p>
            <a:pPr hangingPunct="0"/>
            <a:r>
              <a:rPr lang="el-GR" dirty="0" smtClean="0"/>
              <a:t>	Η πεποίθηση του ατόμου-στόχου ότι το άτομο που ασκεί επιρροή έχει γενικά μεγαλύτερη ειδίκευση και γνώση</a:t>
            </a:r>
          </a:p>
          <a:p>
            <a:pPr hangingPunct="0"/>
            <a:r>
              <a:rPr lang="el-GR" dirty="0" smtClean="0"/>
              <a:t>5. Εξουσία βάσει νομιμοποίησης</a:t>
            </a:r>
          </a:p>
          <a:p>
            <a:pPr hangingPunct="0"/>
            <a:r>
              <a:rPr lang="el-GR" dirty="0" smtClean="0"/>
              <a:t>	Η πεποίθηση του ατόμου-στόχου ότι το άτομο που ασκεί επιρροή έχει εξουσιοδοτηθεί από μια αναγνωρισμένη δομή ισχύος να διατάζει και να λαμβάνει αποφάσεις</a:t>
            </a:r>
          </a:p>
          <a:p>
            <a:pPr hangingPunct="0"/>
            <a:r>
              <a:rPr lang="el-GR" dirty="0" smtClean="0"/>
              <a:t>6. Εξουσία βάσει αναφοράς</a:t>
            </a:r>
          </a:p>
          <a:p>
            <a:pPr hangingPunct="0"/>
            <a:r>
              <a:rPr lang="el-GR" dirty="0" smtClean="0"/>
              <a:t>	Ταύτιση με την πηγή επιρροής, έλξη προς αυτήν ή σεβασμός απέναντί της</a:t>
            </a:r>
          </a:p>
          <a:p>
            <a:pPr hangingPunct="0">
              <a:buNone/>
            </a:pPr>
            <a:r>
              <a:rPr lang="el-GR" dirty="0" smtClean="0"/>
              <a:t> </a:t>
            </a:r>
          </a:p>
          <a:p>
            <a:pPr hangingPunct="0">
              <a:buNone/>
            </a:pPr>
            <a:r>
              <a:rPr lang="el-GR" dirty="0" smtClean="0"/>
              <a:t>(</a:t>
            </a:r>
            <a:r>
              <a:rPr lang="en-US" dirty="0" smtClean="0"/>
              <a:t>Hogg</a:t>
            </a:r>
            <a:r>
              <a:rPr lang="el-GR" dirty="0" smtClean="0"/>
              <a:t> &amp; </a:t>
            </a:r>
            <a:r>
              <a:rPr lang="en-US" dirty="0" smtClean="0"/>
              <a:t>Vaughan</a:t>
            </a:r>
            <a:r>
              <a:rPr lang="el-GR" dirty="0" smtClean="0"/>
              <a:t>, 2010)</a:t>
            </a: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Ερευνητικές παραδόσεις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l-GR" dirty="0" smtClean="0"/>
              <a:t>Θεωρία του σπουδαίου προσώπου: Η ηγεσία ως τύπος προσωπικότητας</a:t>
            </a:r>
            <a:r>
              <a:rPr lang="en-US" dirty="0" smtClean="0"/>
              <a:t> </a:t>
            </a:r>
            <a:r>
              <a:rPr lang="el-GR" dirty="0" smtClean="0"/>
              <a:t>με συγκεκριμένα χαρακτηριστικά, έμφυτα ή επίκτητα (π.χ. </a:t>
            </a:r>
            <a:r>
              <a:rPr lang="en-US" dirty="0" smtClean="0"/>
              <a:t>Big Five</a:t>
            </a:r>
            <a:r>
              <a:rPr lang="el-GR" dirty="0" smtClean="0"/>
              <a:t>: εξωστρέφεια/ορμητικότητα, προσήνεια, ευσυνειδησία, συναισθηματική σταθερότητα, νοητική ικανότητα/δεκτικότητα στην εμπειρία</a:t>
            </a:r>
            <a:r>
              <a:rPr lang="en-US" dirty="0" smtClean="0"/>
              <a:t>)</a:t>
            </a:r>
            <a:r>
              <a:rPr lang="el-GR" dirty="0" smtClean="0"/>
              <a:t> </a:t>
            </a:r>
          </a:p>
          <a:p>
            <a:pPr marL="342900" lvl="1" indent="-342900">
              <a:buNone/>
            </a:pPr>
            <a:r>
              <a:rPr lang="el-GR" dirty="0" smtClean="0"/>
              <a:t>		</a:t>
            </a:r>
            <a:r>
              <a:rPr lang="en-US" dirty="0" smtClean="0"/>
              <a:t>Carlyle (1841) </a:t>
            </a:r>
            <a:r>
              <a:rPr lang="en-US" i="1" dirty="0" smtClean="0"/>
              <a:t>On heroes, hero-worship, and the heroic in history </a:t>
            </a:r>
            <a:r>
              <a:rPr lang="el-GR" dirty="0" smtClean="0"/>
              <a:t>(βλ. </a:t>
            </a:r>
            <a:r>
              <a:rPr lang="en-US" dirty="0" smtClean="0"/>
              <a:t>Bentley (1947) </a:t>
            </a:r>
            <a:r>
              <a:rPr lang="en-US" i="1" dirty="0" smtClean="0"/>
              <a:t>The cult of the superman</a:t>
            </a:r>
            <a:r>
              <a:rPr lang="en-US" dirty="0" smtClean="0"/>
              <a:t>)</a:t>
            </a:r>
            <a:endParaRPr lang="el-GR" dirty="0" smtClean="0"/>
          </a:p>
          <a:p>
            <a:pPr marL="342900" lvl="1" indent="-342900">
              <a:buNone/>
            </a:pPr>
            <a:r>
              <a:rPr lang="el-GR" dirty="0" smtClean="0"/>
              <a:t>		</a:t>
            </a:r>
            <a:r>
              <a:rPr lang="en-US" dirty="0" smtClean="0"/>
              <a:t>Max Weber </a:t>
            </a:r>
            <a:r>
              <a:rPr lang="el-GR" dirty="0" smtClean="0"/>
              <a:t>χαρισματική αυθεντία</a:t>
            </a:r>
            <a:r>
              <a:rPr lang="en-US" dirty="0" smtClean="0"/>
              <a:t> (</a:t>
            </a:r>
            <a:r>
              <a:rPr lang="el-GR" dirty="0" smtClean="0"/>
              <a:t>νόμιμη εξουσία)</a:t>
            </a:r>
          </a:p>
          <a:p>
            <a:pPr marL="342900" lvl="1" indent="-342900">
              <a:buNone/>
            </a:pPr>
            <a:r>
              <a:rPr lang="el-GR" dirty="0" smtClean="0"/>
              <a:t>		</a:t>
            </a:r>
            <a:r>
              <a:rPr lang="en-US" dirty="0" err="1" smtClean="0"/>
              <a:t>Stogdill</a:t>
            </a:r>
            <a:r>
              <a:rPr lang="en-US" dirty="0" smtClean="0"/>
              <a:t> (1948)</a:t>
            </a:r>
          </a:p>
          <a:p>
            <a:r>
              <a:rPr lang="el-GR" dirty="0" smtClean="0"/>
              <a:t>Προσεγγίσεις που εστιάζουν στην κατάσταση/απαιτήσεις του έργου</a:t>
            </a:r>
            <a:endParaRPr lang="en-US" dirty="0" smtClean="0"/>
          </a:p>
          <a:p>
            <a:r>
              <a:rPr lang="el-GR" dirty="0" smtClean="0"/>
              <a:t>Προσεγγίσεις που εστιάζουν στη συμπεριφορά των ηγετών (ύφος ηγεσίας) (</a:t>
            </a:r>
            <a:r>
              <a:rPr lang="en-US" dirty="0" err="1" smtClean="0"/>
              <a:t>Lippitt</a:t>
            </a:r>
            <a:r>
              <a:rPr lang="en-US" dirty="0" smtClean="0"/>
              <a:t> &amp; White, 1943)</a:t>
            </a:r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Ερευνητικές παραδόσεις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 smtClean="0"/>
              <a:t>Θεωρίες συγκυρίας: η αποτελεσματικότητα του ηγέτη ως προς συγκεκριμένες συμπεριφορές ή ύφη συμπεριφοράς εξαρτάται από τη φύση της εκάστοτε κατάστασης</a:t>
            </a:r>
          </a:p>
          <a:p>
            <a:pPr lvl="1"/>
            <a:r>
              <a:rPr lang="el-GR" dirty="0" smtClean="0"/>
              <a:t>Θεωρία του </a:t>
            </a:r>
            <a:r>
              <a:rPr lang="en-US" dirty="0" smtClean="0"/>
              <a:t>Fiedler (1964)</a:t>
            </a:r>
            <a:r>
              <a:rPr lang="el-GR" dirty="0" smtClean="0"/>
              <a:t> (Κλίμακα του λιγότερο επιθυμητού συνεργάτη)</a:t>
            </a:r>
          </a:p>
          <a:p>
            <a:pPr lvl="2"/>
            <a:r>
              <a:rPr lang="el-GR" dirty="0" smtClean="0"/>
              <a:t>Ποιότητα των σχέσεων ηγέτη-μέλους</a:t>
            </a:r>
          </a:p>
          <a:p>
            <a:pPr lvl="2"/>
            <a:r>
              <a:rPr lang="el-GR" dirty="0" smtClean="0"/>
              <a:t>Σαφήνεια της δομής του έργου</a:t>
            </a:r>
          </a:p>
          <a:p>
            <a:pPr lvl="2"/>
            <a:r>
              <a:rPr lang="el-GR" dirty="0" smtClean="0"/>
              <a:t>Εγγενής δύναμη και εξουσία που έχει ο ηγέτης λόγω της θέσης του ως ηγέτη</a:t>
            </a:r>
            <a:endParaRPr lang="en-US" dirty="0" smtClean="0"/>
          </a:p>
          <a:p>
            <a:pPr lvl="1"/>
            <a:r>
              <a:rPr lang="el-GR" dirty="0" smtClean="0"/>
              <a:t>Κανονιστική θεωρία αποφάσεων (</a:t>
            </a:r>
            <a:r>
              <a:rPr lang="en-US" dirty="0" smtClean="0"/>
              <a:t>Vroom &amp; </a:t>
            </a:r>
            <a:r>
              <a:rPr lang="en-US" dirty="0" err="1" smtClean="0"/>
              <a:t>Jago</a:t>
            </a:r>
            <a:r>
              <a:rPr lang="en-US" dirty="0" smtClean="0"/>
              <a:t>, 1988)</a:t>
            </a:r>
            <a:r>
              <a:rPr lang="el-GR" dirty="0" smtClean="0"/>
              <a:t>:  Αποτελεσματικότητα στρατηγικών λήψης αποφάσεων (αυταρχικές, συμβουλευτικές, ομαδικής λήψης απόφασης)</a:t>
            </a:r>
            <a:endParaRPr lang="en-US" dirty="0" smtClean="0"/>
          </a:p>
          <a:p>
            <a:pPr lvl="1"/>
            <a:r>
              <a:rPr lang="el-GR" dirty="0" smtClean="0"/>
              <a:t>Θεωρία πορείας-στόχου (</a:t>
            </a:r>
            <a:r>
              <a:rPr lang="en-US" dirty="0" smtClean="0"/>
              <a:t>House, 1996)</a:t>
            </a:r>
            <a:r>
              <a:rPr lang="el-GR" dirty="0" smtClean="0"/>
              <a:t>: ηγετικές συμπεριφορές δόμησης (του έργου) και ενδιαφέροντος (προσωπικές και συναισθηματικές ανάγκες των μελών)</a:t>
            </a: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Ερευνητικές παραδόσεις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Burns (1978)</a:t>
            </a:r>
            <a:r>
              <a:rPr lang="el-GR" dirty="0" smtClean="0"/>
              <a:t>: Συναλλακτική ηγεσία </a:t>
            </a:r>
            <a:r>
              <a:rPr lang="en-US" dirty="0" smtClean="0"/>
              <a:t>vs. </a:t>
            </a:r>
            <a:r>
              <a:rPr lang="el-GR" dirty="0" smtClean="0"/>
              <a:t>Μετασχηματιστική ηγεσία (ύφη ηγεσίας)</a:t>
            </a:r>
          </a:p>
          <a:p>
            <a:r>
              <a:rPr lang="el-GR" b="1" i="1" dirty="0" smtClean="0"/>
              <a:t>Συναλλακτική ηγεσία: </a:t>
            </a:r>
            <a:r>
              <a:rPr lang="el-GR" dirty="0" smtClean="0"/>
              <a:t>μια διαδικασία ανταλλαγής που είναι ανάλογη με συμβατικές σχέσεις στην οικονομική ζωή και εξαρτάται από την καλή πίστη των συμμετεχόντων</a:t>
            </a:r>
          </a:p>
          <a:p>
            <a:pPr>
              <a:buNone/>
            </a:pPr>
            <a:r>
              <a:rPr lang="el-GR" dirty="0" smtClean="0"/>
              <a:t>		Θεωρία ανταλλαγής ηγέτη-μέλους: καλής ποιότητας προσωπικές σχέσεις ανταλλαγής με τα μεμονωμένα μέλη </a:t>
            </a:r>
          </a:p>
          <a:p>
            <a:r>
              <a:rPr lang="el-GR" b="1" i="1" dirty="0" smtClean="0"/>
              <a:t>Μετασχηματιστική ηγεσία </a:t>
            </a:r>
            <a:r>
              <a:rPr lang="el-GR" dirty="0" smtClean="0"/>
              <a:t>(χαρισματική ηγεσία): ο ηγέτης εμπνέει τους οπαδούς να υιοθετήσουν ένα όραμα που περιλαμβάνει περισσότερα από το ατομικό συμφέρον, ισχυρή ταύτιση με τις κεντρικές αξίες της ομάδας</a:t>
            </a:r>
          </a:p>
          <a:p>
            <a:pPr lvl="1"/>
            <a:r>
              <a:rPr lang="el-GR" dirty="0" smtClean="0"/>
              <a:t>Εξατομικευμένο ενδιαφέρον</a:t>
            </a:r>
          </a:p>
          <a:p>
            <a:pPr lvl="1"/>
            <a:r>
              <a:rPr lang="el-GR" dirty="0" smtClean="0"/>
              <a:t>Διανοητική διέγερση</a:t>
            </a:r>
          </a:p>
          <a:p>
            <a:pPr lvl="1"/>
            <a:r>
              <a:rPr lang="el-GR" dirty="0" smtClean="0"/>
              <a:t>Ηγεσία που εμπνέει</a:t>
            </a:r>
          </a:p>
          <a:p>
            <a:pPr lvl="1"/>
            <a:r>
              <a:rPr lang="el-GR" smtClean="0"/>
              <a:t>Προσωπικότητα</a:t>
            </a:r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Γνωστικές ερευνητικές παραδόσεις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Θεωρία κατηγοριοποίησης του ηγέτη (άρρητες θεωρίες ηγεσίας)</a:t>
            </a:r>
          </a:p>
          <a:p>
            <a:r>
              <a:rPr lang="el-GR" dirty="0" smtClean="0"/>
              <a:t>Θεωρία χαρακτηριστικών </a:t>
            </a:r>
            <a:r>
              <a:rPr lang="en-US" dirty="0" smtClean="0"/>
              <a:t>status</a:t>
            </a:r>
            <a:r>
              <a:rPr lang="el-GR" dirty="0" smtClean="0"/>
              <a:t> (ή καταστάσεων προσδοκίας), συγκεκριμένου και διευρυμένου</a:t>
            </a:r>
            <a:endParaRPr lang="en-US" dirty="0" smtClean="0"/>
          </a:p>
          <a:p>
            <a:r>
              <a:rPr lang="el-GR" dirty="0" smtClean="0"/>
              <a:t>Θεωρία της κοινωνικής ταυτότητας της ηγεσίας: ο ηγέτης ως </a:t>
            </a:r>
            <a:r>
              <a:rPr lang="el-GR" dirty="0" err="1" smtClean="0"/>
              <a:t>πρωτοτυπικό</a:t>
            </a:r>
            <a:r>
              <a:rPr lang="el-GR" dirty="0" smtClean="0"/>
              <a:t> μέλος της ομάδας</a:t>
            </a:r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Ερευνητικές παραδόσεις στην κοινωνιολογία και την πολιτισμική/κοινωνική ανθρωπολογία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2000240"/>
            <a:ext cx="8229600" cy="4525963"/>
          </a:xfrm>
        </p:spPr>
        <p:txBody>
          <a:bodyPr/>
          <a:lstStyle/>
          <a:p>
            <a:r>
              <a:rPr lang="en-US" i="1" dirty="0" smtClean="0"/>
              <a:t>Wright-Mills (1951/</a:t>
            </a:r>
            <a:r>
              <a:rPr lang="el-GR" i="1" dirty="0" smtClean="0"/>
              <a:t>1968)</a:t>
            </a:r>
            <a:r>
              <a:rPr lang="en-US" i="1" dirty="0" smtClean="0"/>
              <a:t> </a:t>
            </a:r>
            <a:r>
              <a:rPr lang="el-GR" i="1" dirty="0" smtClean="0"/>
              <a:t>Χαρτογιακάδες</a:t>
            </a:r>
            <a:endParaRPr lang="en-US" i="1" dirty="0" smtClean="0"/>
          </a:p>
          <a:p>
            <a:r>
              <a:rPr lang="en-US" dirty="0" err="1" smtClean="0"/>
              <a:t>Jackall</a:t>
            </a:r>
            <a:r>
              <a:rPr lang="en-US" dirty="0" smtClean="0"/>
              <a:t> (1988/2005) </a:t>
            </a:r>
            <a:r>
              <a:rPr lang="el-GR" i="1" dirty="0" smtClean="0"/>
              <a:t>Ηθικοί λαβύρινθοι: Ηθική, επιχειρήσεις και ο κόσμος των μάνατζερ</a:t>
            </a:r>
          </a:p>
          <a:p>
            <a:r>
              <a:rPr lang="en-US" dirty="0" smtClean="0"/>
              <a:t>Wolcott (1970) </a:t>
            </a:r>
            <a:r>
              <a:rPr lang="en-US" i="1" dirty="0" smtClean="0"/>
              <a:t>The man in the principal</a:t>
            </a:r>
            <a:r>
              <a:rPr lang="el-GR" i="1" dirty="0" smtClean="0"/>
              <a:t>’</a:t>
            </a:r>
            <a:r>
              <a:rPr lang="en-US" i="1" dirty="0" smtClean="0"/>
              <a:t>s office</a:t>
            </a:r>
            <a:endParaRPr lang="el-GR" i="1" dirty="0" smtClean="0"/>
          </a:p>
          <a:p>
            <a:r>
              <a:rPr lang="en-US" dirty="0" err="1" smtClean="0"/>
              <a:t>Mintzberg</a:t>
            </a:r>
            <a:r>
              <a:rPr lang="en-US" dirty="0" smtClean="0"/>
              <a:t> (1973) </a:t>
            </a:r>
            <a:r>
              <a:rPr lang="en-US" i="1" dirty="0" smtClean="0"/>
              <a:t>The nature of managerial work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Συμβολική/πολιτισμική κατανόηση της ηγεσίας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l-GR" dirty="0" smtClean="0"/>
              <a:t>	Η ηγεσία</a:t>
            </a:r>
            <a:r>
              <a:rPr lang="en-US" dirty="0" smtClean="0"/>
              <a:t> </a:t>
            </a:r>
            <a:r>
              <a:rPr lang="el-GR" dirty="0" smtClean="0"/>
              <a:t> ως «διοίκηση του νοήματος», δηλαδή ως ρύθμιση των τρόπων που αντιλαμβάνονται  συγκεκριμένους τρόπους δράσης τα μέλη μιας</a:t>
            </a:r>
            <a:r>
              <a:rPr lang="en-US" dirty="0" smtClean="0"/>
              <a:t> </a:t>
            </a:r>
            <a:r>
              <a:rPr lang="el-GR" dirty="0" smtClean="0"/>
              <a:t>οργάνωσης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Smircich</a:t>
            </a:r>
            <a:r>
              <a:rPr lang="en-US" dirty="0" smtClean="0"/>
              <a:t> &amp; Morgan (1982)</a:t>
            </a: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	Η ηγεσία ως μεταφορά με συνέπεια την εξιδανίκευση συγκεκριμένων τρόπων δράσης (</a:t>
            </a:r>
            <a:r>
              <a:rPr lang="en-US" dirty="0" smtClean="0"/>
              <a:t>the romance of leadership)</a:t>
            </a:r>
            <a:endParaRPr lang="el-GR" dirty="0" smtClean="0"/>
          </a:p>
          <a:p>
            <a:pPr>
              <a:buNone/>
            </a:pPr>
            <a:r>
              <a:rPr lang="el-GR" dirty="0" smtClean="0"/>
              <a:t>	</a:t>
            </a:r>
            <a:r>
              <a:rPr lang="en-US" dirty="0" smtClean="0"/>
              <a:t> 	Murphy &amp; Beck (1993) </a:t>
            </a:r>
            <a:r>
              <a:rPr lang="en-US" i="1" dirty="0" smtClean="0"/>
              <a:t>Understanding the </a:t>
            </a:r>
            <a:r>
              <a:rPr lang="en-US" i="1" dirty="0" err="1" smtClean="0"/>
              <a:t>principalship</a:t>
            </a:r>
            <a:r>
              <a:rPr lang="en-US" i="1" dirty="0" smtClean="0"/>
              <a:t>: Metaphorical themes, 1920s-1990s</a:t>
            </a:r>
          </a:p>
          <a:p>
            <a:pPr>
              <a:buNone/>
            </a:pPr>
            <a:r>
              <a:rPr lang="en-US" i="1" dirty="0" smtClean="0"/>
              <a:t>		</a:t>
            </a:r>
            <a:r>
              <a:rPr lang="en-US" dirty="0" err="1" smtClean="0"/>
              <a:t>Alvesson</a:t>
            </a:r>
            <a:r>
              <a:rPr lang="en-US" dirty="0" smtClean="0"/>
              <a:t> &amp; Spicer (2010) </a:t>
            </a:r>
            <a:r>
              <a:rPr lang="en-US" i="1" dirty="0" smtClean="0"/>
              <a:t>Metaphors we lead by</a:t>
            </a:r>
          </a:p>
          <a:p>
            <a:pPr>
              <a:buNone/>
            </a:pPr>
            <a:r>
              <a:rPr lang="en-US" dirty="0" smtClean="0"/>
              <a:t>	</a:t>
            </a:r>
            <a:endParaRPr lang="en-US" i="1" dirty="0" smtClean="0"/>
          </a:p>
          <a:p>
            <a:pPr>
              <a:buNone/>
            </a:pPr>
            <a:r>
              <a:rPr lang="en-US" i="1" dirty="0" smtClean="0"/>
              <a:t>	</a:t>
            </a:r>
            <a:r>
              <a:rPr lang="el-GR" dirty="0" smtClean="0"/>
              <a:t>Η ηγεσία ως λόγος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err="1" smtClean="0"/>
              <a:t>Gronn</a:t>
            </a:r>
            <a:r>
              <a:rPr lang="en-US" dirty="0" smtClean="0"/>
              <a:t> (1986) </a:t>
            </a:r>
            <a:r>
              <a:rPr lang="en-US" i="1" dirty="0" smtClean="0"/>
              <a:t>The psycho-social dynamics of leading and following</a:t>
            </a:r>
          </a:p>
          <a:p>
            <a:pPr>
              <a:buNone/>
            </a:pPr>
            <a:r>
              <a:rPr lang="el-GR" dirty="0" smtClean="0"/>
              <a:t>		</a:t>
            </a:r>
            <a:r>
              <a:rPr lang="en-US" dirty="0" err="1" smtClean="0"/>
              <a:t>Fairhurst</a:t>
            </a:r>
            <a:r>
              <a:rPr lang="en-US" dirty="0" smtClean="0"/>
              <a:t> (2007) </a:t>
            </a:r>
            <a:r>
              <a:rPr lang="en-US" i="1" dirty="0" smtClean="0"/>
              <a:t>Discursive leadership</a:t>
            </a:r>
            <a:endParaRPr lang="el-GR" i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447</TotalTime>
  <Words>445</Words>
  <Application>Microsoft Office PowerPoint</Application>
  <PresentationFormat>Προβολή στην οθόνη (4:3)</PresentationFormat>
  <Paragraphs>94</Paragraphs>
  <Slides>11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2" baseType="lpstr">
      <vt:lpstr>Θέμα του Office</vt:lpstr>
      <vt:lpstr>Ηγεσία</vt:lpstr>
      <vt:lpstr>Γενικός ορισμός</vt:lpstr>
      <vt:lpstr>Κοινωνική επιρροή &amp; Εξουσία</vt:lpstr>
      <vt:lpstr>Ερευνητικές παραδόσεις</vt:lpstr>
      <vt:lpstr>Ερευνητικές παραδόσεις</vt:lpstr>
      <vt:lpstr>Ερευνητικές παραδόσεις</vt:lpstr>
      <vt:lpstr>Γνωστικές ερευνητικές παραδόσεις</vt:lpstr>
      <vt:lpstr>Ερευνητικές παραδόσεις στην κοινωνιολογία και την πολιτισμική/κοινωνική ανθρωπολογία</vt:lpstr>
      <vt:lpstr>Συμβολική/πολιτισμική κατανόηση της ηγεσίας</vt:lpstr>
      <vt:lpstr>Γενική βιβλιογραφία</vt:lpstr>
      <vt:lpstr>Η ηγεσία στο Ευρετήριο (Morgan, 1997)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Ηγεσία: Ερευνητικές παραδόσεις στην Κοινωνική Ψυχολογία</dc:title>
  <dc:creator>thalia konst</dc:creator>
  <cp:lastModifiedBy>thalia konst</cp:lastModifiedBy>
  <cp:revision>99</cp:revision>
  <dcterms:created xsi:type="dcterms:W3CDTF">2020-11-23T14:41:48Z</dcterms:created>
  <dcterms:modified xsi:type="dcterms:W3CDTF">2023-04-01T12:00:22Z</dcterms:modified>
</cp:coreProperties>
</file>