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7" r:id="rId2"/>
    <p:sldId id="650" r:id="rId3"/>
    <p:sldId id="651" r:id="rId4"/>
    <p:sldId id="654" r:id="rId5"/>
    <p:sldId id="652" r:id="rId6"/>
    <p:sldId id="653" r:id="rId7"/>
    <p:sldId id="655" r:id="rId8"/>
    <p:sldId id="656" r:id="rId9"/>
    <p:sldId id="657" r:id="rId10"/>
    <p:sldId id="658" r:id="rId11"/>
    <p:sldId id="659" r:id="rId12"/>
    <p:sldId id="660" r:id="rId13"/>
    <p:sldId id="662" r:id="rId14"/>
    <p:sldId id="663" r:id="rId15"/>
    <p:sldId id="664" r:id="rId16"/>
    <p:sldId id="661" r:id="rId17"/>
    <p:sldId id="665" r:id="rId18"/>
    <p:sldId id="666" r:id="rId19"/>
    <p:sldId id="667" r:id="rId20"/>
    <p:sldId id="481" r:id="rId2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7E16"/>
    <a:srgbClr val="E4B22D"/>
    <a:srgbClr val="AD3054"/>
    <a:srgbClr val="D3D4D6"/>
    <a:srgbClr val="44C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0"/>
    <p:restoredTop sz="94605"/>
  </p:normalViewPr>
  <p:slideViewPr>
    <p:cSldViewPr snapToGrid="0" snapToObjects="1">
      <p:cViewPr varScale="1">
        <p:scale>
          <a:sx n="83" d="100"/>
          <a:sy n="83" d="100"/>
        </p:scale>
        <p:origin x="9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629948-714A-B74E-9D3B-18E56EC1E8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EB907B1-E436-CC42-83AF-4F3A94EA2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0458C39-83D4-6949-9B4D-4416036FE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3/12/24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B0D3B85-E4A4-2A42-B4B9-094929FE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58A4B0-6D23-C545-8C12-984B064D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140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57F0F5-6494-6F4F-B620-E456FCD59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BDBC017-5D2C-7B4C-8E54-B1290FB89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FB6ADCC-8167-A549-93F8-E80CAF6E0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3/12/24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548506D-7116-CF42-9535-8B4F6B04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ABBFD64-F107-754B-915A-CFA6BC8B8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759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EAF6CDF-E2BB-EC45-8A9C-5C66C0735C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4138670-A410-2342-B6B1-47B742ABD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FBA9A9-DB72-CE45-AC43-30C759173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3/12/24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6BB4519-A31E-8D4F-A150-FE56CE27E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C12A589-4B05-8E49-9058-31B1E119A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416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3D10B1-EA69-E245-85D2-8F44CAC88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AEB11F-351D-5545-8923-E7AAF2CBB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AB796F-D360-FB47-9267-78A90272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3/12/24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D15BD6-6169-5744-9DEA-EFF81B9E9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9693B1A-66BF-7440-B540-C73E7FBBE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9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91200E-BD6A-8B4E-ADCB-99E05A7B4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CD26551-16D0-7548-A607-D5ADEEC8D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079CE42-2AC1-9D45-9EAA-F5292DB74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3/12/24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30C1471-BE4D-A247-9E5D-6BE8CCFED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4C14D2B-85D8-E74A-8211-5B4D9A479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405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ABB172-40D0-E544-B207-9E93DE5B2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5EE0AC-522E-434F-AD3A-D19DEF574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4D7B9E5-84CA-564E-A8B8-61E5C86F3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2129775-F62D-0340-A0F5-E0D745C0C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3/12/24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9E80517-A241-6D42-BA85-C06CA4930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C89B22A-E11B-6A46-B87D-4B7F4E95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403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980E3E-4A1F-B445-8692-A1B164E5A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037F46C-88DF-F14E-A10C-19BA3FE44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B0194A4-0CF2-E643-8E9F-FA78B6890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EC2ADC4-77DD-C143-9CAE-00EE923DAC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E9F2C9D-D50A-DD48-9347-DEEF63A9A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DDDF5E92-CF37-AA4B-AABB-7A063D0C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3/12/24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945FA26-3FBD-944F-970F-72497117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049A1B9-E5BA-2342-B7C4-9681B0FC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668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DD55EC-BBCC-DA47-BF95-360BF8315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77883AC-F2D1-C744-A4C9-6BF92C39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3/12/24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689DC81-87AA-F549-91E8-153D5EC4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2194641-62AA-304C-8EEE-C97DC3743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011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7745D3D-ACEB-C74B-BF21-E9C8B34A4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3/12/24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B0D7E72-00DB-C343-BD2B-4E8D85A5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2C54AED-C89D-9746-A242-149254BB7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697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82C537-05EF-5140-A442-3715609B1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08CC50-1B9D-4240-BEC2-8D333E9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8F9B970-FD2A-6446-BD17-0AD096EC1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4E98A16-673A-2349-B2B9-55DF1ECE0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3/12/24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A6D46B5-9963-9840-AA40-5DF3D6BC1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7893761-A673-4142-AE39-27175F97A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58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C9742E-00ED-E845-A9AD-7BFAEA6CF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62A71FB-913D-5246-AA75-16F901BB38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C5483AD-B213-F747-BD3C-323478FFF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40C10FD-4B0C-6249-B435-B75E47D47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3/12/24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017BD79-5502-BF4B-AABF-4557103E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A675495-F142-D844-8651-F146CBE1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503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AF13F9E-B352-3F4C-8E9C-B6C2FD72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88E46FF-7910-364A-8075-809DE8D66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68544E9-30D6-DF45-92CE-4BA7FDBF6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C3D7D-4998-394F-9A28-3741526A3E02}" type="datetimeFigureOut">
              <a:rPr lang="el-GR" smtClean="0"/>
              <a:t>3/12/24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7BC4F10-8305-3D48-B25D-1F7F37F5F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9BB7788-F022-944C-8A87-1B615170A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264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778710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 ΣΤΗΝ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ΨΥΧΟΛΟΓΙΑ ΤΗΣ ΕΠΙΚΟΙΝΩΝΙΑΣ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408943" y="2533036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4136799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Απλώς παρατηρούμε τι συμβαίνει ανάμεσα στους συμμετέχοντες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9328" y="2890391"/>
            <a:ext cx="42620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ΕΠΙΠΕΔΟ</a:t>
            </a:r>
          </a:p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ΣΥΝΑΝΤΗΣΗΣ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684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0"/>
            <a:ext cx="764318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Λαμβάνουμε υπόψη τις προηγούμενες εμπειρίες των υποκειμένων (από ανάλογες σχέσεις που είχε ο καθένας ή/και από την μεταξύ τους σχέση)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Λαμβάνουμε επίσης υπόψη τις στάσεις, κίνητρα, επιδιώξεις και τις προσμονές τους από τον άλλο και από την σχέση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Κάθε συνάντηση μία δυναμική στην οποία τα παραπάνω συναντώνται και συνδυάζονται και που οι πρωταγωνιστές αδυνατούν να ελέγξουν απόλυτα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ΕΠΙΠΕΔΟ ΧΡΟΝΙΚΗΣ ΔΥΝΑΜΙΚΗΣ</a:t>
            </a:r>
          </a:p>
        </p:txBody>
      </p:sp>
    </p:spTree>
    <p:extLst>
      <p:ext uri="{BB962C8B-B14F-4D97-AF65-F5344CB8AC3E}">
        <p14:creationId xmlns:p14="http://schemas.microsoft.com/office/powerpoint/2010/main" val="3624221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Λαμβάνουμε υπόψη ό,τι επηρεάζει την συνάντηση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Φυσικό περιβάλλον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Κανόνες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Κώδικες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Τελετουργικά που δομούν τη σχέση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0" y="2397948"/>
            <a:ext cx="426203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ΕΠΙΠΕΔΟ</a:t>
            </a:r>
          </a:p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ΠΛΑΙΣΙΟΥ &amp; ΕΥΡΥΤΕΡΟΥ ΠΕΔΙΟΥ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027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ΠΛΑΙΣΙΟ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2319BFD-6A1C-6349-9358-B84FC3930690}"/>
              </a:ext>
            </a:extLst>
          </p:cNvPr>
          <p:cNvSpPr txBox="1"/>
          <p:nvPr/>
        </p:nvSpPr>
        <p:spPr>
          <a:xfrm>
            <a:off x="-100796" y="912573"/>
            <a:ext cx="1221530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Χωροχρονικά</a:t>
            </a: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 στοιχεία εντός των οποίων εκτυλίσσεται η αλληλεπίδραση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Φυσική – αντικειμενική διάσταση των στοιχείων (φωτισμός, χρωματισμός, αριθμός θέσεων αίθουσας </a:t>
            </a:r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κλπ</a:t>
            </a: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Η διάταξη δεν είναι ποτέ ουδέτερη, αλλά πλούσια σε πολιτισμικές και συμβολικές σημασίες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Στον συγκεκριμένο χώρο προάγεται ένα συγκεκριμένο είδος επικοινωνίας και ένα συγκεκριμένο είδος σχέσης 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Επικοινωνιακοί κώδικες (πχ. </a:t>
            </a:r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μονόδρομη</a:t>
            </a: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 επικοινωνία)</a:t>
            </a:r>
          </a:p>
        </p:txBody>
      </p:sp>
    </p:spTree>
    <p:extLst>
      <p:ext uri="{BB962C8B-B14F-4D97-AF65-F5344CB8AC3E}">
        <p14:creationId xmlns:p14="http://schemas.microsoft.com/office/powerpoint/2010/main" val="2396248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ΚΑΤΑΣΤΑΣΗ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2319BFD-6A1C-6349-9358-B84FC3930690}"/>
              </a:ext>
            </a:extLst>
          </p:cNvPr>
          <p:cNvSpPr txBox="1"/>
          <p:nvPr/>
        </p:nvSpPr>
        <p:spPr>
          <a:xfrm>
            <a:off x="50341" y="1073674"/>
            <a:ext cx="1221530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Το σενάριο που οργανώνει το είδος της σχέσης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Το ίδιο πλαίσιο μπορεί να αντιστοιχεί σε πολλές καταστάσεις (σαλόνι σπιτιού)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Ορίζει σημαντικότατα στοιχεία της συνάντησης: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Θεματολογία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Κώδικες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Διακυβεύματα</a:t>
            </a: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1828800" lvl="3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Ρόλοι κ.α.</a:t>
            </a:r>
          </a:p>
        </p:txBody>
      </p:sp>
    </p:spTree>
    <p:extLst>
      <p:ext uri="{BB962C8B-B14F-4D97-AF65-F5344CB8AC3E}">
        <p14:creationId xmlns:p14="http://schemas.microsoft.com/office/powerpoint/2010/main" val="1343640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ΘΕΣΜΟΣ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2319BFD-6A1C-6349-9358-B84FC3930690}"/>
              </a:ext>
            </a:extLst>
          </p:cNvPr>
          <p:cNvSpPr txBox="1"/>
          <p:nvPr/>
        </p:nvSpPr>
        <p:spPr>
          <a:xfrm>
            <a:off x="50341" y="871973"/>
            <a:ext cx="1187271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Πλαίσιο και κατάσταση εγγράφονται στον θεσμό (οικογένεια, σχολείο, δουλειά κ.α.)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Επηρεάζει άμεσα το είδος, τη συχνότητα, το κλίμα, το ύφος, τους κανόνες…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Παράδειγμα: σε εταιρεία όπου οι εργαζόμενοι μιλούν μεταξύ τους στον ενικό αλλά σε συγκεκριμένα πλαίσια μιλούν στον πληθυντικό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Οι θεσμοί εγγράφονται σε ιστορικό και πολιτισμικό περιβάλλον</a:t>
            </a:r>
          </a:p>
        </p:txBody>
      </p:sp>
    </p:spTree>
    <p:extLst>
      <p:ext uri="{BB962C8B-B14F-4D97-AF65-F5344CB8AC3E}">
        <p14:creationId xmlns:p14="http://schemas.microsoft.com/office/powerpoint/2010/main" val="3748726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238758"/>
            <a:ext cx="764318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Χαρακτηρίζει την φύση μίας σχέσης (κοντινός φίλος, μακρινός συγγενής)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Αποτελεί μεταβλητή της διαπροσωπικής σχέσης καθώς ερχόμαστε πιο κοντά όταν επικοινωνούμε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l-GR" sz="3000" b="1" u="sng" dirty="0">
                <a:solidFill>
                  <a:schemeClr val="accent6">
                    <a:lumMod val="50000"/>
                  </a:schemeClr>
                </a:solidFill>
              </a:rPr>
              <a:t>ΔΙΑΠΡΟΣΩΠΙΚΗ ΑΠΟΣΤΑΣΗ</a:t>
            </a:r>
          </a:p>
          <a:p>
            <a:endParaRPr lang="el-GR" sz="3000" b="1" u="sng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Ορίζεται και μαθαίνεται κοινωνικά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Συνάρτηση της ψυχολογικής και κοινωνικής απόστασης μεταξύ των ατόμων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Αποτελεί και συμβολική προβολή της απόστασης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ΑΠΟΣΤΑΣΗ</a:t>
            </a:r>
          </a:p>
        </p:txBody>
      </p:sp>
    </p:spTree>
    <p:extLst>
      <p:ext uri="{BB962C8B-B14F-4D97-AF65-F5344CB8AC3E}">
        <p14:creationId xmlns:p14="http://schemas.microsoft.com/office/powerpoint/2010/main" val="588002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σχέση καθορίζει την απόσταση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Επίσης η απόσταση (γεωγραφική) μπορεί να καθορίζει την σχέση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Γάμοι μεταξύ ατόμων με την ίδια γεωγραφική προέλευση και που διαμένουν κοντά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μεγάλη συχνότητα με την οποία βλέπουμε κάποιον, αυξάνει την πιθανότητα να θέλουμε να έρθουμε σε επαφή μαζί του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-23305" y="2831620"/>
            <a:ext cx="4262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ΑΠΟΣΤΑΣΗ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200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82085"/>
            <a:ext cx="764318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Ψυχολογικά: μεγάλη απόσταση με έναν άγνωστο, κοντά με ένα οικείο πρόσωπο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Οι γνωστοί που συναντάμε τακτικά (περιπτεράς, γείτονες, συγγενείς φίλων) είναι στην πραγματικότητα άγνωστοι με τους οποίους διατηρούμε κοινωνικά κωδικοποιημένες σχέσεις (συμβατικές, στερεοτυπικές, τελετουργικές)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Οι σχέσεις περιορίζονται σε στοιχειώδεις τελετουργικές συναλλαγές και η απουσία ή υπερβολή θα μπορούσε να εκληφθεί αξιοπερίεργη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ΑΠΟΣΤΑΣΗ</a:t>
            </a:r>
          </a:p>
        </p:txBody>
      </p:sp>
    </p:spTree>
    <p:extLst>
      <p:ext uri="{BB962C8B-B14F-4D97-AF65-F5344CB8AC3E}">
        <p14:creationId xmlns:p14="http://schemas.microsoft.com/office/powerpoint/2010/main" val="576711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Εγγύτητα με τους οικείους (οικογένεια, φίλοι)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Θεμελιώδης ο ρόλος της αρχαιότητας της σχέσης – Παραπέμπει σε κοινή προέλευση και εμπειρία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Κοινό σύμπαν αναφορών (εκφράσεις, συνήθειες, αστεία) – Ιδιωτική κουλτούρα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κοινό σύμπαν αναφορών μας ωθεί να υποστηρίζουμε </a:t>
            </a:r>
            <a:r>
              <a:rPr lang="en-US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priori </a:t>
            </a:r>
            <a:r>
              <a:rPr lang="en-US" sz="30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ά</a:t>
            </a:r>
            <a:r>
              <a:rPr lang="el-GR" sz="30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τομα</a:t>
            </a: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που ανήκουν σε μία ομάδα ή κατηγορία (ακόμα και αν διαφωνούμε) – Η ομοιότητα βάση ταύτισης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-23305" y="2831620"/>
            <a:ext cx="4262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ΑΠΟΣΤΑΣΗ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10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345218" y="2136338"/>
            <a:ext cx="1144337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ΔΙΑΠΡΟΣΩΠΙΚΗ ΣΧΕΣΗ</a:t>
            </a:r>
            <a:endParaRPr lang="en-US" sz="54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ΕΠΙΚΟΙΝΩΝΙΑ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60029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806941"/>
            <a:ext cx="116105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 ΣΤΗΝ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ΨΥΧΟΛΟΓΙΑ ΤΗΣ ΕΠΙΚΟΙΝΩΝΙΑΣ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711797" y="2782669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2361499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ΦΥΣΗ ΔΙΑΠΡΟΣΩΠΙΚΩΝ ΣΧΕΣΕΩΝ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2319BFD-6A1C-6349-9358-B84FC3930690}"/>
              </a:ext>
            </a:extLst>
          </p:cNvPr>
          <p:cNvSpPr txBox="1"/>
          <p:nvPr/>
        </p:nvSpPr>
        <p:spPr>
          <a:xfrm>
            <a:off x="578604" y="1073674"/>
            <a:ext cx="1120998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Αποτελούν πρωταρχική διάσταση της ανθρώπινης ζωής</a:t>
            </a:r>
          </a:p>
          <a:p>
            <a:pPr lvl="1"/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Θεμελιώδη πεδία πραγμάτωσης της ύπαρξης</a:t>
            </a:r>
          </a:p>
          <a:p>
            <a:pPr lvl="1"/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&amp; επίτευξης κάθε αισθήματος πληρότητας, ψυχικής ισορροπίας και ευεξίας</a:t>
            </a:r>
          </a:p>
          <a:p>
            <a:pPr lvl="1"/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Οικογένεια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Φιλία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Έρωτας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Εργασιακές σχέσεις </a:t>
            </a:r>
          </a:p>
        </p:txBody>
      </p:sp>
    </p:spTree>
    <p:extLst>
      <p:ext uri="{BB962C8B-B14F-4D97-AF65-F5344CB8AC3E}">
        <p14:creationId xmlns:p14="http://schemas.microsoft.com/office/powerpoint/2010/main" val="3469731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ΦΥΣΗ ΔΙΑΠΡΟΣΩΠΙΚΩΝ ΣΧΕΣΕΩΝ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2319BFD-6A1C-6349-9358-B84FC3930690}"/>
              </a:ext>
            </a:extLst>
          </p:cNvPr>
          <p:cNvSpPr txBox="1"/>
          <p:nvPr/>
        </p:nvSpPr>
        <p:spPr>
          <a:xfrm>
            <a:off x="123987" y="887588"/>
            <a:ext cx="1120998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Χρήσιμα εργαλεία για την περιγραφή και κατανόηση κάθε είδους σχέσης </a:t>
            </a:r>
          </a:p>
          <a:p>
            <a:pPr lvl="1"/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Ψυχολογία των διαπροσωπικών σχέσεων – επίπεδα: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Ενδοψυχικό</a:t>
            </a: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 – Προσωπικότητα εμπλεκομένων, κίνητρα, συναισθήματα, αναπαραστάσεις…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Αλληλεπιδραστικό – Σχεσιακή δομή, λειτουργίες και δυναμική των επικοινωνιών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Κοινωνικό – Κοινωνικών καταστάσεων, ρόλων, κανόνων</a:t>
            </a:r>
          </a:p>
        </p:txBody>
      </p:sp>
    </p:spTree>
    <p:extLst>
      <p:ext uri="{BB962C8B-B14F-4D97-AF65-F5344CB8AC3E}">
        <p14:creationId xmlns:p14="http://schemas.microsoft.com/office/powerpoint/2010/main" val="3882469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Μορφή και φύση του δεσμού που ενώνει δύο ή περισσότερα άτομα (οικογενειακές, φιλικές, ερωτικές, επαγγελματικές </a:t>
            </a:r>
            <a:r>
              <a:rPr lang="el-GR" sz="30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κλπ</a:t>
            </a: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Απλουστευτικός όρος (υπάρχουν πολλών ειδών φιλίες)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Μία πρώτη ταξινόμηση και περιγραφή των σχέσεων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Παρουσιάζουν σημαντικά κοινά χαρακτηριστικά: σταθερότητα στο χρόνο, αίσθημα κοινωνικής εμπλοκής ακόμη και σε μακρόχρονη απουσία επαφής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50341" y="2831620"/>
            <a:ext cx="4262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ΣΧΕΣΗ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849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1346754"/>
            <a:ext cx="76431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Αλληλεπίδραση που λαμβάνει χώρα όταν οι εμπλεκόμενοι είναι σε επαφή 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Όχημα μέσω του οποίου η σχέση εγκαθιδρύεται, αναπτύσσεται και εξελίσσεται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ΕΠΙΚΟΙΝΩΝΙΑ</a:t>
            </a:r>
          </a:p>
        </p:txBody>
      </p:sp>
    </p:spTree>
    <p:extLst>
      <p:ext uri="{BB962C8B-B14F-4D97-AF65-F5344CB8AC3E}">
        <p14:creationId xmlns:p14="http://schemas.microsoft.com/office/powerpoint/2010/main" val="3285392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Αγάπη: Περιγράφει φαινόμενα πολύ διαφορετικά μεταξύ τους (γονείς – φίλοι)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Έτσι και οι σχέσεις: Πολύπλοκα φαινόμενα που καλύπτουν ευρεία γκάμα ποικιλιών φύσης και μορφής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Βλέπουμε συχνότερα συναδέλφους ή συμφοιτητές αλλά δεν τους θεωρούμε απαραίτητα φίλους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 άλλους φίλους μοιραζόμαστε τις ενδόμυχες σκέψεις μας, με άλλους διασκεδάζουμε ή συνεργαζόμαστε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-308891" y="3136612"/>
            <a:ext cx="4262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ΣΧΕΣΕΙΣ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189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1346754"/>
            <a:ext cx="76431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Η οικειότητα δεν ταυτίζεται απαραίτητα με την εγκαρδιότητα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Πιθανώς να είμαστε πολύ διαχυτικοί με κάποιον γείτονα που έχουμε καιρό να δούμε και λιγότερο με έναν στενό φίλο τον οποίο όμως εμπιστευόμαστε και από τον οποίο έχουμε περισσότερες απαιτήσεις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ΣΧΕΣΕΙΣ</a:t>
            </a:r>
          </a:p>
        </p:txBody>
      </p:sp>
    </p:spTree>
    <p:extLst>
      <p:ext uri="{BB962C8B-B14F-4D97-AF65-F5344CB8AC3E}">
        <p14:creationId xmlns:p14="http://schemas.microsoft.com/office/powerpoint/2010/main" val="2344088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ΣΧΕΣΕΙΣ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2319BFD-6A1C-6349-9358-B84FC3930690}"/>
              </a:ext>
            </a:extLst>
          </p:cNvPr>
          <p:cNvSpPr txBox="1"/>
          <p:nvPr/>
        </p:nvSpPr>
        <p:spPr>
          <a:xfrm>
            <a:off x="508103" y="1563106"/>
            <a:ext cx="1120998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Προσεγγίζουμε τις σχέσεις σε τρία επίπεδα:</a:t>
            </a:r>
          </a:p>
          <a:p>
            <a:pPr lvl="1"/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Του «εδώ και τώρα» της συνάντησης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Της χρονικής δυναμικής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Του πλαισίου και ευρύτερου πεδίου</a:t>
            </a:r>
          </a:p>
        </p:txBody>
      </p:sp>
    </p:spTree>
    <p:extLst>
      <p:ext uri="{BB962C8B-B14F-4D97-AF65-F5344CB8AC3E}">
        <p14:creationId xmlns:p14="http://schemas.microsoft.com/office/powerpoint/2010/main" val="315783593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12070</TotalTime>
  <Words>779</Words>
  <Application>Microsoft Macintosh PowerPoint</Application>
  <PresentationFormat>Ευρεία οθόνη</PresentationFormat>
  <Paragraphs>143</Paragraphs>
  <Slides>20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YANNIS A</dc:creator>
  <cp:lastModifiedBy>YANNIS A</cp:lastModifiedBy>
  <cp:revision>152</cp:revision>
  <dcterms:created xsi:type="dcterms:W3CDTF">2022-02-27T18:25:10Z</dcterms:created>
  <dcterms:modified xsi:type="dcterms:W3CDTF">2024-12-03T13:42:30Z</dcterms:modified>
</cp:coreProperties>
</file>