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3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AEAF71-A9E7-47F7-A5CA-BB005EDFF3BE}" v="203" dt="2021-11-07T11:36:25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A91367-3418-4F2A-BB81-FCAD864809F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7D31124-B12F-42C4-B5E8-DB14B099E7A0}">
      <dgm:prSet/>
      <dgm:spPr/>
      <dgm:t>
        <a:bodyPr/>
        <a:lstStyle/>
        <a:p>
          <a:r>
            <a:rPr lang="el-GR" dirty="0"/>
            <a:t>Επικοινωνιακοί στόχοι</a:t>
          </a:r>
        </a:p>
      </dgm:t>
    </dgm:pt>
    <dgm:pt modelId="{C88898CC-25BC-41C7-8573-50662A236B91}" type="parTrans" cxnId="{35C24C11-F068-449A-9E51-2298ECD6CC36}">
      <dgm:prSet/>
      <dgm:spPr/>
      <dgm:t>
        <a:bodyPr/>
        <a:lstStyle/>
        <a:p>
          <a:endParaRPr lang="el-GR"/>
        </a:p>
      </dgm:t>
    </dgm:pt>
    <dgm:pt modelId="{DC2E2D41-B20E-40B0-922A-36B30A98F63C}" type="sibTrans" cxnId="{35C24C11-F068-449A-9E51-2298ECD6CC36}">
      <dgm:prSet/>
      <dgm:spPr/>
      <dgm:t>
        <a:bodyPr/>
        <a:lstStyle/>
        <a:p>
          <a:endParaRPr lang="el-GR"/>
        </a:p>
      </dgm:t>
    </dgm:pt>
    <dgm:pt modelId="{DBBC6918-CB62-49E3-8638-8B19DE6986F4}">
      <dgm:prSet/>
      <dgm:spPr/>
      <dgm:t>
        <a:bodyPr/>
        <a:lstStyle/>
        <a:p>
          <a:r>
            <a:rPr lang="el-GR"/>
            <a:t>Βασικές ομάδες κοινού</a:t>
          </a:r>
        </a:p>
      </dgm:t>
    </dgm:pt>
    <dgm:pt modelId="{11C6E80B-01E1-4B33-97FA-835E2957E828}" type="parTrans" cxnId="{5364E95A-8A26-40D7-AF0B-3331AC39C1DF}">
      <dgm:prSet/>
      <dgm:spPr/>
      <dgm:t>
        <a:bodyPr/>
        <a:lstStyle/>
        <a:p>
          <a:endParaRPr lang="el-GR"/>
        </a:p>
      </dgm:t>
    </dgm:pt>
    <dgm:pt modelId="{5961CC14-92A0-4822-885F-1E338807A95B}" type="sibTrans" cxnId="{5364E95A-8A26-40D7-AF0B-3331AC39C1DF}">
      <dgm:prSet/>
      <dgm:spPr/>
      <dgm:t>
        <a:bodyPr/>
        <a:lstStyle/>
        <a:p>
          <a:endParaRPr lang="el-GR"/>
        </a:p>
      </dgm:t>
    </dgm:pt>
    <dgm:pt modelId="{F9C785CD-DB3C-4FDF-AF3F-5BF1654CA7D6}">
      <dgm:prSet/>
      <dgm:spPr/>
      <dgm:t>
        <a:bodyPr/>
        <a:lstStyle/>
        <a:p>
          <a:r>
            <a:rPr lang="el-GR"/>
            <a:t>Επικοινωνιακά οχήματα</a:t>
          </a:r>
        </a:p>
      </dgm:t>
    </dgm:pt>
    <dgm:pt modelId="{0BC1B8D2-7C9D-4847-A8E7-CF86C66B50B8}" type="parTrans" cxnId="{019DA8CF-57AB-4E21-8CCE-0841B0C2BFB6}">
      <dgm:prSet/>
      <dgm:spPr/>
      <dgm:t>
        <a:bodyPr/>
        <a:lstStyle/>
        <a:p>
          <a:endParaRPr lang="el-GR"/>
        </a:p>
      </dgm:t>
    </dgm:pt>
    <dgm:pt modelId="{C2DBFAAE-7D33-488B-BD84-8AB0AE3B5EB7}" type="sibTrans" cxnId="{019DA8CF-57AB-4E21-8CCE-0841B0C2BFB6}">
      <dgm:prSet/>
      <dgm:spPr/>
      <dgm:t>
        <a:bodyPr/>
        <a:lstStyle/>
        <a:p>
          <a:endParaRPr lang="el-GR"/>
        </a:p>
      </dgm:t>
    </dgm:pt>
    <dgm:pt modelId="{3D06CF75-6B86-4185-96FC-95D7587ACEB3}" type="pres">
      <dgm:prSet presAssocID="{9CA91367-3418-4F2A-BB81-FCAD864809FC}" presName="compositeShape" presStyleCnt="0">
        <dgm:presLayoutVars>
          <dgm:chMax val="7"/>
          <dgm:dir/>
          <dgm:resizeHandles val="exact"/>
        </dgm:presLayoutVars>
      </dgm:prSet>
      <dgm:spPr/>
    </dgm:pt>
    <dgm:pt modelId="{33DC9E68-4C28-4CA7-B803-DE69061604C0}" type="pres">
      <dgm:prSet presAssocID="{E7D31124-B12F-42C4-B5E8-DB14B099E7A0}" presName="circ1" presStyleLbl="vennNode1" presStyleIdx="0" presStyleCnt="3"/>
      <dgm:spPr/>
    </dgm:pt>
    <dgm:pt modelId="{2953351F-F6BD-482D-BC4C-1DA4EA3ECA1B}" type="pres">
      <dgm:prSet presAssocID="{E7D31124-B12F-42C4-B5E8-DB14B099E7A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4D3E1FD-CD26-46A8-B775-D62BF3A83045}" type="pres">
      <dgm:prSet presAssocID="{DBBC6918-CB62-49E3-8638-8B19DE6986F4}" presName="circ2" presStyleLbl="vennNode1" presStyleIdx="1" presStyleCnt="3"/>
      <dgm:spPr/>
    </dgm:pt>
    <dgm:pt modelId="{0721A5B6-85A9-4447-82B0-BB786913DF96}" type="pres">
      <dgm:prSet presAssocID="{DBBC6918-CB62-49E3-8638-8B19DE6986F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A99D3B4-721B-4417-B8DF-37E04F40E22F}" type="pres">
      <dgm:prSet presAssocID="{F9C785CD-DB3C-4FDF-AF3F-5BF1654CA7D6}" presName="circ3" presStyleLbl="vennNode1" presStyleIdx="2" presStyleCnt="3"/>
      <dgm:spPr/>
    </dgm:pt>
    <dgm:pt modelId="{0048B5B7-C2BB-4BE4-9FAF-8B4CFBF5DA07}" type="pres">
      <dgm:prSet presAssocID="{F9C785CD-DB3C-4FDF-AF3F-5BF1654CA7D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5C24C11-F068-449A-9E51-2298ECD6CC36}" srcId="{9CA91367-3418-4F2A-BB81-FCAD864809FC}" destId="{E7D31124-B12F-42C4-B5E8-DB14B099E7A0}" srcOrd="0" destOrd="0" parTransId="{C88898CC-25BC-41C7-8573-50662A236B91}" sibTransId="{DC2E2D41-B20E-40B0-922A-36B30A98F63C}"/>
    <dgm:cxn modelId="{C5FB5E2D-7B02-40C6-A4F8-2AD4D34BB26E}" type="presOf" srcId="{DBBC6918-CB62-49E3-8638-8B19DE6986F4}" destId="{0721A5B6-85A9-4447-82B0-BB786913DF96}" srcOrd="1" destOrd="0" presId="urn:microsoft.com/office/officeart/2005/8/layout/venn1"/>
    <dgm:cxn modelId="{5364E95A-8A26-40D7-AF0B-3331AC39C1DF}" srcId="{9CA91367-3418-4F2A-BB81-FCAD864809FC}" destId="{DBBC6918-CB62-49E3-8638-8B19DE6986F4}" srcOrd="1" destOrd="0" parTransId="{11C6E80B-01E1-4B33-97FA-835E2957E828}" sibTransId="{5961CC14-92A0-4822-885F-1E338807A95B}"/>
    <dgm:cxn modelId="{3C272B98-C341-4BE7-84FC-51F5D9C5414F}" type="presOf" srcId="{9CA91367-3418-4F2A-BB81-FCAD864809FC}" destId="{3D06CF75-6B86-4185-96FC-95D7587ACEB3}" srcOrd="0" destOrd="0" presId="urn:microsoft.com/office/officeart/2005/8/layout/venn1"/>
    <dgm:cxn modelId="{4A0E83A2-D3C8-477B-9F63-6CF4AA67A226}" type="presOf" srcId="{E7D31124-B12F-42C4-B5E8-DB14B099E7A0}" destId="{33DC9E68-4C28-4CA7-B803-DE69061604C0}" srcOrd="0" destOrd="0" presId="urn:microsoft.com/office/officeart/2005/8/layout/venn1"/>
    <dgm:cxn modelId="{2D8EFDB2-5A0E-4B97-8FC4-2396CE2083CE}" type="presOf" srcId="{F9C785CD-DB3C-4FDF-AF3F-5BF1654CA7D6}" destId="{0048B5B7-C2BB-4BE4-9FAF-8B4CFBF5DA07}" srcOrd="1" destOrd="0" presId="urn:microsoft.com/office/officeart/2005/8/layout/venn1"/>
    <dgm:cxn modelId="{025BCBBD-CFC2-4A44-BE9F-D9D6E181A6E9}" type="presOf" srcId="{F9C785CD-DB3C-4FDF-AF3F-5BF1654CA7D6}" destId="{6A99D3B4-721B-4417-B8DF-37E04F40E22F}" srcOrd="0" destOrd="0" presId="urn:microsoft.com/office/officeart/2005/8/layout/venn1"/>
    <dgm:cxn modelId="{C7219DC6-C10C-4A30-856E-A7A4E0595109}" type="presOf" srcId="{DBBC6918-CB62-49E3-8638-8B19DE6986F4}" destId="{64D3E1FD-CD26-46A8-B775-D62BF3A83045}" srcOrd="0" destOrd="0" presId="urn:microsoft.com/office/officeart/2005/8/layout/venn1"/>
    <dgm:cxn modelId="{12D217C8-63EF-49D7-A399-82F5D089FF72}" type="presOf" srcId="{E7D31124-B12F-42C4-B5E8-DB14B099E7A0}" destId="{2953351F-F6BD-482D-BC4C-1DA4EA3ECA1B}" srcOrd="1" destOrd="0" presId="urn:microsoft.com/office/officeart/2005/8/layout/venn1"/>
    <dgm:cxn modelId="{019DA8CF-57AB-4E21-8CCE-0841B0C2BFB6}" srcId="{9CA91367-3418-4F2A-BB81-FCAD864809FC}" destId="{F9C785CD-DB3C-4FDF-AF3F-5BF1654CA7D6}" srcOrd="2" destOrd="0" parTransId="{0BC1B8D2-7C9D-4847-A8E7-CF86C66B50B8}" sibTransId="{C2DBFAAE-7D33-488B-BD84-8AB0AE3B5EB7}"/>
    <dgm:cxn modelId="{97754BBF-35C5-48E0-8AEC-F718F06600B6}" type="presParOf" srcId="{3D06CF75-6B86-4185-96FC-95D7587ACEB3}" destId="{33DC9E68-4C28-4CA7-B803-DE69061604C0}" srcOrd="0" destOrd="0" presId="urn:microsoft.com/office/officeart/2005/8/layout/venn1"/>
    <dgm:cxn modelId="{2BC294DD-6635-41B0-884D-848277F54E7A}" type="presParOf" srcId="{3D06CF75-6B86-4185-96FC-95D7587ACEB3}" destId="{2953351F-F6BD-482D-BC4C-1DA4EA3ECA1B}" srcOrd="1" destOrd="0" presId="urn:microsoft.com/office/officeart/2005/8/layout/venn1"/>
    <dgm:cxn modelId="{FA0FBFCC-6B60-4215-95BF-877C74802D5A}" type="presParOf" srcId="{3D06CF75-6B86-4185-96FC-95D7587ACEB3}" destId="{64D3E1FD-CD26-46A8-B775-D62BF3A83045}" srcOrd="2" destOrd="0" presId="urn:microsoft.com/office/officeart/2005/8/layout/venn1"/>
    <dgm:cxn modelId="{A423A85C-D376-43F8-AF73-82A9100C28CE}" type="presParOf" srcId="{3D06CF75-6B86-4185-96FC-95D7587ACEB3}" destId="{0721A5B6-85A9-4447-82B0-BB786913DF96}" srcOrd="3" destOrd="0" presId="urn:microsoft.com/office/officeart/2005/8/layout/venn1"/>
    <dgm:cxn modelId="{492FDB76-102C-4754-A80E-A0B2733BAAC0}" type="presParOf" srcId="{3D06CF75-6B86-4185-96FC-95D7587ACEB3}" destId="{6A99D3B4-721B-4417-B8DF-37E04F40E22F}" srcOrd="4" destOrd="0" presId="urn:microsoft.com/office/officeart/2005/8/layout/venn1"/>
    <dgm:cxn modelId="{63B9761B-D18D-4B99-84AC-DC7AAE32EDC3}" type="presParOf" srcId="{3D06CF75-6B86-4185-96FC-95D7587ACEB3}" destId="{0048B5B7-C2BB-4BE4-9FAF-8B4CFBF5DA0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294FFD-1956-4725-B07C-077F5C2DC126}" type="doc">
      <dgm:prSet loTypeId="urn:microsoft.com/office/officeart/2005/8/layout/process1" loCatId="process" qsTypeId="urn:microsoft.com/office/officeart/2005/8/quickstyle/simple1" qsCatId="simple" csTypeId="urn:microsoft.com/office/officeart/2005/8/colors/accent2_1" csCatId="accent2" phldr="1"/>
      <dgm:spPr/>
    </dgm:pt>
    <dgm:pt modelId="{E2B454DF-2E87-43D6-A6D2-47FCA3AD6E0F}">
      <dgm:prSet phldrT="[Κείμενο]"/>
      <dgm:spPr/>
      <dgm:t>
        <a:bodyPr/>
        <a:lstStyle/>
        <a:p>
          <a:r>
            <a:rPr lang="el-GR" dirty="0"/>
            <a:t>Ενημέρωση</a:t>
          </a:r>
        </a:p>
      </dgm:t>
    </dgm:pt>
    <dgm:pt modelId="{045C7319-EB49-43A2-8F0E-547F06F607B2}" type="parTrans" cxnId="{BECC5456-C817-4F70-B6A5-5C3A5A932663}">
      <dgm:prSet/>
      <dgm:spPr/>
      <dgm:t>
        <a:bodyPr/>
        <a:lstStyle/>
        <a:p>
          <a:endParaRPr lang="el-GR"/>
        </a:p>
      </dgm:t>
    </dgm:pt>
    <dgm:pt modelId="{A59D402F-B117-480C-8977-987040CBBE86}" type="sibTrans" cxnId="{BECC5456-C817-4F70-B6A5-5C3A5A932663}">
      <dgm:prSet/>
      <dgm:spPr/>
      <dgm:t>
        <a:bodyPr/>
        <a:lstStyle/>
        <a:p>
          <a:endParaRPr lang="el-GR"/>
        </a:p>
      </dgm:t>
    </dgm:pt>
    <dgm:pt modelId="{6A811C36-9D67-4539-A69C-8AD70C4047DF}">
      <dgm:prSet phldrT="[Κείμενο]"/>
      <dgm:spPr/>
      <dgm:t>
        <a:bodyPr/>
        <a:lstStyle/>
        <a:p>
          <a:r>
            <a:rPr lang="el-GR" dirty="0"/>
            <a:t>Λανθάνουσα ετοιμότητα</a:t>
          </a:r>
        </a:p>
      </dgm:t>
    </dgm:pt>
    <dgm:pt modelId="{1246C4F7-1503-4A9D-8D24-044CCFC09DB0}" type="parTrans" cxnId="{C3C6ACD9-6CB0-479A-81D8-828EABE2338A}">
      <dgm:prSet/>
      <dgm:spPr/>
      <dgm:t>
        <a:bodyPr/>
        <a:lstStyle/>
        <a:p>
          <a:endParaRPr lang="el-GR"/>
        </a:p>
      </dgm:t>
    </dgm:pt>
    <dgm:pt modelId="{1F27B127-2F68-4C7F-B88E-29E7D7F15947}" type="sibTrans" cxnId="{C3C6ACD9-6CB0-479A-81D8-828EABE2338A}">
      <dgm:prSet/>
      <dgm:spPr/>
      <dgm:t>
        <a:bodyPr/>
        <a:lstStyle/>
        <a:p>
          <a:endParaRPr lang="el-GR"/>
        </a:p>
      </dgm:t>
    </dgm:pt>
    <dgm:pt modelId="{46276DBD-8C02-4FF6-8D6D-5F2605B1449F}">
      <dgm:prSet phldrT="[Κείμενο]"/>
      <dgm:spPr/>
      <dgm:t>
        <a:bodyPr/>
        <a:lstStyle/>
        <a:p>
          <a:r>
            <a:rPr lang="el-GR" dirty="0"/>
            <a:t>Καταλυτικό γεγονός</a:t>
          </a:r>
        </a:p>
      </dgm:t>
    </dgm:pt>
    <dgm:pt modelId="{26953B2E-05AB-490D-94A3-C508727D1BC9}" type="parTrans" cxnId="{6842C0CD-C3CF-47E4-9F3E-19CA9F08467E}">
      <dgm:prSet/>
      <dgm:spPr/>
      <dgm:t>
        <a:bodyPr/>
        <a:lstStyle/>
        <a:p>
          <a:endParaRPr lang="el-GR"/>
        </a:p>
      </dgm:t>
    </dgm:pt>
    <dgm:pt modelId="{DF8B77B4-AF2E-46E9-B2EA-DA45F74D9ACF}" type="sibTrans" cxnId="{6842C0CD-C3CF-47E4-9F3E-19CA9F08467E}">
      <dgm:prSet/>
      <dgm:spPr/>
      <dgm:t>
        <a:bodyPr/>
        <a:lstStyle/>
        <a:p>
          <a:endParaRPr lang="el-GR"/>
        </a:p>
      </dgm:t>
    </dgm:pt>
    <dgm:pt modelId="{68EC6C4D-8ACF-4B80-A34D-CDE2375EA9C6}">
      <dgm:prSet phldrT="[Κείμενο]"/>
      <dgm:spPr/>
      <dgm:t>
        <a:bodyPr/>
        <a:lstStyle/>
        <a:p>
          <a:r>
            <a:rPr lang="el-GR" dirty="0"/>
            <a:t>Ενδιάμεση διερευνητική συμπεριφορά</a:t>
          </a:r>
        </a:p>
      </dgm:t>
    </dgm:pt>
    <dgm:pt modelId="{41984053-2065-4872-8E34-A35924C6A971}" type="parTrans" cxnId="{BFD59B72-E119-4EF9-AB7A-528D81AF3F4E}">
      <dgm:prSet/>
      <dgm:spPr/>
      <dgm:t>
        <a:bodyPr/>
        <a:lstStyle/>
        <a:p>
          <a:endParaRPr lang="el-GR"/>
        </a:p>
      </dgm:t>
    </dgm:pt>
    <dgm:pt modelId="{2B2DACCE-9C0D-4237-A87B-01466387F32F}" type="sibTrans" cxnId="{BFD59B72-E119-4EF9-AB7A-528D81AF3F4E}">
      <dgm:prSet/>
      <dgm:spPr/>
      <dgm:t>
        <a:bodyPr/>
        <a:lstStyle/>
        <a:p>
          <a:endParaRPr lang="el-GR"/>
        </a:p>
      </dgm:t>
    </dgm:pt>
    <dgm:pt modelId="{D518ED1B-B3CC-4EC4-96A5-BCFE1604D683}">
      <dgm:prSet phldrT="[Κείμενο]"/>
      <dgm:spPr/>
      <dgm:t>
        <a:bodyPr/>
        <a:lstStyle/>
        <a:p>
          <a:r>
            <a:rPr lang="el-GR" dirty="0"/>
            <a:t>Αλλαγή συμπεριφοράς</a:t>
          </a:r>
        </a:p>
      </dgm:t>
    </dgm:pt>
    <dgm:pt modelId="{486A9EA7-F4F0-4D66-A1FF-34791E96419F}" type="parTrans" cxnId="{42675DF6-0C9C-44EA-9DBB-2491AF730058}">
      <dgm:prSet/>
      <dgm:spPr/>
      <dgm:t>
        <a:bodyPr/>
        <a:lstStyle/>
        <a:p>
          <a:endParaRPr lang="el-GR"/>
        </a:p>
      </dgm:t>
    </dgm:pt>
    <dgm:pt modelId="{229BE5BC-6B96-4D58-9951-E27B41E4AA8B}" type="sibTrans" cxnId="{42675DF6-0C9C-44EA-9DBB-2491AF730058}">
      <dgm:prSet/>
      <dgm:spPr/>
      <dgm:t>
        <a:bodyPr/>
        <a:lstStyle/>
        <a:p>
          <a:endParaRPr lang="el-GR"/>
        </a:p>
      </dgm:t>
    </dgm:pt>
    <dgm:pt modelId="{D13BBAA0-2582-469C-908F-C9256B7A70FD}" type="pres">
      <dgm:prSet presAssocID="{F7294FFD-1956-4725-B07C-077F5C2DC126}" presName="Name0" presStyleCnt="0">
        <dgm:presLayoutVars>
          <dgm:dir/>
          <dgm:resizeHandles val="exact"/>
        </dgm:presLayoutVars>
      </dgm:prSet>
      <dgm:spPr/>
    </dgm:pt>
    <dgm:pt modelId="{383ECCD1-96B4-4548-B11E-89AF09938B8B}" type="pres">
      <dgm:prSet presAssocID="{E2B454DF-2E87-43D6-A6D2-47FCA3AD6E0F}" presName="node" presStyleLbl="node1" presStyleIdx="0" presStyleCnt="5">
        <dgm:presLayoutVars>
          <dgm:bulletEnabled val="1"/>
        </dgm:presLayoutVars>
      </dgm:prSet>
      <dgm:spPr/>
    </dgm:pt>
    <dgm:pt modelId="{45707568-9B96-4849-9531-D79FD63FDF0B}" type="pres">
      <dgm:prSet presAssocID="{A59D402F-B117-480C-8977-987040CBBE86}" presName="sibTrans" presStyleLbl="sibTrans2D1" presStyleIdx="0" presStyleCnt="4"/>
      <dgm:spPr/>
    </dgm:pt>
    <dgm:pt modelId="{ED6BD566-A350-4E10-86AA-1389D8327DD4}" type="pres">
      <dgm:prSet presAssocID="{A59D402F-B117-480C-8977-987040CBBE86}" presName="connectorText" presStyleLbl="sibTrans2D1" presStyleIdx="0" presStyleCnt="4"/>
      <dgm:spPr/>
    </dgm:pt>
    <dgm:pt modelId="{C58F8974-FFDF-4A5B-BC8C-E0471A61C76F}" type="pres">
      <dgm:prSet presAssocID="{6A811C36-9D67-4539-A69C-8AD70C4047DF}" presName="node" presStyleLbl="node1" presStyleIdx="1" presStyleCnt="5">
        <dgm:presLayoutVars>
          <dgm:bulletEnabled val="1"/>
        </dgm:presLayoutVars>
      </dgm:prSet>
      <dgm:spPr/>
    </dgm:pt>
    <dgm:pt modelId="{0E34AA07-AD8C-4E6C-AD23-0BADEE8DC0A8}" type="pres">
      <dgm:prSet presAssocID="{1F27B127-2F68-4C7F-B88E-29E7D7F15947}" presName="sibTrans" presStyleLbl="sibTrans2D1" presStyleIdx="1" presStyleCnt="4"/>
      <dgm:spPr/>
    </dgm:pt>
    <dgm:pt modelId="{5D968B46-DC0C-42FF-A0A1-24C2FD35396B}" type="pres">
      <dgm:prSet presAssocID="{1F27B127-2F68-4C7F-B88E-29E7D7F15947}" presName="connectorText" presStyleLbl="sibTrans2D1" presStyleIdx="1" presStyleCnt="4"/>
      <dgm:spPr/>
    </dgm:pt>
    <dgm:pt modelId="{9D54B970-C8C3-4DF0-9BA1-CB18E8F62617}" type="pres">
      <dgm:prSet presAssocID="{46276DBD-8C02-4FF6-8D6D-5F2605B1449F}" presName="node" presStyleLbl="node1" presStyleIdx="2" presStyleCnt="5">
        <dgm:presLayoutVars>
          <dgm:bulletEnabled val="1"/>
        </dgm:presLayoutVars>
      </dgm:prSet>
      <dgm:spPr/>
    </dgm:pt>
    <dgm:pt modelId="{81C8E2C0-6D2D-4A2F-8BA1-99D4104B6AEE}" type="pres">
      <dgm:prSet presAssocID="{DF8B77B4-AF2E-46E9-B2EA-DA45F74D9ACF}" presName="sibTrans" presStyleLbl="sibTrans2D1" presStyleIdx="2" presStyleCnt="4"/>
      <dgm:spPr/>
    </dgm:pt>
    <dgm:pt modelId="{6B17BF44-A08D-4366-8708-87C6CCCD5459}" type="pres">
      <dgm:prSet presAssocID="{DF8B77B4-AF2E-46E9-B2EA-DA45F74D9ACF}" presName="connectorText" presStyleLbl="sibTrans2D1" presStyleIdx="2" presStyleCnt="4"/>
      <dgm:spPr/>
    </dgm:pt>
    <dgm:pt modelId="{17459213-CDA7-4E8C-9084-5FC5B1C86F19}" type="pres">
      <dgm:prSet presAssocID="{68EC6C4D-8ACF-4B80-A34D-CDE2375EA9C6}" presName="node" presStyleLbl="node1" presStyleIdx="3" presStyleCnt="5">
        <dgm:presLayoutVars>
          <dgm:bulletEnabled val="1"/>
        </dgm:presLayoutVars>
      </dgm:prSet>
      <dgm:spPr/>
    </dgm:pt>
    <dgm:pt modelId="{E0E501A4-74C1-45DB-BE6A-40E40DB796F9}" type="pres">
      <dgm:prSet presAssocID="{2B2DACCE-9C0D-4237-A87B-01466387F32F}" presName="sibTrans" presStyleLbl="sibTrans2D1" presStyleIdx="3" presStyleCnt="4"/>
      <dgm:spPr/>
    </dgm:pt>
    <dgm:pt modelId="{EF8B9380-B40C-4766-A17F-E11FB98CFD0A}" type="pres">
      <dgm:prSet presAssocID="{2B2DACCE-9C0D-4237-A87B-01466387F32F}" presName="connectorText" presStyleLbl="sibTrans2D1" presStyleIdx="3" presStyleCnt="4"/>
      <dgm:spPr/>
    </dgm:pt>
    <dgm:pt modelId="{D8B59689-8DA9-4346-A965-F0BE5F557589}" type="pres">
      <dgm:prSet presAssocID="{D518ED1B-B3CC-4EC4-96A5-BCFE1604D683}" presName="node" presStyleLbl="node1" presStyleIdx="4" presStyleCnt="5">
        <dgm:presLayoutVars>
          <dgm:bulletEnabled val="1"/>
        </dgm:presLayoutVars>
      </dgm:prSet>
      <dgm:spPr/>
    </dgm:pt>
  </dgm:ptLst>
  <dgm:cxnLst>
    <dgm:cxn modelId="{D16B4101-E616-45ED-9ACD-8D4C8557CA87}" type="presOf" srcId="{E2B454DF-2E87-43D6-A6D2-47FCA3AD6E0F}" destId="{383ECCD1-96B4-4548-B11E-89AF09938B8B}" srcOrd="0" destOrd="0" presId="urn:microsoft.com/office/officeart/2005/8/layout/process1"/>
    <dgm:cxn modelId="{3356650B-D583-41E4-B531-FE63929ABDDA}" type="presOf" srcId="{6A811C36-9D67-4539-A69C-8AD70C4047DF}" destId="{C58F8974-FFDF-4A5B-BC8C-E0471A61C76F}" srcOrd="0" destOrd="0" presId="urn:microsoft.com/office/officeart/2005/8/layout/process1"/>
    <dgm:cxn modelId="{BB69353E-F766-468F-AEFA-83D28B43B4EA}" type="presOf" srcId="{1F27B127-2F68-4C7F-B88E-29E7D7F15947}" destId="{5D968B46-DC0C-42FF-A0A1-24C2FD35396B}" srcOrd="1" destOrd="0" presId="urn:microsoft.com/office/officeart/2005/8/layout/process1"/>
    <dgm:cxn modelId="{F0E58F68-5E88-45A6-BFB1-8456D421BA98}" type="presOf" srcId="{A59D402F-B117-480C-8977-987040CBBE86}" destId="{ED6BD566-A350-4E10-86AA-1389D8327DD4}" srcOrd="1" destOrd="0" presId="urn:microsoft.com/office/officeart/2005/8/layout/process1"/>
    <dgm:cxn modelId="{BFD59B72-E119-4EF9-AB7A-528D81AF3F4E}" srcId="{F7294FFD-1956-4725-B07C-077F5C2DC126}" destId="{68EC6C4D-8ACF-4B80-A34D-CDE2375EA9C6}" srcOrd="3" destOrd="0" parTransId="{41984053-2065-4872-8E34-A35924C6A971}" sibTransId="{2B2DACCE-9C0D-4237-A87B-01466387F32F}"/>
    <dgm:cxn modelId="{C23D0875-548D-4753-A2C2-E630527651BB}" type="presOf" srcId="{D518ED1B-B3CC-4EC4-96A5-BCFE1604D683}" destId="{D8B59689-8DA9-4346-A965-F0BE5F557589}" srcOrd="0" destOrd="0" presId="urn:microsoft.com/office/officeart/2005/8/layout/process1"/>
    <dgm:cxn modelId="{13EB1655-662D-401C-A5E5-C756D0C40759}" type="presOf" srcId="{A59D402F-B117-480C-8977-987040CBBE86}" destId="{45707568-9B96-4849-9531-D79FD63FDF0B}" srcOrd="0" destOrd="0" presId="urn:microsoft.com/office/officeart/2005/8/layout/process1"/>
    <dgm:cxn modelId="{BECC5456-C817-4F70-B6A5-5C3A5A932663}" srcId="{F7294FFD-1956-4725-B07C-077F5C2DC126}" destId="{E2B454DF-2E87-43D6-A6D2-47FCA3AD6E0F}" srcOrd="0" destOrd="0" parTransId="{045C7319-EB49-43A2-8F0E-547F06F607B2}" sibTransId="{A59D402F-B117-480C-8977-987040CBBE86}"/>
    <dgm:cxn modelId="{18E4307A-1220-4AC1-AD6C-FAF321EB5B96}" type="presOf" srcId="{68EC6C4D-8ACF-4B80-A34D-CDE2375EA9C6}" destId="{17459213-CDA7-4E8C-9084-5FC5B1C86F19}" srcOrd="0" destOrd="0" presId="urn:microsoft.com/office/officeart/2005/8/layout/process1"/>
    <dgm:cxn modelId="{D0BC2A98-1D57-4735-9C9A-C36385F7D133}" type="presOf" srcId="{2B2DACCE-9C0D-4237-A87B-01466387F32F}" destId="{EF8B9380-B40C-4766-A17F-E11FB98CFD0A}" srcOrd="1" destOrd="0" presId="urn:microsoft.com/office/officeart/2005/8/layout/process1"/>
    <dgm:cxn modelId="{FD95E1BF-5B3F-49DA-8D64-C359A179A562}" type="presOf" srcId="{F7294FFD-1956-4725-B07C-077F5C2DC126}" destId="{D13BBAA0-2582-469C-908F-C9256B7A70FD}" srcOrd="0" destOrd="0" presId="urn:microsoft.com/office/officeart/2005/8/layout/process1"/>
    <dgm:cxn modelId="{565E43CC-CF01-4EA2-B766-5E15DE7E697C}" type="presOf" srcId="{1F27B127-2F68-4C7F-B88E-29E7D7F15947}" destId="{0E34AA07-AD8C-4E6C-AD23-0BADEE8DC0A8}" srcOrd="0" destOrd="0" presId="urn:microsoft.com/office/officeart/2005/8/layout/process1"/>
    <dgm:cxn modelId="{6842C0CD-C3CF-47E4-9F3E-19CA9F08467E}" srcId="{F7294FFD-1956-4725-B07C-077F5C2DC126}" destId="{46276DBD-8C02-4FF6-8D6D-5F2605B1449F}" srcOrd="2" destOrd="0" parTransId="{26953B2E-05AB-490D-94A3-C508727D1BC9}" sibTransId="{DF8B77B4-AF2E-46E9-B2EA-DA45F74D9ACF}"/>
    <dgm:cxn modelId="{C7A915D3-540E-4142-A2C6-3F327D87D441}" type="presOf" srcId="{46276DBD-8C02-4FF6-8D6D-5F2605B1449F}" destId="{9D54B970-C8C3-4DF0-9BA1-CB18E8F62617}" srcOrd="0" destOrd="0" presId="urn:microsoft.com/office/officeart/2005/8/layout/process1"/>
    <dgm:cxn modelId="{803198D5-1827-44A0-AD46-6AECF1E9A91B}" type="presOf" srcId="{DF8B77B4-AF2E-46E9-B2EA-DA45F74D9ACF}" destId="{6B17BF44-A08D-4366-8708-87C6CCCD5459}" srcOrd="1" destOrd="0" presId="urn:microsoft.com/office/officeart/2005/8/layout/process1"/>
    <dgm:cxn modelId="{C3C6ACD9-6CB0-479A-81D8-828EABE2338A}" srcId="{F7294FFD-1956-4725-B07C-077F5C2DC126}" destId="{6A811C36-9D67-4539-A69C-8AD70C4047DF}" srcOrd="1" destOrd="0" parTransId="{1246C4F7-1503-4A9D-8D24-044CCFC09DB0}" sibTransId="{1F27B127-2F68-4C7F-B88E-29E7D7F15947}"/>
    <dgm:cxn modelId="{97F63AE0-6F9F-4F15-B40E-7A074AAC58AF}" type="presOf" srcId="{DF8B77B4-AF2E-46E9-B2EA-DA45F74D9ACF}" destId="{81C8E2C0-6D2D-4A2F-8BA1-99D4104B6AEE}" srcOrd="0" destOrd="0" presId="urn:microsoft.com/office/officeart/2005/8/layout/process1"/>
    <dgm:cxn modelId="{FFE9D3E8-505F-4A52-B0D6-EB3F51D89144}" type="presOf" srcId="{2B2DACCE-9C0D-4237-A87B-01466387F32F}" destId="{E0E501A4-74C1-45DB-BE6A-40E40DB796F9}" srcOrd="0" destOrd="0" presId="urn:microsoft.com/office/officeart/2005/8/layout/process1"/>
    <dgm:cxn modelId="{42675DF6-0C9C-44EA-9DBB-2491AF730058}" srcId="{F7294FFD-1956-4725-B07C-077F5C2DC126}" destId="{D518ED1B-B3CC-4EC4-96A5-BCFE1604D683}" srcOrd="4" destOrd="0" parTransId="{486A9EA7-F4F0-4D66-A1FF-34791E96419F}" sibTransId="{229BE5BC-6B96-4D58-9951-E27B41E4AA8B}"/>
    <dgm:cxn modelId="{91247F5B-6949-4342-85AE-1D24DC78D9F6}" type="presParOf" srcId="{D13BBAA0-2582-469C-908F-C9256B7A70FD}" destId="{383ECCD1-96B4-4548-B11E-89AF09938B8B}" srcOrd="0" destOrd="0" presId="urn:microsoft.com/office/officeart/2005/8/layout/process1"/>
    <dgm:cxn modelId="{87B672EF-12A4-4A64-AFEC-F8275AE81249}" type="presParOf" srcId="{D13BBAA0-2582-469C-908F-C9256B7A70FD}" destId="{45707568-9B96-4849-9531-D79FD63FDF0B}" srcOrd="1" destOrd="0" presId="urn:microsoft.com/office/officeart/2005/8/layout/process1"/>
    <dgm:cxn modelId="{94236489-DF1B-4E55-B971-680240ED3CDD}" type="presParOf" srcId="{45707568-9B96-4849-9531-D79FD63FDF0B}" destId="{ED6BD566-A350-4E10-86AA-1389D8327DD4}" srcOrd="0" destOrd="0" presId="urn:microsoft.com/office/officeart/2005/8/layout/process1"/>
    <dgm:cxn modelId="{BA3106F4-1438-46DB-8DE5-CBB99BA66F64}" type="presParOf" srcId="{D13BBAA0-2582-469C-908F-C9256B7A70FD}" destId="{C58F8974-FFDF-4A5B-BC8C-E0471A61C76F}" srcOrd="2" destOrd="0" presId="urn:microsoft.com/office/officeart/2005/8/layout/process1"/>
    <dgm:cxn modelId="{9FC39097-76BD-4097-A4C8-376CB82EAE17}" type="presParOf" srcId="{D13BBAA0-2582-469C-908F-C9256B7A70FD}" destId="{0E34AA07-AD8C-4E6C-AD23-0BADEE8DC0A8}" srcOrd="3" destOrd="0" presId="urn:microsoft.com/office/officeart/2005/8/layout/process1"/>
    <dgm:cxn modelId="{522F8AB9-B172-4041-8C29-4B8DCE73D277}" type="presParOf" srcId="{0E34AA07-AD8C-4E6C-AD23-0BADEE8DC0A8}" destId="{5D968B46-DC0C-42FF-A0A1-24C2FD35396B}" srcOrd="0" destOrd="0" presId="urn:microsoft.com/office/officeart/2005/8/layout/process1"/>
    <dgm:cxn modelId="{520077D2-DD57-494C-AE16-F9A823E3F421}" type="presParOf" srcId="{D13BBAA0-2582-469C-908F-C9256B7A70FD}" destId="{9D54B970-C8C3-4DF0-9BA1-CB18E8F62617}" srcOrd="4" destOrd="0" presId="urn:microsoft.com/office/officeart/2005/8/layout/process1"/>
    <dgm:cxn modelId="{4500C5E4-8968-497B-AA6F-F790252E8FB6}" type="presParOf" srcId="{D13BBAA0-2582-469C-908F-C9256B7A70FD}" destId="{81C8E2C0-6D2D-4A2F-8BA1-99D4104B6AEE}" srcOrd="5" destOrd="0" presId="urn:microsoft.com/office/officeart/2005/8/layout/process1"/>
    <dgm:cxn modelId="{ED21F4A2-4C00-49FC-AA88-3E582E543E15}" type="presParOf" srcId="{81C8E2C0-6D2D-4A2F-8BA1-99D4104B6AEE}" destId="{6B17BF44-A08D-4366-8708-87C6CCCD5459}" srcOrd="0" destOrd="0" presId="urn:microsoft.com/office/officeart/2005/8/layout/process1"/>
    <dgm:cxn modelId="{E97E6311-D6ED-4090-A477-F12FFDE7F471}" type="presParOf" srcId="{D13BBAA0-2582-469C-908F-C9256B7A70FD}" destId="{17459213-CDA7-4E8C-9084-5FC5B1C86F19}" srcOrd="6" destOrd="0" presId="urn:microsoft.com/office/officeart/2005/8/layout/process1"/>
    <dgm:cxn modelId="{B5732D16-8814-4938-8F43-A71799DB899D}" type="presParOf" srcId="{D13BBAA0-2582-469C-908F-C9256B7A70FD}" destId="{E0E501A4-74C1-45DB-BE6A-40E40DB796F9}" srcOrd="7" destOrd="0" presId="urn:microsoft.com/office/officeart/2005/8/layout/process1"/>
    <dgm:cxn modelId="{DFE7E26C-1108-4C9D-8DEF-576538E691BA}" type="presParOf" srcId="{E0E501A4-74C1-45DB-BE6A-40E40DB796F9}" destId="{EF8B9380-B40C-4766-A17F-E11FB98CFD0A}" srcOrd="0" destOrd="0" presId="urn:microsoft.com/office/officeart/2005/8/layout/process1"/>
    <dgm:cxn modelId="{3205F87F-A979-446E-A3CF-5309372D1808}" type="presParOf" srcId="{D13BBAA0-2582-469C-908F-C9256B7A70FD}" destId="{D8B59689-8DA9-4346-A965-F0BE5F557589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C9E68-4C28-4CA7-B803-DE69061604C0}">
      <dsp:nvSpPr>
        <dsp:cNvPr id="0" name=""/>
        <dsp:cNvSpPr/>
      </dsp:nvSpPr>
      <dsp:spPr>
        <a:xfrm>
          <a:off x="3975811" y="46177"/>
          <a:ext cx="2216505" cy="22165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/>
            <a:t>Επικοινωνιακοί στόχοι</a:t>
          </a:r>
        </a:p>
      </dsp:txBody>
      <dsp:txXfrm>
        <a:off x="4271345" y="434065"/>
        <a:ext cx="1625437" cy="997427"/>
      </dsp:txXfrm>
    </dsp:sp>
    <dsp:sp modelId="{64D3E1FD-CD26-46A8-B775-D62BF3A83045}">
      <dsp:nvSpPr>
        <dsp:cNvPr id="0" name=""/>
        <dsp:cNvSpPr/>
      </dsp:nvSpPr>
      <dsp:spPr>
        <a:xfrm>
          <a:off x="4775600" y="1431493"/>
          <a:ext cx="2216505" cy="22165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Βασικές ομάδες κοινού</a:t>
          </a:r>
        </a:p>
      </dsp:txBody>
      <dsp:txXfrm>
        <a:off x="5453481" y="2004090"/>
        <a:ext cx="1329903" cy="1219078"/>
      </dsp:txXfrm>
    </dsp:sp>
    <dsp:sp modelId="{6A99D3B4-721B-4417-B8DF-37E04F40E22F}">
      <dsp:nvSpPr>
        <dsp:cNvPr id="0" name=""/>
        <dsp:cNvSpPr/>
      </dsp:nvSpPr>
      <dsp:spPr>
        <a:xfrm>
          <a:off x="3176022" y="1431493"/>
          <a:ext cx="2216505" cy="221650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/>
            <a:t>Επικοινωνιακά οχήματα</a:t>
          </a:r>
        </a:p>
      </dsp:txBody>
      <dsp:txXfrm>
        <a:off x="3384743" y="2004090"/>
        <a:ext cx="1329903" cy="1219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ECCD1-96B4-4548-B11E-89AF09938B8B}">
      <dsp:nvSpPr>
        <dsp:cNvPr id="0" name=""/>
        <dsp:cNvSpPr/>
      </dsp:nvSpPr>
      <dsp:spPr>
        <a:xfrm>
          <a:off x="5691" y="2180019"/>
          <a:ext cx="1764379" cy="1058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Ενημέρωση</a:t>
          </a:r>
        </a:p>
      </dsp:txBody>
      <dsp:txXfrm>
        <a:off x="36697" y="2211025"/>
        <a:ext cx="1702367" cy="996615"/>
      </dsp:txXfrm>
    </dsp:sp>
    <dsp:sp modelId="{45707568-9B96-4849-9531-D79FD63FDF0B}">
      <dsp:nvSpPr>
        <dsp:cNvPr id="0" name=""/>
        <dsp:cNvSpPr/>
      </dsp:nvSpPr>
      <dsp:spPr>
        <a:xfrm>
          <a:off x="1946509" y="2490550"/>
          <a:ext cx="374048" cy="437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1946509" y="2578063"/>
        <a:ext cx="261834" cy="262540"/>
      </dsp:txXfrm>
    </dsp:sp>
    <dsp:sp modelId="{C58F8974-FFDF-4A5B-BC8C-E0471A61C76F}">
      <dsp:nvSpPr>
        <dsp:cNvPr id="0" name=""/>
        <dsp:cNvSpPr/>
      </dsp:nvSpPr>
      <dsp:spPr>
        <a:xfrm>
          <a:off x="2475823" y="2180019"/>
          <a:ext cx="1764379" cy="1058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Λανθάνουσα ετοιμότητα</a:t>
          </a:r>
        </a:p>
      </dsp:txBody>
      <dsp:txXfrm>
        <a:off x="2506829" y="2211025"/>
        <a:ext cx="1702367" cy="996615"/>
      </dsp:txXfrm>
    </dsp:sp>
    <dsp:sp modelId="{0E34AA07-AD8C-4E6C-AD23-0BADEE8DC0A8}">
      <dsp:nvSpPr>
        <dsp:cNvPr id="0" name=""/>
        <dsp:cNvSpPr/>
      </dsp:nvSpPr>
      <dsp:spPr>
        <a:xfrm>
          <a:off x="4416641" y="2490550"/>
          <a:ext cx="374048" cy="437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4416641" y="2578063"/>
        <a:ext cx="261834" cy="262540"/>
      </dsp:txXfrm>
    </dsp:sp>
    <dsp:sp modelId="{9D54B970-C8C3-4DF0-9BA1-CB18E8F62617}">
      <dsp:nvSpPr>
        <dsp:cNvPr id="0" name=""/>
        <dsp:cNvSpPr/>
      </dsp:nvSpPr>
      <dsp:spPr>
        <a:xfrm>
          <a:off x="4945955" y="2180019"/>
          <a:ext cx="1764379" cy="1058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Καταλυτικό γεγονός</a:t>
          </a:r>
        </a:p>
      </dsp:txBody>
      <dsp:txXfrm>
        <a:off x="4976961" y="2211025"/>
        <a:ext cx="1702367" cy="996615"/>
      </dsp:txXfrm>
    </dsp:sp>
    <dsp:sp modelId="{81C8E2C0-6D2D-4A2F-8BA1-99D4104B6AEE}">
      <dsp:nvSpPr>
        <dsp:cNvPr id="0" name=""/>
        <dsp:cNvSpPr/>
      </dsp:nvSpPr>
      <dsp:spPr>
        <a:xfrm>
          <a:off x="6886773" y="2490550"/>
          <a:ext cx="374048" cy="437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6886773" y="2578063"/>
        <a:ext cx="261834" cy="262540"/>
      </dsp:txXfrm>
    </dsp:sp>
    <dsp:sp modelId="{17459213-CDA7-4E8C-9084-5FC5B1C86F19}">
      <dsp:nvSpPr>
        <dsp:cNvPr id="0" name=""/>
        <dsp:cNvSpPr/>
      </dsp:nvSpPr>
      <dsp:spPr>
        <a:xfrm>
          <a:off x="7416087" y="2180019"/>
          <a:ext cx="1764379" cy="1058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Ενδιάμεση διερευνητική συμπεριφορά</a:t>
          </a:r>
        </a:p>
      </dsp:txBody>
      <dsp:txXfrm>
        <a:off x="7447093" y="2211025"/>
        <a:ext cx="1702367" cy="996615"/>
      </dsp:txXfrm>
    </dsp:sp>
    <dsp:sp modelId="{E0E501A4-74C1-45DB-BE6A-40E40DB796F9}">
      <dsp:nvSpPr>
        <dsp:cNvPr id="0" name=""/>
        <dsp:cNvSpPr/>
      </dsp:nvSpPr>
      <dsp:spPr>
        <a:xfrm>
          <a:off x="9356905" y="2490550"/>
          <a:ext cx="374048" cy="437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9356905" y="2578063"/>
        <a:ext cx="261834" cy="262540"/>
      </dsp:txXfrm>
    </dsp:sp>
    <dsp:sp modelId="{D8B59689-8DA9-4346-A965-F0BE5F557589}">
      <dsp:nvSpPr>
        <dsp:cNvPr id="0" name=""/>
        <dsp:cNvSpPr/>
      </dsp:nvSpPr>
      <dsp:spPr>
        <a:xfrm>
          <a:off x="9886219" y="2180019"/>
          <a:ext cx="1764379" cy="1058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700" kern="1200" dirty="0"/>
            <a:t>Αλλαγή συμπεριφοράς</a:t>
          </a:r>
        </a:p>
      </dsp:txBody>
      <dsp:txXfrm>
        <a:off x="9917225" y="2211025"/>
        <a:ext cx="1702367" cy="996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450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0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5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4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26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2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96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4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3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4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4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4DA4374D-F270-4C02-88D7-B751FD9BD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!!Rectangle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pic>
        <p:nvPicPr>
          <p:cNvPr id="26" name="Picture 2" descr="Εικόνα που περιέχει φυτό&#10;&#10;Περιγραφή που δημιουργήθηκε αυτόματα">
            <a:extLst>
              <a:ext uri="{FF2B5EF4-FFF2-40B4-BE49-F238E27FC236}">
                <a16:creationId xmlns:a16="http://schemas.microsoft.com/office/drawing/2014/main" id="{6E010F08-D4BF-4D30-8BBF-5A1E7443EA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32536" b="11214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7" name="Rectangle 11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9968ADD-7E43-4C7D-99D0-32825B497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pPr algn="ctr"/>
            <a:r>
              <a:rPr lang="el-GR" sz="7200"/>
              <a:t>Επικοινωνία</a:t>
            </a:r>
          </a:p>
        </p:txBody>
      </p:sp>
      <p:sp>
        <p:nvSpPr>
          <p:cNvPr id="28" name="Rectangle: Rounded Corners 13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46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2F74AB-7785-48EF-A222-1A499A6F4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Ανατροφοδότηση – αξιολόγηση του μηνύματος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850A790-EDE7-4321-AD3C-2030EE332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Σημασία για την μελλοντική επικοινωνία</a:t>
            </a:r>
          </a:p>
          <a:p>
            <a:r>
              <a:rPr lang="el-GR" dirty="0"/>
              <a:t>Ακόμη και αν το μήνυμα είναι σαφές και κατανοητό το αποτέλεσμα δεν είναι εγγυημένο</a:t>
            </a:r>
          </a:p>
          <a:p>
            <a:pPr lvl="1"/>
            <a:r>
              <a:rPr lang="el-GR" dirty="0"/>
              <a:t>Μπορεί να αλλάξει τις στάσεις του κοινού (αρκετά δύσκολο εγχείρημα)</a:t>
            </a:r>
          </a:p>
          <a:p>
            <a:pPr lvl="1"/>
            <a:r>
              <a:rPr lang="el-GR" dirty="0"/>
              <a:t>Μπορεί να βοηθήσει το κοινό να αποκρυσταλλώσει την άποψή του και τελικά να αναλάβει δράση.</a:t>
            </a:r>
          </a:p>
          <a:p>
            <a:pPr lvl="1"/>
            <a:r>
              <a:rPr lang="el-GR" dirty="0"/>
              <a:t>Μπορεί να προκαλέσει αμφιβολία</a:t>
            </a:r>
          </a:p>
          <a:p>
            <a:pPr lvl="1"/>
            <a:r>
              <a:rPr lang="el-GR" dirty="0"/>
              <a:t>Μπορεί να μην επιτύχει </a:t>
            </a:r>
            <a:r>
              <a:rPr lang="el-GR"/>
              <a:t>απολύτως τίποτα.</a:t>
            </a:r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831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5B1F19-BA7A-4ECD-B146-B2877408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Κοινή Γνώμη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620902-E24A-4CC4-B021-A723CDA83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Κοινή: ομάδα ανθρώπων που έχουν ένα κοινό ενδιαφέρον για ένα συγκεκριμένο θέμα.</a:t>
            </a:r>
          </a:p>
          <a:p>
            <a:r>
              <a:rPr lang="el-GR" b="1" dirty="0"/>
              <a:t>Γνώμη</a:t>
            </a:r>
            <a:r>
              <a:rPr lang="el-GR" dirty="0"/>
              <a:t>: η έκφραση μιας στάσης ενώ σε ένα θέμα. </a:t>
            </a:r>
          </a:p>
          <a:p>
            <a:pPr lvl="1"/>
            <a:r>
              <a:rPr lang="el-GR" dirty="0"/>
              <a:t>Όταν η </a:t>
            </a:r>
            <a:r>
              <a:rPr lang="el-GR" b="1" dirty="0"/>
              <a:t>στάση</a:t>
            </a:r>
            <a:r>
              <a:rPr lang="el-GR" dirty="0"/>
              <a:t> παγιωθεί τότε προκαλεί την γνώμη. </a:t>
            </a:r>
          </a:p>
          <a:p>
            <a:pPr lvl="1"/>
            <a:r>
              <a:rPr lang="el-GR" dirty="0"/>
              <a:t>Όταν η γνώμη παραμείνει σταθερή τότε προκαλείται </a:t>
            </a:r>
            <a:r>
              <a:rPr lang="el-GR" b="1" dirty="0" err="1"/>
              <a:t>συμπεριφορική</a:t>
            </a:r>
            <a:r>
              <a:rPr lang="el-GR" b="1" dirty="0"/>
              <a:t> δράση</a:t>
            </a:r>
            <a:r>
              <a:rPr lang="el-GR" dirty="0"/>
              <a:t>.</a:t>
            </a:r>
          </a:p>
          <a:p>
            <a:r>
              <a:rPr lang="el-GR" dirty="0"/>
              <a:t>Κοινή γνώμη: άθροισμα πολλών ατομικών γνωμών.</a:t>
            </a:r>
          </a:p>
        </p:txBody>
      </p:sp>
    </p:spTree>
    <p:extLst>
      <p:ext uri="{BB962C8B-B14F-4D97-AF65-F5344CB8AC3E}">
        <p14:creationId xmlns:p14="http://schemas.microsoft.com/office/powerpoint/2010/main" val="3784643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921CFE1-0E53-499C-A3CA-A94F3AB64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Στάση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01F98D-28C5-40FD-81B2-125F38A32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Προδιάθεση για ένα θέμα.</a:t>
            </a:r>
          </a:p>
          <a:p>
            <a:r>
              <a:rPr lang="el-GR" dirty="0"/>
              <a:t>Μια αξιολόγηση για ένα πρόβλημα ή θέμα.</a:t>
            </a:r>
          </a:p>
          <a:p>
            <a:r>
              <a:rPr lang="el-GR" dirty="0"/>
              <a:t>Οι στάσεις επηρεάζονται από: </a:t>
            </a:r>
          </a:p>
          <a:p>
            <a:pPr lvl="1"/>
            <a:r>
              <a:rPr lang="el-GR" dirty="0"/>
              <a:t>Προσωπικά χαρακτηριστικά</a:t>
            </a:r>
          </a:p>
          <a:p>
            <a:pPr lvl="1"/>
            <a:r>
              <a:rPr lang="el-GR" dirty="0"/>
              <a:t>Πολιτισμικά </a:t>
            </a:r>
          </a:p>
          <a:p>
            <a:pPr lvl="1"/>
            <a:r>
              <a:rPr lang="el-GR" dirty="0"/>
              <a:t>Μορφωτικά</a:t>
            </a:r>
          </a:p>
          <a:p>
            <a:pPr lvl="1"/>
            <a:r>
              <a:rPr lang="el-GR" dirty="0"/>
              <a:t>Οικογενειακά</a:t>
            </a:r>
          </a:p>
          <a:p>
            <a:pPr lvl="1"/>
            <a:r>
              <a:rPr lang="el-GR" dirty="0"/>
              <a:t>Θρησκευτικά</a:t>
            </a:r>
          </a:p>
          <a:p>
            <a:pPr lvl="1"/>
            <a:r>
              <a:rPr lang="el-GR" dirty="0"/>
              <a:t>Κοινωνική τάξη</a:t>
            </a:r>
          </a:p>
          <a:p>
            <a:pPr lvl="1"/>
            <a:r>
              <a:rPr lang="el-GR" dirty="0"/>
              <a:t>Φυλετικά (π.χ. μειονότητες)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6687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7734CB-F203-4AEB-A281-27299EB0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Σιωπηλή πλειοψηφία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8EEE9F9-A436-4E7D-94E0-369BD8DE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Οι περισσότεροι άνθρωποι κρατούν μια ουδέτερη και παθητική στάση έναντι σε πολλά θέματα.</a:t>
            </a:r>
          </a:p>
          <a:p>
            <a:endParaRPr lang="el-GR" dirty="0"/>
          </a:p>
          <a:p>
            <a:r>
              <a:rPr lang="en-US" dirty="0"/>
              <a:t>Social judgment theory: </a:t>
            </a:r>
            <a:r>
              <a:rPr lang="el-GR" dirty="0"/>
              <a:t>οι απόψεις γύρω από ένα θέμα συνήθως παραμένουν σταθερές όμως υπάρχει ένα εύρος αποδοχής.</a:t>
            </a:r>
          </a:p>
          <a:p>
            <a:endParaRPr lang="el-GR" dirty="0"/>
          </a:p>
          <a:p>
            <a:r>
              <a:rPr lang="el-GR" dirty="0"/>
              <a:t>Θα πρέπει να μετακινηθεί η σιωπηλή πλειοψηφία από μια λανθάνουσα κατάσταση σε μια ενεργή.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74828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899C79-C2A6-4A55-8185-00D415097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Κίνητρα αλλαγής στάσης - Πειθώ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84C70D-587B-49F5-A600-C60016ED4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Γεγονότα – εμπειρικά δεδομένα</a:t>
            </a:r>
          </a:p>
          <a:p>
            <a:r>
              <a:rPr lang="el-GR" dirty="0"/>
              <a:t>Συναισθήματα: επίκληση στο συναίσθημα (αγάπη, ειρήνη, οικογένεια, πατρίδα)</a:t>
            </a:r>
          </a:p>
          <a:p>
            <a:r>
              <a:rPr lang="el-GR" dirty="0"/>
              <a:t>Προσωπικές εμπειρίες (</a:t>
            </a:r>
            <a:r>
              <a:rPr lang="el-GR" dirty="0" err="1"/>
              <a:t>π.χ</a:t>
            </a:r>
            <a:r>
              <a:rPr lang="el-GR" dirty="0"/>
              <a:t> ραπ)</a:t>
            </a:r>
          </a:p>
          <a:p>
            <a:r>
              <a:rPr lang="el-GR" dirty="0"/>
              <a:t>Ελκυστικό: σε τι ωφελεί?, τι αρέσει </a:t>
            </a:r>
            <a:r>
              <a:rPr lang="el-GR"/>
              <a:t>στο κοινό.</a:t>
            </a:r>
          </a:p>
          <a:p>
            <a:endParaRPr lang="el-GR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6959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B6739-D5BA-3339-4190-EE9D8B961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 – STUNT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AA5FD-E7F2-6689-F238-4112B9192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8" y="2376424"/>
            <a:ext cx="4693920" cy="4014216"/>
          </a:xfrm>
        </p:spPr>
        <p:txBody>
          <a:bodyPr>
            <a:normAutofit/>
          </a:bodyPr>
          <a:lstStyle/>
          <a:p>
            <a:r>
              <a:rPr lang="el-GR" dirty="0"/>
              <a:t>Είναι ένα ασυνήθιστο έκθεμα που βασίζεται στην πρωτοτυπία, την αυθεντικότητα και τη δημιουργικό με σκοπό να προκαλέσει έκπληξη και δημοσιότητα στο κοινό και τους δημοσιογράφους.</a:t>
            </a:r>
          </a:p>
          <a:p>
            <a:endParaRPr lang="en-US" dirty="0"/>
          </a:p>
        </p:txBody>
      </p:sp>
      <p:pic>
        <p:nvPicPr>
          <p:cNvPr id="1026" name="Picture 2" descr="The Power of the PR Stunt - LUYA">
            <a:extLst>
              <a:ext uri="{FF2B5EF4-FFF2-40B4-BE49-F238E27FC236}">
                <a16:creationId xmlns:a16="http://schemas.microsoft.com/office/drawing/2014/main" id="{493899F4-3493-56F7-EA88-E5FBB14E3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780" y="2702560"/>
            <a:ext cx="4693920" cy="312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071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CB388A-FFB4-4DB7-B93B-4BB905EA4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Επικοινωνία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7D4A395F-1AEB-4CED-9B89-87F162770F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6663813"/>
              </p:ext>
            </p:extLst>
          </p:nvPr>
        </p:nvGraphicFramePr>
        <p:xfrm>
          <a:off x="1115568" y="2513650"/>
          <a:ext cx="10168128" cy="369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6774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84A552-2240-40D8-BCC4-F045591E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Βασικοί στόχοι επικοινωνίας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FE3B57-FC7F-4FC7-9603-A99CFF84F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πληροφορήσει και να ενημερώσει το κοινό</a:t>
            </a:r>
          </a:p>
          <a:p>
            <a:r>
              <a:rPr lang="el-GR" dirty="0"/>
              <a:t>Να πείσει</a:t>
            </a:r>
          </a:p>
          <a:p>
            <a:r>
              <a:rPr lang="el-GR" dirty="0"/>
              <a:t>Να κινητοποιήσει</a:t>
            </a:r>
          </a:p>
          <a:p>
            <a:r>
              <a:rPr lang="el-GR" dirty="0"/>
              <a:t>Να χτίσει αμοιβαία κατανόηση</a:t>
            </a:r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073B55CA-1C74-4B27-8A31-5E05A16D7B0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4239520"/>
              </p:ext>
            </p:extLst>
          </p:nvPr>
        </p:nvGraphicFramePr>
        <p:xfrm>
          <a:off x="535708" y="2940352"/>
          <a:ext cx="1165629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8243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E832C40-F814-491C-838C-70BB9C43F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Θεωρητικά μοντέλα δημοσίων σχέσεων</a:t>
            </a:r>
            <a:br>
              <a:rPr lang="el-GR" dirty="0"/>
            </a:br>
            <a:r>
              <a:rPr lang="en-US" dirty="0" err="1"/>
              <a:t>Grunig</a:t>
            </a:r>
            <a:r>
              <a:rPr lang="en-US" dirty="0"/>
              <a:t> and Hunt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46217D-EEB3-4B37-BD16-43F7810A1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149434"/>
            <a:ext cx="10168128" cy="4708566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/>
              <a:t>Γραφείο τύπου/δημοσιότητα</a:t>
            </a:r>
            <a:r>
              <a:rPr lang="el-GR" dirty="0"/>
              <a:t>: </a:t>
            </a:r>
            <a:r>
              <a:rPr lang="el-GR" dirty="0" err="1"/>
              <a:t>μονόδρομη</a:t>
            </a:r>
            <a:r>
              <a:rPr lang="el-GR" dirty="0"/>
              <a:t> επικοινωνία με πρόθεση να πείσει και να προσελκύσει την προσοχή των ΜΜΕ.</a:t>
            </a:r>
          </a:p>
          <a:p>
            <a:endParaRPr lang="el-GR" dirty="0"/>
          </a:p>
          <a:p>
            <a:r>
              <a:rPr lang="el-GR" b="1" dirty="0"/>
              <a:t>Πληροφόρηση του κοινού</a:t>
            </a:r>
            <a:r>
              <a:rPr lang="el-GR" dirty="0"/>
              <a:t>: στόχος είναι η ενημέρωση του κοινού.</a:t>
            </a:r>
          </a:p>
          <a:p>
            <a:endParaRPr lang="el-GR" dirty="0"/>
          </a:p>
          <a:p>
            <a:r>
              <a:rPr lang="el-GR" b="1" dirty="0"/>
              <a:t>Αμφίδρομο ασύμμετρο μοντέλο</a:t>
            </a:r>
            <a:r>
              <a:rPr lang="el-GR" dirty="0"/>
              <a:t>: αποστολή μηνυμάτων και λήψη </a:t>
            </a:r>
            <a:r>
              <a:rPr lang="el-GR" b="1" u="sng" dirty="0"/>
              <a:t>ανατροφοδότησης</a:t>
            </a:r>
            <a:r>
              <a:rPr lang="el-GR" dirty="0"/>
              <a:t> από το κοινό. Η ανατροφοδότηση δεν έχει ως στόχο να αλλάξει τις θέσεις του οργανισμού αλλά λάβει πληροφορίες ώστε να πείσει πιο αποτελεσματικά το κοινό.</a:t>
            </a:r>
          </a:p>
          <a:p>
            <a:endParaRPr lang="el-GR" dirty="0"/>
          </a:p>
          <a:p>
            <a:r>
              <a:rPr lang="el-GR" b="1" dirty="0"/>
              <a:t>Αμφίδρομο συμμετρικό μοντέλο</a:t>
            </a:r>
            <a:r>
              <a:rPr lang="el-GR" dirty="0"/>
              <a:t>: ισορροπημένο μοντέλο, ελεύθερη και ισότιμη ροή πληροφοριών από τον οργανισμό και το κοινό. Ο επαγγελματίας δημοσίων σχέσεων λειτουργεί ως διαμεσολαβητής.</a:t>
            </a:r>
          </a:p>
        </p:txBody>
      </p:sp>
    </p:spTree>
    <p:extLst>
      <p:ext uri="{BB962C8B-B14F-4D97-AF65-F5344CB8AC3E}">
        <p14:creationId xmlns:p14="http://schemas.microsoft.com/office/powerpoint/2010/main" val="101077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7C7FA89-B733-44B9-8F64-E1C228C8C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400" dirty="0"/>
              <a:t>Μήνυμα: η διαμόρφωση μηνυμάτων είναι βασική αρμοδιότητα του επαγγελματία επικοινωνίας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E774C31-66E2-40BD-BA3C-3422A6C0B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u="sng" dirty="0"/>
              <a:t>1</a:t>
            </a:r>
            <a:r>
              <a:rPr lang="el-GR" b="1" u="sng" baseline="30000" dirty="0"/>
              <a:t>η</a:t>
            </a:r>
            <a:r>
              <a:rPr lang="el-GR" b="1" u="sng" dirty="0"/>
              <a:t> πεποίθηση: Το περιεχόμενο είναι το μήνυμα</a:t>
            </a:r>
            <a:r>
              <a:rPr lang="el-GR" dirty="0"/>
              <a:t>: η σημασία της επικοινωνίας βρίσκεται στο νόημα του μηνύματος.</a:t>
            </a:r>
          </a:p>
          <a:p>
            <a:pPr lvl="1"/>
            <a:r>
              <a:rPr lang="el-GR" dirty="0"/>
              <a:t>Το περιεχόμενο πρέπει να είναι σαφές και ειλικρινές</a:t>
            </a:r>
          </a:p>
          <a:p>
            <a:pPr lvl="1"/>
            <a:r>
              <a:rPr lang="el-GR" dirty="0"/>
              <a:t>Οι λέξεις που χρησιμοποιούνται είναι εξαιρετικά σημαντικές</a:t>
            </a:r>
          </a:p>
          <a:p>
            <a:pPr lvl="2"/>
            <a:r>
              <a:rPr lang="el-GR" dirty="0"/>
              <a:t>Δεν πρέπει να αναπαράγονται διακρίσεις σχετικά με το φύλο, τη φυλή, την εθνικότητα, τη σωματική αναπηρία. </a:t>
            </a:r>
          </a:p>
          <a:p>
            <a:pPr lvl="2"/>
            <a:r>
              <a:rPr lang="el-GR" dirty="0"/>
              <a:t>Πολιτική ορθότητα και προσεκτική επιλογή των λέξεων.</a:t>
            </a:r>
          </a:p>
        </p:txBody>
      </p:sp>
    </p:spTree>
    <p:extLst>
      <p:ext uri="{BB962C8B-B14F-4D97-AF65-F5344CB8AC3E}">
        <p14:creationId xmlns:p14="http://schemas.microsoft.com/office/powerpoint/2010/main" val="73457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47901B-7C01-43F6-A7D5-D1C371750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Προσοχή στις λέξεις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015684-B275-4427-B520-75E93157B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0" i="0" dirty="0">
                <a:solidFill>
                  <a:srgbClr val="2D2D2D"/>
                </a:solidFill>
                <a:effectLst/>
                <a:latin typeface="Silka"/>
              </a:rPr>
              <a:t>American Motors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D2D2D"/>
                </a:solidFill>
                <a:effectLst/>
                <a:latin typeface="Silka"/>
              </a:rPr>
              <a:t>A translatable product name is an important element in global branding and can derail a marketing campaign before it even starts. American Motors made this mistake in the early 1970s when naming its midsize car, </a:t>
            </a:r>
            <a:r>
              <a:rPr lang="en-US" b="1" i="0" u="sng" dirty="0">
                <a:solidFill>
                  <a:srgbClr val="2D2D2D"/>
                </a:solidFill>
                <a:effectLst/>
                <a:latin typeface="Silka"/>
              </a:rPr>
              <a:t>the Matador</a:t>
            </a:r>
            <a:r>
              <a:rPr lang="en-US" b="0" i="0" dirty="0">
                <a:solidFill>
                  <a:srgbClr val="2D2D2D"/>
                </a:solidFill>
                <a:effectLst/>
                <a:latin typeface="Silka"/>
              </a:rPr>
              <a:t>. Although the name was intended to conjure images of courage and strength, it may have been a little too aggressive for Puerto Rican consumers – in Spanish, "matador" translates to "killer." Needless to say, the name didn't instill a great deal of confidence in drivers.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87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F4FE0D-EA17-414D-B304-DD96E3D9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Μέσο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71487FC-907E-40F2-B8F3-3511140948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2</a:t>
            </a:r>
            <a:r>
              <a:rPr lang="el-GR" b="1" baseline="30000" dirty="0"/>
              <a:t>η</a:t>
            </a:r>
            <a:r>
              <a:rPr lang="el-GR" b="1" dirty="0"/>
              <a:t> πεποίθηση: το μέσο είναι το μήνυμα.</a:t>
            </a:r>
          </a:p>
          <a:p>
            <a:pPr lvl="1"/>
            <a:r>
              <a:rPr lang="el-GR" dirty="0"/>
              <a:t>Το περιεχόμενο της επικοινωνίας μπορεί να είναι λιγότερο σημαντικό από το μέσο</a:t>
            </a:r>
          </a:p>
          <a:p>
            <a:pPr lvl="1"/>
            <a:r>
              <a:rPr lang="el-GR" dirty="0"/>
              <a:t>Μέσα: κοινωνικά μέσα, ομιλίες, δελτία τύπου, συνέντευξη τύπου, πρόσωπο με πρόσωπο συναντήσεις.</a:t>
            </a:r>
          </a:p>
          <a:p>
            <a:pPr lvl="1"/>
            <a:r>
              <a:rPr lang="el-GR" dirty="0"/>
              <a:t>Τα μέσα κατατάσσονται ανάλογα με την αξιοπιστία τους</a:t>
            </a:r>
          </a:p>
          <a:p>
            <a:pPr lvl="2"/>
            <a:r>
              <a:rPr lang="el-GR" dirty="0"/>
              <a:t>Για παράδειγμα μια ιστορία δημοσιευμένη σε ένα </a:t>
            </a:r>
            <a:r>
              <a:rPr lang="el-GR" dirty="0" err="1"/>
              <a:t>ιστολόγιο</a:t>
            </a:r>
            <a:r>
              <a:rPr lang="el-GR" dirty="0"/>
              <a:t> μπορεί να έχει λιγότερη βαρύτητα από μια ιστορία δημοσιευμένη στους </a:t>
            </a:r>
            <a:r>
              <a:rPr lang="en-US" dirty="0"/>
              <a:t>New York Times.</a:t>
            </a:r>
          </a:p>
          <a:p>
            <a:pPr lvl="2"/>
            <a:endParaRPr lang="en-US" dirty="0"/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43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5D1BCE-726A-416A-B10C-9AFF5F77C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Πομπός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62E0C1-3066-426D-B47D-932548819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3</a:t>
            </a:r>
            <a:r>
              <a:rPr lang="el-GR" b="1" baseline="30000" dirty="0"/>
              <a:t>η</a:t>
            </a:r>
            <a:r>
              <a:rPr lang="el-GR" b="1" dirty="0"/>
              <a:t> πεποίθηση: ο πομπός είναι το μήνυμα</a:t>
            </a:r>
            <a:r>
              <a:rPr lang="el-GR" dirty="0"/>
              <a:t>:</a:t>
            </a:r>
            <a:endParaRPr lang="en-US" dirty="0"/>
          </a:p>
          <a:p>
            <a:pPr lvl="1"/>
            <a:r>
              <a:rPr lang="el-GR" dirty="0"/>
              <a:t>Η αποτελεσματικότητα του μηνύματος επηρεάζεται κυρίως από τον πομπό του μηνύματος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l-GR" dirty="0"/>
              <a:t> </a:t>
            </a:r>
          </a:p>
          <a:p>
            <a:pPr lvl="1"/>
            <a:r>
              <a:rPr lang="el-GR" dirty="0"/>
              <a:t>Χαρισματικοί ηγέτες</a:t>
            </a:r>
          </a:p>
          <a:p>
            <a:pPr marL="457200" lvl="1" indent="0">
              <a:buNone/>
            </a:pPr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9073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D57E12-0951-4D97-94F9-306897E53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Κοινό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B1B8FD-1746-408E-8216-E648922FA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149078"/>
            <a:ext cx="10168128" cy="416028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Βασικό στοιχείο για την αποδοτικότητα ενός μηνύματος είναι η ανατροφοδότηση (η έρευνα)</a:t>
            </a:r>
          </a:p>
          <a:p>
            <a:pPr lvl="1"/>
            <a:r>
              <a:rPr lang="el-GR" dirty="0"/>
              <a:t>Κατανόηση των προσδοκιών και των προτιμήσεων των αποδεκτών των μηνυμάτων</a:t>
            </a:r>
          </a:p>
          <a:p>
            <a:r>
              <a:rPr lang="el-GR" dirty="0"/>
              <a:t>Οι αντιλήψεις του κοινού παίζουν σημαντικό ρόλο</a:t>
            </a:r>
          </a:p>
          <a:p>
            <a:r>
              <a:rPr lang="el-GR" dirty="0"/>
              <a:t>Οι προσωπικές προκαταλήψεις</a:t>
            </a:r>
          </a:p>
          <a:p>
            <a:r>
              <a:rPr lang="el-GR" dirty="0"/>
              <a:t>Τα στερεότυπα: </a:t>
            </a:r>
            <a:r>
              <a:rPr lang="el-GR" i="1" dirty="0">
                <a:solidFill>
                  <a:srgbClr val="FF0000"/>
                </a:solidFill>
              </a:rPr>
              <a:t>μια διάλεξη ενός εισηγητή με γυαλιά θα είναι περισσότερο πειστική από την διάλεξη του ίδιου εισηγητή χωρίς γυαλιά?</a:t>
            </a:r>
          </a:p>
          <a:p>
            <a:r>
              <a:rPr lang="el-GR" dirty="0"/>
              <a:t>Τα σύμβολα: ο χαιρετισμός, σταυρός, το άγαλμα της ελευθερίας, τα λογότυπα</a:t>
            </a:r>
          </a:p>
          <a:p>
            <a:r>
              <a:rPr lang="el-GR" dirty="0"/>
              <a:t>Ο περίγυρος ασκεί σημαντική επιρροή στις στάσεις και τις πράξεις μας.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749732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_2SEEDS">
      <a:dk1>
        <a:srgbClr val="000000"/>
      </a:dk1>
      <a:lt1>
        <a:srgbClr val="FFFFFF"/>
      </a:lt1>
      <a:dk2>
        <a:srgbClr val="412425"/>
      </a:dk2>
      <a:lt2>
        <a:srgbClr val="E2E8E8"/>
      </a:lt2>
      <a:accent1>
        <a:srgbClr val="C3292E"/>
      </a:accent1>
      <a:accent2>
        <a:srgbClr val="D53B80"/>
      </a:accent2>
      <a:accent3>
        <a:srgbClr val="D5763B"/>
      </a:accent3>
      <a:accent4>
        <a:srgbClr val="28BD38"/>
      </a:accent4>
      <a:accent5>
        <a:srgbClr val="33BA7A"/>
      </a:accent5>
      <a:accent6>
        <a:srgbClr val="26B5AD"/>
      </a:accent6>
      <a:hlink>
        <a:srgbClr val="30918E"/>
      </a:hlink>
      <a:folHlink>
        <a:srgbClr val="7F7F7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762</Words>
  <Application>Microsoft Office PowerPoint</Application>
  <PresentationFormat>Widescreen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Avenir Next LT Pro</vt:lpstr>
      <vt:lpstr>Calibri</vt:lpstr>
      <vt:lpstr>Century Gothic</vt:lpstr>
      <vt:lpstr>Silka</vt:lpstr>
      <vt:lpstr>AccentBoxVTI</vt:lpstr>
      <vt:lpstr>Επικοινωνία</vt:lpstr>
      <vt:lpstr>Επικοινωνία</vt:lpstr>
      <vt:lpstr>Βασικοί στόχοι επικοινωνίας</vt:lpstr>
      <vt:lpstr>Θεωρητικά μοντέλα δημοσίων σχέσεων Grunig and Hunt</vt:lpstr>
      <vt:lpstr>Μήνυμα: η διαμόρφωση μηνυμάτων είναι βασική αρμοδιότητα του επαγγελματία επικοινωνίας</vt:lpstr>
      <vt:lpstr>Προσοχή στις λέξεις</vt:lpstr>
      <vt:lpstr>Μέσο</vt:lpstr>
      <vt:lpstr>Πομπός</vt:lpstr>
      <vt:lpstr>Κοινό</vt:lpstr>
      <vt:lpstr>Ανατροφοδότηση – αξιολόγηση του μηνύματος</vt:lpstr>
      <vt:lpstr>Κοινή Γνώμη</vt:lpstr>
      <vt:lpstr>Στάση</vt:lpstr>
      <vt:lpstr>Σιωπηλή πλειοψηφία</vt:lpstr>
      <vt:lpstr>Κίνητρα αλλαγής στάσης - Πειθώ</vt:lpstr>
      <vt:lpstr>PR – STUNT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Επικοινωνία</dc:title>
  <dc:creator>AMALIA TRIANTAFYLLIDOU</dc:creator>
  <cp:lastModifiedBy>ΤΡΙΑΝΤΑΦΥΛΛΙΔΟΥ ΑΜΑΛΙΑ</cp:lastModifiedBy>
  <cp:revision>2</cp:revision>
  <dcterms:created xsi:type="dcterms:W3CDTF">2021-10-24T06:13:23Z</dcterms:created>
  <dcterms:modified xsi:type="dcterms:W3CDTF">2023-12-15T14:43:43Z</dcterms:modified>
</cp:coreProperties>
</file>