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72" r:id="rId5"/>
    <p:sldId id="259" r:id="rId6"/>
    <p:sldId id="260" r:id="rId7"/>
    <p:sldId id="261" r:id="rId8"/>
    <p:sldId id="262" r:id="rId9"/>
    <p:sldId id="263" r:id="rId10"/>
    <p:sldId id="264" r:id="rId11"/>
    <p:sldId id="265" r:id="rId12"/>
    <p:sldId id="266" r:id="rId13"/>
    <p:sldId id="267" r:id="rId14"/>
    <p:sldId id="268" r:id="rId15"/>
    <p:sldId id="269"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70" r:id="rId29"/>
    <p:sldId id="271"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11/22/2021</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11/22/2021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11/22/2021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11/22/2021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11/22/2021</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11/22/2021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11/22/2021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11/22/2021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11/22/2021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8" name="Date Placeholder 7"/>
          <p:cNvSpPr>
            <a:spLocks noGrp="1"/>
          </p:cNvSpPr>
          <p:nvPr>
            <p:ph type="dt" sz="half" idx="10"/>
          </p:nvPr>
        </p:nvSpPr>
        <p:spPr/>
        <p:txBody>
          <a:bodyPr/>
          <a:lstStyle/>
          <a:p>
            <a:fld id="{1CF131DD-A141-4471-BCF9-C6073EDD7E20}" type="datetimeFigureOut">
              <a:rPr lang="en-US" dirty="0"/>
              <a:t>11/22/2021</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11/22/2021</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11/22/2021</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24grammata.com/%CE%B7-%CF%80%CE%BF%CE%AF%CE%B7%CF%83%CE%B7-%CF%84%CE%B7%CF%82-%CF%84%CE%B6%CE%AD%CE%BD%CE%B7%CF%82-%CE%BC%CE%B1%CF%83%CF%84%CE%BF%CF%81%CE%AC%CE%BA%CE%B7-%CE%BC%CE%B9%CE%B1-%CE%B4%CE%BF%CE%BA%CE%B9/" TargetMode="External"/><Relationship Id="rId3" Type="http://schemas.openxmlformats.org/officeDocument/2006/relationships/hyperlink" Target="https://www.womantoc.gr/life/article/aisthadikotita-kai-pnevmatiki-idoni-poia-itan-i-spoudaia-ellinida-poiitria-melissanthi" TargetMode="External"/><Relationship Id="rId7" Type="http://schemas.openxmlformats.org/officeDocument/2006/relationships/hyperlink" Target="http://annagelopoulou.blogspot.com/2012/02/blog-post_18.html" TargetMode="External"/><Relationship Id="rId2" Type="http://schemas.openxmlformats.org/officeDocument/2006/relationships/hyperlink" Target="http://philologoi.mes.sch.gr/files/tsagarakis_xatzilazarou.pdf" TargetMode="External"/><Relationship Id="rId1" Type="http://schemas.openxmlformats.org/officeDocument/2006/relationships/slideLayout" Target="../slideLayouts/slideLayout2.xml"/><Relationship Id="rId6" Type="http://schemas.openxmlformats.org/officeDocument/2006/relationships/hyperlink" Target="https://www.academia.edu/41961086/%CE%A0%CE%B5%CF%81%CE%B9%CE%B3%CF%81%CE%B1%CF%86%CE%AE_%CE%BA%CE%B1%CE%B9_%CE%B1%CE%BD%CE%AC%CE%BB%CF%85%CF%83%CE%B7_%CF%84%CE%B7%CF%82_%CF%80%CE%BF%CE%B9%CE%B7%CF%84%CE%B9%CE%BA%CE%AE%CF%82_persona_%CF%84%CE%B7%CF%82_%CE%A3%CE%B1%CF%80%CF%86%CE%BF%CF%8D%CF%82_%CF%83%CF%84%CE%BF_%CE%B1%CF%80%CF%8C%CF%83%CF%80%CE%B1%CF%83%CE%BC%CE%B1_31V_Description_and_analysis_of_Sapphos_poetic_persona_in_fragment_31V" TargetMode="External"/><Relationship Id="rId5" Type="http://schemas.openxmlformats.org/officeDocument/2006/relationships/hyperlink" Target="https://apothesis.eap.gr/bitstream/repo/45323/1/%CE%91%CE%B4%CE%AC%CE%BC%CE%BF%CF%85%20%CE%94%CE%AD%CF%83%CF%80%CE%BF%CE%B9%CE%BD%CE%B1%20501648%20%CE%94%CE%93%CE%A165%20.pdf" TargetMode="External"/><Relationship Id="rId4" Type="http://schemas.openxmlformats.org/officeDocument/2006/relationships/hyperlink" Target="http://ecourse.uoi.gr/pluginfile.php/126284/mod_resource/content/1/%CE%91%CE%B3%CE%B3%CE%B5%CE%BB%CE%AC%CE%BA%CE%B7%20%CE%94%CE%B1%CF%81%CE%AC%CE%BA%CE%B7%20%CE%A0%CE%AD%CE%B3%CE%BA%CE%BB%CE%B7.pdf"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5CA0D3-A0AD-49DD-8463-2A26FBEEC478}"/>
              </a:ext>
            </a:extLst>
          </p:cNvPr>
          <p:cNvSpPr>
            <a:spLocks noGrp="1"/>
          </p:cNvSpPr>
          <p:nvPr>
            <p:ph type="ctrTitle"/>
          </p:nvPr>
        </p:nvSpPr>
        <p:spPr/>
        <p:txBody>
          <a:bodyPr/>
          <a:lstStyle/>
          <a:p>
            <a:r>
              <a:rPr lang="el-GR" dirty="0" err="1"/>
              <a:t>γυναικα</a:t>
            </a:r>
            <a:r>
              <a:rPr lang="el-GR" dirty="0"/>
              <a:t> και </a:t>
            </a:r>
            <a:r>
              <a:rPr lang="el-GR" dirty="0" err="1"/>
              <a:t>ποιηση</a:t>
            </a:r>
            <a:endParaRPr lang="el-GR" dirty="0"/>
          </a:p>
        </p:txBody>
      </p:sp>
      <p:sp>
        <p:nvSpPr>
          <p:cNvPr id="3" name="Υπότιτλος 2">
            <a:extLst>
              <a:ext uri="{FF2B5EF4-FFF2-40B4-BE49-F238E27FC236}">
                <a16:creationId xmlns:a16="http://schemas.microsoft.com/office/drawing/2014/main" id="{78B92385-E52C-4618-AD7D-629CE230F591}"/>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30717589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51A4F4A1-146B-4D29-852A-F60996679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noFill/>
          <a:ln w="6350" cap="sq" cmpd="sng" algn="ctr">
            <a:solidFill>
              <a:schemeClr val="tx1">
                <a:lumMod val="75000"/>
                <a:lumOff val="25000"/>
              </a:schemeClr>
            </a:solidFill>
            <a:prstDash val="solid"/>
            <a:miter lim="800000"/>
          </a:ln>
          <a:effectLst/>
        </p:spPr>
      </p:sp>
      <p:sp>
        <p:nvSpPr>
          <p:cNvPr id="2" name="Τίτλος 1">
            <a:extLst>
              <a:ext uri="{FF2B5EF4-FFF2-40B4-BE49-F238E27FC236}">
                <a16:creationId xmlns:a16="http://schemas.microsoft.com/office/drawing/2014/main" id="{99FCBC29-CA4C-41B5-9C9D-DFC26A6CA93B}"/>
              </a:ext>
            </a:extLst>
          </p:cNvPr>
          <p:cNvSpPr>
            <a:spLocks noGrp="1"/>
          </p:cNvSpPr>
          <p:nvPr>
            <p:ph type="title"/>
          </p:nvPr>
        </p:nvSpPr>
        <p:spPr>
          <a:xfrm>
            <a:off x="3844616" y="881210"/>
            <a:ext cx="7417925" cy="1517035"/>
          </a:xfrm>
        </p:spPr>
        <p:txBody>
          <a:bodyPr>
            <a:normAutofit/>
          </a:bodyPr>
          <a:lstStyle/>
          <a:p>
            <a:r>
              <a:rPr lang="el-GR" dirty="0">
                <a:solidFill>
                  <a:schemeClr val="tx1">
                    <a:lumMod val="75000"/>
                    <a:lumOff val="25000"/>
                  </a:schemeClr>
                </a:solidFill>
              </a:rPr>
              <a:t>Η «ασυνέχεια της γυναικείας ποίησης»</a:t>
            </a:r>
          </a:p>
        </p:txBody>
      </p:sp>
      <p:sp>
        <p:nvSpPr>
          <p:cNvPr id="3" name="Θέση περιεχομένου 2">
            <a:extLst>
              <a:ext uri="{FF2B5EF4-FFF2-40B4-BE49-F238E27FC236}">
                <a16:creationId xmlns:a16="http://schemas.microsoft.com/office/drawing/2014/main" id="{75036914-9815-470A-8E72-1853AAE572E4}"/>
              </a:ext>
            </a:extLst>
          </p:cNvPr>
          <p:cNvSpPr>
            <a:spLocks noGrp="1"/>
          </p:cNvSpPr>
          <p:nvPr>
            <p:ph idx="1"/>
          </p:nvPr>
        </p:nvSpPr>
        <p:spPr>
          <a:xfrm>
            <a:off x="3844616" y="2626840"/>
            <a:ext cx="7245103" cy="3131777"/>
          </a:xfrm>
        </p:spPr>
        <p:txBody>
          <a:bodyPr>
            <a:normAutofit/>
          </a:bodyPr>
          <a:lstStyle/>
          <a:p>
            <a:pPr>
              <a:lnSpc>
                <a:spcPct val="150000"/>
              </a:lnSpc>
            </a:pPr>
            <a:r>
              <a:rPr lang="el-GR" dirty="0">
                <a:solidFill>
                  <a:schemeClr val="tx1">
                    <a:lumMod val="75000"/>
                    <a:lumOff val="25000"/>
                  </a:schemeClr>
                </a:solidFill>
              </a:rPr>
              <a:t>Μια απόπειρα καταγραφής Ελληνίδων ποιητριών θα πραγματοποιηθεί το 1936, μέσα από το γραμματολογικό έργο του </a:t>
            </a:r>
            <a:r>
              <a:rPr lang="el-GR" dirty="0" err="1">
                <a:solidFill>
                  <a:schemeClr val="tx1">
                    <a:lumMod val="75000"/>
                    <a:lumOff val="25000"/>
                  </a:schemeClr>
                </a:solidFill>
              </a:rPr>
              <a:t>Δημ</a:t>
            </a:r>
            <a:r>
              <a:rPr lang="el-GR" dirty="0">
                <a:solidFill>
                  <a:schemeClr val="tx1">
                    <a:lumMod val="75000"/>
                    <a:lumOff val="25000"/>
                  </a:schemeClr>
                </a:solidFill>
              </a:rPr>
              <a:t>. </a:t>
            </a:r>
            <a:r>
              <a:rPr lang="el-GR" dirty="0" err="1">
                <a:solidFill>
                  <a:schemeClr val="tx1">
                    <a:lumMod val="75000"/>
                    <a:lumOff val="25000"/>
                  </a:schemeClr>
                </a:solidFill>
              </a:rPr>
              <a:t>Λαμπίκη</a:t>
            </a:r>
            <a:r>
              <a:rPr lang="el-GR" dirty="0">
                <a:solidFill>
                  <a:schemeClr val="tx1">
                    <a:lumMod val="75000"/>
                    <a:lumOff val="25000"/>
                  </a:schemeClr>
                </a:solidFill>
              </a:rPr>
              <a:t> </a:t>
            </a:r>
            <a:r>
              <a:rPr lang="el-GR" b="1" i="1" dirty="0">
                <a:solidFill>
                  <a:schemeClr val="tx1">
                    <a:lumMod val="75000"/>
                    <a:lumOff val="25000"/>
                  </a:schemeClr>
                </a:solidFill>
              </a:rPr>
              <a:t>Ελληνίδες ποιήτριες</a:t>
            </a:r>
            <a:r>
              <a:rPr lang="el-GR" dirty="0">
                <a:solidFill>
                  <a:schemeClr val="tx1">
                    <a:lumMod val="75000"/>
                    <a:lumOff val="25000"/>
                  </a:schemeClr>
                </a:solidFill>
              </a:rPr>
              <a:t>. Το σύγγραμμα αποτελεί μίαν </a:t>
            </a:r>
            <a:r>
              <a:rPr lang="el-GR" dirty="0" err="1">
                <a:solidFill>
                  <a:schemeClr val="tx1">
                    <a:lumMod val="75000"/>
                    <a:lumOff val="25000"/>
                  </a:schemeClr>
                </a:solidFill>
              </a:rPr>
              <a:t>ανθολόγιση</a:t>
            </a:r>
            <a:r>
              <a:rPr lang="el-GR" dirty="0">
                <a:solidFill>
                  <a:schemeClr val="tx1">
                    <a:lumMod val="75000"/>
                    <a:lumOff val="25000"/>
                  </a:schemeClr>
                </a:solidFill>
              </a:rPr>
              <a:t> χωρίς έρευνα και επιστημονική υποστήριξη και με ελάχιστα βιογραφικά στοιχεία για ποιήτριες που είναι ενεργές από τις αρχές του αιώνα και έπειτα. </a:t>
            </a:r>
            <a:endParaRPr lang="el-GR" b="1" i="1" dirty="0">
              <a:solidFill>
                <a:schemeClr val="tx1">
                  <a:lumMod val="75000"/>
                  <a:lumOff val="25000"/>
                </a:schemeClr>
              </a:solidFill>
            </a:endParaRPr>
          </a:p>
        </p:txBody>
      </p:sp>
    </p:spTree>
    <p:extLst>
      <p:ext uri="{BB962C8B-B14F-4D97-AF65-F5344CB8AC3E}">
        <p14:creationId xmlns:p14="http://schemas.microsoft.com/office/powerpoint/2010/main" val="1583517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51A4F4A1-146B-4D29-852A-F60996679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noFill/>
          <a:ln w="6350" cap="sq" cmpd="sng" algn="ctr">
            <a:solidFill>
              <a:schemeClr val="tx1">
                <a:lumMod val="75000"/>
                <a:lumOff val="25000"/>
              </a:schemeClr>
            </a:solidFill>
            <a:prstDash val="solid"/>
            <a:miter lim="800000"/>
          </a:ln>
          <a:effectLst/>
        </p:spPr>
      </p:sp>
      <p:sp>
        <p:nvSpPr>
          <p:cNvPr id="2" name="Τίτλος 1">
            <a:extLst>
              <a:ext uri="{FF2B5EF4-FFF2-40B4-BE49-F238E27FC236}">
                <a16:creationId xmlns:a16="http://schemas.microsoft.com/office/drawing/2014/main" id="{B28C3401-E8DE-4A4C-AFB1-4CE0ECE67050}"/>
              </a:ext>
            </a:extLst>
          </p:cNvPr>
          <p:cNvSpPr>
            <a:spLocks noGrp="1"/>
          </p:cNvSpPr>
          <p:nvPr>
            <p:ph type="title"/>
          </p:nvPr>
        </p:nvSpPr>
        <p:spPr>
          <a:xfrm>
            <a:off x="3844616" y="881210"/>
            <a:ext cx="7417925" cy="917773"/>
          </a:xfrm>
        </p:spPr>
        <p:txBody>
          <a:bodyPr>
            <a:normAutofit fontScale="90000"/>
          </a:bodyPr>
          <a:lstStyle/>
          <a:p>
            <a:r>
              <a:rPr lang="el-GR" dirty="0">
                <a:solidFill>
                  <a:schemeClr val="tx1">
                    <a:lumMod val="75000"/>
                    <a:lumOff val="25000"/>
                  </a:schemeClr>
                </a:solidFill>
              </a:rPr>
              <a:t>Η «ασυνέχεια της γυναικείας ποίησης»</a:t>
            </a:r>
          </a:p>
        </p:txBody>
      </p:sp>
      <p:sp>
        <p:nvSpPr>
          <p:cNvPr id="3" name="Θέση περιεχομένου 2">
            <a:extLst>
              <a:ext uri="{FF2B5EF4-FFF2-40B4-BE49-F238E27FC236}">
                <a16:creationId xmlns:a16="http://schemas.microsoft.com/office/drawing/2014/main" id="{74AC7254-3A77-4AE2-B8F2-352FA1F86092}"/>
              </a:ext>
            </a:extLst>
          </p:cNvPr>
          <p:cNvSpPr>
            <a:spLocks noGrp="1"/>
          </p:cNvSpPr>
          <p:nvPr>
            <p:ph idx="1"/>
          </p:nvPr>
        </p:nvSpPr>
        <p:spPr>
          <a:xfrm>
            <a:off x="3844616" y="1963576"/>
            <a:ext cx="7245103" cy="3795041"/>
          </a:xfrm>
        </p:spPr>
        <p:txBody>
          <a:bodyPr>
            <a:normAutofit/>
          </a:bodyPr>
          <a:lstStyle/>
          <a:p>
            <a:pPr algn="just">
              <a:lnSpc>
                <a:spcPct val="150000"/>
              </a:lnSpc>
            </a:pPr>
            <a:r>
              <a:rPr lang="el-GR" dirty="0">
                <a:solidFill>
                  <a:schemeClr val="tx1">
                    <a:lumMod val="75000"/>
                    <a:lumOff val="25000"/>
                  </a:schemeClr>
                </a:solidFill>
              </a:rPr>
              <a:t>Εκείνη την περίοδο η γυναικεία ποίηση κρίνεται ως περιθωριακή και κατώτερη </a:t>
            </a:r>
          </a:p>
          <a:p>
            <a:pPr algn="just">
              <a:lnSpc>
                <a:spcPct val="150000"/>
              </a:lnSpc>
            </a:pPr>
            <a:r>
              <a:rPr lang="el-GR" dirty="0">
                <a:solidFill>
                  <a:schemeClr val="tx1">
                    <a:lumMod val="75000"/>
                    <a:lumOff val="25000"/>
                  </a:schemeClr>
                </a:solidFill>
              </a:rPr>
              <a:t>Κυρίως άνδρες κριτικοί αλλά και γυναίκες,  αξιολογούν με </a:t>
            </a:r>
            <a:r>
              <a:rPr lang="el-GR" dirty="0" err="1">
                <a:solidFill>
                  <a:schemeClr val="tx1">
                    <a:lumMod val="75000"/>
                    <a:lumOff val="25000"/>
                  </a:schemeClr>
                </a:solidFill>
              </a:rPr>
              <a:t>έμφυλα</a:t>
            </a:r>
            <a:r>
              <a:rPr lang="el-GR" dirty="0">
                <a:solidFill>
                  <a:schemeClr val="tx1">
                    <a:lumMod val="75000"/>
                    <a:lumOff val="25000"/>
                  </a:schemeClr>
                </a:solidFill>
              </a:rPr>
              <a:t> κριτήρια την ποίηση που γράφουν οι γυναίκες (ευαισθησία, χάρη, τρυφερότητα, ελαφρότητα, συναίσθημα).</a:t>
            </a:r>
          </a:p>
          <a:p>
            <a:pPr algn="just">
              <a:lnSpc>
                <a:spcPct val="150000"/>
              </a:lnSpc>
            </a:pPr>
            <a:r>
              <a:rPr lang="el-GR" dirty="0">
                <a:solidFill>
                  <a:schemeClr val="tx1">
                    <a:lumMod val="75000"/>
                    <a:lumOff val="25000"/>
                  </a:schemeClr>
                </a:solidFill>
              </a:rPr>
              <a:t>Από το τέλος του 19</a:t>
            </a:r>
            <a:r>
              <a:rPr lang="el-GR" baseline="30000" dirty="0">
                <a:solidFill>
                  <a:schemeClr val="tx1">
                    <a:lumMod val="75000"/>
                    <a:lumOff val="25000"/>
                  </a:schemeClr>
                </a:solidFill>
              </a:rPr>
              <a:t>ου</a:t>
            </a:r>
            <a:r>
              <a:rPr lang="el-GR" dirty="0">
                <a:solidFill>
                  <a:schemeClr val="tx1">
                    <a:lumMod val="75000"/>
                    <a:lumOff val="25000"/>
                  </a:schemeClr>
                </a:solidFill>
              </a:rPr>
              <a:t> αιώνα έως και τις δύο πρώτες δεκαετίες του 20</a:t>
            </a:r>
            <a:r>
              <a:rPr lang="el-GR" baseline="30000" dirty="0">
                <a:solidFill>
                  <a:schemeClr val="tx1">
                    <a:lumMod val="75000"/>
                    <a:lumOff val="25000"/>
                  </a:schemeClr>
                </a:solidFill>
              </a:rPr>
              <a:t>ου</a:t>
            </a:r>
            <a:r>
              <a:rPr lang="el-GR" dirty="0">
                <a:solidFill>
                  <a:schemeClr val="tx1">
                    <a:lumMod val="75000"/>
                    <a:lumOff val="25000"/>
                  </a:schemeClr>
                </a:solidFill>
              </a:rPr>
              <a:t> αλληλοσυγκρουόμενες απόψεις παράγουν μια σειρά ασυνέχειες.</a:t>
            </a:r>
          </a:p>
        </p:txBody>
      </p:sp>
    </p:spTree>
    <p:extLst>
      <p:ext uri="{BB962C8B-B14F-4D97-AF65-F5344CB8AC3E}">
        <p14:creationId xmlns:p14="http://schemas.microsoft.com/office/powerpoint/2010/main" val="882749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51A4F4A1-146B-4D29-852A-F60996679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noFill/>
          <a:ln w="6350" cap="sq" cmpd="sng" algn="ctr">
            <a:solidFill>
              <a:schemeClr val="tx1">
                <a:lumMod val="75000"/>
                <a:lumOff val="25000"/>
              </a:schemeClr>
            </a:solidFill>
            <a:prstDash val="solid"/>
            <a:miter lim="800000"/>
          </a:ln>
          <a:effectLst/>
        </p:spPr>
      </p:sp>
      <p:sp>
        <p:nvSpPr>
          <p:cNvPr id="2" name="Τίτλος 1">
            <a:extLst>
              <a:ext uri="{FF2B5EF4-FFF2-40B4-BE49-F238E27FC236}">
                <a16:creationId xmlns:a16="http://schemas.microsoft.com/office/drawing/2014/main" id="{77E3291D-63D9-4EA2-A2AA-A827CAC4A9DB}"/>
              </a:ext>
            </a:extLst>
          </p:cNvPr>
          <p:cNvSpPr>
            <a:spLocks noGrp="1"/>
          </p:cNvSpPr>
          <p:nvPr>
            <p:ph type="title"/>
          </p:nvPr>
        </p:nvSpPr>
        <p:spPr>
          <a:xfrm>
            <a:off x="3844616" y="621791"/>
            <a:ext cx="7417925" cy="620600"/>
          </a:xfrm>
        </p:spPr>
        <p:txBody>
          <a:bodyPr>
            <a:normAutofit/>
          </a:bodyPr>
          <a:lstStyle/>
          <a:p>
            <a:r>
              <a:rPr lang="el-GR" sz="2800" dirty="0">
                <a:solidFill>
                  <a:schemeClr val="tx1">
                    <a:lumMod val="75000"/>
                    <a:lumOff val="25000"/>
                  </a:schemeClr>
                </a:solidFill>
              </a:rPr>
              <a:t>Η «ασυνέχεια της γυναικείας ποίησης»</a:t>
            </a:r>
          </a:p>
        </p:txBody>
      </p:sp>
      <p:sp>
        <p:nvSpPr>
          <p:cNvPr id="3" name="Θέση περιεχομένου 2">
            <a:extLst>
              <a:ext uri="{FF2B5EF4-FFF2-40B4-BE49-F238E27FC236}">
                <a16:creationId xmlns:a16="http://schemas.microsoft.com/office/drawing/2014/main" id="{B8EE8486-D045-4C78-9C87-4037E5978C9A}"/>
              </a:ext>
            </a:extLst>
          </p:cNvPr>
          <p:cNvSpPr>
            <a:spLocks noGrp="1"/>
          </p:cNvSpPr>
          <p:nvPr>
            <p:ph idx="1"/>
          </p:nvPr>
        </p:nvSpPr>
        <p:spPr>
          <a:xfrm>
            <a:off x="3844616" y="1242391"/>
            <a:ext cx="7245103" cy="4809344"/>
          </a:xfrm>
        </p:spPr>
        <p:txBody>
          <a:bodyPr>
            <a:normAutofit fontScale="92500" lnSpcReduction="20000"/>
          </a:bodyPr>
          <a:lstStyle/>
          <a:p>
            <a:pPr algn="just">
              <a:lnSpc>
                <a:spcPct val="150000"/>
              </a:lnSpc>
            </a:pPr>
            <a:r>
              <a:rPr lang="el-GR" dirty="0">
                <a:solidFill>
                  <a:schemeClr val="tx1">
                    <a:lumMod val="75000"/>
                    <a:lumOff val="25000"/>
                  </a:schemeClr>
                </a:solidFill>
              </a:rPr>
              <a:t>Αν και η κριτική δυσανασχετεί με τα μέτρια ποιητικά μέτρα (πχ ο Παλαμάς αναζητά μια μεγάλη ποιήτρια σαν την Σαπφώ) και θεωρεί ως ελαφριά αισθηματολογία τις περισσότερες ποιητικές συλλογές, ωστόσο τονίζεται από πολλούς κριτικούς η αναγκαιότητα της παρουσίας των γυναικών στη λογοτεχνία.</a:t>
            </a:r>
          </a:p>
          <a:p>
            <a:pPr algn="just">
              <a:lnSpc>
                <a:spcPct val="150000"/>
              </a:lnSpc>
            </a:pPr>
            <a:r>
              <a:rPr lang="el-GR" dirty="0">
                <a:solidFill>
                  <a:schemeClr val="tx1">
                    <a:lumMod val="75000"/>
                    <a:lumOff val="25000"/>
                  </a:schemeClr>
                </a:solidFill>
              </a:rPr>
              <a:t>Παρόλη την αναγκαιότητα και την ουσιαστική παρουσία των γυναικών, δεν είναι αντικειμενική η αποτίμηση και αξιολόγηση του έργου τους καθώς ο λυρισμός και η </a:t>
            </a:r>
            <a:r>
              <a:rPr lang="el-GR" dirty="0" err="1">
                <a:solidFill>
                  <a:schemeClr val="tx1">
                    <a:lumMod val="75000"/>
                    <a:lumOff val="25000"/>
                  </a:schemeClr>
                </a:solidFill>
              </a:rPr>
              <a:t>βιωματικότητα</a:t>
            </a:r>
            <a:r>
              <a:rPr lang="el-GR" dirty="0">
                <a:solidFill>
                  <a:schemeClr val="tx1">
                    <a:lumMod val="75000"/>
                    <a:lumOff val="25000"/>
                  </a:schemeClr>
                </a:solidFill>
              </a:rPr>
              <a:t> όπως εκφράζεται από τις ποιήτριες, προσλαμβάνονται ως μελοδραματισμός. </a:t>
            </a:r>
          </a:p>
          <a:p>
            <a:pPr algn="just">
              <a:lnSpc>
                <a:spcPct val="150000"/>
              </a:lnSpc>
            </a:pPr>
            <a:r>
              <a:rPr lang="el-GR" dirty="0">
                <a:solidFill>
                  <a:schemeClr val="tx1">
                    <a:lumMod val="75000"/>
                    <a:lumOff val="25000"/>
                  </a:schemeClr>
                </a:solidFill>
              </a:rPr>
              <a:t>Η συνθήκη αυτή λειτουργεί ιδιαίτερα περιοριστικά για τη γυναικεία ποιητική γραφή και την αποκλείει σε ένα ιδιαίτερο πεδίο όπου </a:t>
            </a:r>
            <a:r>
              <a:rPr lang="el-GR" i="1" dirty="0">
                <a:solidFill>
                  <a:schemeClr val="tx1">
                    <a:lumMod val="75000"/>
                    <a:lumOff val="25000"/>
                  </a:schemeClr>
                </a:solidFill>
              </a:rPr>
              <a:t>«δεν πρόκειται για σοβαρή λογοτεχνία».</a:t>
            </a:r>
          </a:p>
        </p:txBody>
      </p:sp>
    </p:spTree>
    <p:extLst>
      <p:ext uri="{BB962C8B-B14F-4D97-AF65-F5344CB8AC3E}">
        <p14:creationId xmlns:p14="http://schemas.microsoft.com/office/powerpoint/2010/main" val="2161923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51A4F4A1-146B-4D29-852A-F60996679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noFill/>
          <a:ln w="6350" cap="sq" cmpd="sng" algn="ctr">
            <a:solidFill>
              <a:schemeClr val="tx1">
                <a:lumMod val="75000"/>
                <a:lumOff val="25000"/>
              </a:schemeClr>
            </a:solidFill>
            <a:prstDash val="solid"/>
            <a:miter lim="800000"/>
          </a:ln>
          <a:effectLst/>
        </p:spPr>
      </p:sp>
      <p:sp>
        <p:nvSpPr>
          <p:cNvPr id="2" name="Τίτλος 1">
            <a:extLst>
              <a:ext uri="{FF2B5EF4-FFF2-40B4-BE49-F238E27FC236}">
                <a16:creationId xmlns:a16="http://schemas.microsoft.com/office/drawing/2014/main" id="{5CD28D56-A63E-4FBB-B922-4EF7B8CEF0BA}"/>
              </a:ext>
            </a:extLst>
          </p:cNvPr>
          <p:cNvSpPr>
            <a:spLocks noGrp="1"/>
          </p:cNvSpPr>
          <p:nvPr>
            <p:ph type="title"/>
          </p:nvPr>
        </p:nvSpPr>
        <p:spPr>
          <a:xfrm>
            <a:off x="3844616" y="751840"/>
            <a:ext cx="7417925" cy="792481"/>
          </a:xfrm>
        </p:spPr>
        <p:txBody>
          <a:bodyPr>
            <a:normAutofit/>
          </a:bodyPr>
          <a:lstStyle/>
          <a:p>
            <a:r>
              <a:rPr lang="el-GR" sz="2800" dirty="0">
                <a:solidFill>
                  <a:schemeClr val="tx1">
                    <a:lumMod val="75000"/>
                    <a:lumOff val="25000"/>
                  </a:schemeClr>
                </a:solidFill>
              </a:rPr>
              <a:t>Η «ασυνέχεια της γυναικείας ποίησης»</a:t>
            </a:r>
          </a:p>
        </p:txBody>
      </p:sp>
      <p:sp>
        <p:nvSpPr>
          <p:cNvPr id="3" name="Θέση περιεχομένου 2">
            <a:extLst>
              <a:ext uri="{FF2B5EF4-FFF2-40B4-BE49-F238E27FC236}">
                <a16:creationId xmlns:a16="http://schemas.microsoft.com/office/drawing/2014/main" id="{6E21E32A-EC19-43F4-9115-29F2EB964E71}"/>
              </a:ext>
            </a:extLst>
          </p:cNvPr>
          <p:cNvSpPr>
            <a:spLocks noGrp="1"/>
          </p:cNvSpPr>
          <p:nvPr>
            <p:ph idx="1"/>
          </p:nvPr>
        </p:nvSpPr>
        <p:spPr>
          <a:xfrm>
            <a:off x="3844616" y="1544322"/>
            <a:ext cx="7245103" cy="4214296"/>
          </a:xfrm>
        </p:spPr>
        <p:txBody>
          <a:bodyPr>
            <a:normAutofit lnSpcReduction="10000"/>
          </a:bodyPr>
          <a:lstStyle/>
          <a:p>
            <a:pPr algn="just">
              <a:lnSpc>
                <a:spcPct val="150000"/>
              </a:lnSpc>
            </a:pPr>
            <a:r>
              <a:rPr lang="el-GR" dirty="0">
                <a:solidFill>
                  <a:schemeClr val="tx1">
                    <a:lumMod val="75000"/>
                    <a:lumOff val="25000"/>
                  </a:schemeClr>
                </a:solidFill>
              </a:rPr>
              <a:t>Αποδεχόμενες τον </a:t>
            </a:r>
            <a:r>
              <a:rPr lang="el-GR" dirty="0" err="1">
                <a:solidFill>
                  <a:schemeClr val="tx1">
                    <a:lumMod val="75000"/>
                    <a:lumOff val="25000"/>
                  </a:schemeClr>
                </a:solidFill>
              </a:rPr>
              <a:t>έμφυλο</a:t>
            </a:r>
            <a:r>
              <a:rPr lang="el-GR" dirty="0">
                <a:solidFill>
                  <a:schemeClr val="tx1">
                    <a:lumMod val="75000"/>
                    <a:lumOff val="25000"/>
                  </a:schemeClr>
                </a:solidFill>
              </a:rPr>
              <a:t> διαχωρισμό και προσπαθώντας να καλλιεργήσουν τη διαφορετικότητα αυτή, οι ποιήτριες προσδοκούν την θετική πρόσληψη των έργων τους.</a:t>
            </a:r>
          </a:p>
          <a:p>
            <a:pPr algn="just">
              <a:lnSpc>
                <a:spcPct val="150000"/>
              </a:lnSpc>
            </a:pPr>
            <a:r>
              <a:rPr lang="el-GR" dirty="0">
                <a:solidFill>
                  <a:schemeClr val="tx1">
                    <a:lumMod val="75000"/>
                    <a:lumOff val="25000"/>
                  </a:schemeClr>
                </a:solidFill>
              </a:rPr>
              <a:t>Όταν τελικά η κριτική θα εκτιμήσει το έργο των γυναικών ποιητριών, χωρίς ωστόσο να έχει εκτοπίσει τις </a:t>
            </a:r>
            <a:r>
              <a:rPr lang="el-GR" dirty="0" err="1">
                <a:solidFill>
                  <a:schemeClr val="tx1">
                    <a:lumMod val="75000"/>
                    <a:lumOff val="25000"/>
                  </a:schemeClr>
                </a:solidFill>
              </a:rPr>
              <a:t>έμφυλες</a:t>
            </a:r>
            <a:r>
              <a:rPr lang="el-GR" dirty="0">
                <a:solidFill>
                  <a:schemeClr val="tx1">
                    <a:lumMod val="75000"/>
                    <a:lumOff val="25000"/>
                  </a:schemeClr>
                </a:solidFill>
              </a:rPr>
              <a:t> διακρίσεις που του αποδίδει, ποιήτριες όπως η </a:t>
            </a:r>
            <a:r>
              <a:rPr lang="el-GR" dirty="0" err="1">
                <a:solidFill>
                  <a:schemeClr val="tx1">
                    <a:lumMod val="75000"/>
                    <a:lumOff val="25000"/>
                  </a:schemeClr>
                </a:solidFill>
              </a:rPr>
              <a:t>Πολυδούρη</a:t>
            </a:r>
            <a:r>
              <a:rPr lang="el-GR" dirty="0">
                <a:solidFill>
                  <a:schemeClr val="tx1">
                    <a:lumMod val="75000"/>
                    <a:lumOff val="25000"/>
                  </a:schemeClr>
                </a:solidFill>
              </a:rPr>
              <a:t> θα μεταστρέψουν την απουσία σε παρουσία,</a:t>
            </a:r>
          </a:p>
          <a:p>
            <a:pPr algn="just">
              <a:lnSpc>
                <a:spcPct val="150000"/>
              </a:lnSpc>
            </a:pPr>
            <a:r>
              <a:rPr lang="el-GR" dirty="0">
                <a:solidFill>
                  <a:schemeClr val="tx1">
                    <a:lumMod val="75000"/>
                    <a:lumOff val="25000"/>
                  </a:schemeClr>
                </a:solidFill>
              </a:rPr>
              <a:t>Αυτό βεβαίως συνδυάζεται και αποδίδεται και στη συνολική μεταβολή των κοινωνικών όρων αλλά και στο φεμινιστικό κίνημα το οποίο αρχίζει και αποκτά διαστάσεις.</a:t>
            </a:r>
          </a:p>
        </p:txBody>
      </p:sp>
    </p:spTree>
    <p:extLst>
      <p:ext uri="{BB962C8B-B14F-4D97-AF65-F5344CB8AC3E}">
        <p14:creationId xmlns:p14="http://schemas.microsoft.com/office/powerpoint/2010/main" val="3102907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51A4F4A1-146B-4D29-852A-F60996679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noFill/>
          <a:ln w="6350" cap="sq" cmpd="sng" algn="ctr">
            <a:solidFill>
              <a:schemeClr val="tx1">
                <a:lumMod val="75000"/>
                <a:lumOff val="25000"/>
              </a:schemeClr>
            </a:solidFill>
            <a:prstDash val="solid"/>
            <a:miter lim="800000"/>
          </a:ln>
          <a:effectLst/>
        </p:spPr>
      </p:sp>
      <p:sp>
        <p:nvSpPr>
          <p:cNvPr id="2" name="Τίτλος 1">
            <a:extLst>
              <a:ext uri="{FF2B5EF4-FFF2-40B4-BE49-F238E27FC236}">
                <a16:creationId xmlns:a16="http://schemas.microsoft.com/office/drawing/2014/main" id="{502E8974-26A6-4744-AE9D-9C0CD91B329B}"/>
              </a:ext>
            </a:extLst>
          </p:cNvPr>
          <p:cNvSpPr>
            <a:spLocks noGrp="1"/>
          </p:cNvSpPr>
          <p:nvPr>
            <p:ph type="title"/>
          </p:nvPr>
        </p:nvSpPr>
        <p:spPr>
          <a:xfrm>
            <a:off x="3844616" y="881211"/>
            <a:ext cx="7417925" cy="663110"/>
          </a:xfrm>
        </p:spPr>
        <p:txBody>
          <a:bodyPr>
            <a:normAutofit/>
          </a:bodyPr>
          <a:lstStyle/>
          <a:p>
            <a:r>
              <a:rPr kumimoji="0" lang="el-GR" sz="28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Η «ασυνέχεια της γυναικείας ποίησης»</a:t>
            </a:r>
            <a:endParaRPr lang="el-GR" dirty="0">
              <a:solidFill>
                <a:schemeClr val="tx1">
                  <a:lumMod val="75000"/>
                  <a:lumOff val="25000"/>
                </a:schemeClr>
              </a:solidFill>
            </a:endParaRPr>
          </a:p>
        </p:txBody>
      </p:sp>
      <p:sp>
        <p:nvSpPr>
          <p:cNvPr id="3" name="Θέση περιεχομένου 2">
            <a:extLst>
              <a:ext uri="{FF2B5EF4-FFF2-40B4-BE49-F238E27FC236}">
                <a16:creationId xmlns:a16="http://schemas.microsoft.com/office/drawing/2014/main" id="{4A89A256-E799-48F4-BE4D-2F7269C51D95}"/>
              </a:ext>
            </a:extLst>
          </p:cNvPr>
          <p:cNvSpPr>
            <a:spLocks noGrp="1"/>
          </p:cNvSpPr>
          <p:nvPr>
            <p:ph idx="1"/>
          </p:nvPr>
        </p:nvSpPr>
        <p:spPr>
          <a:xfrm>
            <a:off x="3844616" y="1630018"/>
            <a:ext cx="7245103" cy="4128600"/>
          </a:xfrm>
        </p:spPr>
        <p:txBody>
          <a:bodyPr>
            <a:normAutofit/>
          </a:bodyPr>
          <a:lstStyle/>
          <a:p>
            <a:pPr algn="just">
              <a:lnSpc>
                <a:spcPct val="150000"/>
              </a:lnSpc>
            </a:pPr>
            <a:r>
              <a:rPr lang="el-GR" dirty="0">
                <a:solidFill>
                  <a:schemeClr val="tx1">
                    <a:lumMod val="75000"/>
                    <a:lumOff val="25000"/>
                  </a:schemeClr>
                </a:solidFill>
              </a:rPr>
              <a:t>Είναι γεγονός πως ούτε άντρες μελετητές  ούτε και γυναίκες </a:t>
            </a:r>
            <a:r>
              <a:rPr lang="el-GR" dirty="0" err="1">
                <a:solidFill>
                  <a:schemeClr val="tx1">
                    <a:lumMod val="75000"/>
                    <a:lumOff val="25000"/>
                  </a:schemeClr>
                </a:solidFill>
              </a:rPr>
              <a:t>μελετήτριες</a:t>
            </a:r>
            <a:r>
              <a:rPr lang="el-GR" dirty="0">
                <a:solidFill>
                  <a:schemeClr val="tx1">
                    <a:lumMod val="75000"/>
                    <a:lumOff val="25000"/>
                  </a:schemeClr>
                </a:solidFill>
              </a:rPr>
              <a:t> ανέλαβαν την έρευνα και σύνταξη μιας ιστορίας της νεοελληνικές λογοτεχνίας που θα κάλυπτε το μεγάλο κενό της απουσίας και παράλειψής γυναικών ποιητριών.</a:t>
            </a:r>
          </a:p>
          <a:p>
            <a:pPr algn="just">
              <a:lnSpc>
                <a:spcPct val="150000"/>
              </a:lnSpc>
            </a:pPr>
            <a:r>
              <a:rPr lang="el-GR" dirty="0">
                <a:solidFill>
                  <a:schemeClr val="tx1">
                    <a:lumMod val="75000"/>
                    <a:lumOff val="25000"/>
                  </a:schemeClr>
                </a:solidFill>
              </a:rPr>
              <a:t>Κύριος και βασικός λόγος της έλλειψης αυτής είναι τόσο η γενική στάση απέναντι στις γυναίκες δημιουργούς όσο και στο ίδιο το έργο τους που χαρακτηρισμένο ως «ελάσσον» αποκλείεται από την συμπερίληψη.  </a:t>
            </a:r>
          </a:p>
        </p:txBody>
      </p:sp>
    </p:spTree>
    <p:extLst>
      <p:ext uri="{BB962C8B-B14F-4D97-AF65-F5344CB8AC3E}">
        <p14:creationId xmlns:p14="http://schemas.microsoft.com/office/powerpoint/2010/main" val="933477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51A4F4A1-146B-4D29-852A-F60996679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noFill/>
          <a:ln w="6350" cap="sq" cmpd="sng" algn="ctr">
            <a:solidFill>
              <a:schemeClr val="tx1">
                <a:lumMod val="75000"/>
                <a:lumOff val="25000"/>
              </a:schemeClr>
            </a:solidFill>
            <a:prstDash val="solid"/>
            <a:miter lim="800000"/>
          </a:ln>
          <a:effectLst/>
        </p:spPr>
      </p:sp>
      <p:sp>
        <p:nvSpPr>
          <p:cNvPr id="2" name="Τίτλος 1">
            <a:extLst>
              <a:ext uri="{FF2B5EF4-FFF2-40B4-BE49-F238E27FC236}">
                <a16:creationId xmlns:a16="http://schemas.microsoft.com/office/drawing/2014/main" id="{DCBDA0E2-8C2C-4462-8480-A37CF2BBBA70}"/>
              </a:ext>
            </a:extLst>
          </p:cNvPr>
          <p:cNvSpPr>
            <a:spLocks noGrp="1"/>
          </p:cNvSpPr>
          <p:nvPr>
            <p:ph type="title"/>
          </p:nvPr>
        </p:nvSpPr>
        <p:spPr>
          <a:xfrm>
            <a:off x="3844616" y="751840"/>
            <a:ext cx="7417925" cy="629921"/>
          </a:xfrm>
        </p:spPr>
        <p:txBody>
          <a:bodyPr>
            <a:normAutofit/>
          </a:bodyPr>
          <a:lstStyle/>
          <a:p>
            <a:r>
              <a:rPr lang="el-GR" sz="2800" dirty="0">
                <a:solidFill>
                  <a:schemeClr val="tx1">
                    <a:lumMod val="75000"/>
                    <a:lumOff val="25000"/>
                  </a:schemeClr>
                </a:solidFill>
              </a:rPr>
              <a:t>Η «ασυνέχεια της γυναικείας ποίησης»</a:t>
            </a:r>
          </a:p>
        </p:txBody>
      </p:sp>
      <p:sp>
        <p:nvSpPr>
          <p:cNvPr id="3" name="Θέση περιεχομένου 2">
            <a:extLst>
              <a:ext uri="{FF2B5EF4-FFF2-40B4-BE49-F238E27FC236}">
                <a16:creationId xmlns:a16="http://schemas.microsoft.com/office/drawing/2014/main" id="{B0AE62FA-316E-499E-92AD-3BF8AE7832B2}"/>
              </a:ext>
            </a:extLst>
          </p:cNvPr>
          <p:cNvSpPr>
            <a:spLocks noGrp="1"/>
          </p:cNvSpPr>
          <p:nvPr>
            <p:ph idx="1"/>
          </p:nvPr>
        </p:nvSpPr>
        <p:spPr>
          <a:xfrm>
            <a:off x="3844616" y="1511808"/>
            <a:ext cx="7245103" cy="4246809"/>
          </a:xfrm>
        </p:spPr>
        <p:txBody>
          <a:bodyPr>
            <a:normAutofit fontScale="92500" lnSpcReduction="20000"/>
          </a:bodyPr>
          <a:lstStyle/>
          <a:p>
            <a:pPr algn="just">
              <a:lnSpc>
                <a:spcPct val="150000"/>
              </a:lnSpc>
            </a:pPr>
            <a:r>
              <a:rPr lang="el-GR" dirty="0">
                <a:solidFill>
                  <a:schemeClr val="tx1">
                    <a:lumMod val="75000"/>
                    <a:lumOff val="25000"/>
                  </a:schemeClr>
                </a:solidFill>
              </a:rPr>
              <a:t>Συμπερασματικά χρειάζεται να αναφερθεί πως η αναφορά των ποιητριών αποτελεί αποκλειστική δικαιοδοσία των ανδρών που τις συγγράφουν και εκείνοι επικυρώνουν ουσιαστικά την αντίληψη πως η λογοτεχνία που γράφεται από τις γυναίκες είναι περιφερειακή ή και </a:t>
            </a:r>
            <a:r>
              <a:rPr lang="el-GR" i="1" dirty="0">
                <a:solidFill>
                  <a:schemeClr val="tx1">
                    <a:lumMod val="75000"/>
                    <a:lumOff val="25000"/>
                  </a:schemeClr>
                </a:solidFill>
              </a:rPr>
              <a:t>«χαμηλή».</a:t>
            </a:r>
          </a:p>
          <a:p>
            <a:pPr algn="just">
              <a:lnSpc>
                <a:spcPct val="150000"/>
              </a:lnSpc>
            </a:pPr>
            <a:r>
              <a:rPr lang="el-GR" i="1" dirty="0">
                <a:solidFill>
                  <a:schemeClr val="tx1">
                    <a:lumMod val="75000"/>
                    <a:lumOff val="25000"/>
                  </a:schemeClr>
                </a:solidFill>
              </a:rPr>
              <a:t> </a:t>
            </a:r>
            <a:r>
              <a:rPr lang="el-GR" dirty="0">
                <a:solidFill>
                  <a:schemeClr val="tx1">
                    <a:lumMod val="75000"/>
                    <a:lumOff val="25000"/>
                  </a:schemeClr>
                </a:solidFill>
              </a:rPr>
              <a:t>θετικές εκτιμήσεις για ορισμένες ποιήτριες δημιουργούν το ερώτημα κατά πόσο η σχέση τους με κάποιον αναγνωρισμένο άνδρα ποιητή της εποχής συνέβαλε στην ανάδειξή τους. </a:t>
            </a:r>
          </a:p>
          <a:p>
            <a:pPr algn="just">
              <a:lnSpc>
                <a:spcPct val="150000"/>
              </a:lnSpc>
            </a:pPr>
            <a:r>
              <a:rPr lang="el-GR" dirty="0">
                <a:solidFill>
                  <a:schemeClr val="tx1">
                    <a:lumMod val="75000"/>
                    <a:lumOff val="25000"/>
                  </a:schemeClr>
                </a:solidFill>
              </a:rPr>
              <a:t>Η θεώρηση αυτή ενισχύει τον ηγεμονικό λόγο σχετικά με την εξάρτηση της γυναίκας δημιουργού με μια ανδρική πηγή την οποία οφείλει να ακολουθήσει. </a:t>
            </a:r>
          </a:p>
        </p:txBody>
      </p:sp>
    </p:spTree>
    <p:extLst>
      <p:ext uri="{BB962C8B-B14F-4D97-AF65-F5344CB8AC3E}">
        <p14:creationId xmlns:p14="http://schemas.microsoft.com/office/powerpoint/2010/main" val="2371609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BEBDF8-3659-4F39-9320-3842685168C2}"/>
              </a:ext>
            </a:extLst>
          </p:cNvPr>
          <p:cNvSpPr>
            <a:spLocks noGrp="1"/>
          </p:cNvSpPr>
          <p:nvPr>
            <p:ph type="title"/>
          </p:nvPr>
        </p:nvSpPr>
        <p:spPr>
          <a:xfrm>
            <a:off x="6968057" y="253548"/>
            <a:ext cx="4602152" cy="958934"/>
          </a:xfrm>
        </p:spPr>
        <p:txBody>
          <a:bodyPr>
            <a:normAutofit/>
          </a:bodyPr>
          <a:lstStyle/>
          <a:p>
            <a:r>
              <a:rPr lang="el-GR" dirty="0"/>
              <a:t>Σαπφώ </a:t>
            </a:r>
          </a:p>
        </p:txBody>
      </p:sp>
      <p:sp>
        <p:nvSpPr>
          <p:cNvPr id="12" name="Rectangle 11">
            <a:extLst>
              <a:ext uri="{FF2B5EF4-FFF2-40B4-BE49-F238E27FC236}">
                <a16:creationId xmlns:a16="http://schemas.microsoft.com/office/drawing/2014/main" id="{43047B46-4F2F-4746-8B82-B30EAAAE03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6" y="0"/>
            <a:ext cx="63443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54E8A8E-D194-4D55-92A3-6B0799722E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3024" y="253548"/>
            <a:ext cx="5851795" cy="6384816"/>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pic>
        <p:nvPicPr>
          <p:cNvPr id="5" name="Θέση περιεχομένου 4">
            <a:extLst>
              <a:ext uri="{FF2B5EF4-FFF2-40B4-BE49-F238E27FC236}">
                <a16:creationId xmlns:a16="http://schemas.microsoft.com/office/drawing/2014/main" id="{F509C15C-54F8-41DF-8E38-15114BE56FB2}"/>
              </a:ext>
            </a:extLst>
          </p:cNvPr>
          <p:cNvPicPr>
            <a:picLocks noChangeAspect="1"/>
          </p:cNvPicPr>
          <p:nvPr/>
        </p:nvPicPr>
        <p:blipFill rotWithShape="1">
          <a:blip r:embed="rId2"/>
          <a:srcRect l="24227" r="18978" b="2"/>
          <a:stretch/>
        </p:blipFill>
        <p:spPr>
          <a:xfrm>
            <a:off x="407432" y="419292"/>
            <a:ext cx="5522976" cy="6053328"/>
          </a:xfrm>
          <a:prstGeom prst="rect">
            <a:avLst/>
          </a:prstGeom>
        </p:spPr>
      </p:pic>
      <p:sp>
        <p:nvSpPr>
          <p:cNvPr id="9" name="Content Placeholder 8">
            <a:extLst>
              <a:ext uri="{FF2B5EF4-FFF2-40B4-BE49-F238E27FC236}">
                <a16:creationId xmlns:a16="http://schemas.microsoft.com/office/drawing/2014/main" id="{9EB2B5D1-4AA7-4769-A30F-2758DC13088B}"/>
              </a:ext>
            </a:extLst>
          </p:cNvPr>
          <p:cNvSpPr>
            <a:spLocks noGrp="1"/>
          </p:cNvSpPr>
          <p:nvPr>
            <p:ph idx="1"/>
          </p:nvPr>
        </p:nvSpPr>
        <p:spPr>
          <a:xfrm>
            <a:off x="6846137" y="1212482"/>
            <a:ext cx="4602152" cy="5049170"/>
          </a:xfrm>
        </p:spPr>
        <p:txBody>
          <a:bodyPr>
            <a:normAutofit fontScale="85000" lnSpcReduction="10000"/>
          </a:bodyPr>
          <a:lstStyle/>
          <a:p>
            <a:pPr algn="just">
              <a:lnSpc>
                <a:spcPct val="150000"/>
              </a:lnSpc>
            </a:pPr>
            <a:r>
              <a:rPr lang="el-GR" dirty="0"/>
              <a:t>Γεννηθείσα πιθανόν στα μέσα τα 7 ου αι. π. Χ. στη Λέσβο, έμελλε να αποτελέσει την κορυφαία </a:t>
            </a:r>
            <a:r>
              <a:rPr lang="el-GR" dirty="0" err="1"/>
              <a:t>εκφράστρια</a:t>
            </a:r>
            <a:r>
              <a:rPr lang="el-GR" dirty="0"/>
              <a:t> της μονωδίας σε όλη την αρχαιότητα. Η εξύμνηση της γυναικείας ομορφιάς, ο έρωτας ως φιλοσοφία ζωής και η λατρεία της Αφροδίτης είναι οι κύριες πηγές έμπνευσης για την τέχνη της. Η αξία της αναγνωρίστηκε όσο ήταν εν ζωή, όπως μαρτυρεί και ο σύγχρονός της ποιητής Αλκαίος (384 V.= « </a:t>
            </a:r>
            <a:r>
              <a:rPr lang="el-GR" dirty="0" err="1"/>
              <a:t>ἰοπλοκ</a:t>
            </a:r>
            <a:r>
              <a:rPr lang="el-GR" dirty="0"/>
              <a:t>’ </a:t>
            </a:r>
            <a:r>
              <a:rPr lang="el-GR" dirty="0" err="1"/>
              <a:t>ἂγναμελλιχόμειδε</a:t>
            </a:r>
            <a:r>
              <a:rPr lang="el-GR" dirty="0"/>
              <a:t> </a:t>
            </a:r>
            <a:r>
              <a:rPr lang="el-GR" dirty="0" err="1"/>
              <a:t>Σάπφοι</a:t>
            </a:r>
            <a:r>
              <a:rPr lang="el-GR" dirty="0"/>
              <a:t>»), ενώ ο πιο αντιπροσωπευτικός χαρακτηρισμός της προέρχεται από τον Ιουλιανό που αναφέρεται σε αυτή ως «θηλυκό Όμηρο».</a:t>
            </a:r>
            <a:endParaRPr lang="en-US" dirty="0"/>
          </a:p>
        </p:txBody>
      </p:sp>
    </p:spTree>
    <p:extLst>
      <p:ext uri="{BB962C8B-B14F-4D97-AF65-F5344CB8AC3E}">
        <p14:creationId xmlns:p14="http://schemas.microsoft.com/office/powerpoint/2010/main" val="1268915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271520-BE17-4E36-961F-C75E4DF76979}"/>
              </a:ext>
            </a:extLst>
          </p:cNvPr>
          <p:cNvSpPr>
            <a:spLocks noGrp="1"/>
          </p:cNvSpPr>
          <p:nvPr>
            <p:ph type="title"/>
          </p:nvPr>
        </p:nvSpPr>
        <p:spPr>
          <a:xfrm>
            <a:off x="6846137" y="419292"/>
            <a:ext cx="4602152" cy="1267269"/>
          </a:xfrm>
        </p:spPr>
        <p:txBody>
          <a:bodyPr>
            <a:normAutofit/>
          </a:bodyPr>
          <a:lstStyle/>
          <a:p>
            <a:r>
              <a:rPr lang="el-GR" dirty="0"/>
              <a:t>Κική </a:t>
            </a:r>
            <a:r>
              <a:rPr lang="el-GR" dirty="0" err="1"/>
              <a:t>Δημουλά</a:t>
            </a:r>
            <a:r>
              <a:rPr lang="el-GR" dirty="0"/>
              <a:t> </a:t>
            </a:r>
          </a:p>
        </p:txBody>
      </p:sp>
      <p:sp>
        <p:nvSpPr>
          <p:cNvPr id="12" name="Rectangle 11">
            <a:extLst>
              <a:ext uri="{FF2B5EF4-FFF2-40B4-BE49-F238E27FC236}">
                <a16:creationId xmlns:a16="http://schemas.microsoft.com/office/drawing/2014/main" id="{43047B46-4F2F-4746-8B82-B30EAAAE03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6" y="0"/>
            <a:ext cx="63443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54E8A8E-D194-4D55-92A3-6B0799722E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3024" y="253548"/>
            <a:ext cx="5851795" cy="6384816"/>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pic>
        <p:nvPicPr>
          <p:cNvPr id="5" name="Θέση περιεχομένου 4" descr="Εικόνα που περιέχει άτομο&#10;&#10;Περιγραφή που δημιουργήθηκε αυτόματα">
            <a:extLst>
              <a:ext uri="{FF2B5EF4-FFF2-40B4-BE49-F238E27FC236}">
                <a16:creationId xmlns:a16="http://schemas.microsoft.com/office/drawing/2014/main" id="{8D7E0637-3897-45CE-A294-73DB607A361B}"/>
              </a:ext>
            </a:extLst>
          </p:cNvPr>
          <p:cNvPicPr>
            <a:picLocks noChangeAspect="1"/>
          </p:cNvPicPr>
          <p:nvPr/>
        </p:nvPicPr>
        <p:blipFill rotWithShape="1">
          <a:blip r:embed="rId2"/>
          <a:srcRect l="26407" r="15657"/>
          <a:stretch/>
        </p:blipFill>
        <p:spPr>
          <a:xfrm>
            <a:off x="407432" y="419292"/>
            <a:ext cx="5522976" cy="6053328"/>
          </a:xfrm>
          <a:prstGeom prst="rect">
            <a:avLst/>
          </a:prstGeom>
        </p:spPr>
      </p:pic>
      <p:sp>
        <p:nvSpPr>
          <p:cNvPr id="9" name="Content Placeholder 8">
            <a:extLst>
              <a:ext uri="{FF2B5EF4-FFF2-40B4-BE49-F238E27FC236}">
                <a16:creationId xmlns:a16="http://schemas.microsoft.com/office/drawing/2014/main" id="{7E42BF9A-0877-48F5-BD90-B8F9E8528294}"/>
              </a:ext>
            </a:extLst>
          </p:cNvPr>
          <p:cNvSpPr>
            <a:spLocks noGrp="1"/>
          </p:cNvSpPr>
          <p:nvPr>
            <p:ph idx="1"/>
          </p:nvPr>
        </p:nvSpPr>
        <p:spPr>
          <a:xfrm>
            <a:off x="6846137" y="1971040"/>
            <a:ext cx="4602152" cy="4164759"/>
          </a:xfrm>
        </p:spPr>
        <p:txBody>
          <a:bodyPr>
            <a:normAutofit fontScale="92500" lnSpcReduction="10000"/>
          </a:bodyPr>
          <a:lstStyle/>
          <a:p>
            <a:pPr algn="just"/>
            <a:r>
              <a:rPr lang="el-GR" dirty="0"/>
              <a:t>Η Κική </a:t>
            </a:r>
            <a:r>
              <a:rPr lang="el-GR" dirty="0" err="1"/>
              <a:t>Δημουλά</a:t>
            </a:r>
            <a:r>
              <a:rPr lang="el-GR" dirty="0"/>
              <a:t> γεννήθηκε το 1931 στην Αθήνα και έφυγε το 2020. Ανήκει στη δεύτερη ποιητική γενιά. Εξέδωσε δέκα ποιητικές συλλογές και ένα βιβλίο με πεζά, ενώ ποιήματα και συλλογές της έχουν μεταφραστεί σε πολλές ξένες γλώσσες. Το 2002 εξελέγη τακτικό μέλος της Ακαδημίας Αθηνών. Πρόκειται για μία φωνή χαμηλών τόνων, πολύ διαφορετική και μάλλον αποξενωμένη από το κυρίαρχο κλίμα. Η αποξένωση αυτή οφείλεται στο είδος της ποίησης που διακονεί η ποιήτρια. Θα μπορούσαμε να την ονομάσουμε ποίηση της σκέψης. Στην ποίηση αυτή επιτυχίες είναι μεγάλες όταν η σκέψη έπεται του λυρισμού.</a:t>
            </a:r>
            <a:endParaRPr lang="en-US" dirty="0"/>
          </a:p>
        </p:txBody>
      </p:sp>
    </p:spTree>
    <p:extLst>
      <p:ext uri="{BB962C8B-B14F-4D97-AF65-F5344CB8AC3E}">
        <p14:creationId xmlns:p14="http://schemas.microsoft.com/office/powerpoint/2010/main" val="14611723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45595F7-C46D-458F-BDFE-D06953F9D4E1}"/>
              </a:ext>
            </a:extLst>
          </p:cNvPr>
          <p:cNvSpPr>
            <a:spLocks noGrp="1"/>
          </p:cNvSpPr>
          <p:nvPr>
            <p:ph type="title"/>
          </p:nvPr>
        </p:nvSpPr>
        <p:spPr>
          <a:xfrm>
            <a:off x="6846137" y="304801"/>
            <a:ext cx="4602152" cy="430696"/>
          </a:xfrm>
        </p:spPr>
        <p:txBody>
          <a:bodyPr>
            <a:normAutofit fontScale="90000"/>
          </a:bodyPr>
          <a:lstStyle/>
          <a:p>
            <a:r>
              <a:rPr lang="el-GR" sz="3200" dirty="0" err="1"/>
              <a:t>Πολυδούρη</a:t>
            </a:r>
            <a:r>
              <a:rPr lang="el-GR" sz="3200" dirty="0"/>
              <a:t> Μαρία </a:t>
            </a:r>
          </a:p>
        </p:txBody>
      </p:sp>
      <p:sp>
        <p:nvSpPr>
          <p:cNvPr id="12" name="Rectangle 11">
            <a:extLst>
              <a:ext uri="{FF2B5EF4-FFF2-40B4-BE49-F238E27FC236}">
                <a16:creationId xmlns:a16="http://schemas.microsoft.com/office/drawing/2014/main" id="{43047B46-4F2F-4746-8B82-B30EAAAE03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6" y="0"/>
            <a:ext cx="63443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54E8A8E-D194-4D55-92A3-6B0799722E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3024" y="253548"/>
            <a:ext cx="5851795" cy="6384816"/>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pic>
        <p:nvPicPr>
          <p:cNvPr id="5" name="Θέση περιεχομένου 4" descr="Εικόνα που περιέχει κείμενο, δέντρο, υπαίθριος, άτομο&#10;&#10;Περιγραφή που δημιουργήθηκε αυτόματα">
            <a:extLst>
              <a:ext uri="{FF2B5EF4-FFF2-40B4-BE49-F238E27FC236}">
                <a16:creationId xmlns:a16="http://schemas.microsoft.com/office/drawing/2014/main" id="{5E42B53B-0101-4D46-AACC-10DA0B49DB68}"/>
              </a:ext>
            </a:extLst>
          </p:cNvPr>
          <p:cNvPicPr>
            <a:picLocks noChangeAspect="1"/>
          </p:cNvPicPr>
          <p:nvPr/>
        </p:nvPicPr>
        <p:blipFill rotWithShape="1">
          <a:blip r:embed="rId2"/>
          <a:srcRect l="31798" r="7301" b="2"/>
          <a:stretch/>
        </p:blipFill>
        <p:spPr>
          <a:xfrm>
            <a:off x="407432" y="419292"/>
            <a:ext cx="5522976" cy="6053328"/>
          </a:xfrm>
          <a:prstGeom prst="rect">
            <a:avLst/>
          </a:prstGeom>
        </p:spPr>
      </p:pic>
      <p:sp>
        <p:nvSpPr>
          <p:cNvPr id="9" name="Content Placeholder 8">
            <a:extLst>
              <a:ext uri="{FF2B5EF4-FFF2-40B4-BE49-F238E27FC236}">
                <a16:creationId xmlns:a16="http://schemas.microsoft.com/office/drawing/2014/main" id="{D3022209-803F-4FB6-9A78-FE54196FBB9E}"/>
              </a:ext>
            </a:extLst>
          </p:cNvPr>
          <p:cNvSpPr>
            <a:spLocks noGrp="1"/>
          </p:cNvSpPr>
          <p:nvPr>
            <p:ph idx="1"/>
          </p:nvPr>
        </p:nvSpPr>
        <p:spPr>
          <a:xfrm>
            <a:off x="6846137" y="815009"/>
            <a:ext cx="4602152" cy="5738191"/>
          </a:xfrm>
        </p:spPr>
        <p:txBody>
          <a:bodyPr>
            <a:normAutofit fontScale="47500" lnSpcReduction="20000"/>
          </a:bodyPr>
          <a:lstStyle/>
          <a:p>
            <a:pPr algn="just">
              <a:lnSpc>
                <a:spcPct val="170000"/>
              </a:lnSpc>
            </a:pPr>
            <a:r>
              <a:rPr lang="el-GR" sz="2000" dirty="0"/>
              <a:t>Η Μαρία </a:t>
            </a:r>
            <a:r>
              <a:rPr lang="el-GR" sz="2000" dirty="0" err="1"/>
              <a:t>Πολυδούρη</a:t>
            </a:r>
            <a:r>
              <a:rPr lang="el-GR" sz="2000" dirty="0"/>
              <a:t> γεννήθηκε το 1902 στην Καλαμάτα και έφυγε στην ηλικία των 28 ετών το 1930 στην Αθήνα. Πολύ συχνά </a:t>
            </a:r>
            <a:r>
              <a:rPr lang="el-GR" sz="2000" dirty="0" err="1"/>
              <a:t>παραβλέπεται</a:t>
            </a:r>
            <a:r>
              <a:rPr lang="el-GR" sz="2000" dirty="0"/>
              <a:t> το σημαντικό ποιητικό της έργο, το πιο επισκιάζεται την σχέση της με τον Κώστα Καρυωτάκη. Μία τέτοια όμως προσέγγιση είναι κοντόφθαλμη και παραβλέπει τη γεμάτη δίψα για ζωή, την ποιητική της που σύρθηκε παθιασμένα στην αναζήτηση της ερωτικής έκστασης για να καταλήξει και αυτοί να υποταγεί στη σαγήνη του θανάτου. Ο </a:t>
            </a:r>
            <a:r>
              <a:rPr lang="el-GR" sz="2000" dirty="0" err="1"/>
              <a:t>Τέλλος</a:t>
            </a:r>
            <a:r>
              <a:rPr lang="el-GR" sz="2000" dirty="0"/>
              <a:t> Άγρας παρατηρεί ένα μοτίβο στην ποιητική της </a:t>
            </a:r>
            <a:r>
              <a:rPr lang="el-GR" sz="2000" dirty="0" err="1"/>
              <a:t>Πολυδούρη</a:t>
            </a:r>
            <a:r>
              <a:rPr lang="el-GR" sz="2000" dirty="0"/>
              <a:t>, όπου οι αλγεινή αυτή η δυσαρμονία η αγωνιώδης ασυμμετρία ανάμεσα στην έκφραση και στη μορφή, δηλαδή στην αίσθηση και στο πνεύμα προσθέτει </a:t>
            </a:r>
            <a:r>
              <a:rPr lang="el-GR" sz="2000" dirty="0" err="1"/>
              <a:t>μιαν</a:t>
            </a:r>
            <a:r>
              <a:rPr lang="el-GR" sz="2000" dirty="0"/>
              <a:t> άλλη ακόμη δεύτερη ποίηση πίσω από τις γραμμές της ορατής, μια ποίηση τραγική και θανάσιμη. Αδράνεια των αισθήσεων, ιλιγγιώδης κίνηση του πνεύματος μπορεί να νοηθεί αλλά το αντίστροφο, η άκρατη τι ενέργεια των αισθήσεων συνοδευόμενη από απόλυτη πνευματική αδυναμία είναι ο πιο φρικτός εφιάλτης του ανθρώπου. Μέσα σε τέτοιον εφιάλτη είναι γραμμένα τα ποιήματά της. Ανήκει σε μία μειοψηφία εκστατική, μία χούφτα νέων που έγραφαν, πάσχιζαν να προσανατολιστούν μέσα στην ανεμοζάλη, να συλλάβουν κάτι από τους μεγάλους ίσκιους που δίνουν ανάστημα στον ορίζοντα, στη νεολαία της δραματικής εκείνης δεκαετίας που έπεσε θερισμένη και αναπολόγητη στο σύνορο της χίμαιρας, όπως θα γράψει αργότερα ο Άγγελος Τερζάκης.</a:t>
            </a:r>
          </a:p>
          <a:p>
            <a:endParaRPr lang="el-GR" sz="2000" dirty="0"/>
          </a:p>
          <a:p>
            <a:pPr marL="0" indent="0">
              <a:buNone/>
            </a:pPr>
            <a:endParaRPr lang="en-US" dirty="0"/>
          </a:p>
        </p:txBody>
      </p:sp>
    </p:spTree>
    <p:extLst>
      <p:ext uri="{BB962C8B-B14F-4D97-AF65-F5344CB8AC3E}">
        <p14:creationId xmlns:p14="http://schemas.microsoft.com/office/powerpoint/2010/main" val="9005591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DCF1A6-F829-4A28-80D9-7B9E8024CCF7}"/>
              </a:ext>
            </a:extLst>
          </p:cNvPr>
          <p:cNvSpPr>
            <a:spLocks noGrp="1"/>
          </p:cNvSpPr>
          <p:nvPr>
            <p:ph type="title"/>
          </p:nvPr>
        </p:nvSpPr>
        <p:spPr>
          <a:xfrm>
            <a:off x="6846137" y="419293"/>
            <a:ext cx="4602152" cy="554742"/>
          </a:xfrm>
        </p:spPr>
        <p:txBody>
          <a:bodyPr>
            <a:normAutofit/>
          </a:bodyPr>
          <a:lstStyle/>
          <a:p>
            <a:r>
              <a:rPr lang="el-GR" sz="2400" dirty="0"/>
              <a:t>Ζωή Καρέλλη </a:t>
            </a:r>
          </a:p>
        </p:txBody>
      </p:sp>
      <p:sp>
        <p:nvSpPr>
          <p:cNvPr id="12" name="Rectangle 11">
            <a:extLst>
              <a:ext uri="{FF2B5EF4-FFF2-40B4-BE49-F238E27FC236}">
                <a16:creationId xmlns:a16="http://schemas.microsoft.com/office/drawing/2014/main" id="{43047B46-4F2F-4746-8B82-B30EAAAE03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6" y="0"/>
            <a:ext cx="63443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54E8A8E-D194-4D55-92A3-6B0799722E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3024" y="253548"/>
            <a:ext cx="5851795" cy="6384816"/>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pic>
        <p:nvPicPr>
          <p:cNvPr id="5" name="Θέση περιεχομένου 4" descr="Εικόνα που περιέχει κείμενο, εσωτερικό, άτομο, άνδρας&#10;&#10;Περιγραφή που δημιουργήθηκε αυτόματα">
            <a:extLst>
              <a:ext uri="{FF2B5EF4-FFF2-40B4-BE49-F238E27FC236}">
                <a16:creationId xmlns:a16="http://schemas.microsoft.com/office/drawing/2014/main" id="{49ED4E6C-FC40-402B-BC26-7EA009CEF000}"/>
              </a:ext>
            </a:extLst>
          </p:cNvPr>
          <p:cNvPicPr>
            <a:picLocks noChangeAspect="1"/>
          </p:cNvPicPr>
          <p:nvPr/>
        </p:nvPicPr>
        <p:blipFill rotWithShape="1">
          <a:blip r:embed="rId2"/>
          <a:srcRect l="15969" r="16972" b="2"/>
          <a:stretch/>
        </p:blipFill>
        <p:spPr>
          <a:xfrm>
            <a:off x="407432" y="419292"/>
            <a:ext cx="5522976" cy="6053328"/>
          </a:xfrm>
          <a:prstGeom prst="rect">
            <a:avLst/>
          </a:prstGeom>
        </p:spPr>
      </p:pic>
      <p:sp>
        <p:nvSpPr>
          <p:cNvPr id="9" name="Content Placeholder 8">
            <a:extLst>
              <a:ext uri="{FF2B5EF4-FFF2-40B4-BE49-F238E27FC236}">
                <a16:creationId xmlns:a16="http://schemas.microsoft.com/office/drawing/2014/main" id="{EB85FDFA-3129-42F5-B284-21B52D17D812}"/>
              </a:ext>
            </a:extLst>
          </p:cNvPr>
          <p:cNvSpPr>
            <a:spLocks noGrp="1"/>
          </p:cNvSpPr>
          <p:nvPr>
            <p:ph idx="1"/>
          </p:nvPr>
        </p:nvSpPr>
        <p:spPr>
          <a:xfrm>
            <a:off x="6846137" y="974035"/>
            <a:ext cx="4602152" cy="5375965"/>
          </a:xfrm>
        </p:spPr>
        <p:txBody>
          <a:bodyPr>
            <a:normAutofit fontScale="55000" lnSpcReduction="20000"/>
          </a:bodyPr>
          <a:lstStyle/>
          <a:p>
            <a:pPr algn="just">
              <a:lnSpc>
                <a:spcPct val="170000"/>
              </a:lnSpc>
            </a:pPr>
            <a:r>
              <a:rPr lang="el-GR" dirty="0"/>
              <a:t>Η Ζωή Καρέλλη – λογοτεχνικό ψευδώνυμο της Χρυσούλας Αργυριάδου – γεννήθηκε στη Θεσσαλονίκη το 1901 και πέθανε το 1998. Εξέδωσε πολλές ποιητικές συλλογές και έγραψε θεατρικά έργα. Επίσης ήταν μεταφράστρια, δοκιμιογράφος και συνεργάτιδα σε πολλά φιλολογικά και καλλιτεχνικά περιοδικά. Το έργο της χαρακτηρίζεται από σεβασμό στον άνθρωπο και συνειδητό κοινωνικό προβληματισμό. Η ποιήτρια της Θεσσαλονίκης απέδωσε με συγκλονιστική ενάργεια την εικόνα στους δρόμους της πεινασμένης πόλης την εποχή του πολέμου και της Κατοχής του ’40. Ωστόσο και η ειρήνη θα υμνηθεί στους στίχους της και με ευαισθησία θα αγγίξει ο ποιητικός της οίστρος τις όποιες δυσκολίες της ανθρώπινης περιπέτειας στον καθημερινό βίο. Η γυναίκα που αναζητά την ταυτότητά και την ομόλογη αναγνώρισή της στην κοινωνία είναι ένα από τα αγαπημένα της θέματα που συνθέτουν τον πλουραλιστικό προβληματισμό της. Εκφράζει γόνιμους προβληματισμούς ακόμα και μιας σημερινής γυναίκας, βαθύτατα σκεπτόμενης που ζει τις πλείστες αντιφάσεις μιας </a:t>
            </a:r>
            <a:r>
              <a:rPr lang="el-GR" dirty="0" err="1"/>
              <a:t>μεταφεμινιστικής</a:t>
            </a:r>
            <a:r>
              <a:rPr lang="el-GR" dirty="0"/>
              <a:t> κοινωνίας. Η ποιήτρια προηγείται της εποχής της και καταδεικνύει την εναγώνια ανάβαση της γυναίκας που με την πατριαρχική παράδοση σφραγισμένη στις εμπειρίες της κατακτά συμβολικά αυτό το θηλυκό άρθρο ‘’Η’’ μπροστά από το προαιώνια αρσενικό ουσιαστικό ‘’άνθρωπος’’ .Και αυτή η χειραφέτηση δεν είναι χωρίς ακριβό τίμημα αφού η νικήτρια… πρέπει μονάχη να είναι ,αυτή η Άνθρωπος.</a:t>
            </a:r>
            <a:endParaRPr lang="en-US" dirty="0"/>
          </a:p>
        </p:txBody>
      </p:sp>
    </p:spTree>
    <p:extLst>
      <p:ext uri="{BB962C8B-B14F-4D97-AF65-F5344CB8AC3E}">
        <p14:creationId xmlns:p14="http://schemas.microsoft.com/office/powerpoint/2010/main" val="171330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51A4F4A1-146B-4D29-852A-F60996679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noFill/>
          <a:ln w="6350" cap="sq" cmpd="sng" algn="ctr">
            <a:solidFill>
              <a:schemeClr val="tx1">
                <a:lumMod val="75000"/>
                <a:lumOff val="25000"/>
              </a:schemeClr>
            </a:solidFill>
            <a:prstDash val="solid"/>
            <a:miter lim="800000"/>
          </a:ln>
          <a:effectLst/>
        </p:spPr>
      </p:sp>
      <p:sp>
        <p:nvSpPr>
          <p:cNvPr id="2" name="Τίτλος 1">
            <a:extLst>
              <a:ext uri="{FF2B5EF4-FFF2-40B4-BE49-F238E27FC236}">
                <a16:creationId xmlns:a16="http://schemas.microsoft.com/office/drawing/2014/main" id="{66E0F04A-7223-402D-B75C-3596EB30DBE6}"/>
              </a:ext>
            </a:extLst>
          </p:cNvPr>
          <p:cNvSpPr>
            <a:spLocks noGrp="1"/>
          </p:cNvSpPr>
          <p:nvPr>
            <p:ph type="title"/>
          </p:nvPr>
        </p:nvSpPr>
        <p:spPr>
          <a:xfrm>
            <a:off x="3844616" y="881210"/>
            <a:ext cx="7417925" cy="1517035"/>
          </a:xfrm>
        </p:spPr>
        <p:txBody>
          <a:bodyPr>
            <a:normAutofit fontScale="90000"/>
          </a:bodyPr>
          <a:lstStyle/>
          <a:p>
            <a:r>
              <a:rPr lang="el-GR" dirty="0">
                <a:solidFill>
                  <a:schemeClr val="tx1">
                    <a:lumMod val="75000"/>
                    <a:lumOff val="25000"/>
                  </a:schemeClr>
                </a:solidFill>
              </a:rPr>
              <a:t>Η γυναίκα ως πηγή έμπνευσης ποιητών και ποιητριών </a:t>
            </a:r>
          </a:p>
        </p:txBody>
      </p:sp>
      <p:sp>
        <p:nvSpPr>
          <p:cNvPr id="3" name="Θέση περιεχομένου 2">
            <a:extLst>
              <a:ext uri="{FF2B5EF4-FFF2-40B4-BE49-F238E27FC236}">
                <a16:creationId xmlns:a16="http://schemas.microsoft.com/office/drawing/2014/main" id="{2A829E85-09DA-4FB3-A321-79F89B09EC96}"/>
              </a:ext>
            </a:extLst>
          </p:cNvPr>
          <p:cNvSpPr>
            <a:spLocks noGrp="1"/>
          </p:cNvSpPr>
          <p:nvPr>
            <p:ph idx="1"/>
          </p:nvPr>
        </p:nvSpPr>
        <p:spPr>
          <a:xfrm>
            <a:off x="3844616" y="2626840"/>
            <a:ext cx="7245103" cy="3131777"/>
          </a:xfrm>
        </p:spPr>
        <p:txBody>
          <a:bodyPr>
            <a:normAutofit/>
          </a:bodyPr>
          <a:lstStyle/>
          <a:p>
            <a:pPr algn="just">
              <a:lnSpc>
                <a:spcPct val="150000"/>
              </a:lnSpc>
            </a:pPr>
            <a:r>
              <a:rPr lang="el-GR" dirty="0">
                <a:solidFill>
                  <a:schemeClr val="tx1">
                    <a:lumMod val="75000"/>
                    <a:lumOff val="25000"/>
                  </a:schemeClr>
                </a:solidFill>
              </a:rPr>
              <a:t>Είναι αδιαμφισβήτητο ότι η γυναίκα αποτέλεσε και αποτελεί πηγή έμπνευσης για ένα μεγάλο πλήθος ποιητών και ποιητριών. Η γυναικεία παρουσία και υπόσταση ως σύζυγος- σύντροφος, μητέρα, αδελφή και κόρη. Η γυναίκα ως αγωνίστρια, η αφοσιωμένη γυναίκα, η γυναίκα με τους αναρίθμητους ρόλους και τις πολυάριθμες μορφές της, παρουσιάζεται μέσα από την ποίηση. </a:t>
            </a:r>
          </a:p>
        </p:txBody>
      </p:sp>
    </p:spTree>
    <p:extLst>
      <p:ext uri="{BB962C8B-B14F-4D97-AF65-F5344CB8AC3E}">
        <p14:creationId xmlns:p14="http://schemas.microsoft.com/office/powerpoint/2010/main" val="15799124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B74DF3-DF83-48BC-88F8-277163BDE3A4}"/>
              </a:ext>
            </a:extLst>
          </p:cNvPr>
          <p:cNvSpPr>
            <a:spLocks noGrp="1"/>
          </p:cNvSpPr>
          <p:nvPr>
            <p:ph type="title"/>
          </p:nvPr>
        </p:nvSpPr>
        <p:spPr>
          <a:xfrm>
            <a:off x="6846137" y="253549"/>
            <a:ext cx="4602152" cy="996132"/>
          </a:xfrm>
        </p:spPr>
        <p:txBody>
          <a:bodyPr>
            <a:normAutofit/>
          </a:bodyPr>
          <a:lstStyle/>
          <a:p>
            <a:r>
              <a:rPr lang="el-GR" sz="2000" dirty="0"/>
              <a:t>Μαρία Λουκία </a:t>
            </a:r>
            <a:r>
              <a:rPr lang="el-GR" sz="2000" dirty="0" err="1"/>
              <a:t>Χατζηλαζάρου</a:t>
            </a:r>
            <a:endParaRPr lang="el-GR" sz="2000" dirty="0"/>
          </a:p>
        </p:txBody>
      </p:sp>
      <p:sp>
        <p:nvSpPr>
          <p:cNvPr id="12" name="Rectangle 11">
            <a:extLst>
              <a:ext uri="{FF2B5EF4-FFF2-40B4-BE49-F238E27FC236}">
                <a16:creationId xmlns:a16="http://schemas.microsoft.com/office/drawing/2014/main" id="{43047B46-4F2F-4746-8B82-B30EAAAE03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6" y="0"/>
            <a:ext cx="63443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54E8A8E-D194-4D55-92A3-6B0799722E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3024" y="253548"/>
            <a:ext cx="5851795" cy="6384816"/>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pic>
        <p:nvPicPr>
          <p:cNvPr id="5" name="Θέση περιεχομένου 4" descr="Εικόνα που περιέχει κρεβάτι, εσωτερικό, άτομο, τοποθέτηση&#10;&#10;Περιγραφή που δημιουργήθηκε αυτόματα">
            <a:extLst>
              <a:ext uri="{FF2B5EF4-FFF2-40B4-BE49-F238E27FC236}">
                <a16:creationId xmlns:a16="http://schemas.microsoft.com/office/drawing/2014/main" id="{0F212902-29C8-49CF-B5B6-D627954B0563}"/>
              </a:ext>
            </a:extLst>
          </p:cNvPr>
          <p:cNvPicPr>
            <a:picLocks noChangeAspect="1"/>
          </p:cNvPicPr>
          <p:nvPr/>
        </p:nvPicPr>
        <p:blipFill rotWithShape="1">
          <a:blip r:embed="rId2"/>
          <a:srcRect l="11273" r="25771" b="-2"/>
          <a:stretch/>
        </p:blipFill>
        <p:spPr>
          <a:xfrm>
            <a:off x="407432" y="419292"/>
            <a:ext cx="5522976" cy="6053328"/>
          </a:xfrm>
          <a:prstGeom prst="rect">
            <a:avLst/>
          </a:prstGeom>
        </p:spPr>
      </p:pic>
      <p:sp>
        <p:nvSpPr>
          <p:cNvPr id="9" name="Content Placeholder 8">
            <a:extLst>
              <a:ext uri="{FF2B5EF4-FFF2-40B4-BE49-F238E27FC236}">
                <a16:creationId xmlns:a16="http://schemas.microsoft.com/office/drawing/2014/main" id="{43603B56-A0C7-4D1B-B70C-006775F297F2}"/>
              </a:ext>
            </a:extLst>
          </p:cNvPr>
          <p:cNvSpPr>
            <a:spLocks noGrp="1"/>
          </p:cNvSpPr>
          <p:nvPr>
            <p:ph idx="1"/>
          </p:nvPr>
        </p:nvSpPr>
        <p:spPr>
          <a:xfrm>
            <a:off x="6846137" y="954157"/>
            <a:ext cx="4602152" cy="5650294"/>
          </a:xfrm>
        </p:spPr>
        <p:txBody>
          <a:bodyPr>
            <a:normAutofit fontScale="62500" lnSpcReduction="20000"/>
          </a:bodyPr>
          <a:lstStyle/>
          <a:p>
            <a:pPr algn="just">
              <a:lnSpc>
                <a:spcPct val="170000"/>
              </a:lnSpc>
            </a:pPr>
            <a:r>
              <a:rPr lang="el-GR" dirty="0"/>
              <a:t>Η Μαρία Λουκία </a:t>
            </a:r>
            <a:r>
              <a:rPr lang="el-GR" dirty="0" err="1"/>
              <a:t>Χατζηλαζάρου</a:t>
            </a:r>
            <a:r>
              <a:rPr lang="el-GR" dirty="0"/>
              <a:t> γεννήθηκε το 1914, στην Θεσσαλονίκη και έφυγε το 1987. Δύσκολο πολύ να παρουσιάσει κανείς και να αναλύσει το ποιητικό έργο της </a:t>
            </a:r>
            <a:r>
              <a:rPr lang="el-GR" dirty="0" err="1"/>
              <a:t>Μάτσης</a:t>
            </a:r>
            <a:r>
              <a:rPr lang="el-GR" dirty="0"/>
              <a:t> </a:t>
            </a:r>
            <a:r>
              <a:rPr lang="el-GR" dirty="0" err="1"/>
              <a:t>Χατζηλαζάρου</a:t>
            </a:r>
            <a:r>
              <a:rPr lang="el-GR" dirty="0"/>
              <a:t>, της πρώτης υπερρεαλίστριας Ελληνίδας ποιήτριας. Κι αυτό γιατί θα πρέπει να εξετάσει από την αρχή το νόημα του κόσμου, το νόημα των πραγμάτων και το νόημα του λόγου. Γιατί η </a:t>
            </a:r>
            <a:r>
              <a:rPr lang="el-GR" dirty="0" err="1"/>
              <a:t>Μάτση</a:t>
            </a:r>
            <a:r>
              <a:rPr lang="el-GR" dirty="0"/>
              <a:t> </a:t>
            </a:r>
            <a:r>
              <a:rPr lang="el-GR" dirty="0" err="1"/>
              <a:t>Χατζηλαζάρου</a:t>
            </a:r>
            <a:r>
              <a:rPr lang="el-GR" dirty="0"/>
              <a:t> ανατρέπει τους γνωστούς συσχετισμούς. Δίνει προβάδισμα στο λόγο, στις λέξεις και όχι στα πράγματα. Γιατί τα πράγματα παίρνουν την αξία τους μόνο ονομάζοντάς τα. Η θάλασσα, ο έρωτας, η αναμονή , ο ήλιος, το χαμομήλι, το κύμα στην αμμουδιά, μια αγκαλιά που ανοίγει για σένα, αυτά υπάρχουν μόνο αν τα ζήσεις, καθώς τα ονομάζεις και τα λες. Τα λόγια, λοιπόν, οι φθόγγοι και οι λέξεις, όλα αυτά συνυφασμένα με το βίωμα, εκφράζουν τη ζωή και η ζωή είναι η ποίηση, όπως η ίδια η ποιήτρια λέει. Η </a:t>
            </a:r>
            <a:r>
              <a:rPr lang="el-GR" dirty="0" err="1"/>
              <a:t>Μάτση</a:t>
            </a:r>
            <a:r>
              <a:rPr lang="el-GR" dirty="0"/>
              <a:t> </a:t>
            </a:r>
            <a:r>
              <a:rPr lang="el-GR" dirty="0" err="1"/>
              <a:t>Χατζηλαζάρου</a:t>
            </a:r>
            <a:r>
              <a:rPr lang="el-GR" dirty="0"/>
              <a:t> θέτει σε προτεραιότητα τον λόγο, τους ασυνείδητους ή συνειδητούς συνειρμούς των λέξεων, τις εικόνες που σχηματίζονται μέσα της. Μοιάζει οι λέξεις να έχουν τη δύναμη και όχι τα πράγματα, και αυτές να δημιουργούν την άλλη πραγματικότητα, αυτήν που υπηρετεί η </a:t>
            </a:r>
            <a:r>
              <a:rPr lang="el-GR" dirty="0" err="1"/>
              <a:t>Μάτση</a:t>
            </a:r>
            <a:r>
              <a:rPr lang="el-GR" dirty="0"/>
              <a:t>. Την πραγματικότητα που βρίσκεται πέραν και υπεράνω της πραγματικότητας που ζούμε.</a:t>
            </a:r>
            <a:endParaRPr lang="en-US" dirty="0"/>
          </a:p>
        </p:txBody>
      </p:sp>
    </p:spTree>
    <p:extLst>
      <p:ext uri="{BB962C8B-B14F-4D97-AF65-F5344CB8AC3E}">
        <p14:creationId xmlns:p14="http://schemas.microsoft.com/office/powerpoint/2010/main" val="4067082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F8E7FD-1201-46B6-80A5-A28D3E5FEAB2}"/>
              </a:ext>
            </a:extLst>
          </p:cNvPr>
          <p:cNvSpPr>
            <a:spLocks noGrp="1"/>
          </p:cNvSpPr>
          <p:nvPr>
            <p:ph type="title"/>
          </p:nvPr>
        </p:nvSpPr>
        <p:spPr>
          <a:xfrm>
            <a:off x="6846137" y="253549"/>
            <a:ext cx="4602152" cy="792932"/>
          </a:xfrm>
        </p:spPr>
        <p:txBody>
          <a:bodyPr>
            <a:normAutofit/>
          </a:bodyPr>
          <a:lstStyle/>
          <a:p>
            <a:r>
              <a:rPr lang="el-GR" sz="2800" dirty="0"/>
              <a:t>Μυρτιώτισσα</a:t>
            </a:r>
            <a:r>
              <a:rPr lang="el-GR" dirty="0"/>
              <a:t> </a:t>
            </a:r>
          </a:p>
        </p:txBody>
      </p:sp>
      <p:sp>
        <p:nvSpPr>
          <p:cNvPr id="12" name="Rectangle 11">
            <a:extLst>
              <a:ext uri="{FF2B5EF4-FFF2-40B4-BE49-F238E27FC236}">
                <a16:creationId xmlns:a16="http://schemas.microsoft.com/office/drawing/2014/main" id="{43047B46-4F2F-4746-8B82-B30EAAAE03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6" y="0"/>
            <a:ext cx="63443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54E8A8E-D194-4D55-92A3-6B0799722E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3024" y="253548"/>
            <a:ext cx="5851795" cy="6384816"/>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pic>
        <p:nvPicPr>
          <p:cNvPr id="5" name="Θέση περιεχομένου 4" descr="Εικόνα που περιέχει κείμενο, γυναίκα, παλιός, μαύρο&#10;&#10;Περιγραφή που δημιουργήθηκε αυτόματα">
            <a:extLst>
              <a:ext uri="{FF2B5EF4-FFF2-40B4-BE49-F238E27FC236}">
                <a16:creationId xmlns:a16="http://schemas.microsoft.com/office/drawing/2014/main" id="{18EF27F3-25E1-4E20-8477-A8623E0D9C67}"/>
              </a:ext>
            </a:extLst>
          </p:cNvPr>
          <p:cNvPicPr>
            <a:picLocks noChangeAspect="1"/>
          </p:cNvPicPr>
          <p:nvPr/>
        </p:nvPicPr>
        <p:blipFill rotWithShape="1">
          <a:blip r:embed="rId2"/>
          <a:srcRect l="13345" r="19596" b="2"/>
          <a:stretch/>
        </p:blipFill>
        <p:spPr>
          <a:xfrm>
            <a:off x="407432" y="419292"/>
            <a:ext cx="5522976" cy="6053328"/>
          </a:xfrm>
          <a:prstGeom prst="rect">
            <a:avLst/>
          </a:prstGeom>
        </p:spPr>
      </p:pic>
      <p:sp>
        <p:nvSpPr>
          <p:cNvPr id="9" name="Content Placeholder 8">
            <a:extLst>
              <a:ext uri="{FF2B5EF4-FFF2-40B4-BE49-F238E27FC236}">
                <a16:creationId xmlns:a16="http://schemas.microsoft.com/office/drawing/2014/main" id="{93096EB5-DB55-4B09-AD5E-922F34B0999B}"/>
              </a:ext>
            </a:extLst>
          </p:cNvPr>
          <p:cNvSpPr>
            <a:spLocks noGrp="1"/>
          </p:cNvSpPr>
          <p:nvPr>
            <p:ph idx="1"/>
          </p:nvPr>
        </p:nvSpPr>
        <p:spPr>
          <a:xfrm>
            <a:off x="6846137" y="1046480"/>
            <a:ext cx="4602152" cy="5426139"/>
          </a:xfrm>
        </p:spPr>
        <p:txBody>
          <a:bodyPr>
            <a:normAutofit fontScale="55000" lnSpcReduction="20000"/>
          </a:bodyPr>
          <a:lstStyle/>
          <a:p>
            <a:pPr algn="just">
              <a:lnSpc>
                <a:spcPct val="170000"/>
              </a:lnSpc>
            </a:pPr>
            <a:r>
              <a:rPr lang="el-GR" dirty="0"/>
              <a:t>Η Θεώνη Δρακοπούλου ήταν Ελληνίδα ηθοποιός και ποιήτρια, γνωστή και με το ψευδώνυμο Μυρτιώτισσα. Γεννήθηκε το 1885 και έφυγε το 1968.Είναι από τις σημαντικότερες γυναικείες φυσιογνωμίες στο χώρο της νεοελληνικής ποίησης και από κάποιους χαρακτηρίστηκε ως “νέα Σαπφώ”. Ο Νίκος Καζαντζάκης την αποκάλεσε «σταυρωμένη ποιήτρια της αγάπης». Το ποιητικό έργο της Μυρτιώτισσας κυριαρχείται από έντονο λυρισμό, ενώ συχνά θέματά της είναι η φύση και το δίπτυχο έρωτας-θάνατος. Σημαντική για τη ζωή της στάθηκε επίσης η βαθιά φιλία που τη συνέδεε με τον Κωστή Παλαμά, ο οποίος στάθηκε καθοδηγητής της. Η ποίηση της Μυρτιώτισσας κυριαρχείται από έντονο, πηγαίο και γνήσιο λυρισμό, ενώ συχνά θέματά της είναι η φύση, έρωτας και ο θάνατος που καθόρισε τη ζωή της. Σε πολλά ποιήματά της το ποιητικό υποκείμενο-εγώ συνδιαλέγεται με το ερωτικό αντικείμενο του πάθους, το εσύ. Η παρουσία του ερωτικού εσύ είναι απούσα, αλλά έχει στοιχειώσει τη ζωή του ποιητικού υποκειμένου, ζει στη σκέψη και τη μνήμη, στο όνειρο και τη φαντασία, υπάρχει παντού αν και έχει </a:t>
            </a:r>
            <a:r>
              <a:rPr lang="el-GR" dirty="0" err="1"/>
              <a:t>απωλεσθεί</a:t>
            </a:r>
            <a:r>
              <a:rPr lang="el-GR" dirty="0"/>
              <a:t>. Πολλά από αυτά τα ποιήματα, όπως και τα ποιήματα της </a:t>
            </a:r>
            <a:r>
              <a:rPr lang="el-GR" dirty="0" err="1"/>
              <a:t>Πολυδούρη</a:t>
            </a:r>
            <a:r>
              <a:rPr lang="el-GR" dirty="0"/>
              <a:t>, είναι τραγούδια για τον έρωτα, μοιάζουν με προσωπικές σελίδες ημερολογίου, με ερωτική εξομολόγηση, ερωτική επιστολή.</a:t>
            </a:r>
            <a:endParaRPr lang="en-US" dirty="0"/>
          </a:p>
        </p:txBody>
      </p:sp>
    </p:spTree>
    <p:extLst>
      <p:ext uri="{BB962C8B-B14F-4D97-AF65-F5344CB8AC3E}">
        <p14:creationId xmlns:p14="http://schemas.microsoft.com/office/powerpoint/2010/main" val="23564367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563322-AD52-4109-BBDB-2EAC225214C3}"/>
              </a:ext>
            </a:extLst>
          </p:cNvPr>
          <p:cNvSpPr>
            <a:spLocks noGrp="1"/>
          </p:cNvSpPr>
          <p:nvPr>
            <p:ph type="title"/>
          </p:nvPr>
        </p:nvSpPr>
        <p:spPr>
          <a:xfrm>
            <a:off x="6846137" y="253549"/>
            <a:ext cx="4602152" cy="752292"/>
          </a:xfrm>
        </p:spPr>
        <p:txBody>
          <a:bodyPr>
            <a:normAutofit/>
          </a:bodyPr>
          <a:lstStyle/>
          <a:p>
            <a:r>
              <a:rPr lang="el-GR" dirty="0"/>
              <a:t>Ελένη </a:t>
            </a:r>
            <a:r>
              <a:rPr lang="el-GR" dirty="0" err="1"/>
              <a:t>Βακαλό</a:t>
            </a:r>
            <a:endParaRPr lang="el-GR" dirty="0"/>
          </a:p>
        </p:txBody>
      </p:sp>
      <p:sp>
        <p:nvSpPr>
          <p:cNvPr id="12" name="Rectangle 11">
            <a:extLst>
              <a:ext uri="{FF2B5EF4-FFF2-40B4-BE49-F238E27FC236}">
                <a16:creationId xmlns:a16="http://schemas.microsoft.com/office/drawing/2014/main" id="{43047B46-4F2F-4746-8B82-B30EAAAE03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6" y="0"/>
            <a:ext cx="63443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54E8A8E-D194-4D55-92A3-6B0799722E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3024" y="253548"/>
            <a:ext cx="5851795" cy="6384816"/>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pic>
        <p:nvPicPr>
          <p:cNvPr id="5" name="Θέση περιεχομένου 4" descr="Εικόνα που περιέχει άνδρας, άτομο&#10;&#10;Περιγραφή που δημιουργήθηκε αυτόματα">
            <a:extLst>
              <a:ext uri="{FF2B5EF4-FFF2-40B4-BE49-F238E27FC236}">
                <a16:creationId xmlns:a16="http://schemas.microsoft.com/office/drawing/2014/main" id="{91FA66EA-EAE8-4662-B88F-6FC3A18CA98E}"/>
              </a:ext>
            </a:extLst>
          </p:cNvPr>
          <p:cNvPicPr>
            <a:picLocks noChangeAspect="1"/>
          </p:cNvPicPr>
          <p:nvPr/>
        </p:nvPicPr>
        <p:blipFill rotWithShape="1">
          <a:blip r:embed="rId2"/>
          <a:srcRect l="21300" r="30799" b="-1"/>
          <a:stretch/>
        </p:blipFill>
        <p:spPr>
          <a:xfrm>
            <a:off x="407432" y="419292"/>
            <a:ext cx="5522976" cy="6053328"/>
          </a:xfrm>
          <a:prstGeom prst="rect">
            <a:avLst/>
          </a:prstGeom>
        </p:spPr>
      </p:pic>
      <p:sp>
        <p:nvSpPr>
          <p:cNvPr id="9" name="Content Placeholder 8">
            <a:extLst>
              <a:ext uri="{FF2B5EF4-FFF2-40B4-BE49-F238E27FC236}">
                <a16:creationId xmlns:a16="http://schemas.microsoft.com/office/drawing/2014/main" id="{07EFE21E-4F2A-4FA8-856B-10709DCD6C34}"/>
              </a:ext>
            </a:extLst>
          </p:cNvPr>
          <p:cNvSpPr>
            <a:spLocks noGrp="1"/>
          </p:cNvSpPr>
          <p:nvPr>
            <p:ph idx="1"/>
          </p:nvPr>
        </p:nvSpPr>
        <p:spPr>
          <a:xfrm>
            <a:off x="6846137" y="934278"/>
            <a:ext cx="4602152" cy="5456362"/>
          </a:xfrm>
        </p:spPr>
        <p:txBody>
          <a:bodyPr>
            <a:normAutofit fontScale="70000" lnSpcReduction="20000"/>
          </a:bodyPr>
          <a:lstStyle/>
          <a:p>
            <a:pPr algn="just"/>
            <a:r>
              <a:rPr lang="el-GR" dirty="0"/>
              <a:t>Η Ελένη </a:t>
            </a:r>
            <a:r>
              <a:rPr lang="el-GR" dirty="0" err="1"/>
              <a:t>Βακαλό</a:t>
            </a:r>
            <a:r>
              <a:rPr lang="el-GR" dirty="0"/>
              <a:t> γεννήθηκε στην Κωνσταντινούπολη το 1921. Τιμήθηκε το 1991 με το Κρατικό Βραβείο Ποίησης. Έφυγε το 2001. Πετυχαίνει το μοναδικό – αυτό που ζητούμε από κάθε αληθινή ποιήτρια. Να κάνει ποίηση γυναικεία, να μιλήσει με γλώσσα γυναικεία, να δείξει πως αυτό που νιώθει το νιώθει σα γυναίκα, είναι δικό της, δεν είναι δανεισμένο απ’ αλλού, είναι με μια λέξη δική της, προσωπική δημιουργία. Αυτό το στοιχείο της θηλυκότητας εξουσιάζει την ποίησή της. Μια θηλυκότητα ζεστή που ξεχύνεται ορμητική με αίμα νεανικό, αισιόδοξη, ατίθαση. Τραγουδά τον έρωτα με ξέφωτη ειλικρίνεια, μακριά από τις συμβατικές μάσκες και τις αισθηματολογίες που μας είχαν τόσες άλλες ποιήτριες συνηθίσει. Τραγουδά το αιώνιο ανθρώπινο μαρτύριο μιας ανικανοποίητης φυγής, προπάντων την καρποφόρα γυναίκα που αφομοιώνεται με τη φύση, που γίνεται ένα στοιχείο της και μια δύναμή της, και σε κάποιες παραστατικές της εικόνες έχει διαχυθεί η ανοιξιάτικη </a:t>
            </a:r>
            <a:r>
              <a:rPr lang="el-GR" dirty="0" err="1"/>
              <a:t>ριγηλότητα</a:t>
            </a:r>
            <a:r>
              <a:rPr lang="el-GR" dirty="0"/>
              <a:t> και το θερμό καλοκαιριάτικο σφρίγος της γης. Έχει στιγμές πανθεϊστικής έξαρσης κι άλλοτε συλλαμβάνει κι αποδίνει τον βιβλικό τόνο. Τα ποιήματα της </a:t>
            </a:r>
            <a:r>
              <a:rPr lang="el-GR" dirty="0" err="1"/>
              <a:t>Βακαλό</a:t>
            </a:r>
            <a:r>
              <a:rPr lang="el-GR" dirty="0"/>
              <a:t> αναπτύσσονται σε πολλά επίπεδα, από πρώτη άποψη ασύμβατα. Η συμπλοκή τους πραγματοποιείται με νύξεις, κάποτε και με την απλή τους γειτνίαση. Έτσι επιδιώκεται να αποκτήσουν τα πράγματα σφαιρικότητα. Είναι έκδηλη η ηθελημένη γυμνότητα του λυρισμού της. Νομίζεις ότι ζητά να αποκρύψει τον προσωπικό της παιδεμό και μηχανεύεται τρόπους να τον συσκοτίσει.</a:t>
            </a:r>
            <a:endParaRPr lang="en-US" dirty="0"/>
          </a:p>
        </p:txBody>
      </p:sp>
    </p:spTree>
    <p:extLst>
      <p:ext uri="{BB962C8B-B14F-4D97-AF65-F5344CB8AC3E}">
        <p14:creationId xmlns:p14="http://schemas.microsoft.com/office/powerpoint/2010/main" val="6306198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D0D467-D418-4682-9B04-7F961A5D0109}"/>
              </a:ext>
            </a:extLst>
          </p:cNvPr>
          <p:cNvSpPr>
            <a:spLocks noGrp="1"/>
          </p:cNvSpPr>
          <p:nvPr>
            <p:ph type="title"/>
          </p:nvPr>
        </p:nvSpPr>
        <p:spPr>
          <a:xfrm>
            <a:off x="7064082" y="274320"/>
            <a:ext cx="4472921" cy="599440"/>
          </a:xfrm>
        </p:spPr>
        <p:txBody>
          <a:bodyPr>
            <a:normAutofit/>
          </a:bodyPr>
          <a:lstStyle/>
          <a:p>
            <a:r>
              <a:rPr lang="el-GR" sz="2400" dirty="0" err="1"/>
              <a:t>Μελισσάνθη</a:t>
            </a:r>
            <a:endParaRPr lang="el-GR" sz="2400" dirty="0"/>
          </a:p>
        </p:txBody>
      </p:sp>
      <p:sp>
        <p:nvSpPr>
          <p:cNvPr id="19" name="Rectangle 18">
            <a:extLst>
              <a:ext uri="{FF2B5EF4-FFF2-40B4-BE49-F238E27FC236}">
                <a16:creationId xmlns:a16="http://schemas.microsoft.com/office/drawing/2014/main" id="{6F9E9273-EC39-4D91-81D2-9E2DC0258B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579451"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Θέση περιεχομένου 4" descr="Εικόνα που περιέχει κείμενο&#10;&#10;Περιγραφή που δημιουργήθηκε αυτόματα">
            <a:extLst>
              <a:ext uri="{FF2B5EF4-FFF2-40B4-BE49-F238E27FC236}">
                <a16:creationId xmlns:a16="http://schemas.microsoft.com/office/drawing/2014/main" id="{9B7F2779-F462-4C5D-975D-E30C3B06F997}"/>
              </a:ext>
            </a:extLst>
          </p:cNvPr>
          <p:cNvPicPr>
            <a:picLocks noChangeAspect="1"/>
          </p:cNvPicPr>
          <p:nvPr/>
        </p:nvPicPr>
        <p:blipFill rotWithShape="1">
          <a:blip r:embed="rId2"/>
          <a:srcRect l="25210" r="19042"/>
          <a:stretch/>
        </p:blipFill>
        <p:spPr>
          <a:xfrm>
            <a:off x="396240" y="436880"/>
            <a:ext cx="5698579" cy="5706300"/>
          </a:xfrm>
          <a:prstGeom prst="rect">
            <a:avLst/>
          </a:prstGeom>
        </p:spPr>
      </p:pic>
      <p:sp>
        <p:nvSpPr>
          <p:cNvPr id="9" name="Content Placeholder 8">
            <a:extLst>
              <a:ext uri="{FF2B5EF4-FFF2-40B4-BE49-F238E27FC236}">
                <a16:creationId xmlns:a16="http://schemas.microsoft.com/office/drawing/2014/main" id="{0C706CA3-6954-460B-866B-21924B7AD08E}"/>
              </a:ext>
            </a:extLst>
          </p:cNvPr>
          <p:cNvSpPr>
            <a:spLocks noGrp="1"/>
          </p:cNvSpPr>
          <p:nvPr>
            <p:ph idx="1"/>
          </p:nvPr>
        </p:nvSpPr>
        <p:spPr>
          <a:xfrm>
            <a:off x="7064082" y="680720"/>
            <a:ext cx="4472922" cy="5679440"/>
          </a:xfrm>
        </p:spPr>
        <p:txBody>
          <a:bodyPr>
            <a:noAutofit/>
          </a:bodyPr>
          <a:lstStyle/>
          <a:p>
            <a:pPr algn="just"/>
            <a:r>
              <a:rPr lang="el-GR" sz="1200" dirty="0"/>
              <a:t>Η Ήβη Κούγια, όπως ήταν το πραγματικό της όνομα, γεννήθηκε το 1907 στην Αθήνα. Έφυγε το 1990. Η </a:t>
            </a:r>
            <a:r>
              <a:rPr lang="el-GR" sz="1200" dirty="0" err="1"/>
              <a:t>Μελισσάνθη</a:t>
            </a:r>
            <a:r>
              <a:rPr lang="el-GR" sz="1200" dirty="0"/>
              <a:t> τιμήθηκε με το Β’ και το Α’ Κρατικό Βραβείο Ποίησης (1966 και 1976) και με το ποιητικό βραβείο του Ιδρύματος </a:t>
            </a:r>
            <a:r>
              <a:rPr lang="el-GR" sz="1200" dirty="0" err="1"/>
              <a:t>Ουράνη</a:t>
            </a:r>
            <a:r>
              <a:rPr lang="el-GR" sz="1200" dirty="0"/>
              <a:t> της Ακαδημίας Αθηνών (1976). Ποιήματά της έχουν μεταφραστεί σε Γαλλία, Γερμανία, Ιταλία, ΗΠΑ, Καναδά, Μεξικό, Ρουμανία, Πολωνία, Γιουγκοσλαβία, Βουλγαρία και έχουν περιληφθεί σε συνολικά 26 ξένες ανθολογίες. Η ποίησή της εκτιμάτο από μεγάλη μερίδα του λογοτεχνικού κόσμου της εποχής της. «Φαινόμενο που πραγματικά αγγίζει το θαύμα», την έχει αποκαλέσει ο ποιητής Μιλτιάδης </a:t>
            </a:r>
            <a:r>
              <a:rPr lang="el-GR" sz="1200" dirty="0" err="1"/>
              <a:t>Μαλακάσης</a:t>
            </a:r>
            <a:r>
              <a:rPr lang="el-GR" sz="1200" dirty="0"/>
              <a:t>. Ο συγγραφέας και εκπαιδευτικός Ιωάννης Γρυπάρης την παραλληλίζει με τον </a:t>
            </a:r>
            <a:r>
              <a:rPr lang="el-GR" sz="1200" dirty="0" err="1"/>
              <a:t>Γκαίτε</a:t>
            </a:r>
            <a:r>
              <a:rPr lang="el-GR" sz="1200" dirty="0"/>
              <a:t>, ενώ ο κριτικός της λογοτεχνίας Μάρκος Αυγέρης σημειώνει ότι η ποίησή της «και σαν αίσθηση και σαν ποίηση και στους τόνους και στην έκφραση είναι ολότελα μοντέρνα, βυθίζεται ολόκληρη μέσα στη σημερινή αισθαντικότητα και όπως αναζητά την πνευματική γεύση του κόσμου συναντά τους ίδιους πανάρχαιους δρόμους της πνευματικής ηδονής ενώνοντας “τα εγγύς και τα άπω”». Ο φιλοσοφικός προσανατολισμός, η χριστιανική συμβολιστική και η ενορατική υφή της ποίησής της όχι μόνο ξάφνιασαν αλλά και θεωρήθηκαν ασυμβίβαστα με την εικόνα μιας νέας «καλής οικογενείας», που ήταν «</a:t>
            </a:r>
            <a:r>
              <a:rPr lang="el-GR" sz="1200" dirty="0" err="1"/>
              <a:t>λιγώτερο</a:t>
            </a:r>
            <a:r>
              <a:rPr lang="el-GR" sz="1200" dirty="0"/>
              <a:t> από είκοσι χρονών, ψηλή, πολύ συμπαθητική, τύπος υγιούς και απλού κοριτσιού, ό,τι ο κόσμος λέγει νοικοκυροπούλα», όπως χαρακτηριστικά την περιέγραφαν σε δημοσίευμα εκείνης της περιόδου. </a:t>
            </a:r>
            <a:endParaRPr lang="en-US" sz="1200" dirty="0"/>
          </a:p>
        </p:txBody>
      </p:sp>
    </p:spTree>
    <p:extLst>
      <p:ext uri="{BB962C8B-B14F-4D97-AF65-F5344CB8AC3E}">
        <p14:creationId xmlns:p14="http://schemas.microsoft.com/office/powerpoint/2010/main" val="7293802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AE7128-759A-407E-B521-865FD345FB93}"/>
              </a:ext>
            </a:extLst>
          </p:cNvPr>
          <p:cNvSpPr>
            <a:spLocks noGrp="1"/>
          </p:cNvSpPr>
          <p:nvPr>
            <p:ph type="title"/>
          </p:nvPr>
        </p:nvSpPr>
        <p:spPr>
          <a:xfrm>
            <a:off x="7064082" y="264160"/>
            <a:ext cx="4472921" cy="690880"/>
          </a:xfrm>
        </p:spPr>
        <p:txBody>
          <a:bodyPr>
            <a:normAutofit fontScale="90000"/>
          </a:bodyPr>
          <a:lstStyle/>
          <a:p>
            <a:r>
              <a:rPr lang="el-GR" sz="4400" dirty="0"/>
              <a:t> </a:t>
            </a:r>
            <a:r>
              <a:rPr lang="el-GR" sz="2000" dirty="0"/>
              <a:t>Κατερίνα Αγγελάκη-</a:t>
            </a:r>
            <a:r>
              <a:rPr lang="el-GR" sz="2000" dirty="0" err="1"/>
              <a:t>Ρουκ</a:t>
            </a:r>
            <a:r>
              <a:rPr lang="el-GR" sz="2000" dirty="0"/>
              <a:t> </a:t>
            </a:r>
          </a:p>
        </p:txBody>
      </p:sp>
      <p:sp>
        <p:nvSpPr>
          <p:cNvPr id="12" name="Rectangle 11">
            <a:extLst>
              <a:ext uri="{FF2B5EF4-FFF2-40B4-BE49-F238E27FC236}">
                <a16:creationId xmlns:a16="http://schemas.microsoft.com/office/drawing/2014/main" id="{6F9E9273-EC39-4D91-81D2-9E2DC0258B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579451"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Θέση περιεχομένου 4" descr="Εικόνα που περιέχει τοίχος, εσωτερικό, άτομο&#10;&#10;Περιγραφή που δημιουργήθηκε αυτόματα">
            <a:extLst>
              <a:ext uri="{FF2B5EF4-FFF2-40B4-BE49-F238E27FC236}">
                <a16:creationId xmlns:a16="http://schemas.microsoft.com/office/drawing/2014/main" id="{6F814896-E2CA-444E-BD50-B5D02143CEFF}"/>
              </a:ext>
            </a:extLst>
          </p:cNvPr>
          <p:cNvPicPr>
            <a:picLocks noChangeAspect="1"/>
          </p:cNvPicPr>
          <p:nvPr/>
        </p:nvPicPr>
        <p:blipFill rotWithShape="1">
          <a:blip r:embed="rId2"/>
          <a:srcRect l="11779" r="26279" b="-1"/>
          <a:stretch/>
        </p:blipFill>
        <p:spPr>
          <a:xfrm>
            <a:off x="727654" y="839388"/>
            <a:ext cx="5367165" cy="5415552"/>
          </a:xfrm>
          <a:prstGeom prst="rect">
            <a:avLst/>
          </a:prstGeom>
        </p:spPr>
      </p:pic>
      <p:sp>
        <p:nvSpPr>
          <p:cNvPr id="9" name="Content Placeholder 8">
            <a:extLst>
              <a:ext uri="{FF2B5EF4-FFF2-40B4-BE49-F238E27FC236}">
                <a16:creationId xmlns:a16="http://schemas.microsoft.com/office/drawing/2014/main" id="{F9C62C99-82D2-4B58-8C35-62B3974F864B}"/>
              </a:ext>
            </a:extLst>
          </p:cNvPr>
          <p:cNvSpPr>
            <a:spLocks noGrp="1"/>
          </p:cNvSpPr>
          <p:nvPr>
            <p:ph idx="1"/>
          </p:nvPr>
        </p:nvSpPr>
        <p:spPr>
          <a:xfrm>
            <a:off x="7064082" y="1056640"/>
            <a:ext cx="4472922" cy="5313680"/>
          </a:xfrm>
        </p:spPr>
        <p:txBody>
          <a:bodyPr>
            <a:normAutofit fontScale="70000" lnSpcReduction="20000"/>
          </a:bodyPr>
          <a:lstStyle/>
          <a:p>
            <a:pPr algn="just"/>
            <a:r>
              <a:rPr lang="el-GR" dirty="0"/>
              <a:t>Γεννήθηκε το 1939 και έφυγε το 2020. Έχει δημοσιεύσει και μεταφράσει πολλά ποιήματα. Η Κατερίνα Αγγελάκη-</a:t>
            </a:r>
            <a:r>
              <a:rPr lang="el-GR" dirty="0" err="1"/>
              <a:t>Ρουκ</a:t>
            </a:r>
            <a:r>
              <a:rPr lang="el-GR" dirty="0"/>
              <a:t> ανήκει στην κατηγορία των ποιητών με έργο συνεκτικό και συνθετικό: με ισχυρή ενότητα ύφους και θεματικών επιλογών, καθώς και εκτενή ανάπτυξη ποιητικού λόγου. Μπορεί κανείς να αναγνωρίσει, στο σύνολο του έργου της, την εμμονή σε ένα σταθερό αφηγηματικό πυρήνα που είναι κατά κάποιο τρόπο η αφήγηση του ίδιου του σώματος, ως υλική αλλά και ως πνευματική υπόσταση. Πρόκειται για μια ποιητική αυτοβιογραφία, υπό την έννοια της ταύτισης με το ποιητικό εγώ και όχι με την αφήγηση του ιδιωτικού, όπου ο στοχασμός διατηρεί την υλικότητά του και δεν μετατρέπεται σε αφηρημένο νόημα· το σώμα, αν και φθαρτό, μετέχει στη συμπαντική αιωνιότητα, η οποία όμως χαρακτηρίζεται από φυσικές ιδιότητες. Η απουσία μεταφυσικής πεποίθησης συνδυάζεται άριστα με τον έντονο βιωματικό και κατ’ επέκταση υπαρξιακό πυρήνα που συνέχει την ποίησή της. δίνει το στίγμα της ποιητικής της ύπαρξης: μέσα στα πράγματα, αγγίζοντάς τα κάθε στιγμή˙ μέσα στη φύση, περπατώντας, κολυμπώντας, ανασαίνοντάς τη˙ μέσα στο σώμα της, βιώνοντας τις ηδονές και τους πόνους του˙ αλλά ταυτοχρόνως έξω απ’ όλα, παρατηρώντας, </a:t>
            </a:r>
            <a:r>
              <a:rPr lang="el-GR" dirty="0" err="1"/>
              <a:t>αυτοπαρατηρούμενη</a:t>
            </a:r>
            <a:r>
              <a:rPr lang="el-GR" dirty="0"/>
              <a:t>, νιώθοντας την </a:t>
            </a:r>
            <a:r>
              <a:rPr lang="el-GR" dirty="0" err="1"/>
              <a:t>απτότητα</a:t>
            </a:r>
            <a:r>
              <a:rPr lang="el-GR" dirty="0"/>
              <a:t> της απουσίας, προβλέποντας το άδειο, επιχειρώντας να αποστασιοποιηθεί από το βίωμα για να το καταγράψει. </a:t>
            </a:r>
            <a:endParaRPr lang="en-US" dirty="0"/>
          </a:p>
        </p:txBody>
      </p:sp>
    </p:spTree>
    <p:extLst>
      <p:ext uri="{BB962C8B-B14F-4D97-AF65-F5344CB8AC3E}">
        <p14:creationId xmlns:p14="http://schemas.microsoft.com/office/powerpoint/2010/main" val="28189815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6572F5-648E-41EB-A83A-772D2C4127F3}"/>
              </a:ext>
            </a:extLst>
          </p:cNvPr>
          <p:cNvSpPr>
            <a:spLocks noGrp="1"/>
          </p:cNvSpPr>
          <p:nvPr>
            <p:ph type="title"/>
          </p:nvPr>
        </p:nvSpPr>
        <p:spPr>
          <a:xfrm>
            <a:off x="7064082" y="294640"/>
            <a:ext cx="4472921" cy="772160"/>
          </a:xfrm>
        </p:spPr>
        <p:txBody>
          <a:bodyPr>
            <a:normAutofit/>
          </a:bodyPr>
          <a:lstStyle/>
          <a:p>
            <a:r>
              <a:rPr lang="el-GR" sz="2400" dirty="0"/>
              <a:t>Κατερίνα Γώγου</a:t>
            </a:r>
          </a:p>
        </p:txBody>
      </p:sp>
      <p:sp>
        <p:nvSpPr>
          <p:cNvPr id="12" name="Rectangle 11">
            <a:extLst>
              <a:ext uri="{FF2B5EF4-FFF2-40B4-BE49-F238E27FC236}">
                <a16:creationId xmlns:a16="http://schemas.microsoft.com/office/drawing/2014/main" id="{6F9E9273-EC39-4D91-81D2-9E2DC0258B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579451"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Θέση περιεχομένου 4" descr="Εικόνα που περιέχει άτομο, υπαίθριος&#10;&#10;Περιγραφή που δημιουργήθηκε αυτόματα">
            <a:extLst>
              <a:ext uri="{FF2B5EF4-FFF2-40B4-BE49-F238E27FC236}">
                <a16:creationId xmlns:a16="http://schemas.microsoft.com/office/drawing/2014/main" id="{99B1988C-5D31-4F27-82DD-49D3063133FA}"/>
              </a:ext>
            </a:extLst>
          </p:cNvPr>
          <p:cNvPicPr>
            <a:picLocks noChangeAspect="1"/>
          </p:cNvPicPr>
          <p:nvPr/>
        </p:nvPicPr>
        <p:blipFill rotWithShape="1">
          <a:blip r:embed="rId2"/>
          <a:srcRect l="30368" r="15866" b="-2"/>
          <a:stretch/>
        </p:blipFill>
        <p:spPr>
          <a:xfrm>
            <a:off x="727654" y="727628"/>
            <a:ext cx="5367165" cy="5415552"/>
          </a:xfrm>
          <a:prstGeom prst="rect">
            <a:avLst/>
          </a:prstGeom>
        </p:spPr>
      </p:pic>
      <p:sp>
        <p:nvSpPr>
          <p:cNvPr id="9" name="Content Placeholder 8">
            <a:extLst>
              <a:ext uri="{FF2B5EF4-FFF2-40B4-BE49-F238E27FC236}">
                <a16:creationId xmlns:a16="http://schemas.microsoft.com/office/drawing/2014/main" id="{E063DB15-7B9E-459B-A97B-8F8C6BFC2161}"/>
              </a:ext>
            </a:extLst>
          </p:cNvPr>
          <p:cNvSpPr>
            <a:spLocks noGrp="1"/>
          </p:cNvSpPr>
          <p:nvPr>
            <p:ph idx="1"/>
          </p:nvPr>
        </p:nvSpPr>
        <p:spPr>
          <a:xfrm>
            <a:off x="7064082" y="975360"/>
            <a:ext cx="4472922" cy="5455920"/>
          </a:xfrm>
        </p:spPr>
        <p:txBody>
          <a:bodyPr>
            <a:normAutofit fontScale="77500" lnSpcReduction="20000"/>
          </a:bodyPr>
          <a:lstStyle/>
          <a:p>
            <a:pPr algn="just"/>
            <a:r>
              <a:rPr lang="el-GR" dirty="0"/>
              <a:t>Η Κατερίνα Γώγου γεννήθηκε το 1940 και αυτοκτόνησε το 1991. Η ποίησή της, </a:t>
            </a:r>
            <a:r>
              <a:rPr lang="el-GR" dirty="0" err="1"/>
              <a:t>κατάστιχτη</a:t>
            </a:r>
            <a:r>
              <a:rPr lang="el-GR" dirty="0"/>
              <a:t> από ένα βαθύ αίσθημα ματαιότητας και οργής που δεν έπαψε να τη συντροφεύει, μιλά «για τον εαυτό μου, από αγανάκτηση για το κακό και από αγάπη για τον άνθρωπο και τη ζωή». Η γλώσσα της υπήρξε σκληρή, </a:t>
            </a:r>
            <a:r>
              <a:rPr lang="el-GR" dirty="0" err="1"/>
              <a:t>καταγγελτική</a:t>
            </a:r>
            <a:r>
              <a:rPr lang="el-GR" dirty="0"/>
              <a:t> και αγωνιώδης, ενώ η ίδια η Κατερίνα φανέρωνε συχνά την ιδεολογική συγγένειά της με το χώρο της αναρχίας, αλλά και την αλληλεγγύη της σε πολιτικούς και ποινικούς κρατουμένους, για την όποια, άλλωστε, συνελήφθη και ανακρίθηκε αρκετές φορές. Η Κατερίνα Γώγου, ως κομιστής μιας αναρχικής ιδεολογίας και αισθητικής, δεν θα μπορούσε να έχει θέση στον λογοτεχνικό κανόνα της εποχής της, μια κοινωνική κατασκευή, η οποία αποκλείει όποιον δεν ανταποκρίνεται στα δεδομένα του. Σύμφωνα με τη φεμινιστική οπτική που υιοθετεί η Βιργινία </a:t>
            </a:r>
            <a:r>
              <a:rPr lang="el-GR" dirty="0" err="1"/>
              <a:t>Σπυράτου</a:t>
            </a:r>
            <a:r>
              <a:rPr lang="el-GR" dirty="0"/>
              <a:t> «στις γυναίκες συγγραφείς δεν γίνονται αποδεκτά γλωσσικά, εκφραστικά ή όποια άλλα καλλιτεχνικά μέσα και πολύ λιγότερο βέβαια ιδέες, αν δεν εναρμονίζονται με παραδοσιακές αρετές του γυναικείου φύλου». Επομένως, η Κατερίνα Γώγου με την επιθετική γλώσσα, την προκλητική έκφραση και τις τολμηρές της ιδέες απομακρύνεται από τα κοινωνικά στερεότυπα που έχουν κατασκευαστεί για τη γυναίκα, γεγονός που της στοιχίζει τον εξοβελισμό της από τις επίσημες ποιητικές αναφορές για τη γενιά της.</a:t>
            </a:r>
            <a:endParaRPr lang="en-US" dirty="0"/>
          </a:p>
        </p:txBody>
      </p:sp>
    </p:spTree>
    <p:extLst>
      <p:ext uri="{BB962C8B-B14F-4D97-AF65-F5344CB8AC3E}">
        <p14:creationId xmlns:p14="http://schemas.microsoft.com/office/powerpoint/2010/main" val="40157951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53F888-231F-47C7-9DEC-221FC4C62002}"/>
              </a:ext>
            </a:extLst>
          </p:cNvPr>
          <p:cNvSpPr>
            <a:spLocks noGrp="1"/>
          </p:cNvSpPr>
          <p:nvPr>
            <p:ph type="title"/>
          </p:nvPr>
        </p:nvSpPr>
        <p:spPr>
          <a:xfrm>
            <a:off x="7064082" y="406400"/>
            <a:ext cx="4472921" cy="686904"/>
          </a:xfrm>
        </p:spPr>
        <p:txBody>
          <a:bodyPr>
            <a:normAutofit/>
          </a:bodyPr>
          <a:lstStyle/>
          <a:p>
            <a:r>
              <a:rPr lang="el-GR" sz="2400" b="0" i="0">
                <a:solidFill>
                  <a:srgbClr val="333333"/>
                </a:solidFill>
                <a:effectLst/>
              </a:rPr>
              <a:t>Τζένη Μαστοράκη</a:t>
            </a:r>
            <a:endParaRPr lang="el-GR" sz="2400" dirty="0"/>
          </a:p>
        </p:txBody>
      </p:sp>
      <p:sp>
        <p:nvSpPr>
          <p:cNvPr id="12" name="Rectangle 11">
            <a:extLst>
              <a:ext uri="{FF2B5EF4-FFF2-40B4-BE49-F238E27FC236}">
                <a16:creationId xmlns:a16="http://schemas.microsoft.com/office/drawing/2014/main" id="{6F9E9273-EC39-4D91-81D2-9E2DC0258B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579451"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Θέση περιεχομένου 4" descr="Εικόνα που περιέχει μαύρο, πόζα, μαλλιά, κλείσιμο&#10;&#10;Περιγραφή που δημιουργήθηκε αυτόματα">
            <a:extLst>
              <a:ext uri="{FF2B5EF4-FFF2-40B4-BE49-F238E27FC236}">
                <a16:creationId xmlns:a16="http://schemas.microsoft.com/office/drawing/2014/main" id="{D4F10059-F848-4F6C-B5DC-298D0099ED36}"/>
              </a:ext>
            </a:extLst>
          </p:cNvPr>
          <p:cNvPicPr>
            <a:picLocks noChangeAspect="1"/>
          </p:cNvPicPr>
          <p:nvPr/>
        </p:nvPicPr>
        <p:blipFill rotWithShape="1">
          <a:blip r:embed="rId2"/>
          <a:srcRect l="16998" r="1" b="1"/>
          <a:stretch/>
        </p:blipFill>
        <p:spPr>
          <a:xfrm>
            <a:off x="727654" y="727628"/>
            <a:ext cx="5367165" cy="5415552"/>
          </a:xfrm>
          <a:prstGeom prst="rect">
            <a:avLst/>
          </a:prstGeom>
        </p:spPr>
      </p:pic>
      <p:sp>
        <p:nvSpPr>
          <p:cNvPr id="9" name="Content Placeholder 8">
            <a:extLst>
              <a:ext uri="{FF2B5EF4-FFF2-40B4-BE49-F238E27FC236}">
                <a16:creationId xmlns:a16="http://schemas.microsoft.com/office/drawing/2014/main" id="{6E7A4AD5-2039-4B47-8B39-03B6CAFF6F57}"/>
              </a:ext>
            </a:extLst>
          </p:cNvPr>
          <p:cNvSpPr>
            <a:spLocks noGrp="1"/>
          </p:cNvSpPr>
          <p:nvPr>
            <p:ph idx="1"/>
          </p:nvPr>
        </p:nvSpPr>
        <p:spPr>
          <a:xfrm>
            <a:off x="7064082" y="1298050"/>
            <a:ext cx="4472922" cy="4845129"/>
          </a:xfrm>
        </p:spPr>
        <p:txBody>
          <a:bodyPr>
            <a:normAutofit fontScale="85000" lnSpcReduction="20000"/>
          </a:bodyPr>
          <a:lstStyle/>
          <a:p>
            <a:pPr algn="just"/>
            <a:r>
              <a:rPr lang="en-US"/>
              <a:t>H </a:t>
            </a:r>
            <a:r>
              <a:rPr lang="el-GR"/>
              <a:t>ποιήτρια συνιστά, όχι αδίκως, τη σημαντικότερη εκπρόσωπο της λεγόμενης γενιάς του ’70. Η αγόρευσή της σε τούτη τη θέση, δεν συνιστά μια άκριτη φιλοφρόνηση. Κάθε άλλο. Ήδη από την πρώτη επαφή με την ποίηση της Τζένης Μαστοράκη, ο αναγνώστης διαισθάνεται πως πρόκειται για έργο με ποιότητα και αξία. Η νοηματική πυκνότητα των στίχων της, οι μεταβάσεις ανάμεσα στα πρόσωπα και το χρόνο, οι προσωπικές, βιωματικές αναφορές δεν συνεπάγονται μια ποίηση «εύκολη.» Δεν είναι ένα ποιητικό σύμπαν εύκολα ορατό και ανιχνεύσιμο, μα για μια προκλητική, ποιητική πραγματικότητα, με την έννοια της απαίτησης. Το ποιητικό δρώμενο ασκεί μια γοητεία, διακατέχεται από μια ταπεινοφροσύνη, μια ευλογημένη αμεσότητα, στοιχεία τα οποία καθιστούν το έργο ενδιαφέρον και αισθητικά αυθύπαρκτο. Θα πρέπει να κοπιάσει όμως κανείς για να μυηθεί στο σύμπαν της Μαστοράκη, για να εντοπίσει πιθανές συγγένειες, διακειμενικές αναφορές. </a:t>
            </a:r>
            <a:endParaRPr lang="en-US" dirty="0"/>
          </a:p>
        </p:txBody>
      </p:sp>
    </p:spTree>
    <p:extLst>
      <p:ext uri="{BB962C8B-B14F-4D97-AF65-F5344CB8AC3E}">
        <p14:creationId xmlns:p14="http://schemas.microsoft.com/office/powerpoint/2010/main" val="21979740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43C8A2-EF3B-4D67-A9FE-0A3D506E4437}"/>
              </a:ext>
            </a:extLst>
          </p:cNvPr>
          <p:cNvSpPr>
            <a:spLocks noGrp="1"/>
          </p:cNvSpPr>
          <p:nvPr>
            <p:ph type="title"/>
          </p:nvPr>
        </p:nvSpPr>
        <p:spPr>
          <a:xfrm>
            <a:off x="1066800" y="327992"/>
            <a:ext cx="10058400" cy="626166"/>
          </a:xfrm>
        </p:spPr>
        <p:txBody>
          <a:bodyPr>
            <a:normAutofit/>
          </a:bodyPr>
          <a:lstStyle/>
          <a:p>
            <a:r>
              <a:rPr lang="el-GR" sz="3200" dirty="0"/>
              <a:t>Πηγές φωτογραφικού υλικού </a:t>
            </a:r>
          </a:p>
        </p:txBody>
      </p:sp>
      <p:sp>
        <p:nvSpPr>
          <p:cNvPr id="3" name="Θέση περιεχομένου 2">
            <a:extLst>
              <a:ext uri="{FF2B5EF4-FFF2-40B4-BE49-F238E27FC236}">
                <a16:creationId xmlns:a16="http://schemas.microsoft.com/office/drawing/2014/main" id="{C2A9BE62-2B42-42E0-9C2A-65EE9F1F7C29}"/>
              </a:ext>
            </a:extLst>
          </p:cNvPr>
          <p:cNvSpPr>
            <a:spLocks noGrp="1"/>
          </p:cNvSpPr>
          <p:nvPr>
            <p:ph idx="1"/>
          </p:nvPr>
        </p:nvSpPr>
        <p:spPr>
          <a:xfrm>
            <a:off x="1066800" y="954157"/>
            <a:ext cx="10058400" cy="5456581"/>
          </a:xfrm>
        </p:spPr>
        <p:txBody>
          <a:bodyPr>
            <a:normAutofit fontScale="77500" lnSpcReduction="20000"/>
          </a:bodyPr>
          <a:lstStyle/>
          <a:p>
            <a:pPr algn="l"/>
            <a:r>
              <a:rPr lang="el-GR" sz="1700" b="0" i="0" dirty="0">
                <a:solidFill>
                  <a:srgbClr val="333333"/>
                </a:solidFill>
                <a:effectLst/>
                <a:latin typeface="Karla" pitchFamily="2" charset="0"/>
              </a:rPr>
              <a:t>Άγγελος Τερζάκης, Ο ματωμένος λυρισμός, ΤΟ ΒΗΜΑ, 1961</a:t>
            </a:r>
          </a:p>
          <a:p>
            <a:pPr algn="l"/>
            <a:r>
              <a:rPr lang="el-GR" sz="1700" b="0" i="0" dirty="0" err="1">
                <a:solidFill>
                  <a:srgbClr val="333333"/>
                </a:solidFill>
                <a:effectLst/>
                <a:latin typeface="Karla" pitchFamily="2" charset="0"/>
              </a:rPr>
              <a:t>Τέλλος</a:t>
            </a:r>
            <a:r>
              <a:rPr lang="el-GR" sz="1700" b="0" i="0" dirty="0">
                <a:solidFill>
                  <a:srgbClr val="333333"/>
                </a:solidFill>
                <a:effectLst/>
                <a:latin typeface="Karla" pitchFamily="2" charset="0"/>
              </a:rPr>
              <a:t> Άγρας, Χρόνος Β’, Φύλλο 16-17, ΠΝΟΗ, 1930</a:t>
            </a:r>
          </a:p>
          <a:p>
            <a:pPr algn="l"/>
            <a:r>
              <a:rPr lang="el-GR" sz="1700" b="0" i="0" dirty="0">
                <a:solidFill>
                  <a:srgbClr val="333333"/>
                </a:solidFill>
                <a:effectLst/>
                <a:latin typeface="Karla" pitchFamily="2" charset="0"/>
              </a:rPr>
              <a:t>Νέες Τομές, 1 (93), 1985</a:t>
            </a:r>
          </a:p>
          <a:p>
            <a:pPr algn="l"/>
            <a:r>
              <a:rPr lang="el-GR" sz="1700" b="0" i="0" dirty="0">
                <a:solidFill>
                  <a:srgbClr val="333333"/>
                </a:solidFill>
                <a:effectLst/>
                <a:latin typeface="Karla" pitchFamily="2" charset="0"/>
              </a:rPr>
              <a:t>Μανόλης Αναγνωστάκης, Ελένης </a:t>
            </a:r>
            <a:r>
              <a:rPr lang="el-GR" sz="1700" b="0" i="0" dirty="0" err="1">
                <a:solidFill>
                  <a:srgbClr val="333333"/>
                </a:solidFill>
                <a:effectLst/>
                <a:latin typeface="Karla" pitchFamily="2" charset="0"/>
              </a:rPr>
              <a:t>Βακαλό</a:t>
            </a:r>
            <a:r>
              <a:rPr lang="el-GR" sz="1700" b="0" i="0" dirty="0">
                <a:solidFill>
                  <a:srgbClr val="333333"/>
                </a:solidFill>
                <a:effectLst/>
                <a:latin typeface="Karla" pitchFamily="2" charset="0"/>
              </a:rPr>
              <a:t>: Θέμα και παραλλαγές, Ελί-</a:t>
            </a:r>
            <a:r>
              <a:rPr lang="el-GR" sz="1700" b="0" i="0" dirty="0" err="1">
                <a:solidFill>
                  <a:srgbClr val="333333"/>
                </a:solidFill>
                <a:effectLst/>
                <a:latin typeface="Karla" pitchFamily="2" charset="0"/>
              </a:rPr>
              <a:t>τροχος</a:t>
            </a:r>
            <a:r>
              <a:rPr lang="el-GR" sz="1700" b="0" i="0" dirty="0">
                <a:solidFill>
                  <a:srgbClr val="333333"/>
                </a:solidFill>
                <a:effectLst/>
                <a:latin typeface="Karla" pitchFamily="2" charset="0"/>
              </a:rPr>
              <a:t> 6, σελ. 17-19, 1995</a:t>
            </a:r>
          </a:p>
          <a:p>
            <a:pPr algn="l"/>
            <a:r>
              <a:rPr lang="el-GR" sz="1700" b="0" i="0" dirty="0">
                <a:solidFill>
                  <a:srgbClr val="333333"/>
                </a:solidFill>
                <a:effectLst/>
                <a:latin typeface="Karla" pitchFamily="2" charset="0"/>
              </a:rPr>
              <a:t>Άλκης Θρύλος, Ελένης </a:t>
            </a:r>
            <a:r>
              <a:rPr lang="el-GR" sz="1700" b="0" i="0" dirty="0" err="1">
                <a:solidFill>
                  <a:srgbClr val="333333"/>
                </a:solidFill>
                <a:effectLst/>
                <a:latin typeface="Karla" pitchFamily="2" charset="0"/>
              </a:rPr>
              <a:t>Βακαλό</a:t>
            </a:r>
            <a:r>
              <a:rPr lang="el-GR" sz="1700" b="0" i="0" dirty="0">
                <a:solidFill>
                  <a:srgbClr val="333333"/>
                </a:solidFill>
                <a:effectLst/>
                <a:latin typeface="Karla" pitchFamily="2" charset="0"/>
              </a:rPr>
              <a:t>: Θέμα και παραλλαγές, Αγγλοελληνική Επιθεώρηση 9 σελ. 306, 1946</a:t>
            </a:r>
          </a:p>
          <a:p>
            <a:pPr algn="l"/>
            <a:r>
              <a:rPr lang="el-GR" sz="1700" b="0" i="0" dirty="0">
                <a:solidFill>
                  <a:srgbClr val="333333"/>
                </a:solidFill>
                <a:effectLst/>
                <a:latin typeface="Karla" pitchFamily="2" charset="0"/>
              </a:rPr>
              <a:t>Νόρα Αναγνωστάκη, Προοίμιο στην ποίηση της Ελένης </a:t>
            </a:r>
            <a:r>
              <a:rPr lang="el-GR" sz="1700" b="0" i="0" dirty="0" err="1">
                <a:solidFill>
                  <a:srgbClr val="333333"/>
                </a:solidFill>
                <a:effectLst/>
                <a:latin typeface="Karla" pitchFamily="2" charset="0"/>
              </a:rPr>
              <a:t>Βακαλό</a:t>
            </a:r>
            <a:r>
              <a:rPr lang="el-GR" sz="1700" b="0" i="0" dirty="0">
                <a:solidFill>
                  <a:srgbClr val="333333"/>
                </a:solidFill>
                <a:effectLst/>
                <a:latin typeface="Karla" pitchFamily="2" charset="0"/>
              </a:rPr>
              <a:t>», Κριτική 7-8 (Ιαν.-Απρ. 1960), 47-55 και στο Διαδρομή. Δοκίμια κριτικής (1960-1995), Νεφέλη 1995</a:t>
            </a:r>
          </a:p>
          <a:p>
            <a:pPr algn="l"/>
            <a:r>
              <a:rPr lang="el-GR" sz="1700" b="0" i="0" dirty="0">
                <a:solidFill>
                  <a:srgbClr val="333333"/>
                </a:solidFill>
                <a:effectLst/>
                <a:latin typeface="Karla" pitchFamily="2" charset="0"/>
              </a:rPr>
              <a:t>Άγγελος Τερζάκης, Γύρω στον </a:t>
            </a:r>
            <a:r>
              <a:rPr lang="el-GR" sz="1700" b="0" i="0" dirty="0" err="1">
                <a:solidFill>
                  <a:srgbClr val="333333"/>
                </a:solidFill>
                <a:effectLst/>
                <a:latin typeface="Karla" pitchFamily="2" charset="0"/>
              </a:rPr>
              <a:t>Μπερντιάγεφ</a:t>
            </a:r>
            <a:r>
              <a:rPr lang="el-GR" sz="1700" b="0" i="0" dirty="0">
                <a:solidFill>
                  <a:srgbClr val="333333"/>
                </a:solidFill>
                <a:effectLst/>
                <a:latin typeface="Karla" pitchFamily="2" charset="0"/>
              </a:rPr>
              <a:t>, Προσανατολισμός στον Αιώνα, Αθήνα, Οι εκδόσεις των Φίλων, 1963, σ. 112</a:t>
            </a:r>
          </a:p>
          <a:p>
            <a:pPr algn="l"/>
            <a:r>
              <a:rPr lang="el-GR" sz="1700" b="0" i="0" u="none" strike="noStrike" dirty="0">
                <a:solidFill>
                  <a:srgbClr val="999999"/>
                </a:solidFill>
                <a:effectLst/>
                <a:latin typeface="Karla" pitchFamily="2" charset="0"/>
                <a:hlinkClick r:id="rId2"/>
              </a:rPr>
              <a:t>http://philologoi.mes.sch.gr/files/tsagarakis_xatzilazarou.pdf</a:t>
            </a:r>
            <a:endParaRPr lang="el-GR" sz="1700" b="0" i="0" dirty="0">
              <a:solidFill>
                <a:srgbClr val="333333"/>
              </a:solidFill>
              <a:effectLst/>
              <a:latin typeface="Karla" pitchFamily="2" charset="0"/>
            </a:endParaRPr>
          </a:p>
          <a:p>
            <a:pPr algn="l"/>
            <a:r>
              <a:rPr lang="el-GR" sz="1700" b="0" i="0" u="none" strike="noStrike" dirty="0">
                <a:solidFill>
                  <a:srgbClr val="999999"/>
                </a:solidFill>
                <a:effectLst/>
                <a:latin typeface="Karla" pitchFamily="2" charset="0"/>
                <a:hlinkClick r:id="rId3"/>
              </a:rPr>
              <a:t>https://www.womantoc.gr/life/article/aisthadikotita-kai-pnevmatiki-idoni-poia-itan-i-spoudaia-ellinida-poiitria-melissanthi</a:t>
            </a:r>
            <a:endParaRPr lang="el-GR" sz="1700" b="0" i="0" dirty="0">
              <a:solidFill>
                <a:srgbClr val="333333"/>
              </a:solidFill>
              <a:effectLst/>
              <a:latin typeface="Karla" pitchFamily="2" charset="0"/>
            </a:endParaRPr>
          </a:p>
          <a:p>
            <a:pPr algn="l"/>
            <a:r>
              <a:rPr lang="el-GR" sz="1700" b="0" i="0" u="none" strike="noStrike" dirty="0">
                <a:solidFill>
                  <a:srgbClr val="999999"/>
                </a:solidFill>
                <a:effectLst/>
                <a:latin typeface="Karla" pitchFamily="2" charset="0"/>
                <a:hlinkClick r:id="rId4"/>
              </a:rPr>
              <a:t>http://ecourse.uoi.gr/pluginfile.php/126284/mod_resource/content/1/%CE%91%CE%B3%CE%B3%CE%B5%CE%BB%CE%AC%CE%BA%CE%B7%20%CE%94%CE%B1%CF%81%CE%AC%CE%BA%CE%B7%20%CE%A0%CE%AD%CE%B3%CE%BA%CE%BB%CE%B7.pdf</a:t>
            </a:r>
            <a:endParaRPr lang="el-GR" sz="1700" b="0" i="0" dirty="0">
              <a:solidFill>
                <a:srgbClr val="333333"/>
              </a:solidFill>
              <a:effectLst/>
              <a:latin typeface="Karla" pitchFamily="2" charset="0"/>
            </a:endParaRPr>
          </a:p>
          <a:p>
            <a:pPr algn="l"/>
            <a:r>
              <a:rPr lang="el-GR" sz="1700" b="0" i="0" u="none" strike="noStrike" dirty="0">
                <a:solidFill>
                  <a:srgbClr val="999999"/>
                </a:solidFill>
                <a:effectLst/>
                <a:latin typeface="Karla" pitchFamily="2" charset="0"/>
                <a:hlinkClick r:id="rId5"/>
              </a:rPr>
              <a:t>https://apothesis.eap.gr/bitstream/repo/45323/1/%CE%91%CE%B4%CE%AC%CE%BC%CE%BF%CF%85%20%CE%94%CE%AD%CF%83%CF%80%CE%BF%CE%B9%CE%BD%CE%B1%20501648%20%CE%94%CE%93%CE%A165%20.pdf</a:t>
            </a:r>
            <a:endParaRPr lang="el-GR" sz="1700" b="0" i="0" dirty="0">
              <a:solidFill>
                <a:srgbClr val="333333"/>
              </a:solidFill>
              <a:effectLst/>
              <a:latin typeface="Karla" pitchFamily="2" charset="0"/>
            </a:endParaRPr>
          </a:p>
          <a:p>
            <a:pPr algn="l"/>
            <a:r>
              <a:rPr lang="el-GR" sz="1700" b="0" i="0" u="none" strike="noStrike" dirty="0">
                <a:solidFill>
                  <a:srgbClr val="999999"/>
                </a:solidFill>
                <a:effectLst/>
                <a:latin typeface="Karla" pitchFamily="2" charset="0"/>
                <a:hlinkClick r:id="rId6"/>
              </a:rPr>
              <a:t>https://www.academia.edu/41961086/%CE%A0%CE%B5%CF%81%CE%B9%CE%B3%CF%81%CE%B1%CF%86%CE%AE_%CE%BA%CE%B1%CE%B9_%CE%B1%CE%BD%CE%AC%CE%BB%CF%85%CF%83%CE%B7_%CF%84%CE%B7%CF%82_%CF%80%CE%BF%CE%B9%CE%B7%CF%84%CE%B9%CE%BA%CE%AE%CF%82_persona_%CF%84%CE%B7%CF%82_%CE%A3%CE%B1%CF%80%CF%86%CE%BF%CF%8D%CF%82_%CF%83%CF%84%CE%BF_%CE%B1%CF%80%CF%8C%CF%83%CF%80%CE%B1%CF%83%CE%BC%CE%B1_31V_Description_and_analysis_of_Sapphos_poetic_persona_in_fragment_31V</a:t>
            </a:r>
            <a:endParaRPr lang="el-GR" sz="1700" b="0" i="0" dirty="0">
              <a:solidFill>
                <a:srgbClr val="333333"/>
              </a:solidFill>
              <a:effectLst/>
              <a:latin typeface="Karla" pitchFamily="2" charset="0"/>
            </a:endParaRPr>
          </a:p>
          <a:p>
            <a:pPr algn="l"/>
            <a:r>
              <a:rPr lang="el-GR" sz="1700" b="0" i="0" u="none" strike="noStrike" dirty="0">
                <a:solidFill>
                  <a:srgbClr val="999999"/>
                </a:solidFill>
                <a:effectLst/>
                <a:latin typeface="Karla" pitchFamily="2" charset="0"/>
                <a:hlinkClick r:id="rId7"/>
              </a:rPr>
              <a:t>http://annagelopoulou.blogspot.com/2012/02/blog-post_18.html</a:t>
            </a:r>
            <a:endParaRPr lang="el-GR" sz="1700" b="0" i="0" dirty="0">
              <a:solidFill>
                <a:srgbClr val="333333"/>
              </a:solidFill>
              <a:effectLst/>
              <a:latin typeface="Karla" pitchFamily="2" charset="0"/>
            </a:endParaRPr>
          </a:p>
          <a:p>
            <a:pPr algn="l"/>
            <a:r>
              <a:rPr lang="el-GR" sz="1700" b="0" i="0" u="none" strike="noStrike" dirty="0">
                <a:solidFill>
                  <a:srgbClr val="999999"/>
                </a:solidFill>
                <a:effectLst/>
                <a:latin typeface="Karla" pitchFamily="2" charset="0"/>
                <a:hlinkClick r:id="rId8"/>
              </a:rPr>
              <a:t>https://24grammata.com/%CE%B7-%CF%80%CE%BF%CE%AF%CE%B7%CF%83%CE%B7-%CF%84%CE%B7%CF%82-%CF%84%CE%B6%CE%AD%CE%BD%CE%B7%CF%82-%CE%BC%CE%B1%CF%83%CF%84%CE%BF%CF%81%CE%AC%CE%BA%CE%B7-%CE%BC%CE%B9%CE%B1-%CE%B4%CE%BF%CE%BA%CE%B9/</a:t>
            </a:r>
            <a:endParaRPr lang="el-GR" sz="1700" b="0" i="0" dirty="0">
              <a:solidFill>
                <a:srgbClr val="333333"/>
              </a:solidFill>
              <a:effectLst/>
              <a:latin typeface="Karla" pitchFamily="2" charset="0"/>
            </a:endParaRPr>
          </a:p>
          <a:p>
            <a:endParaRPr lang="el-GR" dirty="0"/>
          </a:p>
        </p:txBody>
      </p:sp>
    </p:spTree>
    <p:extLst>
      <p:ext uri="{BB962C8B-B14F-4D97-AF65-F5344CB8AC3E}">
        <p14:creationId xmlns:p14="http://schemas.microsoft.com/office/powerpoint/2010/main" val="26588093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A915E6-F0B4-4475-9DAB-BAD98ED1AE33}"/>
              </a:ext>
            </a:extLst>
          </p:cNvPr>
          <p:cNvSpPr>
            <a:spLocks noGrp="1"/>
          </p:cNvSpPr>
          <p:nvPr>
            <p:ph type="title"/>
          </p:nvPr>
        </p:nvSpPr>
        <p:spPr>
          <a:xfrm>
            <a:off x="1066800" y="298174"/>
            <a:ext cx="10058400" cy="524786"/>
          </a:xfrm>
        </p:spPr>
        <p:txBody>
          <a:bodyPr>
            <a:normAutofit/>
          </a:bodyPr>
          <a:lstStyle/>
          <a:p>
            <a:r>
              <a:rPr lang="el-GR" sz="2400" b="1" dirty="0"/>
              <a:t>Βιβλιογραφία </a:t>
            </a:r>
          </a:p>
        </p:txBody>
      </p:sp>
      <p:sp>
        <p:nvSpPr>
          <p:cNvPr id="3" name="Θέση περιεχομένου 2">
            <a:extLst>
              <a:ext uri="{FF2B5EF4-FFF2-40B4-BE49-F238E27FC236}">
                <a16:creationId xmlns:a16="http://schemas.microsoft.com/office/drawing/2014/main" id="{C604B8D1-AFD0-4F46-A53F-2668D1585B46}"/>
              </a:ext>
            </a:extLst>
          </p:cNvPr>
          <p:cNvSpPr>
            <a:spLocks noGrp="1"/>
          </p:cNvSpPr>
          <p:nvPr>
            <p:ph idx="1"/>
          </p:nvPr>
        </p:nvSpPr>
        <p:spPr>
          <a:xfrm>
            <a:off x="1066800" y="822959"/>
            <a:ext cx="10058400" cy="5617597"/>
          </a:xfrm>
        </p:spPr>
        <p:txBody>
          <a:bodyPr>
            <a:normAutofit fontScale="85000" lnSpcReduction="20000"/>
          </a:bodyPr>
          <a:lstStyle/>
          <a:p>
            <a:r>
              <a:rPr lang="el-GR" dirty="0" err="1"/>
              <a:t>Ρουσσου</a:t>
            </a:r>
            <a:r>
              <a:rPr lang="el-GR" dirty="0"/>
              <a:t>, Β., «Συνέχειες και ασυνέχειες στη γυναικεία ποίηση του 19</a:t>
            </a:r>
            <a:r>
              <a:rPr lang="el-GR" baseline="30000" dirty="0"/>
              <a:t>ου</a:t>
            </a:r>
            <a:r>
              <a:rPr lang="el-GR" dirty="0"/>
              <a:t> και αρχών του 20</a:t>
            </a:r>
            <a:r>
              <a:rPr lang="el-GR" baseline="30000" dirty="0"/>
              <a:t>ου</a:t>
            </a:r>
            <a:r>
              <a:rPr lang="el-GR" dirty="0"/>
              <a:t> αι.», ανακτήθηκε από </a:t>
            </a:r>
            <a:r>
              <a:rPr lang="en-US" dirty="0"/>
              <a:t>https://www.academia.edu/8520207/%CE%A3%CF%85%CE%BD%CE%AD%CF%87%CE%B5%CE%B9%CE%B5%CF%82_%CE%BA%CE%B1%CE%B9_%CE%B1%CF%83%CF%85%CE%BD%CE%AD%CF%87%CE%B5%CE%B9%CE%B5%CF%82_%CF%83%CF%84%CE%B7%CE%BD_%CF%80%CE%BF%CE%AF%CE%B7%CF%83%CE%B7_%CE%B3%CF%85%CE%BD%CE%B1%CE%B9%CE%BA%CF%8E%CE%BD_19%CE%BF%CF%82_%CE%B1%CE%B9</a:t>
            </a:r>
            <a:endParaRPr lang="el-GR" dirty="0"/>
          </a:p>
          <a:p>
            <a:r>
              <a:rPr lang="el-GR" dirty="0"/>
              <a:t>Αθανασοπούλου, Μαρία: «“Ισότητα στη διαφορά”: Γυναικεία ποίηση στις αρχές του 20</a:t>
            </a:r>
            <a:r>
              <a:rPr lang="el-GR" baseline="30000" dirty="0"/>
              <a:t>ου</a:t>
            </a:r>
            <a:r>
              <a:rPr lang="el-GR" dirty="0"/>
              <a:t> αιώνα», Κονδυλοφόρος 2 (2002): 91-118.</a:t>
            </a:r>
          </a:p>
          <a:p>
            <a:r>
              <a:rPr lang="el-GR" dirty="0" err="1"/>
              <a:t>Αλιµπέρτη</a:t>
            </a:r>
            <a:r>
              <a:rPr lang="el-GR" dirty="0"/>
              <a:t>, Σωτηρία: «Μια άγνωστος. Άννα </a:t>
            </a:r>
            <a:r>
              <a:rPr lang="el-GR" dirty="0" err="1"/>
              <a:t>Φιλαδελφέως</a:t>
            </a:r>
            <a:r>
              <a:rPr lang="el-GR" dirty="0"/>
              <a:t>», </a:t>
            </a:r>
            <a:r>
              <a:rPr lang="el-GR" dirty="0" err="1"/>
              <a:t>Εφηµερίς</a:t>
            </a:r>
            <a:r>
              <a:rPr lang="el-GR" dirty="0"/>
              <a:t> των Κυριών 337</a:t>
            </a:r>
          </a:p>
          <a:p>
            <a:pPr marL="0" indent="0">
              <a:buNone/>
            </a:pPr>
            <a:r>
              <a:rPr lang="el-GR" dirty="0"/>
              <a:t>(1894): 2.</a:t>
            </a:r>
          </a:p>
          <a:p>
            <a:r>
              <a:rPr lang="el-GR" dirty="0"/>
              <a:t>Βαρίκα, Ελένη: Η εξέγερση των κυριών. Η γένεση µ</a:t>
            </a:r>
            <a:r>
              <a:rPr lang="el-GR" dirty="0" err="1"/>
              <a:t>ιας</a:t>
            </a:r>
            <a:r>
              <a:rPr lang="el-GR" dirty="0"/>
              <a:t> </a:t>
            </a:r>
            <a:r>
              <a:rPr lang="el-GR" dirty="0" err="1"/>
              <a:t>φεµινιστικής</a:t>
            </a:r>
            <a:r>
              <a:rPr lang="el-GR" dirty="0"/>
              <a:t> συνείδησης στην Ελλάδα1833-1907. Αθήνα Κατάρτι 2007.</a:t>
            </a:r>
          </a:p>
          <a:p>
            <a:r>
              <a:rPr lang="el-GR" dirty="0" err="1"/>
              <a:t>Ντενίση</a:t>
            </a:r>
            <a:r>
              <a:rPr lang="el-GR" dirty="0"/>
              <a:t>, Σοφία: «Το κενός (;) της γυναικείας </a:t>
            </a:r>
            <a:r>
              <a:rPr lang="el-GR" dirty="0" err="1"/>
              <a:t>πνευµατικής</a:t>
            </a:r>
            <a:r>
              <a:rPr lang="el-GR" dirty="0"/>
              <a:t> </a:t>
            </a:r>
            <a:r>
              <a:rPr lang="el-GR" dirty="0" err="1"/>
              <a:t>δηµιουργίας</a:t>
            </a:r>
            <a:r>
              <a:rPr lang="el-GR" dirty="0"/>
              <a:t> 1780-1880: Απουσία ή άγνοια;» στο </a:t>
            </a:r>
            <a:r>
              <a:rPr lang="el-GR" dirty="0" err="1"/>
              <a:t>Μνήµη</a:t>
            </a:r>
            <a:r>
              <a:rPr lang="el-GR" dirty="0"/>
              <a:t> Άλκη Αγγέλου: Τα άφθονα </a:t>
            </a:r>
            <a:r>
              <a:rPr lang="el-GR" dirty="0" err="1"/>
              <a:t>σχήµατα</a:t>
            </a:r>
            <a:r>
              <a:rPr lang="el-GR" dirty="0"/>
              <a:t> του παρελθόντος: Ζητήσεις της </a:t>
            </a:r>
            <a:r>
              <a:rPr lang="el-GR" dirty="0" err="1"/>
              <a:t>πολιτισµικής</a:t>
            </a:r>
            <a:r>
              <a:rPr lang="el-GR" dirty="0"/>
              <a:t> ιστορίας και της θεωρίας της λογοτεχνίας. Πρακτικά Ι΄ </a:t>
            </a:r>
            <a:r>
              <a:rPr lang="el-GR" dirty="0" err="1"/>
              <a:t>Επιστηµονικής</a:t>
            </a:r>
            <a:r>
              <a:rPr lang="el-GR" dirty="0"/>
              <a:t> Συνάντησης ΜΝΕΣ. Θεσσαλονίκη </a:t>
            </a:r>
            <a:r>
              <a:rPr lang="el-GR" dirty="0" err="1"/>
              <a:t>University</a:t>
            </a:r>
            <a:r>
              <a:rPr lang="el-GR" dirty="0"/>
              <a:t> </a:t>
            </a:r>
            <a:r>
              <a:rPr lang="el-GR" dirty="0" err="1"/>
              <a:t>Studio</a:t>
            </a:r>
            <a:r>
              <a:rPr lang="el-GR" dirty="0"/>
              <a:t> </a:t>
            </a:r>
            <a:r>
              <a:rPr lang="el-GR" dirty="0" err="1"/>
              <a:t>Press</a:t>
            </a:r>
            <a:r>
              <a:rPr lang="el-GR" dirty="0"/>
              <a:t>: 127-137.</a:t>
            </a:r>
          </a:p>
          <a:p>
            <a:r>
              <a:rPr lang="el-GR" dirty="0" err="1"/>
              <a:t>Ντενίση</a:t>
            </a:r>
            <a:r>
              <a:rPr lang="el-GR" dirty="0"/>
              <a:t>, Σοφία: «Η γυναικεία εικαστική και λογοτεχνική παρουσία στα περιοδικά Λόγου και Τέχνης (1900-1940: </a:t>
            </a:r>
            <a:r>
              <a:rPr lang="el-GR" dirty="0" err="1"/>
              <a:t>Πλαίσιο-αναζητήσεις-στόχοι-προβληµατισµοί</a:t>
            </a:r>
            <a:r>
              <a:rPr lang="el-GR" dirty="0"/>
              <a:t> ενός ερευνητικού </a:t>
            </a:r>
            <a:r>
              <a:rPr lang="el-GR" dirty="0" err="1"/>
              <a:t>προγρά</a:t>
            </a:r>
            <a:r>
              <a:rPr lang="el-GR" dirty="0"/>
              <a:t>µµ</a:t>
            </a:r>
            <a:r>
              <a:rPr lang="el-GR" dirty="0" err="1"/>
              <a:t>ατος</a:t>
            </a:r>
            <a:r>
              <a:rPr lang="el-GR" dirty="0"/>
              <a:t>» στο Σ. </a:t>
            </a:r>
            <a:r>
              <a:rPr lang="el-GR" dirty="0" err="1"/>
              <a:t>Ντενίση</a:t>
            </a:r>
            <a:r>
              <a:rPr lang="el-GR" dirty="0"/>
              <a:t> (</a:t>
            </a:r>
            <a:r>
              <a:rPr lang="el-GR" dirty="0" err="1"/>
              <a:t>επι</a:t>
            </a:r>
            <a:r>
              <a:rPr lang="el-GR" dirty="0"/>
              <a:t>µ)., Η γυναικεία εικαστική και λογοτεχνική παρουσία στα περιοδικά Λόγου και Τέχνης (1900-1940). Πρακτικά </a:t>
            </a:r>
            <a:r>
              <a:rPr lang="el-GR" dirty="0" err="1"/>
              <a:t>Ηµερίδας</a:t>
            </a:r>
            <a:r>
              <a:rPr lang="el-GR" dirty="0"/>
              <a:t>. Αθήνα: </a:t>
            </a:r>
            <a:r>
              <a:rPr lang="el-GR" dirty="0" err="1"/>
              <a:t>Gutenberg</a:t>
            </a:r>
            <a:r>
              <a:rPr lang="el-GR" dirty="0"/>
              <a:t>, 2008: 29-68.</a:t>
            </a:r>
          </a:p>
          <a:p>
            <a:r>
              <a:rPr lang="el-GR" dirty="0" err="1"/>
              <a:t>Ντενίση</a:t>
            </a:r>
            <a:r>
              <a:rPr lang="el-GR" dirty="0"/>
              <a:t>, Σοφία: Ανιχνεύοντας την «αόρατη» γραφή. Γυναίκες και γραφή στα χρόνια του ελληνικού </a:t>
            </a:r>
            <a:r>
              <a:rPr lang="el-GR" dirty="0" err="1"/>
              <a:t>Διαφωτισµού-Ροµαντισµού</a:t>
            </a:r>
            <a:r>
              <a:rPr lang="el-GR" dirty="0"/>
              <a:t>. Αθήνα Νεφέλη 2014.</a:t>
            </a:r>
          </a:p>
          <a:p>
            <a:r>
              <a:rPr lang="el-GR" dirty="0"/>
              <a:t>Ντουνιά, Χριστίνα: «</a:t>
            </a:r>
            <a:r>
              <a:rPr lang="el-GR" dirty="0" err="1"/>
              <a:t>Επίµετρο</a:t>
            </a:r>
            <a:r>
              <a:rPr lang="el-GR" dirty="0"/>
              <a:t>» στο Χριστίνα Ντουνιά (</a:t>
            </a:r>
            <a:r>
              <a:rPr lang="el-GR" dirty="0" err="1"/>
              <a:t>επι</a:t>
            </a:r>
            <a:r>
              <a:rPr lang="el-GR" dirty="0"/>
              <a:t>µ.) Μαρία </a:t>
            </a:r>
            <a:r>
              <a:rPr lang="el-GR" dirty="0" err="1"/>
              <a:t>Πολυδούρη</a:t>
            </a:r>
            <a:r>
              <a:rPr lang="el-GR" dirty="0"/>
              <a:t>, Τα </a:t>
            </a:r>
            <a:r>
              <a:rPr lang="el-GR" dirty="0" err="1"/>
              <a:t>ποιήµατα</a:t>
            </a:r>
            <a:r>
              <a:rPr lang="el-GR" dirty="0"/>
              <a:t>. Αθήνα Εστία, 2014: 297-375.</a:t>
            </a:r>
          </a:p>
        </p:txBody>
      </p:sp>
    </p:spTree>
    <p:extLst>
      <p:ext uri="{BB962C8B-B14F-4D97-AF65-F5344CB8AC3E}">
        <p14:creationId xmlns:p14="http://schemas.microsoft.com/office/powerpoint/2010/main" val="1750485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E3F25E-3397-40B3-B025-9471AFB7BB81}"/>
              </a:ext>
            </a:extLst>
          </p:cNvPr>
          <p:cNvSpPr>
            <a:spLocks noGrp="1"/>
          </p:cNvSpPr>
          <p:nvPr>
            <p:ph type="title"/>
          </p:nvPr>
        </p:nvSpPr>
        <p:spPr>
          <a:xfrm>
            <a:off x="1066800" y="347871"/>
            <a:ext cx="10058400" cy="655982"/>
          </a:xfrm>
        </p:spPr>
        <p:txBody>
          <a:bodyPr>
            <a:normAutofit fontScale="90000"/>
          </a:bodyPr>
          <a:lstStyle/>
          <a:p>
            <a:r>
              <a:rPr lang="el-GR" dirty="0"/>
              <a:t>Βιβλιογραφία </a:t>
            </a:r>
          </a:p>
        </p:txBody>
      </p:sp>
      <p:sp>
        <p:nvSpPr>
          <p:cNvPr id="3" name="Θέση περιεχομένου 2">
            <a:extLst>
              <a:ext uri="{FF2B5EF4-FFF2-40B4-BE49-F238E27FC236}">
                <a16:creationId xmlns:a16="http://schemas.microsoft.com/office/drawing/2014/main" id="{0ABCCF02-E9EF-4FC0-B498-C021BC7D5207}"/>
              </a:ext>
            </a:extLst>
          </p:cNvPr>
          <p:cNvSpPr>
            <a:spLocks noGrp="1"/>
          </p:cNvSpPr>
          <p:nvPr>
            <p:ph idx="1"/>
          </p:nvPr>
        </p:nvSpPr>
        <p:spPr>
          <a:xfrm>
            <a:off x="1066800" y="1003853"/>
            <a:ext cx="10058400" cy="5287617"/>
          </a:xfrm>
        </p:spPr>
        <p:txBody>
          <a:bodyPr>
            <a:normAutofit/>
          </a:bodyPr>
          <a:lstStyle/>
          <a:p>
            <a:r>
              <a:rPr lang="el-GR" dirty="0"/>
              <a:t>Ρούσσου, Βαρβάρα: « “Κριτική κι ευαισθησία”: όροι και </a:t>
            </a:r>
            <a:r>
              <a:rPr lang="el-GR" dirty="0" err="1"/>
              <a:t>παραδείγµατα</a:t>
            </a:r>
            <a:r>
              <a:rPr lang="el-GR" dirty="0"/>
              <a:t> κριτικής θεώρησης της γυναικείας ποίησης του 19ου αι.» στο Νεοελληνική Λογοτεχνία και Κριτική από τον </a:t>
            </a:r>
            <a:r>
              <a:rPr lang="el-GR" dirty="0" err="1"/>
              <a:t>Διαφωτισµό</a:t>
            </a:r>
            <a:r>
              <a:rPr lang="el-GR" dirty="0"/>
              <a:t> µ</a:t>
            </a:r>
            <a:r>
              <a:rPr lang="el-GR" dirty="0" err="1"/>
              <a:t>έχρι</a:t>
            </a:r>
            <a:r>
              <a:rPr lang="el-GR" dirty="0"/>
              <a:t> </a:t>
            </a:r>
            <a:r>
              <a:rPr lang="el-GR" dirty="0" err="1"/>
              <a:t>σήµερα.Πρακτικά</a:t>
            </a:r>
            <a:r>
              <a:rPr lang="el-GR" dirty="0"/>
              <a:t> ΙΓ’ </a:t>
            </a:r>
            <a:r>
              <a:rPr lang="el-GR" dirty="0" err="1"/>
              <a:t>Επιστηµονικής</a:t>
            </a:r>
            <a:r>
              <a:rPr lang="el-GR" dirty="0"/>
              <a:t> Συνάντησης Νεοελληνικού </a:t>
            </a:r>
            <a:r>
              <a:rPr lang="el-GR" dirty="0" err="1"/>
              <a:t>τοµέα</a:t>
            </a:r>
            <a:r>
              <a:rPr lang="el-GR" dirty="0"/>
              <a:t> ΑΠΘ. </a:t>
            </a:r>
            <a:r>
              <a:rPr lang="el-GR" dirty="0" err="1"/>
              <a:t>Μνήµη</a:t>
            </a:r>
            <a:r>
              <a:rPr lang="el-GR" dirty="0"/>
              <a:t> Π. </a:t>
            </a:r>
            <a:r>
              <a:rPr lang="el-GR" dirty="0" err="1"/>
              <a:t>Μουλλά</a:t>
            </a:r>
            <a:r>
              <a:rPr lang="el-GR" dirty="0"/>
              <a:t>. Αθήνα Εκδόσεις </a:t>
            </a:r>
            <a:r>
              <a:rPr lang="el-GR" dirty="0" err="1"/>
              <a:t>Σοκόλη-Κουλεδάκη</a:t>
            </a:r>
            <a:r>
              <a:rPr lang="el-GR" dirty="0"/>
              <a:t> 2014: 787-798.</a:t>
            </a:r>
          </a:p>
          <a:p>
            <a:r>
              <a:rPr lang="el-GR" dirty="0" err="1"/>
              <a:t>Σαµαρτζίδου</a:t>
            </a:r>
            <a:r>
              <a:rPr lang="el-GR" dirty="0"/>
              <a:t>, Ευφροσύνη: «Το µ</a:t>
            </a:r>
            <a:r>
              <a:rPr lang="el-GR" dirty="0" err="1"/>
              <a:t>ύχιον</a:t>
            </a:r>
            <a:r>
              <a:rPr lang="el-GR" dirty="0"/>
              <a:t> άλγος», </a:t>
            </a:r>
            <a:r>
              <a:rPr lang="el-GR" dirty="0" err="1"/>
              <a:t>Βοσπορίς</a:t>
            </a:r>
            <a:r>
              <a:rPr lang="el-GR" dirty="0"/>
              <a:t> 39 (1900): 361.</a:t>
            </a:r>
          </a:p>
          <a:p>
            <a:r>
              <a:rPr lang="el-GR" dirty="0"/>
              <a:t>Σταυροπούλου, </a:t>
            </a:r>
            <a:r>
              <a:rPr lang="el-GR" dirty="0" err="1"/>
              <a:t>Έρη</a:t>
            </a:r>
            <a:r>
              <a:rPr lang="el-GR" dirty="0"/>
              <a:t>: «Η παρουσία των γυναικών συγγραφέων στις ιστορίες της νεοελληνικής λογοτεχνίας» στο </a:t>
            </a:r>
            <a:r>
              <a:rPr lang="el-GR" dirty="0" err="1"/>
              <a:t>Αγγ</a:t>
            </a:r>
            <a:r>
              <a:rPr lang="el-GR" dirty="0"/>
              <a:t>. Καστρινάκη, κ.ά. (</a:t>
            </a:r>
            <a:r>
              <a:rPr lang="el-GR" dirty="0" err="1"/>
              <a:t>επι</a:t>
            </a:r>
            <a:r>
              <a:rPr lang="el-GR" dirty="0"/>
              <a:t>µ.), Για µ</a:t>
            </a:r>
            <a:r>
              <a:rPr lang="el-GR" dirty="0" err="1"/>
              <a:t>ια</a:t>
            </a:r>
            <a:r>
              <a:rPr lang="el-GR" dirty="0"/>
              <a:t> ιστορία της νεοελληνικής λογοτεχνίας του εικοστού αιώνα. Προτάσεις ανασυγκρότησης, </a:t>
            </a:r>
            <a:r>
              <a:rPr lang="el-GR" dirty="0" err="1"/>
              <a:t>θέµατα</a:t>
            </a:r>
            <a:r>
              <a:rPr lang="el-GR" dirty="0"/>
              <a:t> και </a:t>
            </a:r>
            <a:r>
              <a:rPr lang="el-GR" dirty="0" err="1"/>
              <a:t>ρεύµατα</a:t>
            </a:r>
            <a:r>
              <a:rPr lang="el-GR" dirty="0"/>
              <a:t>. Πρακτικά συνεδρίου στη µ</a:t>
            </a:r>
            <a:r>
              <a:rPr lang="el-GR" dirty="0" err="1"/>
              <a:t>νήµη</a:t>
            </a:r>
            <a:r>
              <a:rPr lang="el-GR" dirty="0"/>
              <a:t> του Αλέξανδρου Αργυρίου. Ηράκλειο ΠΕΚ 2012: 481-502.</a:t>
            </a:r>
          </a:p>
          <a:p>
            <a:r>
              <a:rPr lang="el-GR" dirty="0"/>
              <a:t>Φιλιππίδου, Μαρίκα: « Τη φίλη </a:t>
            </a:r>
            <a:r>
              <a:rPr lang="el-GR" dirty="0" err="1"/>
              <a:t>δεσποινίδι</a:t>
            </a:r>
            <a:r>
              <a:rPr lang="el-GR" dirty="0"/>
              <a:t> Ειρήνη </a:t>
            </a:r>
            <a:r>
              <a:rPr lang="el-GR" dirty="0" err="1"/>
              <a:t>Ζαβιτσιάνου</a:t>
            </a:r>
            <a:r>
              <a:rPr lang="el-GR" dirty="0"/>
              <a:t>». Νέος Παρθενών 13 (1900): 8.</a:t>
            </a:r>
          </a:p>
          <a:p>
            <a:r>
              <a:rPr lang="el-GR" dirty="0" err="1"/>
              <a:t>Φουκώ</a:t>
            </a:r>
            <a:r>
              <a:rPr lang="el-GR" dirty="0"/>
              <a:t>, Μισέλ: Ιστορία της σεξουαλικότητας. 1 Η δίψα της γνώσης. </a:t>
            </a:r>
            <a:r>
              <a:rPr lang="el-GR" dirty="0" err="1"/>
              <a:t>Μτφρ</a:t>
            </a:r>
            <a:r>
              <a:rPr lang="el-GR" dirty="0"/>
              <a:t>. </a:t>
            </a:r>
            <a:r>
              <a:rPr lang="el-GR" dirty="0" err="1"/>
              <a:t>Γκλόρυ</a:t>
            </a:r>
            <a:r>
              <a:rPr lang="el-GR" dirty="0"/>
              <a:t> </a:t>
            </a:r>
            <a:r>
              <a:rPr lang="el-GR" dirty="0" err="1"/>
              <a:t>Ροζάκη</a:t>
            </a:r>
            <a:r>
              <a:rPr lang="el-GR" dirty="0"/>
              <a:t>. Αθήνα εκδόσεις </a:t>
            </a:r>
            <a:r>
              <a:rPr lang="el-GR" dirty="0" err="1"/>
              <a:t>Ράππα</a:t>
            </a:r>
            <a:r>
              <a:rPr lang="el-GR" dirty="0"/>
              <a:t> 1978.</a:t>
            </a:r>
          </a:p>
          <a:p>
            <a:r>
              <a:rPr lang="el-GR" dirty="0" err="1"/>
              <a:t>Φουκό</a:t>
            </a:r>
            <a:r>
              <a:rPr lang="el-GR" dirty="0"/>
              <a:t>, Μισέλ: </a:t>
            </a:r>
            <a:r>
              <a:rPr lang="el-GR" dirty="0" err="1"/>
              <a:t>Μικροφυσική</a:t>
            </a:r>
            <a:r>
              <a:rPr lang="el-GR" dirty="0"/>
              <a:t> της εξουσίας. </a:t>
            </a:r>
            <a:r>
              <a:rPr lang="el-GR" dirty="0" err="1"/>
              <a:t>Μτφρ</a:t>
            </a:r>
            <a:r>
              <a:rPr lang="el-GR" dirty="0"/>
              <a:t>. Λ. </a:t>
            </a:r>
            <a:r>
              <a:rPr lang="el-GR" dirty="0" err="1"/>
              <a:t>Τρουλινού</a:t>
            </a:r>
            <a:r>
              <a:rPr lang="el-GR" dirty="0"/>
              <a:t>. Αθήνα ύψιλον 1991.</a:t>
            </a:r>
          </a:p>
        </p:txBody>
      </p:sp>
    </p:spTree>
    <p:extLst>
      <p:ext uri="{BB962C8B-B14F-4D97-AF65-F5344CB8AC3E}">
        <p14:creationId xmlns:p14="http://schemas.microsoft.com/office/powerpoint/2010/main" val="3173150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51A4F4A1-146B-4D29-852A-F60996679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noFill/>
          <a:ln w="6350" cap="sq" cmpd="sng" algn="ctr">
            <a:solidFill>
              <a:schemeClr val="tx1">
                <a:lumMod val="75000"/>
                <a:lumOff val="25000"/>
              </a:schemeClr>
            </a:solidFill>
            <a:prstDash val="solid"/>
            <a:miter lim="800000"/>
          </a:ln>
          <a:effectLst/>
        </p:spPr>
      </p:sp>
      <p:sp>
        <p:nvSpPr>
          <p:cNvPr id="2" name="Τίτλος 1">
            <a:extLst>
              <a:ext uri="{FF2B5EF4-FFF2-40B4-BE49-F238E27FC236}">
                <a16:creationId xmlns:a16="http://schemas.microsoft.com/office/drawing/2014/main" id="{034F6F16-22FC-47FD-9A7E-023166A88C5E}"/>
              </a:ext>
            </a:extLst>
          </p:cNvPr>
          <p:cNvSpPr>
            <a:spLocks noGrp="1"/>
          </p:cNvSpPr>
          <p:nvPr>
            <p:ph type="title"/>
          </p:nvPr>
        </p:nvSpPr>
        <p:spPr>
          <a:xfrm>
            <a:off x="3844616" y="881210"/>
            <a:ext cx="7417925" cy="1517035"/>
          </a:xfrm>
        </p:spPr>
        <p:txBody>
          <a:bodyPr>
            <a:normAutofit fontScale="90000"/>
          </a:bodyPr>
          <a:lstStyle/>
          <a:p>
            <a:r>
              <a:rPr lang="el-GR" dirty="0">
                <a:solidFill>
                  <a:schemeClr val="tx1">
                    <a:lumMod val="75000"/>
                    <a:lumOff val="25000"/>
                  </a:schemeClr>
                </a:solidFill>
              </a:rPr>
              <a:t>Η γυναίκα ως πηγή έμπνευσης ποιητών και ποιητριών </a:t>
            </a:r>
          </a:p>
        </p:txBody>
      </p:sp>
      <p:sp>
        <p:nvSpPr>
          <p:cNvPr id="3" name="Θέση περιεχομένου 2">
            <a:extLst>
              <a:ext uri="{FF2B5EF4-FFF2-40B4-BE49-F238E27FC236}">
                <a16:creationId xmlns:a16="http://schemas.microsoft.com/office/drawing/2014/main" id="{5DBAFB92-636A-4BA5-B151-AEAEC5CF6C88}"/>
              </a:ext>
            </a:extLst>
          </p:cNvPr>
          <p:cNvSpPr>
            <a:spLocks noGrp="1"/>
          </p:cNvSpPr>
          <p:nvPr>
            <p:ph idx="1"/>
          </p:nvPr>
        </p:nvSpPr>
        <p:spPr>
          <a:xfrm>
            <a:off x="3844616" y="2626840"/>
            <a:ext cx="7245103" cy="3131777"/>
          </a:xfrm>
        </p:spPr>
        <p:txBody>
          <a:bodyPr>
            <a:normAutofit fontScale="92500" lnSpcReduction="10000"/>
          </a:bodyPr>
          <a:lstStyle/>
          <a:p>
            <a:pPr algn="just">
              <a:lnSpc>
                <a:spcPct val="150000"/>
              </a:lnSpc>
            </a:pPr>
            <a:r>
              <a:rPr lang="el-GR" dirty="0">
                <a:solidFill>
                  <a:srgbClr val="000000"/>
                </a:solidFill>
              </a:rPr>
              <a:t>Ο</a:t>
            </a:r>
            <a:r>
              <a:rPr lang="el-GR" b="0" i="0" dirty="0">
                <a:solidFill>
                  <a:srgbClr val="000000"/>
                </a:solidFill>
                <a:effectLst/>
              </a:rPr>
              <a:t>ι γυναικείες μορφές χρησιμοποιούνται γενικά από  τους ποιητές και τις ποιήτριες  ως σύμβολα και περιγράφονται ανάλογα  με τις επιρροές που δέχτηκε ο εκάστοτε ποιητής </a:t>
            </a:r>
            <a:r>
              <a:rPr lang="el-GR" dirty="0">
                <a:solidFill>
                  <a:srgbClr val="000000"/>
                </a:solidFill>
              </a:rPr>
              <a:t>ή </a:t>
            </a:r>
            <a:r>
              <a:rPr lang="el-GR" b="0" i="0" dirty="0">
                <a:solidFill>
                  <a:srgbClr val="000000"/>
                </a:solidFill>
                <a:effectLst/>
              </a:rPr>
              <a:t>η εκάστοτε ποιήτρια, την γενιά ή το ρεύμα στο οποίο ανήκει και ανάλογα με τα κοινωνικά θέματα που επιθυμεί να στηλιτεύσει μέσα από την απεικόνιση τους. Έτσι λοιπόν, μέσα από το έργο του ο κάθε ποιητής προσπαθεί να δημιουργήσει και να αναδείξει μια ξεχωριστή γυναίκα, έτσι όπως την φαντάζεται αυτός.</a:t>
            </a:r>
            <a:endParaRPr lang="el-GR" dirty="0">
              <a:solidFill>
                <a:schemeClr val="tx1">
                  <a:lumMod val="75000"/>
                  <a:lumOff val="25000"/>
                </a:schemeClr>
              </a:solidFill>
            </a:endParaRPr>
          </a:p>
        </p:txBody>
      </p:sp>
    </p:spTree>
    <p:extLst>
      <p:ext uri="{BB962C8B-B14F-4D97-AF65-F5344CB8AC3E}">
        <p14:creationId xmlns:p14="http://schemas.microsoft.com/office/powerpoint/2010/main" val="2026105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51A4F4A1-146B-4D29-852A-F60996679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noFill/>
          <a:ln w="6350" cap="sq" cmpd="sng" algn="ctr">
            <a:solidFill>
              <a:schemeClr val="tx1">
                <a:lumMod val="75000"/>
                <a:lumOff val="25000"/>
              </a:schemeClr>
            </a:solidFill>
            <a:prstDash val="solid"/>
            <a:miter lim="800000"/>
          </a:ln>
          <a:effectLst/>
        </p:spPr>
      </p:sp>
      <p:sp>
        <p:nvSpPr>
          <p:cNvPr id="2" name="Τίτλος 1">
            <a:extLst>
              <a:ext uri="{FF2B5EF4-FFF2-40B4-BE49-F238E27FC236}">
                <a16:creationId xmlns:a16="http://schemas.microsoft.com/office/drawing/2014/main" id="{7B0D835B-C2DE-4DDF-A757-C7DC0C4BC64F}"/>
              </a:ext>
            </a:extLst>
          </p:cNvPr>
          <p:cNvSpPr>
            <a:spLocks noGrp="1"/>
          </p:cNvSpPr>
          <p:nvPr>
            <p:ph type="title"/>
          </p:nvPr>
        </p:nvSpPr>
        <p:spPr>
          <a:xfrm>
            <a:off x="3844616" y="881210"/>
            <a:ext cx="7417925" cy="1517035"/>
          </a:xfrm>
        </p:spPr>
        <p:txBody>
          <a:bodyPr>
            <a:normAutofit/>
          </a:bodyPr>
          <a:lstStyle/>
          <a:p>
            <a:r>
              <a:rPr lang="el-GR" dirty="0">
                <a:solidFill>
                  <a:schemeClr val="tx1">
                    <a:lumMod val="75000"/>
                    <a:lumOff val="25000"/>
                  </a:schemeClr>
                </a:solidFill>
              </a:rPr>
              <a:t>Η γυναίκα ως πηγή δημιουργίας </a:t>
            </a:r>
          </a:p>
        </p:txBody>
      </p:sp>
      <p:sp>
        <p:nvSpPr>
          <p:cNvPr id="3" name="Θέση περιεχομένου 2">
            <a:extLst>
              <a:ext uri="{FF2B5EF4-FFF2-40B4-BE49-F238E27FC236}">
                <a16:creationId xmlns:a16="http://schemas.microsoft.com/office/drawing/2014/main" id="{454ECE7B-1807-46BF-ACB5-78CB167A9037}"/>
              </a:ext>
            </a:extLst>
          </p:cNvPr>
          <p:cNvSpPr>
            <a:spLocks noGrp="1"/>
          </p:cNvSpPr>
          <p:nvPr>
            <p:ph idx="1"/>
          </p:nvPr>
        </p:nvSpPr>
        <p:spPr>
          <a:xfrm>
            <a:off x="3844616" y="2626840"/>
            <a:ext cx="7245103" cy="3131777"/>
          </a:xfrm>
        </p:spPr>
        <p:txBody>
          <a:bodyPr>
            <a:normAutofit/>
          </a:bodyPr>
          <a:lstStyle/>
          <a:p>
            <a:pPr algn="just">
              <a:lnSpc>
                <a:spcPct val="150000"/>
              </a:lnSpc>
            </a:pPr>
            <a:r>
              <a:rPr lang="el-GR" dirty="0">
                <a:solidFill>
                  <a:schemeClr val="tx1">
                    <a:lumMod val="75000"/>
                    <a:lumOff val="25000"/>
                  </a:schemeClr>
                </a:solidFill>
              </a:rPr>
              <a:t>Ωστόσο πέρα από πηγή έμπνευσης η γυναίκα αποτέλεσε και σημείο αναφοράς ως πηγή δημιουργίας της ποίησης. Γυναίκες ποιήτριες αναφέρονται ήδη από την αρχαιότητα με την Σαπφώ της Λέσβου να αποτελεί ένα αξιοσημείωτο πρόσωπο με τεράστια συμβολή στην ποίηση. </a:t>
            </a:r>
          </a:p>
        </p:txBody>
      </p:sp>
    </p:spTree>
    <p:extLst>
      <p:ext uri="{BB962C8B-B14F-4D97-AF65-F5344CB8AC3E}">
        <p14:creationId xmlns:p14="http://schemas.microsoft.com/office/powerpoint/2010/main" val="3612669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51A4F4A1-146B-4D29-852A-F60996679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noFill/>
          <a:ln w="6350" cap="sq" cmpd="sng" algn="ctr">
            <a:solidFill>
              <a:schemeClr val="tx1">
                <a:lumMod val="75000"/>
                <a:lumOff val="25000"/>
              </a:schemeClr>
            </a:solidFill>
            <a:prstDash val="solid"/>
            <a:miter lim="800000"/>
          </a:ln>
          <a:effectLst/>
        </p:spPr>
      </p:sp>
      <p:sp>
        <p:nvSpPr>
          <p:cNvPr id="2" name="Τίτλος 1">
            <a:extLst>
              <a:ext uri="{FF2B5EF4-FFF2-40B4-BE49-F238E27FC236}">
                <a16:creationId xmlns:a16="http://schemas.microsoft.com/office/drawing/2014/main" id="{E11C887F-D159-45C0-851D-FFC3859C4D4E}"/>
              </a:ext>
            </a:extLst>
          </p:cNvPr>
          <p:cNvSpPr>
            <a:spLocks noGrp="1"/>
          </p:cNvSpPr>
          <p:nvPr>
            <p:ph type="title"/>
          </p:nvPr>
        </p:nvSpPr>
        <p:spPr>
          <a:xfrm>
            <a:off x="3844616" y="881211"/>
            <a:ext cx="7417925" cy="1160950"/>
          </a:xfrm>
        </p:spPr>
        <p:txBody>
          <a:bodyPr>
            <a:normAutofit fontScale="90000"/>
          </a:bodyPr>
          <a:lstStyle/>
          <a:p>
            <a:r>
              <a:rPr lang="el-GR" dirty="0">
                <a:solidFill>
                  <a:schemeClr val="tx1">
                    <a:lumMod val="75000"/>
                    <a:lumOff val="25000"/>
                  </a:schemeClr>
                </a:solidFill>
              </a:rPr>
              <a:t>Η «ασυνέχεια» της γυναικείας ποίησης </a:t>
            </a:r>
          </a:p>
        </p:txBody>
      </p:sp>
      <p:sp>
        <p:nvSpPr>
          <p:cNvPr id="3" name="Θέση περιεχομένου 2">
            <a:extLst>
              <a:ext uri="{FF2B5EF4-FFF2-40B4-BE49-F238E27FC236}">
                <a16:creationId xmlns:a16="http://schemas.microsoft.com/office/drawing/2014/main" id="{6D06E9A9-C23F-436E-AC1A-33291FFE02CF}"/>
              </a:ext>
            </a:extLst>
          </p:cNvPr>
          <p:cNvSpPr>
            <a:spLocks noGrp="1"/>
          </p:cNvSpPr>
          <p:nvPr>
            <p:ph idx="1"/>
          </p:nvPr>
        </p:nvSpPr>
        <p:spPr>
          <a:xfrm>
            <a:off x="3722696" y="2189214"/>
            <a:ext cx="7245103" cy="3716456"/>
          </a:xfrm>
        </p:spPr>
        <p:txBody>
          <a:bodyPr>
            <a:normAutofit/>
          </a:bodyPr>
          <a:lstStyle/>
          <a:p>
            <a:pPr>
              <a:lnSpc>
                <a:spcPct val="150000"/>
              </a:lnSpc>
            </a:pPr>
            <a:r>
              <a:rPr lang="el-GR" dirty="0">
                <a:solidFill>
                  <a:schemeClr val="tx1">
                    <a:lumMod val="75000"/>
                    <a:lumOff val="25000"/>
                  </a:schemeClr>
                </a:solidFill>
              </a:rPr>
              <a:t>Από το 1840 έως το 1930, στη διάρκεια σχεδόν μισού αιώνα,  παρατηρούνται αρκετές ασυνέχειες που χαρακτηρίζουν την μακράν παράδοση της ποίησης που γράφεται από γυναίκες ποιήτριες </a:t>
            </a:r>
          </a:p>
          <a:p>
            <a:pPr>
              <a:lnSpc>
                <a:spcPct val="150000"/>
              </a:lnSpc>
            </a:pPr>
            <a:r>
              <a:rPr lang="el-GR" dirty="0">
                <a:solidFill>
                  <a:schemeClr val="tx1">
                    <a:lumMod val="75000"/>
                    <a:lumOff val="25000"/>
                  </a:schemeClr>
                </a:solidFill>
              </a:rPr>
              <a:t>Υπάρχει ένα εμφανές ερευνητικό έλλειμα σχετικά με την ποίηση των γυναικών του 19</a:t>
            </a:r>
            <a:r>
              <a:rPr lang="el-GR" baseline="30000" dirty="0">
                <a:solidFill>
                  <a:schemeClr val="tx1">
                    <a:lumMod val="75000"/>
                    <a:lumOff val="25000"/>
                  </a:schemeClr>
                </a:solidFill>
              </a:rPr>
              <a:t>ου</a:t>
            </a:r>
            <a:r>
              <a:rPr lang="el-GR" dirty="0">
                <a:solidFill>
                  <a:schemeClr val="tx1">
                    <a:lumMod val="75000"/>
                    <a:lumOff val="25000"/>
                  </a:schemeClr>
                </a:solidFill>
              </a:rPr>
              <a:t> αιώνα το οποίο παραμένει μέχρι και σήμερα. </a:t>
            </a:r>
          </a:p>
        </p:txBody>
      </p:sp>
    </p:spTree>
    <p:extLst>
      <p:ext uri="{BB962C8B-B14F-4D97-AF65-F5344CB8AC3E}">
        <p14:creationId xmlns:p14="http://schemas.microsoft.com/office/powerpoint/2010/main" val="3854692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51A4F4A1-146B-4D29-852A-F60996679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noFill/>
          <a:ln w="6350" cap="sq" cmpd="sng" algn="ctr">
            <a:solidFill>
              <a:schemeClr val="tx1">
                <a:lumMod val="75000"/>
                <a:lumOff val="25000"/>
              </a:schemeClr>
            </a:solidFill>
            <a:prstDash val="solid"/>
            <a:miter lim="800000"/>
          </a:ln>
          <a:effectLst/>
        </p:spPr>
      </p:sp>
      <p:sp>
        <p:nvSpPr>
          <p:cNvPr id="2" name="Τίτλος 1">
            <a:extLst>
              <a:ext uri="{FF2B5EF4-FFF2-40B4-BE49-F238E27FC236}">
                <a16:creationId xmlns:a16="http://schemas.microsoft.com/office/drawing/2014/main" id="{9B0296D8-3A64-411D-B00C-A99397A853CB}"/>
              </a:ext>
            </a:extLst>
          </p:cNvPr>
          <p:cNvSpPr>
            <a:spLocks noGrp="1"/>
          </p:cNvSpPr>
          <p:nvPr>
            <p:ph type="title"/>
          </p:nvPr>
        </p:nvSpPr>
        <p:spPr>
          <a:xfrm>
            <a:off x="3844616" y="881211"/>
            <a:ext cx="7417925" cy="1120310"/>
          </a:xfrm>
        </p:spPr>
        <p:txBody>
          <a:bodyPr>
            <a:normAutofit fontScale="90000"/>
          </a:bodyPr>
          <a:lstStyle/>
          <a:p>
            <a:r>
              <a:rPr lang="el-GR" dirty="0">
                <a:solidFill>
                  <a:schemeClr val="tx1">
                    <a:lumMod val="75000"/>
                    <a:lumOff val="25000"/>
                  </a:schemeClr>
                </a:solidFill>
              </a:rPr>
              <a:t>Η «ασυνέχεια της γυναικείας ποίησης»</a:t>
            </a:r>
          </a:p>
        </p:txBody>
      </p:sp>
      <p:sp>
        <p:nvSpPr>
          <p:cNvPr id="3" name="Θέση περιεχομένου 2">
            <a:extLst>
              <a:ext uri="{FF2B5EF4-FFF2-40B4-BE49-F238E27FC236}">
                <a16:creationId xmlns:a16="http://schemas.microsoft.com/office/drawing/2014/main" id="{194F9571-7398-43D7-8DE2-A9AF15882222}"/>
              </a:ext>
            </a:extLst>
          </p:cNvPr>
          <p:cNvSpPr>
            <a:spLocks noGrp="1"/>
          </p:cNvSpPr>
          <p:nvPr>
            <p:ph idx="1"/>
          </p:nvPr>
        </p:nvSpPr>
        <p:spPr>
          <a:xfrm>
            <a:off x="3844616" y="2260940"/>
            <a:ext cx="7245103" cy="3497678"/>
          </a:xfrm>
        </p:spPr>
        <p:txBody>
          <a:bodyPr>
            <a:normAutofit fontScale="92500" lnSpcReduction="10000"/>
          </a:bodyPr>
          <a:lstStyle/>
          <a:p>
            <a:pPr algn="just">
              <a:lnSpc>
                <a:spcPct val="150000"/>
              </a:lnSpc>
            </a:pPr>
            <a:r>
              <a:rPr lang="el-GR" dirty="0">
                <a:solidFill>
                  <a:schemeClr val="tx1">
                    <a:lumMod val="75000"/>
                    <a:lumOff val="25000"/>
                  </a:schemeClr>
                </a:solidFill>
              </a:rPr>
              <a:t>Η πρώτη ασυνέχεια αφορά στη συσχέτιση μεταξύ της γυναικείας φύσης και του λογοτεχνικού είδους και το ερώτημα που πηγάζει από αυτή την κριτική είναι ‘εάν και αφού οι γυναίκες γράφουν, ποιο είδος τους αρμόζει και σε ποιο είναι καλύτερες;’ </a:t>
            </a:r>
          </a:p>
          <a:p>
            <a:pPr algn="just">
              <a:lnSpc>
                <a:spcPct val="150000"/>
              </a:lnSpc>
            </a:pPr>
            <a:r>
              <a:rPr lang="el-GR" dirty="0">
                <a:solidFill>
                  <a:schemeClr val="tx1">
                    <a:lumMod val="75000"/>
                    <a:lumOff val="25000"/>
                  </a:schemeClr>
                </a:solidFill>
              </a:rPr>
              <a:t>Η ασυνέχεια που παρουσιάζεται  σε αυτή την κριτική προκύπτει από την </a:t>
            </a:r>
            <a:r>
              <a:rPr lang="el-GR" dirty="0" err="1">
                <a:solidFill>
                  <a:schemeClr val="tx1">
                    <a:lumMod val="75000"/>
                    <a:lumOff val="25000"/>
                  </a:schemeClr>
                </a:solidFill>
              </a:rPr>
              <a:t>εμφυλοποίηση</a:t>
            </a:r>
            <a:r>
              <a:rPr lang="el-GR" dirty="0">
                <a:solidFill>
                  <a:schemeClr val="tx1">
                    <a:lumMod val="75000"/>
                    <a:lumOff val="25000"/>
                  </a:schemeClr>
                </a:solidFill>
              </a:rPr>
              <a:t> των λογοτεχνικών ειδών. Τα </a:t>
            </a:r>
            <a:r>
              <a:rPr lang="el-GR" dirty="0" err="1">
                <a:solidFill>
                  <a:schemeClr val="tx1">
                    <a:lumMod val="75000"/>
                    <a:lumOff val="25000"/>
                  </a:schemeClr>
                </a:solidFill>
              </a:rPr>
              <a:t>έμφυλα</a:t>
            </a:r>
            <a:r>
              <a:rPr lang="el-GR" dirty="0">
                <a:solidFill>
                  <a:schemeClr val="tx1">
                    <a:lumMod val="75000"/>
                    <a:lumOff val="25000"/>
                  </a:schemeClr>
                </a:solidFill>
              </a:rPr>
              <a:t> χαρακτηριστικά των ατόμων που αποτελούν προϊόντα της κανονιστικής λειτουργίας της γλώσσας, υποδεικνύουν το είδος που υποτίθεται πως ταιριάζει περισσότερο στο γυναικείο φύλο.</a:t>
            </a:r>
          </a:p>
        </p:txBody>
      </p:sp>
    </p:spTree>
    <p:extLst>
      <p:ext uri="{BB962C8B-B14F-4D97-AF65-F5344CB8AC3E}">
        <p14:creationId xmlns:p14="http://schemas.microsoft.com/office/powerpoint/2010/main" val="2695809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51A4F4A1-146B-4D29-852A-F60996679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noFill/>
          <a:ln w="6350" cap="sq" cmpd="sng" algn="ctr">
            <a:solidFill>
              <a:schemeClr val="tx1">
                <a:lumMod val="75000"/>
                <a:lumOff val="25000"/>
              </a:schemeClr>
            </a:solidFill>
            <a:prstDash val="solid"/>
            <a:miter lim="800000"/>
          </a:ln>
          <a:effectLst/>
        </p:spPr>
      </p:sp>
      <p:sp>
        <p:nvSpPr>
          <p:cNvPr id="2" name="Τίτλος 1">
            <a:extLst>
              <a:ext uri="{FF2B5EF4-FFF2-40B4-BE49-F238E27FC236}">
                <a16:creationId xmlns:a16="http://schemas.microsoft.com/office/drawing/2014/main" id="{21D27767-676A-4724-989B-B9097D3CE3FD}"/>
              </a:ext>
            </a:extLst>
          </p:cNvPr>
          <p:cNvSpPr>
            <a:spLocks noGrp="1"/>
          </p:cNvSpPr>
          <p:nvPr>
            <p:ph type="title"/>
          </p:nvPr>
        </p:nvSpPr>
        <p:spPr>
          <a:xfrm>
            <a:off x="3844616" y="701040"/>
            <a:ext cx="7417925" cy="1158241"/>
          </a:xfrm>
        </p:spPr>
        <p:txBody>
          <a:bodyPr>
            <a:normAutofit fontScale="90000"/>
          </a:bodyPr>
          <a:lstStyle/>
          <a:p>
            <a:r>
              <a:rPr kumimoji="0" lang="el-GR" sz="43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Η «ασυνέχεια της γυναικείας ποίησης»</a:t>
            </a:r>
            <a:endParaRPr lang="el-GR" dirty="0">
              <a:solidFill>
                <a:schemeClr val="tx1">
                  <a:lumMod val="75000"/>
                  <a:lumOff val="25000"/>
                </a:schemeClr>
              </a:solidFill>
            </a:endParaRPr>
          </a:p>
        </p:txBody>
      </p:sp>
      <p:sp>
        <p:nvSpPr>
          <p:cNvPr id="3" name="Θέση περιεχομένου 2">
            <a:extLst>
              <a:ext uri="{FF2B5EF4-FFF2-40B4-BE49-F238E27FC236}">
                <a16:creationId xmlns:a16="http://schemas.microsoft.com/office/drawing/2014/main" id="{23D9E9A7-7FCC-4DB4-BF23-C530DC12621D}"/>
              </a:ext>
            </a:extLst>
          </p:cNvPr>
          <p:cNvSpPr>
            <a:spLocks noGrp="1"/>
          </p:cNvSpPr>
          <p:nvPr>
            <p:ph idx="1"/>
          </p:nvPr>
        </p:nvSpPr>
        <p:spPr>
          <a:xfrm>
            <a:off x="3844616" y="2118700"/>
            <a:ext cx="7245103" cy="3639918"/>
          </a:xfrm>
        </p:spPr>
        <p:txBody>
          <a:bodyPr>
            <a:normAutofit fontScale="92500" lnSpcReduction="10000"/>
          </a:bodyPr>
          <a:lstStyle/>
          <a:p>
            <a:pPr algn="just">
              <a:lnSpc>
                <a:spcPct val="150000"/>
              </a:lnSpc>
            </a:pPr>
            <a:r>
              <a:rPr lang="el-GR" dirty="0">
                <a:solidFill>
                  <a:schemeClr val="tx1">
                    <a:lumMod val="75000"/>
                    <a:lumOff val="25000"/>
                  </a:schemeClr>
                </a:solidFill>
              </a:rPr>
              <a:t>Μια ακόμη ασυνέχεια εντοπίζεται στη θεματική,  τη ρητορική τους, το είδος των κειμένων και τον τρόπο που τα χειρίζονται οι ποιήτριες. </a:t>
            </a:r>
          </a:p>
          <a:p>
            <a:pPr algn="just">
              <a:lnSpc>
                <a:spcPct val="150000"/>
              </a:lnSpc>
            </a:pPr>
            <a:r>
              <a:rPr lang="el-GR" dirty="0">
                <a:solidFill>
                  <a:schemeClr val="tx1">
                    <a:lumMod val="75000"/>
                    <a:lumOff val="25000"/>
                  </a:schemeClr>
                </a:solidFill>
              </a:rPr>
              <a:t>Οι ποιήτριες ακολουθούν την κυρίαρχη για την εποχή, ρομαντική τάση ποιητών όπως ο Παράσχος, ο </a:t>
            </a:r>
            <a:r>
              <a:rPr lang="el-GR" dirty="0" err="1">
                <a:solidFill>
                  <a:schemeClr val="tx1">
                    <a:lumMod val="75000"/>
                    <a:lumOff val="25000"/>
                  </a:schemeClr>
                </a:solidFill>
              </a:rPr>
              <a:t>Παπαρρηγόπουλος</a:t>
            </a:r>
            <a:r>
              <a:rPr lang="el-GR" dirty="0">
                <a:solidFill>
                  <a:schemeClr val="tx1">
                    <a:lumMod val="75000"/>
                    <a:lumOff val="25000"/>
                  </a:schemeClr>
                </a:solidFill>
              </a:rPr>
              <a:t>, ο </a:t>
            </a:r>
            <a:r>
              <a:rPr lang="el-GR" dirty="0" err="1">
                <a:solidFill>
                  <a:schemeClr val="tx1">
                    <a:lumMod val="75000"/>
                    <a:lumOff val="25000"/>
                  </a:schemeClr>
                </a:solidFill>
              </a:rPr>
              <a:t>Ζαλοκώστας</a:t>
            </a:r>
            <a:r>
              <a:rPr lang="el-GR" dirty="0">
                <a:solidFill>
                  <a:schemeClr val="tx1">
                    <a:lumMod val="75000"/>
                    <a:lumOff val="25000"/>
                  </a:schemeClr>
                </a:solidFill>
              </a:rPr>
              <a:t> κ.ά.</a:t>
            </a:r>
          </a:p>
          <a:p>
            <a:pPr algn="just">
              <a:lnSpc>
                <a:spcPct val="150000"/>
              </a:lnSpc>
            </a:pPr>
            <a:r>
              <a:rPr lang="el-GR" dirty="0">
                <a:solidFill>
                  <a:schemeClr val="tx1">
                    <a:lumMod val="75000"/>
                    <a:lumOff val="25000"/>
                  </a:schemeClr>
                </a:solidFill>
              </a:rPr>
              <a:t>Καθώς οι προκάτοχοί τους ήταν άνδρες, οι γυναίκες ποιήτριες εμφανίζονται ως παθητικοί δέκτες μίας υπάρχουσας τάσης και παράδοσης και όχι ως ενεργά δημιουργικά υποκείμενα. </a:t>
            </a:r>
          </a:p>
        </p:txBody>
      </p:sp>
    </p:spTree>
    <p:extLst>
      <p:ext uri="{BB962C8B-B14F-4D97-AF65-F5344CB8AC3E}">
        <p14:creationId xmlns:p14="http://schemas.microsoft.com/office/powerpoint/2010/main" val="3941641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51A4F4A1-146B-4D29-852A-F60996679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noFill/>
          <a:ln w="6350" cap="sq" cmpd="sng" algn="ctr">
            <a:solidFill>
              <a:schemeClr val="tx1">
                <a:lumMod val="75000"/>
                <a:lumOff val="25000"/>
              </a:schemeClr>
            </a:solidFill>
            <a:prstDash val="solid"/>
            <a:miter lim="800000"/>
          </a:ln>
          <a:effectLst/>
        </p:spPr>
      </p:sp>
      <p:sp>
        <p:nvSpPr>
          <p:cNvPr id="2" name="Τίτλος 1">
            <a:extLst>
              <a:ext uri="{FF2B5EF4-FFF2-40B4-BE49-F238E27FC236}">
                <a16:creationId xmlns:a16="http://schemas.microsoft.com/office/drawing/2014/main" id="{5D62A343-9EB6-416E-89D5-04A26F8F5D25}"/>
              </a:ext>
            </a:extLst>
          </p:cNvPr>
          <p:cNvSpPr>
            <a:spLocks noGrp="1"/>
          </p:cNvSpPr>
          <p:nvPr>
            <p:ph type="title"/>
          </p:nvPr>
        </p:nvSpPr>
        <p:spPr>
          <a:xfrm>
            <a:off x="3844616" y="881210"/>
            <a:ext cx="7417925" cy="977407"/>
          </a:xfrm>
        </p:spPr>
        <p:txBody>
          <a:bodyPr>
            <a:normAutofit fontScale="90000"/>
          </a:bodyPr>
          <a:lstStyle/>
          <a:p>
            <a:r>
              <a:rPr kumimoji="0" lang="el-GR" sz="39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Η «ασυνέχεια της γυναικείας ποίησης»</a:t>
            </a:r>
            <a:endParaRPr lang="el-GR" dirty="0">
              <a:solidFill>
                <a:schemeClr val="tx1">
                  <a:lumMod val="75000"/>
                  <a:lumOff val="25000"/>
                </a:schemeClr>
              </a:solidFill>
            </a:endParaRPr>
          </a:p>
        </p:txBody>
      </p:sp>
      <p:sp>
        <p:nvSpPr>
          <p:cNvPr id="3" name="Θέση περιεχομένου 2">
            <a:extLst>
              <a:ext uri="{FF2B5EF4-FFF2-40B4-BE49-F238E27FC236}">
                <a16:creationId xmlns:a16="http://schemas.microsoft.com/office/drawing/2014/main" id="{560E9D9A-49A5-4A61-A48F-1A1B22C24611}"/>
              </a:ext>
            </a:extLst>
          </p:cNvPr>
          <p:cNvSpPr>
            <a:spLocks noGrp="1"/>
          </p:cNvSpPr>
          <p:nvPr>
            <p:ph idx="1"/>
          </p:nvPr>
        </p:nvSpPr>
        <p:spPr>
          <a:xfrm>
            <a:off x="3844616" y="2023209"/>
            <a:ext cx="7245103" cy="4139051"/>
          </a:xfrm>
        </p:spPr>
        <p:txBody>
          <a:bodyPr>
            <a:normAutofit/>
          </a:bodyPr>
          <a:lstStyle/>
          <a:p>
            <a:pPr algn="just">
              <a:lnSpc>
                <a:spcPct val="150000"/>
              </a:lnSpc>
            </a:pPr>
            <a:r>
              <a:rPr lang="el-GR" dirty="0">
                <a:solidFill>
                  <a:schemeClr val="tx1">
                    <a:lumMod val="75000"/>
                    <a:lumOff val="25000"/>
                  </a:schemeClr>
                </a:solidFill>
              </a:rPr>
              <a:t>Η βασική ασυνέχεια είναι το χρονικό χάσμα στις παρουσίες των ποιητριών από την αρχαία ποιήτρια Σαπφώ έως τη </a:t>
            </a:r>
            <a:r>
              <a:rPr lang="el-GR" dirty="0" err="1">
                <a:solidFill>
                  <a:schemeClr val="tx1">
                    <a:lumMod val="75000"/>
                    <a:lumOff val="25000"/>
                  </a:schemeClr>
                </a:solidFill>
              </a:rPr>
              <a:t>Μυτριώτισσα</a:t>
            </a:r>
            <a:r>
              <a:rPr lang="el-GR" dirty="0">
                <a:solidFill>
                  <a:schemeClr val="tx1">
                    <a:lumMod val="75000"/>
                    <a:lumOff val="25000"/>
                  </a:schemeClr>
                </a:solidFill>
              </a:rPr>
              <a:t>, τη </a:t>
            </a:r>
            <a:r>
              <a:rPr lang="el-GR" dirty="0" err="1">
                <a:solidFill>
                  <a:schemeClr val="tx1">
                    <a:lumMod val="75000"/>
                    <a:lumOff val="25000"/>
                  </a:schemeClr>
                </a:solidFill>
              </a:rPr>
              <a:t>Μελισσάνθη</a:t>
            </a:r>
            <a:r>
              <a:rPr lang="el-GR" dirty="0">
                <a:solidFill>
                  <a:schemeClr val="tx1">
                    <a:lumMod val="75000"/>
                    <a:lumOff val="25000"/>
                  </a:schemeClr>
                </a:solidFill>
              </a:rPr>
              <a:t> και κυρίως την </a:t>
            </a:r>
            <a:r>
              <a:rPr lang="el-GR" dirty="0" err="1">
                <a:solidFill>
                  <a:schemeClr val="tx1">
                    <a:lumMod val="75000"/>
                    <a:lumOff val="25000"/>
                  </a:schemeClr>
                </a:solidFill>
              </a:rPr>
              <a:t>Πολυδούρη</a:t>
            </a:r>
            <a:r>
              <a:rPr lang="el-GR" dirty="0">
                <a:solidFill>
                  <a:schemeClr val="tx1">
                    <a:lumMod val="75000"/>
                    <a:lumOff val="25000"/>
                  </a:schemeClr>
                </a:solidFill>
              </a:rPr>
              <a:t>. </a:t>
            </a:r>
          </a:p>
          <a:p>
            <a:pPr algn="just">
              <a:lnSpc>
                <a:spcPct val="150000"/>
              </a:lnSpc>
            </a:pPr>
            <a:r>
              <a:rPr lang="el-GR" dirty="0">
                <a:solidFill>
                  <a:schemeClr val="tx1">
                    <a:lumMod val="75000"/>
                    <a:lumOff val="25000"/>
                  </a:schemeClr>
                </a:solidFill>
              </a:rPr>
              <a:t>Η ερευνήτρια </a:t>
            </a:r>
            <a:r>
              <a:rPr lang="el-GR" dirty="0" err="1">
                <a:solidFill>
                  <a:schemeClr val="tx1">
                    <a:lumMod val="75000"/>
                    <a:lumOff val="25000"/>
                  </a:schemeClr>
                </a:solidFill>
              </a:rPr>
              <a:t>Ντενίση</a:t>
            </a:r>
            <a:r>
              <a:rPr lang="el-GR" dirty="0">
                <a:solidFill>
                  <a:schemeClr val="tx1">
                    <a:lumMod val="75000"/>
                    <a:lumOff val="25000"/>
                  </a:schemeClr>
                </a:solidFill>
              </a:rPr>
              <a:t> Σ. (2004) ανέδειξε πως  υπήρχε ενεργή παρουσία λογοτέχνιδων και ποιητριών που </a:t>
            </a:r>
            <a:r>
              <a:rPr lang="el-GR" dirty="0" err="1">
                <a:solidFill>
                  <a:schemeClr val="tx1">
                    <a:lumMod val="75000"/>
                    <a:lumOff val="25000"/>
                  </a:schemeClr>
                </a:solidFill>
              </a:rPr>
              <a:t>μαρτυράται</a:t>
            </a:r>
            <a:r>
              <a:rPr lang="el-GR" dirty="0">
                <a:solidFill>
                  <a:schemeClr val="tx1">
                    <a:lumMod val="75000"/>
                    <a:lumOff val="25000"/>
                  </a:schemeClr>
                </a:solidFill>
              </a:rPr>
              <a:t> από το 1840, ενδεχομένως να είχε γραφεί και παλαιότερα ποίηση γραμμένη από γυναίκες αλλά δεν υπάρχουν δημοσιευμένα δείγματα άρα θεωρείται ανύπαρκτη</a:t>
            </a:r>
          </a:p>
        </p:txBody>
      </p:sp>
    </p:spTree>
    <p:extLst>
      <p:ext uri="{BB962C8B-B14F-4D97-AF65-F5344CB8AC3E}">
        <p14:creationId xmlns:p14="http://schemas.microsoft.com/office/powerpoint/2010/main" val="3947276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51A4F4A1-146B-4D29-852A-F60996679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noFill/>
          <a:ln w="6350" cap="sq" cmpd="sng" algn="ctr">
            <a:solidFill>
              <a:schemeClr val="tx1">
                <a:lumMod val="75000"/>
                <a:lumOff val="25000"/>
              </a:schemeClr>
            </a:solidFill>
            <a:prstDash val="solid"/>
            <a:miter lim="800000"/>
          </a:ln>
          <a:effectLst/>
        </p:spPr>
      </p:sp>
      <p:sp>
        <p:nvSpPr>
          <p:cNvPr id="2" name="Τίτλος 1">
            <a:extLst>
              <a:ext uri="{FF2B5EF4-FFF2-40B4-BE49-F238E27FC236}">
                <a16:creationId xmlns:a16="http://schemas.microsoft.com/office/drawing/2014/main" id="{69148251-FC3D-41BC-B73D-E285528429AB}"/>
              </a:ext>
            </a:extLst>
          </p:cNvPr>
          <p:cNvSpPr>
            <a:spLocks noGrp="1"/>
          </p:cNvSpPr>
          <p:nvPr>
            <p:ph type="title"/>
          </p:nvPr>
        </p:nvSpPr>
        <p:spPr>
          <a:xfrm>
            <a:off x="3844616" y="881210"/>
            <a:ext cx="7417925" cy="1517035"/>
          </a:xfrm>
        </p:spPr>
        <p:txBody>
          <a:bodyPr>
            <a:normAutofit/>
          </a:bodyPr>
          <a:lstStyle/>
          <a:p>
            <a:r>
              <a:rPr kumimoji="0" lang="el-GR" sz="48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Η «ασυνέχεια της γυναικείας ποίησης»</a:t>
            </a:r>
            <a:endParaRPr lang="el-GR" dirty="0">
              <a:solidFill>
                <a:schemeClr val="tx1">
                  <a:lumMod val="75000"/>
                  <a:lumOff val="25000"/>
                </a:schemeClr>
              </a:solidFill>
            </a:endParaRPr>
          </a:p>
        </p:txBody>
      </p:sp>
      <p:sp>
        <p:nvSpPr>
          <p:cNvPr id="3" name="Θέση περιεχομένου 2">
            <a:extLst>
              <a:ext uri="{FF2B5EF4-FFF2-40B4-BE49-F238E27FC236}">
                <a16:creationId xmlns:a16="http://schemas.microsoft.com/office/drawing/2014/main" id="{7982CEE9-0794-418D-8591-34565771ED35}"/>
              </a:ext>
            </a:extLst>
          </p:cNvPr>
          <p:cNvSpPr>
            <a:spLocks noGrp="1"/>
          </p:cNvSpPr>
          <p:nvPr>
            <p:ph idx="1"/>
          </p:nvPr>
        </p:nvSpPr>
        <p:spPr>
          <a:xfrm>
            <a:off x="3844616" y="2626840"/>
            <a:ext cx="7245103" cy="3131777"/>
          </a:xfrm>
        </p:spPr>
        <p:txBody>
          <a:bodyPr>
            <a:normAutofit lnSpcReduction="10000"/>
          </a:bodyPr>
          <a:lstStyle/>
          <a:p>
            <a:pPr algn="just"/>
            <a:r>
              <a:rPr lang="el-GR" dirty="0">
                <a:solidFill>
                  <a:schemeClr val="tx1">
                    <a:lumMod val="75000"/>
                    <a:lumOff val="25000"/>
                  </a:schemeClr>
                </a:solidFill>
              </a:rPr>
              <a:t>Το έργο των ποιητριών έχει αρνητική </a:t>
            </a:r>
            <a:r>
              <a:rPr lang="el-GR" dirty="0" err="1">
                <a:solidFill>
                  <a:schemeClr val="tx1">
                    <a:lumMod val="75000"/>
                    <a:lumOff val="25000"/>
                  </a:schemeClr>
                </a:solidFill>
              </a:rPr>
              <a:t>αποτίμιση</a:t>
            </a:r>
            <a:r>
              <a:rPr lang="el-GR" dirty="0">
                <a:solidFill>
                  <a:schemeClr val="tx1">
                    <a:lumMod val="75000"/>
                    <a:lumOff val="25000"/>
                  </a:schemeClr>
                </a:solidFill>
              </a:rPr>
              <a:t> και κατατάσσεται στην ελάσσονα λογοτεχνική παραγωγή.</a:t>
            </a:r>
          </a:p>
          <a:p>
            <a:pPr algn="just"/>
            <a:r>
              <a:rPr lang="el-GR" dirty="0">
                <a:solidFill>
                  <a:schemeClr val="tx1">
                    <a:lumMod val="75000"/>
                    <a:lumOff val="25000"/>
                  </a:schemeClr>
                </a:solidFill>
              </a:rPr>
              <a:t>Η δεκαετία του 1960 θα είναι η αρχή για τις αλλαγές που σταδιακά θα επιφέρουν την είσοδο των ποιητριών στα έντυπα. </a:t>
            </a:r>
          </a:p>
          <a:p>
            <a:pPr algn="just"/>
            <a:r>
              <a:rPr lang="el-GR" dirty="0">
                <a:solidFill>
                  <a:schemeClr val="tx1">
                    <a:lumMod val="75000"/>
                    <a:lumOff val="25000"/>
                  </a:schemeClr>
                </a:solidFill>
              </a:rPr>
              <a:t>Την πενταετία 1870- 1875 θα δούμε 70 δημοσιεύσεις ποιημάτων γυναικών. </a:t>
            </a:r>
          </a:p>
          <a:p>
            <a:pPr algn="just"/>
            <a:r>
              <a:rPr lang="el-GR" dirty="0">
                <a:solidFill>
                  <a:schemeClr val="tx1">
                    <a:lumMod val="75000"/>
                    <a:lumOff val="25000"/>
                  </a:schemeClr>
                </a:solidFill>
              </a:rPr>
              <a:t>Η τελευταία δεκαετία του 19</a:t>
            </a:r>
            <a:r>
              <a:rPr lang="el-GR" baseline="30000" dirty="0">
                <a:solidFill>
                  <a:schemeClr val="tx1">
                    <a:lumMod val="75000"/>
                    <a:lumOff val="25000"/>
                  </a:schemeClr>
                </a:solidFill>
              </a:rPr>
              <a:t>ου</a:t>
            </a:r>
            <a:r>
              <a:rPr lang="el-GR" dirty="0">
                <a:solidFill>
                  <a:schemeClr val="tx1">
                    <a:lumMod val="75000"/>
                    <a:lumOff val="25000"/>
                  </a:schemeClr>
                </a:solidFill>
              </a:rPr>
              <a:t> αιώνα είναι καθοριστική καθώς δεν αλλάζουν μονάχα οι όροι παρουσίας των γυναικών στο δημόσιο χώρο με ποικίλους τρόπους αλλά και τα λογοτεχνικά δεδομένα.</a:t>
            </a:r>
          </a:p>
        </p:txBody>
      </p:sp>
    </p:spTree>
    <p:extLst>
      <p:ext uri="{BB962C8B-B14F-4D97-AF65-F5344CB8AC3E}">
        <p14:creationId xmlns:p14="http://schemas.microsoft.com/office/powerpoint/2010/main" val="11770490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απούνι">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TM03457510[[fn=Σαπούνι]]</Template>
  <TotalTime>1265</TotalTime>
  <Words>4688</Words>
  <Application>Microsoft Office PowerPoint</Application>
  <PresentationFormat>Ευρεία οθόνη</PresentationFormat>
  <Paragraphs>100</Paragraphs>
  <Slides>29</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29</vt:i4>
      </vt:variant>
    </vt:vector>
  </HeadingPairs>
  <TitlesOfParts>
    <vt:vector size="33" baseType="lpstr">
      <vt:lpstr>Century Gothic</vt:lpstr>
      <vt:lpstr>Garamond</vt:lpstr>
      <vt:lpstr>Karla</vt:lpstr>
      <vt:lpstr>Σαπούνι</vt:lpstr>
      <vt:lpstr>γυναικα και ποιηση</vt:lpstr>
      <vt:lpstr>Η γυναίκα ως πηγή έμπνευσης ποιητών και ποιητριών </vt:lpstr>
      <vt:lpstr>Η γυναίκα ως πηγή έμπνευσης ποιητών και ποιητριών </vt:lpstr>
      <vt:lpstr>Η γυναίκα ως πηγή δημιουργίας </vt:lpstr>
      <vt:lpstr>Η «ασυνέχεια» της γυναικείας ποίησης </vt:lpstr>
      <vt:lpstr>Η «ασυνέχεια της γυναικείας ποίησης»</vt:lpstr>
      <vt:lpstr>Η «ασυνέχεια της γυναικείας ποίησης»</vt:lpstr>
      <vt:lpstr>Η «ασυνέχεια της γυναικείας ποίησης»</vt:lpstr>
      <vt:lpstr>Η «ασυνέχεια της γυναικείας ποίησης»</vt:lpstr>
      <vt:lpstr>Η «ασυνέχεια της γυναικείας ποίησης»</vt:lpstr>
      <vt:lpstr>Η «ασυνέχεια της γυναικείας ποίησης»</vt:lpstr>
      <vt:lpstr>Η «ασυνέχεια της γυναικείας ποίησης»</vt:lpstr>
      <vt:lpstr>Η «ασυνέχεια της γυναικείας ποίησης»</vt:lpstr>
      <vt:lpstr>Η «ασυνέχεια της γυναικείας ποίησης»</vt:lpstr>
      <vt:lpstr>Η «ασυνέχεια της γυναικείας ποίησης»</vt:lpstr>
      <vt:lpstr>Σαπφώ </vt:lpstr>
      <vt:lpstr>Κική Δημουλά </vt:lpstr>
      <vt:lpstr>Πολυδούρη Μαρία </vt:lpstr>
      <vt:lpstr>Ζωή Καρέλλη </vt:lpstr>
      <vt:lpstr>Μαρία Λουκία Χατζηλαζάρου</vt:lpstr>
      <vt:lpstr>Μυρτιώτισσα </vt:lpstr>
      <vt:lpstr>Ελένη Βακαλό</vt:lpstr>
      <vt:lpstr>Μελισσάνθη</vt:lpstr>
      <vt:lpstr> Κατερίνα Αγγελάκη-Ρουκ </vt:lpstr>
      <vt:lpstr>Κατερίνα Γώγου</vt:lpstr>
      <vt:lpstr>Τζένη Μαστοράκη</vt:lpstr>
      <vt:lpstr>Πηγές φωτογραφικού υλικού </vt:lpstr>
      <vt:lpstr>Βιβλιογραφία </vt:lpstr>
      <vt:lpstr>Βιβλιογραφία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γυναικα στην ποιηση</dc:title>
  <dc:creator>Next Gen</dc:creator>
  <cp:lastModifiedBy>Next Gen</cp:lastModifiedBy>
  <cp:revision>34</cp:revision>
  <dcterms:created xsi:type="dcterms:W3CDTF">2021-11-22T08:19:16Z</dcterms:created>
  <dcterms:modified xsi:type="dcterms:W3CDTF">2021-11-23T08:27:11Z</dcterms:modified>
</cp:coreProperties>
</file>