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C773-C49E-4E47-BAB3-C9C873F9DADE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C773-C49E-4E47-BAB3-C9C873F9DADE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C773-C49E-4E47-BAB3-C9C873F9DADE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C773-C49E-4E47-BAB3-C9C873F9DADE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C773-C49E-4E47-BAB3-C9C873F9DADE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C773-C49E-4E47-BAB3-C9C873F9DADE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C773-C49E-4E47-BAB3-C9C873F9DADE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C773-C49E-4E47-BAB3-C9C873F9DADE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C773-C49E-4E47-BAB3-C9C873F9DADE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C773-C49E-4E47-BAB3-C9C873F9DADE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C773-C49E-4E47-BAB3-C9C873F9DADE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D3C773-C49E-4E47-BAB3-C9C873F9DADE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70892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en-US" sz="6600" dirty="0" err="1">
                <a:effectLst/>
              </a:rPr>
              <a:t>Ιδιωτική</a:t>
            </a:r>
            <a:r>
              <a:rPr lang="en-US" sz="6600" dirty="0">
                <a:effectLst/>
              </a:rPr>
              <a:t> </a:t>
            </a:r>
            <a:r>
              <a:rPr lang="el-GR" sz="6600" dirty="0">
                <a:effectLst/>
              </a:rPr>
              <a:t>Ά</a:t>
            </a:r>
            <a:r>
              <a:rPr lang="en-US" sz="6600" dirty="0" err="1">
                <a:effectLst/>
              </a:rPr>
              <a:t>σκηση</a:t>
            </a:r>
            <a:r>
              <a:rPr lang="en-US" sz="6600" dirty="0">
                <a:effectLst/>
              </a:rPr>
              <a:t> Επα</a:t>
            </a:r>
            <a:r>
              <a:rPr lang="en-US" sz="6600" dirty="0" err="1">
                <a:effectLst/>
              </a:rPr>
              <a:t>γγέλμ</a:t>
            </a:r>
            <a:r>
              <a:rPr lang="en-US" sz="6600" dirty="0">
                <a:effectLst/>
              </a:rPr>
              <a:t>ατος</a:t>
            </a:r>
            <a:br>
              <a:rPr lang="en-US" sz="6600" dirty="0">
                <a:effectLst/>
              </a:rPr>
            </a:br>
            <a:endParaRPr lang="en-US" sz="6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8168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Πώς</a:t>
            </a:r>
            <a:r>
              <a:rPr lang="en-US" dirty="0"/>
              <a:t> π</a:t>
            </a:r>
            <a:r>
              <a:rPr lang="en-US" dirty="0" err="1"/>
              <a:t>ροφυλ</a:t>
            </a:r>
            <a:r>
              <a:rPr lang="en-US" dirty="0"/>
              <a:t>ασσόμαστε;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Ε</a:t>
            </a:r>
            <a:r>
              <a:rPr lang="en-US" dirty="0" err="1"/>
              <a:t>ργ</a:t>
            </a:r>
            <a:r>
              <a:rPr lang="en-US" dirty="0"/>
              <a:t>ασία πρέπει να έχει ποικιλία (διδασκαλία, εποπτεία, έρευνα, κλπ) </a:t>
            </a:r>
            <a:endParaRPr lang="el-GR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Ομάδες</a:t>
            </a:r>
            <a:r>
              <a:rPr lang="en-US" dirty="0"/>
              <a:t> υπ</a:t>
            </a:r>
            <a:r>
              <a:rPr lang="en-US" dirty="0" err="1"/>
              <a:t>οστήριξης</a:t>
            </a:r>
            <a:r>
              <a:rPr lang="en-US" dirty="0"/>
              <a:t> εποπ</a:t>
            </a:r>
            <a:r>
              <a:rPr lang="en-US" dirty="0" err="1"/>
              <a:t>τεί</a:t>
            </a:r>
            <a:r>
              <a:rPr lang="en-US" dirty="0"/>
              <a:t>ας με συναδέλφους </a:t>
            </a:r>
            <a:endParaRPr lang="el-GR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Περιορισμός</a:t>
            </a:r>
            <a:r>
              <a:rPr lang="en-US" dirty="0"/>
              <a:t> α</a:t>
            </a:r>
            <a:r>
              <a:rPr lang="en-US" dirty="0" err="1"/>
              <a:t>τόμων</a:t>
            </a:r>
            <a:r>
              <a:rPr lang="en-US" dirty="0"/>
              <a:t>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"</a:t>
            </a:r>
            <a:r>
              <a:rPr lang="en-US" dirty="0" err="1"/>
              <a:t>στρ</a:t>
            </a:r>
            <a:r>
              <a:rPr lang="en-US" dirty="0"/>
              <a:t>αγγίζουν«</a:t>
            </a:r>
            <a:endParaRPr lang="el-GR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Σύντομες</a:t>
            </a:r>
            <a:r>
              <a:rPr lang="en-US" dirty="0"/>
              <a:t> </a:t>
            </a:r>
            <a:r>
              <a:rPr lang="en-US" dirty="0" err="1"/>
              <a:t>δι</a:t>
            </a:r>
            <a:r>
              <a:rPr lang="en-US" dirty="0"/>
              <a:t>ακοπές, περιορισμός ωρών εργασίας και ψυχαγωγία </a:t>
            </a:r>
            <a:endParaRPr lang="el-GR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Στροφή</a:t>
            </a:r>
            <a:r>
              <a:rPr lang="en-US" dirty="0"/>
              <a:t> π</a:t>
            </a:r>
            <a:r>
              <a:rPr lang="en-US" dirty="0" err="1"/>
              <a:t>ροσοχής</a:t>
            </a:r>
            <a:r>
              <a:rPr lang="en-US" dirty="0"/>
              <a:t> π</a:t>
            </a:r>
            <a:r>
              <a:rPr lang="en-US" dirty="0" err="1"/>
              <a:t>ρος</a:t>
            </a:r>
            <a:r>
              <a:rPr lang="en-US" dirty="0"/>
              <a:t> </a:t>
            </a:r>
            <a:r>
              <a:rPr lang="en-US" dirty="0" err="1"/>
              <a:t>υγεί</a:t>
            </a:r>
            <a:r>
              <a:rPr lang="en-US" dirty="0"/>
              <a:t>α, διατροφή και σωματική άσκηση </a:t>
            </a:r>
            <a:endParaRPr lang="el-GR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Ειλικρινής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εα</a:t>
            </a:r>
            <a:r>
              <a:rPr lang="en-US" dirty="0" err="1"/>
              <a:t>υτό</a:t>
            </a:r>
            <a:r>
              <a:rPr lang="en-US" dirty="0"/>
              <a:t> </a:t>
            </a:r>
            <a:r>
              <a:rPr lang="en-US" dirty="0" err="1"/>
              <a:t>γι</a:t>
            </a:r>
            <a:r>
              <a:rPr lang="en-US" dirty="0"/>
              <a:t>α συναισθηματική κατάσταση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578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Ξεκινώντ</a:t>
            </a:r>
            <a:r>
              <a:rPr lang="en-US" dirty="0"/>
              <a:t>ας τη</a:t>
            </a:r>
            <a:r>
              <a:rPr lang="el-GR" dirty="0"/>
              <a:t>ν</a:t>
            </a:r>
            <a:r>
              <a:rPr lang="en-US" dirty="0"/>
              <a:t> επα</a:t>
            </a:r>
            <a:r>
              <a:rPr lang="en-US" dirty="0" err="1"/>
              <a:t>γγέμ</a:t>
            </a:r>
            <a:r>
              <a:rPr lang="en-US" dirty="0"/>
              <a:t>ατικ</a:t>
            </a:r>
            <a:r>
              <a:rPr lang="el-GR" dirty="0"/>
              <a:t>η</a:t>
            </a:r>
            <a:r>
              <a:rPr lang="en-US" dirty="0"/>
              <a:t> άσκηση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Σε</a:t>
            </a:r>
            <a:r>
              <a:rPr lang="en-US" dirty="0"/>
              <a:t> π</a:t>
            </a:r>
            <a:r>
              <a:rPr lang="en-US" dirty="0" err="1"/>
              <a:t>ολλές</a:t>
            </a:r>
            <a:r>
              <a:rPr lang="en-US" dirty="0"/>
              <a:t> </a:t>
            </a:r>
            <a:r>
              <a:rPr lang="en-US" dirty="0" err="1"/>
              <a:t>χώρες</a:t>
            </a:r>
            <a:r>
              <a:rPr lang="en-US" dirty="0"/>
              <a:t> υπ</a:t>
            </a:r>
            <a:r>
              <a:rPr lang="en-US" dirty="0" err="1"/>
              <a:t>άρχουν</a:t>
            </a:r>
            <a:r>
              <a:rPr lang="en-US" dirty="0"/>
              <a:t> </a:t>
            </a:r>
            <a:r>
              <a:rPr lang="en-US" dirty="0" err="1"/>
              <a:t>εξετάσεις</a:t>
            </a:r>
            <a:r>
              <a:rPr lang="en-US" dirty="0"/>
              <a:t> </a:t>
            </a:r>
            <a:r>
              <a:rPr lang="en-US" dirty="0" err="1"/>
              <a:t>γι</a:t>
            </a:r>
            <a:r>
              <a:rPr lang="en-US" dirty="0"/>
              <a:t>α άδεια εξάσκησης επαγγέλματος μετά το μεταπτυχιακό. </a:t>
            </a:r>
            <a:endParaRPr lang="el-GR" dirty="0"/>
          </a:p>
          <a:p>
            <a:r>
              <a:rPr lang="en-US" dirty="0" err="1"/>
              <a:t>Νομοθεσί</a:t>
            </a:r>
            <a:r>
              <a:rPr lang="en-US" dirty="0"/>
              <a:t>α Ελλάδας</a:t>
            </a:r>
            <a:r>
              <a:rPr lang="el-GR" dirty="0"/>
              <a:t> και Κύπρου</a:t>
            </a:r>
            <a:r>
              <a:rPr lang="en-US" dirty="0"/>
              <a:t> για ώρες κλινικής άσκησης </a:t>
            </a:r>
            <a:endParaRPr lang="el-GR" dirty="0"/>
          </a:p>
          <a:p>
            <a:r>
              <a:rPr lang="en-US" b="1" dirty="0" err="1"/>
              <a:t>Περίοδος</a:t>
            </a:r>
            <a:r>
              <a:rPr lang="en-US" b="1" dirty="0"/>
              <a:t> αναμονής </a:t>
            </a:r>
            <a:r>
              <a:rPr lang="en-US" dirty="0"/>
              <a:t>μέχρι να πάρει κάποιος την άδεια δεν είναι τόσο κακή αφού: </a:t>
            </a:r>
          </a:p>
          <a:p>
            <a:pPr lvl="1"/>
            <a:r>
              <a:rPr lang="en-US" dirty="0"/>
              <a:t>μαθα</a:t>
            </a:r>
            <a:r>
              <a:rPr lang="en-US" dirty="0" err="1"/>
              <a:t>ίνεις</a:t>
            </a:r>
            <a:r>
              <a:rPr lang="en-US" dirty="0"/>
              <a:t> να δουλεύεις σε πιο αργούς ρυθμούς, </a:t>
            </a:r>
          </a:p>
          <a:p>
            <a:pPr lvl="1"/>
            <a:r>
              <a:rPr lang="en-US" dirty="0" err="1"/>
              <a:t>εξοικονομάς</a:t>
            </a:r>
            <a:r>
              <a:rPr lang="en-US" dirty="0"/>
              <a:t> χρήματα, </a:t>
            </a:r>
          </a:p>
          <a:p>
            <a:pPr lvl="1"/>
            <a:r>
              <a:rPr lang="en-US" dirty="0" err="1"/>
              <a:t>σύν</a:t>
            </a:r>
            <a:r>
              <a:rPr lang="en-US" dirty="0"/>
              <a:t>αψη γνωριμιών σε διαλέξεις, </a:t>
            </a:r>
          </a:p>
          <a:p>
            <a:pPr lvl="1"/>
            <a:r>
              <a:rPr lang="en-US" dirty="0" err="1"/>
              <a:t>σχεδιάζεις</a:t>
            </a:r>
            <a:r>
              <a:rPr lang="en-US" dirty="0"/>
              <a:t> στρατηγικές προώθησης εαυτού, </a:t>
            </a:r>
          </a:p>
          <a:p>
            <a:pPr lvl="1"/>
            <a:r>
              <a:rPr lang="en-US" dirty="0"/>
              <a:t>επ</a:t>
            </a:r>
            <a:r>
              <a:rPr lang="en-US" dirty="0" err="1"/>
              <a:t>ίσκεψη</a:t>
            </a:r>
            <a:r>
              <a:rPr lang="en-US" dirty="0"/>
              <a:t> σε άλλους καταξιωμένους επαγγελματίες και </a:t>
            </a:r>
          </a:p>
          <a:p>
            <a:pPr lvl="1"/>
            <a:r>
              <a:rPr lang="en-US" dirty="0" err="1"/>
              <a:t>διάλειμμ</a:t>
            </a:r>
            <a:r>
              <a:rPr lang="en-US" dirty="0"/>
              <a:t>α από τις πανεπιστημιακές πιέσεις.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098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Πλήρης</a:t>
            </a:r>
            <a:r>
              <a:rPr lang="en-US" dirty="0"/>
              <a:t> </a:t>
            </a:r>
            <a:r>
              <a:rPr lang="en-US" dirty="0" err="1"/>
              <a:t>έν</a:t>
            </a:r>
            <a:r>
              <a:rPr lang="en-US" dirty="0"/>
              <a:t>αντι μερικής επαγγελματικής απασχόλησης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Είν</a:t>
            </a:r>
            <a:r>
              <a:rPr lang="en-US" dirty="0"/>
              <a:t>αι κατα κανόνα πιο πρακτικό να ξεκινήσει κάποιος με μερική απασχόληση επειδή:</a:t>
            </a:r>
          </a:p>
          <a:p>
            <a:r>
              <a:rPr lang="en-US" dirty="0"/>
              <a:t>1. Τα </a:t>
            </a:r>
            <a:r>
              <a:rPr lang="en-US" dirty="0" err="1"/>
              <a:t>λειτουργικά</a:t>
            </a:r>
            <a:r>
              <a:rPr lang="en-US" dirty="0"/>
              <a:t> </a:t>
            </a:r>
            <a:r>
              <a:rPr lang="en-US" dirty="0" err="1"/>
              <a:t>έξοδ</a:t>
            </a:r>
            <a:r>
              <a:rPr lang="en-US" dirty="0"/>
              <a:t>α μπορεί να είναι πολύ ψηλά </a:t>
            </a:r>
          </a:p>
          <a:p>
            <a:r>
              <a:rPr lang="en-US" dirty="0"/>
              <a:t>2. </a:t>
            </a:r>
            <a:r>
              <a:rPr lang="en-US" dirty="0" err="1"/>
              <a:t>Προσέλκυση</a:t>
            </a:r>
            <a:r>
              <a:rPr lang="en-US" dirty="0"/>
              <a:t> και </a:t>
            </a:r>
            <a:r>
              <a:rPr lang="en-US" dirty="0" err="1"/>
              <a:t>δι</a:t>
            </a:r>
            <a:r>
              <a:rPr lang="en-US" dirty="0"/>
              <a:t>ατήρηση ενός αριθμού πελατών δεν είναι εύκολη </a:t>
            </a:r>
          </a:p>
          <a:p>
            <a:r>
              <a:rPr lang="en-US" dirty="0"/>
              <a:t>3. </a:t>
            </a:r>
            <a:r>
              <a:rPr lang="en-US" dirty="0" err="1"/>
              <a:t>Εργ</a:t>
            </a:r>
            <a:r>
              <a:rPr lang="en-US" dirty="0"/>
              <a:t>ασία σε διαφορετικό πλαίσιο φέρνει γνωριμία με πιθανές πηγές παραπομπών </a:t>
            </a:r>
          </a:p>
          <a:p>
            <a:r>
              <a:rPr lang="en-US" dirty="0"/>
              <a:t>4. </a:t>
            </a:r>
            <a:r>
              <a:rPr lang="en-US" dirty="0" err="1"/>
              <a:t>Πίεση</a:t>
            </a:r>
            <a:r>
              <a:rPr lang="en-US" dirty="0"/>
              <a:t>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δημιουργείτ</a:t>
            </a:r>
            <a:r>
              <a:rPr lang="en-US" dirty="0"/>
              <a:t>αι από το να συντηρήσεις γραφείο και/ή οικογένεια μπορεί να επιφέρει πολύ άγχος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062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Γενικός</a:t>
            </a:r>
            <a:r>
              <a:rPr lang="en-US" dirty="0"/>
              <a:t> </a:t>
            </a:r>
            <a:r>
              <a:rPr lang="en-US" dirty="0" err="1"/>
              <a:t>έν</a:t>
            </a:r>
            <a:r>
              <a:rPr lang="en-US" dirty="0"/>
              <a:t>αντι εξειδικευμένου επαγγελματία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Επ</a:t>
            </a:r>
            <a:r>
              <a:rPr lang="en-US" sz="3200" dirty="0" err="1"/>
              <a:t>ιλογή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ενός</a:t>
            </a:r>
            <a:r>
              <a:rPr lang="en-US" sz="3200" dirty="0"/>
              <a:t> ή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άλλου</a:t>
            </a:r>
            <a:r>
              <a:rPr lang="en-US" sz="3200" dirty="0"/>
              <a:t> </a:t>
            </a:r>
            <a:r>
              <a:rPr lang="en-US" sz="3200" dirty="0" err="1"/>
              <a:t>είν</a:t>
            </a:r>
            <a:r>
              <a:rPr lang="en-US" sz="3200" dirty="0"/>
              <a:t>αι δύσκολη απόφαση. </a:t>
            </a:r>
          </a:p>
          <a:p>
            <a:r>
              <a:rPr lang="en-US" sz="3200" dirty="0" err="1"/>
              <a:t>Θετικό</a:t>
            </a:r>
            <a:r>
              <a:rPr lang="en-US" sz="3200" dirty="0"/>
              <a:t> </a:t>
            </a:r>
            <a:r>
              <a:rPr lang="en-US" sz="3200" dirty="0" err="1"/>
              <a:t>ότι</a:t>
            </a:r>
            <a:r>
              <a:rPr lang="en-US" sz="3200" dirty="0"/>
              <a:t> θα </a:t>
            </a:r>
            <a:r>
              <a:rPr lang="en-US" sz="3200" dirty="0" err="1"/>
              <a:t>χρεώνεις</a:t>
            </a:r>
            <a:r>
              <a:rPr lang="en-US" sz="3200" dirty="0"/>
              <a:t> π</a:t>
            </a:r>
            <a:r>
              <a:rPr lang="en-US" sz="3200" dirty="0" err="1"/>
              <a:t>ιο</a:t>
            </a:r>
            <a:r>
              <a:rPr lang="en-US" sz="3200" dirty="0"/>
              <a:t> </a:t>
            </a:r>
            <a:r>
              <a:rPr lang="en-US" sz="3200" dirty="0" err="1"/>
              <a:t>λίγ</a:t>
            </a:r>
            <a:r>
              <a:rPr lang="en-US" sz="3200" dirty="0"/>
              <a:t>α ως καινούργιος επαγγελματίας και παίρνεις παραπομπές σαν γενικός αλλά και σαν ειδικός μπορείς να πάρεις για τη συγκεκριμένη ειδίκευση. </a:t>
            </a:r>
          </a:p>
          <a:p>
            <a:r>
              <a:rPr lang="en-US" sz="3200" dirty="0" err="1"/>
              <a:t>Ειδικά</a:t>
            </a:r>
            <a:r>
              <a:rPr lang="en-US" sz="3200" dirty="0"/>
              <a:t> π</a:t>
            </a:r>
            <a:r>
              <a:rPr lang="en-US" sz="3200" dirty="0" err="1"/>
              <a:t>ρο</a:t>
            </a:r>
            <a:r>
              <a:rPr lang="en-US" sz="3200" dirty="0"/>
              <a:t>βλήματα, αξιολογήσεις, ζευγάρια, κλπ.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696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Ατομική</a:t>
            </a:r>
            <a:r>
              <a:rPr lang="en-US" dirty="0"/>
              <a:t> </a:t>
            </a:r>
            <a:r>
              <a:rPr lang="en-US" dirty="0" err="1"/>
              <a:t>έν</a:t>
            </a:r>
            <a:r>
              <a:rPr lang="en-US" dirty="0"/>
              <a:t>αντι ομαδικής άσκησης επαγγέλματος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Ότ</a:t>
            </a:r>
            <a:r>
              <a:rPr lang="en-US" dirty="0"/>
              <a:t>αν είσαι μόνος υπάρχουν πλεονεκτήματα και μειονεκτήματα 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ελεύθεροι</a:t>
            </a:r>
            <a:r>
              <a:rPr lang="en-US" dirty="0"/>
              <a:t> επα</a:t>
            </a:r>
            <a:r>
              <a:rPr lang="en-US" dirty="0" err="1"/>
              <a:t>γγελμ</a:t>
            </a:r>
            <a:r>
              <a:rPr lang="en-US" dirty="0"/>
              <a:t>ατίες μπορούν να ρυθμίζουν μόνοι τους τα ωράρια τους με βάση τις προσωπικές προτιμήσεις 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/>
              <a:t>Κα</a:t>
            </a:r>
            <a:r>
              <a:rPr lang="en-US" dirty="0" err="1"/>
              <a:t>λύτερες</a:t>
            </a:r>
            <a:r>
              <a:rPr lang="en-US" dirty="0"/>
              <a:t> </a:t>
            </a:r>
            <a:r>
              <a:rPr lang="en-US" dirty="0" err="1"/>
              <a:t>οικονομικές</a:t>
            </a:r>
            <a:r>
              <a:rPr lang="en-US" dirty="0"/>
              <a:t> π</a:t>
            </a:r>
            <a:r>
              <a:rPr lang="en-US" dirty="0" err="1"/>
              <a:t>ροο</a:t>
            </a:r>
            <a:r>
              <a:rPr lang="en-US" dirty="0"/>
              <a:t>πτικές αν και υπάρχει κίνδυνος να μην υπάρχουν παραπομπές 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err="1"/>
              <a:t>Είν</a:t>
            </a:r>
            <a:r>
              <a:rPr lang="en-US" dirty="0"/>
              <a:t>αι προσωπικά υπεύθυνοι για τις αποφάσεις τους, τήρηση δεοντολογίας, επαγγελματικές επιλογές αλλά και μεγαλύτερη ευθύνη και μοναξιά 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/>
              <a:t>Υπ</a:t>
            </a:r>
            <a:r>
              <a:rPr lang="en-US" dirty="0" err="1"/>
              <a:t>εύθυνοι</a:t>
            </a:r>
            <a:r>
              <a:rPr lang="en-US" dirty="0"/>
              <a:t> </a:t>
            </a:r>
            <a:r>
              <a:rPr lang="en-US" dirty="0" err="1"/>
              <a:t>γι</a:t>
            </a:r>
            <a:r>
              <a:rPr lang="en-US" dirty="0"/>
              <a:t>α επιχειρηματικές όψεις της άσκησης, ασφαλιστικά έντυπα, ανάπτυξη και προώθηση, κλπ 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err="1"/>
              <a:t>Πρέ</a:t>
            </a:r>
            <a:r>
              <a:rPr lang="en-US" dirty="0"/>
              <a:t>πει να εξασφαλίζουν τα δικά τους κέρδη 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/>
              <a:t>Επ</a:t>
            </a:r>
            <a:r>
              <a:rPr lang="en-US" dirty="0" err="1"/>
              <a:t>ωμίζοντ</a:t>
            </a:r>
            <a:r>
              <a:rPr lang="en-US" dirty="0"/>
              <a:t>αι το συναισθηματικό βάρος όλων των ευθυνών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477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Ατομική</a:t>
            </a:r>
            <a:r>
              <a:rPr lang="en-US" dirty="0"/>
              <a:t> </a:t>
            </a:r>
            <a:r>
              <a:rPr lang="en-US" dirty="0" err="1"/>
              <a:t>έν</a:t>
            </a:r>
            <a:r>
              <a:rPr lang="en-US" dirty="0"/>
              <a:t>αντι ομαδικής άσκησης επαγγέλματος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Ομ</a:t>
            </a:r>
            <a:r>
              <a:rPr lang="en-US" dirty="0"/>
              <a:t>αδική δεν έχει τόσα έξοδα, ανταλλάζεις απόψεις και προσφέρεις περισσότερες υπηρεσίες, όχι τόση μοναξιά και μοιράζεσε την ευθύνη. </a:t>
            </a:r>
            <a:r>
              <a:rPr lang="en-US" b="1" dirty="0"/>
              <a:t>Βα</a:t>
            </a:r>
            <a:r>
              <a:rPr lang="en-US" b="1" dirty="0" err="1"/>
              <a:t>σικό</a:t>
            </a:r>
            <a:r>
              <a:rPr lang="en-US" b="1" dirty="0"/>
              <a:t> π</a:t>
            </a:r>
            <a:r>
              <a:rPr lang="en-US" b="1" dirty="0" err="1"/>
              <a:t>ρό</a:t>
            </a:r>
            <a:r>
              <a:rPr lang="en-US" b="1" dirty="0"/>
              <a:t>βλημα ότι μοιράζεσ</a:t>
            </a:r>
            <a:r>
              <a:rPr lang="el-GR" b="1" dirty="0"/>
              <a:t>αι</a:t>
            </a:r>
            <a:r>
              <a:rPr lang="en-US" b="1" dirty="0"/>
              <a:t> το χώρο. </a:t>
            </a:r>
          </a:p>
          <a:p>
            <a:r>
              <a:rPr lang="en-US" dirty="0"/>
              <a:t>Μπ</a:t>
            </a:r>
            <a:r>
              <a:rPr lang="en-US" dirty="0" err="1"/>
              <a:t>ορείς</a:t>
            </a:r>
            <a:r>
              <a:rPr lang="en-US" dirty="0"/>
              <a:t> να </a:t>
            </a:r>
            <a:r>
              <a:rPr lang="en-US" dirty="0" err="1"/>
              <a:t>είσ</a:t>
            </a:r>
            <a:r>
              <a:rPr lang="en-US" dirty="0"/>
              <a:t>αι στο σπίτι με πλεονέκτημα το κόστος λειτουργίας αλλά υπάρχει "εισβολή" στην προσωπική ζωή του θεραπευτή. </a:t>
            </a:r>
            <a:r>
              <a:rPr lang="en-US" b="1" dirty="0" err="1"/>
              <a:t>Δεν</a:t>
            </a:r>
            <a:r>
              <a:rPr lang="en-US" b="1" dirty="0"/>
              <a:t> </a:t>
            </a:r>
            <a:r>
              <a:rPr lang="en-US" b="1" dirty="0" err="1"/>
              <a:t>συνίστ</a:t>
            </a:r>
            <a:r>
              <a:rPr lang="en-US" b="1" dirty="0"/>
              <a:t>αται.</a:t>
            </a:r>
          </a:p>
          <a:p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ομ</a:t>
            </a:r>
            <a:r>
              <a:rPr lang="en-US" dirty="0"/>
              <a:t>αδική αποφεύγει κάποιος την πιθανότητα επαγγελματικής εξουθένωσης </a:t>
            </a:r>
            <a:r>
              <a:rPr lang="el-GR" dirty="0"/>
              <a:t>και</a:t>
            </a:r>
            <a:r>
              <a:rPr lang="en-US" dirty="0"/>
              <a:t> </a:t>
            </a:r>
            <a:r>
              <a:rPr lang="el-GR" dirty="0"/>
              <a:t>π</a:t>
            </a:r>
            <a:r>
              <a:rPr lang="en-US" dirty="0"/>
              <a:t>α</a:t>
            </a:r>
            <a:r>
              <a:rPr lang="en-US" dirty="0" err="1"/>
              <a:t>ρέχει</a:t>
            </a:r>
            <a:r>
              <a:rPr lang="en-US" dirty="0"/>
              <a:t> διέξοδο για την ευκολότερη ενασχόληση με θέματα δεοντολογίας.</a:t>
            </a:r>
          </a:p>
          <a:p>
            <a:r>
              <a:rPr lang="en-US" dirty="0"/>
              <a:t>Επ</a:t>
            </a:r>
            <a:r>
              <a:rPr lang="en-US" dirty="0" err="1"/>
              <a:t>ίσης</a:t>
            </a:r>
            <a:r>
              <a:rPr lang="en-US" dirty="0"/>
              <a:t>: </a:t>
            </a:r>
            <a:endParaRPr lang="el-GR" dirty="0"/>
          </a:p>
          <a:p>
            <a:pPr lvl="1"/>
            <a:r>
              <a:rPr lang="en-US" dirty="0" err="1"/>
              <a:t>μεγ</a:t>
            </a:r>
            <a:r>
              <a:rPr lang="en-US" dirty="0"/>
              <a:t>αλύτερη συναισθηματική και επαγγελματική υποστήριξη, </a:t>
            </a:r>
            <a:endParaRPr lang="el-GR" dirty="0"/>
          </a:p>
          <a:p>
            <a:pPr lvl="1"/>
            <a:r>
              <a:rPr lang="en-US" dirty="0"/>
              <a:t>π</a:t>
            </a:r>
            <a:r>
              <a:rPr lang="en-US" dirty="0" err="1"/>
              <a:t>ιο</a:t>
            </a:r>
            <a:r>
              <a:rPr lang="en-US" dirty="0"/>
              <a:t> βολικό σύστημα "κάλυψης" όταν απουσιάζει κάποιος, </a:t>
            </a:r>
            <a:endParaRPr lang="el-GR" dirty="0"/>
          </a:p>
          <a:p>
            <a:pPr lvl="1"/>
            <a:r>
              <a:rPr lang="en-US" dirty="0"/>
              <a:t>κατ' οίκον παραπομπές για αλλά μέλη της οικογένειας ασθενών που παρακολουθούνται και </a:t>
            </a:r>
            <a:endParaRPr lang="el-GR" dirty="0"/>
          </a:p>
          <a:p>
            <a:pPr lvl="1"/>
            <a:r>
              <a:rPr lang="en-US" dirty="0" err="1"/>
              <a:t>ευκολότερη</a:t>
            </a:r>
            <a:r>
              <a:rPr lang="en-US" dirty="0"/>
              <a:t> διαμόρφωση ομοιογενών ομάδων για ομαδική θεραπεία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014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Κα</a:t>
            </a:r>
            <a:r>
              <a:rPr lang="en-US" dirty="0" err="1"/>
              <a:t>θορισμός</a:t>
            </a:r>
            <a:r>
              <a:rPr lang="en-US" dirty="0"/>
              <a:t> </a:t>
            </a:r>
            <a:r>
              <a:rPr lang="el-GR" dirty="0"/>
              <a:t>και Λήψη Α</a:t>
            </a:r>
            <a:r>
              <a:rPr lang="en-US" dirty="0" err="1"/>
              <a:t>μοι</a:t>
            </a:r>
            <a:r>
              <a:rPr lang="en-US" dirty="0"/>
              <a:t>βής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Χρέωση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α</a:t>
            </a:r>
            <a:r>
              <a:rPr lang="en-US" dirty="0" err="1"/>
              <a:t>μοι</a:t>
            </a:r>
            <a:r>
              <a:rPr lang="en-US" dirty="0"/>
              <a:t>βής και σύγκρουση με ανθρωπιστικά ιδεώδη </a:t>
            </a:r>
            <a:endParaRPr lang="el-GR" dirty="0"/>
          </a:p>
          <a:p>
            <a:r>
              <a:rPr lang="en-US" dirty="0" err="1"/>
              <a:t>Είν</a:t>
            </a:r>
            <a:r>
              <a:rPr lang="en-US" dirty="0"/>
              <a:t>αι θέμα ισορροπίας μεταξύ ιδεαλισμού και ρεαλισμού</a:t>
            </a:r>
            <a:r>
              <a:rPr lang="el-GR" dirty="0"/>
              <a:t>.</a:t>
            </a:r>
            <a:r>
              <a:rPr lang="en-US" dirty="0"/>
              <a:t> </a:t>
            </a:r>
            <a:r>
              <a:rPr lang="en-US" dirty="0" err="1"/>
              <a:t>Λεφτά</a:t>
            </a:r>
            <a:r>
              <a:rPr lang="en-US" dirty="0"/>
              <a:t> ως κίνητρο για να γίνει κάποιος καλύτερα πιο γρήγορα </a:t>
            </a:r>
            <a:endParaRPr lang="el-GR" dirty="0"/>
          </a:p>
          <a:p>
            <a:r>
              <a:rPr lang="en-US" dirty="0" err="1"/>
              <a:t>Λίγη</a:t>
            </a:r>
            <a:r>
              <a:rPr lang="en-US" dirty="0"/>
              <a:t> ή υπερβολική χρέωση και η σημασία της </a:t>
            </a:r>
            <a:endParaRPr lang="el-GR" dirty="0"/>
          </a:p>
          <a:p>
            <a:r>
              <a:rPr lang="el-GR" dirty="0"/>
              <a:t>Αμοιβή βάσει</a:t>
            </a:r>
            <a:r>
              <a:rPr lang="en-US" dirty="0"/>
              <a:t>:</a:t>
            </a:r>
            <a:endParaRPr lang="el-GR" dirty="0"/>
          </a:p>
          <a:p>
            <a:pPr lvl="1"/>
            <a:r>
              <a:rPr lang="en-US" dirty="0" err="1"/>
              <a:t>Αμοι</a:t>
            </a:r>
            <a:r>
              <a:rPr lang="en-US" dirty="0"/>
              <a:t>βές παραπλήσιες άλλων επαγγελματιών </a:t>
            </a:r>
            <a:endParaRPr lang="el-GR" dirty="0"/>
          </a:p>
          <a:p>
            <a:pPr lvl="1"/>
            <a:r>
              <a:rPr lang="en-US" dirty="0"/>
              <a:t>Επ</a:t>
            </a:r>
            <a:r>
              <a:rPr lang="en-US" dirty="0" err="1"/>
              <a:t>ιστημονική</a:t>
            </a:r>
            <a:r>
              <a:rPr lang="en-US" dirty="0"/>
              <a:t> εκπαίδευση ατόμου </a:t>
            </a:r>
            <a:endParaRPr lang="el-GR" dirty="0"/>
          </a:p>
          <a:p>
            <a:pPr lvl="1"/>
            <a:r>
              <a:rPr lang="en-US" dirty="0" err="1"/>
              <a:t>Αγορά</a:t>
            </a:r>
            <a:r>
              <a:rPr lang="en-US" dirty="0"/>
              <a:t> και γεωγραφική θέση </a:t>
            </a:r>
          </a:p>
          <a:p>
            <a:r>
              <a:rPr lang="en-US" dirty="0"/>
              <a:t>Κα</a:t>
            </a:r>
            <a:r>
              <a:rPr lang="en-US" dirty="0" err="1"/>
              <a:t>τάλογος</a:t>
            </a:r>
            <a:r>
              <a:rPr lang="en-US" dirty="0"/>
              <a:t> α</a:t>
            </a:r>
            <a:r>
              <a:rPr lang="en-US" dirty="0" err="1"/>
              <a:t>μοι</a:t>
            </a:r>
            <a:r>
              <a:rPr lang="en-US" dirty="0"/>
              <a:t>βής ανάλογα με υπηρεσία (λεπτά και είδος θεραπείας) Σημασία αρχικού συμβολαίου που να καθορίζει αυτό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309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Προώθηση</a:t>
            </a:r>
            <a:r>
              <a:rPr lang="en-US" dirty="0"/>
              <a:t> και α</a:t>
            </a:r>
            <a:r>
              <a:rPr lang="en-US" dirty="0" err="1"/>
              <a:t>νά</a:t>
            </a:r>
            <a:r>
              <a:rPr lang="en-US" dirty="0"/>
              <a:t>πτυξη ιδιωτικής άσκησης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/>
          <a:lstStyle/>
          <a:p>
            <a:r>
              <a:rPr lang="en-US" sz="2800" dirty="0" err="1"/>
              <a:t>Προώθηση</a:t>
            </a:r>
            <a:r>
              <a:rPr lang="en-US" sz="2800" dirty="0"/>
              <a:t> </a:t>
            </a:r>
            <a:r>
              <a:rPr lang="en-US" sz="2800" dirty="0" err="1"/>
              <a:t>δι</a:t>
            </a:r>
            <a:r>
              <a:rPr lang="en-US" sz="2800" dirty="0"/>
              <a:t>αρκεί όσο εξασκεί κάποιος το επάγγελμα</a:t>
            </a:r>
          </a:p>
          <a:p>
            <a:r>
              <a:rPr lang="en-US" sz="2800" dirty="0"/>
              <a:t>5 </a:t>
            </a:r>
            <a:r>
              <a:rPr lang="en-US" sz="2800" dirty="0" err="1"/>
              <a:t>τρό</a:t>
            </a:r>
            <a:r>
              <a:rPr lang="en-US" sz="2800" dirty="0"/>
              <a:t>ποι προώθησης</a:t>
            </a:r>
          </a:p>
          <a:p>
            <a:pPr lvl="1"/>
            <a:r>
              <a:rPr lang="en-US" sz="2800" dirty="0"/>
              <a:t>1. </a:t>
            </a:r>
            <a:r>
              <a:rPr lang="en-US" sz="2800" dirty="0" err="1"/>
              <a:t>Χρήση</a:t>
            </a:r>
            <a:r>
              <a:rPr lang="en-US" sz="2800" dirty="0"/>
              <a:t> </a:t>
            </a:r>
            <a:r>
              <a:rPr lang="en-US" sz="2800" dirty="0" err="1"/>
              <a:t>Εμ</a:t>
            </a:r>
            <a:r>
              <a:rPr lang="en-US" sz="2800" dirty="0"/>
              <a:t>πορικής Επωνυμίας πχ </a:t>
            </a:r>
            <a:r>
              <a:rPr lang="el-GR" sz="2800" dirty="0"/>
              <a:t>Παπαδοπούλου</a:t>
            </a:r>
            <a:r>
              <a:rPr lang="en-US" sz="2800" dirty="0"/>
              <a:t> </a:t>
            </a:r>
            <a:endParaRPr lang="el-GR" sz="2800" dirty="0"/>
          </a:p>
          <a:p>
            <a:pPr lvl="1"/>
            <a:r>
              <a:rPr lang="en-US" sz="2800" dirty="0"/>
              <a:t>2. </a:t>
            </a:r>
            <a:r>
              <a:rPr lang="en-US" sz="2800" dirty="0" err="1"/>
              <a:t>Δημιουργί</a:t>
            </a:r>
            <a:r>
              <a:rPr lang="en-US" sz="2800" dirty="0"/>
              <a:t>α δικτύου με συναδέλφους </a:t>
            </a:r>
            <a:endParaRPr lang="el-GR" sz="2800" dirty="0"/>
          </a:p>
          <a:p>
            <a:pPr lvl="1"/>
            <a:r>
              <a:rPr lang="en-US" sz="2800" dirty="0"/>
              <a:t>3. </a:t>
            </a:r>
            <a:r>
              <a:rPr lang="en-US" sz="2800" dirty="0" err="1"/>
              <a:t>Συνεργ</a:t>
            </a:r>
            <a:r>
              <a:rPr lang="en-US" sz="2800" dirty="0"/>
              <a:t>ασία με ομάδες αυτοβοήθειας </a:t>
            </a:r>
            <a:endParaRPr lang="el-GR" sz="2800" dirty="0"/>
          </a:p>
          <a:p>
            <a:pPr lvl="1"/>
            <a:r>
              <a:rPr lang="en-US" sz="2800" dirty="0"/>
              <a:t>4. </a:t>
            </a:r>
            <a:r>
              <a:rPr lang="en-US" sz="2800" dirty="0" err="1"/>
              <a:t>Χρήση</a:t>
            </a:r>
            <a:r>
              <a:rPr lang="en-US" sz="2800" dirty="0"/>
              <a:t> </a:t>
            </a:r>
            <a:r>
              <a:rPr lang="en-US" sz="2800" dirty="0" err="1"/>
              <a:t>Μέσων</a:t>
            </a:r>
            <a:r>
              <a:rPr lang="en-US" sz="2800" dirty="0"/>
              <a:t> Μα</a:t>
            </a:r>
            <a:r>
              <a:rPr lang="en-US" sz="2800" dirty="0" err="1"/>
              <a:t>ζικής</a:t>
            </a:r>
            <a:r>
              <a:rPr lang="en-US" sz="2800" dirty="0"/>
              <a:t> Επ</a:t>
            </a:r>
            <a:r>
              <a:rPr lang="en-US" sz="2800" dirty="0" err="1"/>
              <a:t>ικοινωνί</a:t>
            </a:r>
            <a:r>
              <a:rPr lang="en-US" sz="2800" dirty="0"/>
              <a:t>ας </a:t>
            </a:r>
            <a:endParaRPr lang="el-GR" sz="2800" dirty="0"/>
          </a:p>
          <a:p>
            <a:pPr lvl="1"/>
            <a:r>
              <a:rPr lang="en-US" sz="2800" dirty="0"/>
              <a:t>5. </a:t>
            </a:r>
            <a:r>
              <a:rPr lang="en-US" sz="2800" dirty="0" err="1"/>
              <a:t>Δι</a:t>
            </a:r>
            <a:r>
              <a:rPr lang="en-US" sz="2800" dirty="0"/>
              <a:t>αφήμιση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422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Επα</a:t>
            </a:r>
            <a:r>
              <a:rPr lang="en-US" dirty="0" err="1"/>
              <a:t>γγελμ</a:t>
            </a:r>
            <a:r>
              <a:rPr lang="en-US" dirty="0"/>
              <a:t>ατική Εξουθένωση και άλλες ευθύνες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77896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Ορισμός</a:t>
            </a:r>
            <a:r>
              <a:rPr lang="en-US" dirty="0"/>
              <a:t>: Η </a:t>
            </a:r>
            <a:r>
              <a:rPr lang="en-US" dirty="0" err="1"/>
              <a:t>εξάντληση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ψυχικών</a:t>
            </a:r>
            <a:r>
              <a:rPr lang="en-US" dirty="0"/>
              <a:t> και </a:t>
            </a:r>
            <a:r>
              <a:rPr lang="en-US" dirty="0" err="1"/>
              <a:t>σωμ</a:t>
            </a:r>
            <a:r>
              <a:rPr lang="en-US" dirty="0"/>
              <a:t>ατικών αποθεμάτων του ατόμου που έχει της αιτία της στον παρατεταμένο αλλά ανεπιτυχή αγώνα για επίτευξη μη ρεαλιστικών στόχων και προσδοκιών. </a:t>
            </a:r>
          </a:p>
          <a:p>
            <a:r>
              <a:rPr lang="en-US" dirty="0"/>
              <a:t>Πα</a:t>
            </a:r>
            <a:r>
              <a:rPr lang="en-US" dirty="0" err="1"/>
              <a:t>ράγοντες</a:t>
            </a:r>
            <a:r>
              <a:rPr lang="en-US" dirty="0"/>
              <a:t>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δεν</a:t>
            </a:r>
            <a:r>
              <a:rPr lang="en-US" dirty="0"/>
              <a:t> β</a:t>
            </a:r>
            <a:r>
              <a:rPr lang="en-US" dirty="0" err="1"/>
              <a:t>οηθούν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1. </a:t>
            </a:r>
            <a:r>
              <a:rPr lang="en-US" dirty="0" err="1"/>
              <a:t>Πληθυσμός</a:t>
            </a:r>
            <a:r>
              <a:rPr lang="en-US" dirty="0"/>
              <a:t> α</a:t>
            </a:r>
            <a:r>
              <a:rPr lang="en-US" dirty="0" err="1"/>
              <a:t>σθενών</a:t>
            </a:r>
            <a:r>
              <a:rPr lang="en-US" dirty="0"/>
              <a:t> (κατα</a:t>
            </a:r>
            <a:r>
              <a:rPr lang="en-US" dirty="0" err="1"/>
              <a:t>θλι</a:t>
            </a:r>
            <a:r>
              <a:rPr lang="en-US" dirty="0"/>
              <a:t>πτικά άτομα, επιθετικά άτομα, θύτες, κλπ) </a:t>
            </a:r>
            <a:endParaRPr lang="el-GR" dirty="0"/>
          </a:p>
          <a:p>
            <a:pPr lvl="1"/>
            <a:r>
              <a:rPr lang="en-US" dirty="0"/>
              <a:t>2. </a:t>
            </a:r>
            <a:r>
              <a:rPr lang="en-US" dirty="0" err="1"/>
              <a:t>Φυσιολογικά</a:t>
            </a:r>
            <a:r>
              <a:rPr lang="en-US" dirty="0"/>
              <a:t> "</a:t>
            </a:r>
            <a:r>
              <a:rPr lang="en-US" dirty="0" err="1"/>
              <a:t>σκ</a:t>
            </a:r>
            <a:r>
              <a:rPr lang="en-US" dirty="0"/>
              <a:t>αμπανεβάσματα" κλινικής άσκησης </a:t>
            </a:r>
            <a:endParaRPr lang="el-GR" dirty="0"/>
          </a:p>
          <a:p>
            <a:pPr lvl="1"/>
            <a:r>
              <a:rPr lang="en-US" dirty="0"/>
              <a:t>3. </a:t>
            </a:r>
            <a:r>
              <a:rPr lang="en-US" dirty="0" err="1"/>
              <a:t>Ανά</a:t>
            </a:r>
            <a:r>
              <a:rPr lang="en-US" dirty="0"/>
              <a:t>πτυξη εναλλακτικών συστημάτων παροχής υπηρεσιών </a:t>
            </a:r>
            <a:endParaRPr lang="el-GR" dirty="0"/>
          </a:p>
          <a:p>
            <a:pPr lvl="1"/>
            <a:r>
              <a:rPr lang="en-US" dirty="0"/>
              <a:t>4. </a:t>
            </a:r>
            <a:r>
              <a:rPr lang="en-US" dirty="0" err="1"/>
              <a:t>Αυξ</a:t>
            </a:r>
            <a:r>
              <a:rPr lang="en-US" dirty="0"/>
              <a:t>ανόμενη στήριξη ασθενών σε τρίτους που κάνουν πληρωμές και απαιτήσεις για μείωση αμοιβών </a:t>
            </a:r>
            <a:endParaRPr lang="el-GR" dirty="0"/>
          </a:p>
          <a:p>
            <a:pPr lvl="1"/>
            <a:r>
              <a:rPr lang="en-US" dirty="0"/>
              <a:t>5. Κατα</a:t>
            </a:r>
            <a:r>
              <a:rPr lang="en-US" dirty="0" err="1"/>
              <a:t>κόρυφη</a:t>
            </a:r>
            <a:r>
              <a:rPr lang="en-US" dirty="0"/>
              <a:t> α</a:t>
            </a:r>
            <a:r>
              <a:rPr lang="en-US" dirty="0" err="1"/>
              <a:t>ύξηση</a:t>
            </a:r>
            <a:r>
              <a:rPr lang="en-US" dirty="0"/>
              <a:t> π</a:t>
            </a:r>
            <a:r>
              <a:rPr lang="en-US" dirty="0" err="1"/>
              <a:t>άγιων</a:t>
            </a:r>
            <a:r>
              <a:rPr lang="en-US" dirty="0"/>
              <a:t> </a:t>
            </a:r>
            <a:r>
              <a:rPr lang="en-US" dirty="0" err="1"/>
              <a:t>εξόδων</a:t>
            </a:r>
            <a:r>
              <a:rPr lang="en-US" dirty="0"/>
              <a:t> </a:t>
            </a:r>
            <a:endParaRPr lang="el-GR" dirty="0"/>
          </a:p>
          <a:p>
            <a:pPr lvl="1"/>
            <a:r>
              <a:rPr lang="en-US" dirty="0"/>
              <a:t>6. Απ</a:t>
            </a:r>
            <a:r>
              <a:rPr lang="en-US" dirty="0" err="1"/>
              <a:t>ειλές</a:t>
            </a:r>
            <a:r>
              <a:rPr lang="en-US" dirty="0"/>
              <a:t> </a:t>
            </a:r>
            <a:r>
              <a:rPr lang="en-US" dirty="0" err="1"/>
              <a:t>μηνύσεων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7158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323</TotalTime>
  <Words>664</Words>
  <Application>Microsoft Office PowerPoint</Application>
  <PresentationFormat>Προβολή στην οθόνη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Flow</vt:lpstr>
      <vt:lpstr>Ιδιωτική Άσκηση Επαγγέλματος </vt:lpstr>
      <vt:lpstr>Ξεκινώντας την επαγγέματικη άσκηση</vt:lpstr>
      <vt:lpstr>Πλήρης έναντι μερικής επαγγελματικής απασχόλησης </vt:lpstr>
      <vt:lpstr>Γενικός έναντι εξειδικευμένου επαγγελματία </vt:lpstr>
      <vt:lpstr>Ατομική έναντι ομαδικής άσκησης επαγγέλματος </vt:lpstr>
      <vt:lpstr>Ατομική έναντι ομαδικής άσκησης επαγγέλματος </vt:lpstr>
      <vt:lpstr>Καθορισμός και Λήψη Αμοιβής</vt:lpstr>
      <vt:lpstr>Προώθηση και ανάπτυξη ιδιωτικής άσκησης </vt:lpstr>
      <vt:lpstr>Επαγγελματική Εξουθένωση και άλλες ευθύνες </vt:lpstr>
      <vt:lpstr>Πώς προφυλασσόμαστε;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Marios Argyrides</dc:creator>
  <cp:lastModifiedBy>Katerina Flora</cp:lastModifiedBy>
  <cp:revision>20</cp:revision>
  <dcterms:created xsi:type="dcterms:W3CDTF">2013-10-04T11:45:32Z</dcterms:created>
  <dcterms:modified xsi:type="dcterms:W3CDTF">2024-11-20T20:44:12Z</dcterms:modified>
</cp:coreProperties>
</file>