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21"/>
  </p:notesMasterIdLst>
  <p:sldIdLst>
    <p:sldId id="257" r:id="rId2"/>
    <p:sldId id="265" r:id="rId3"/>
    <p:sldId id="264" r:id="rId4"/>
    <p:sldId id="267" r:id="rId5"/>
    <p:sldId id="273" r:id="rId6"/>
    <p:sldId id="266" r:id="rId7"/>
    <p:sldId id="258" r:id="rId8"/>
    <p:sldId id="259" r:id="rId9"/>
    <p:sldId id="260" r:id="rId10"/>
    <p:sldId id="268" r:id="rId11"/>
    <p:sldId id="269" r:id="rId12"/>
    <p:sldId id="261" r:id="rId13"/>
    <p:sldId id="262" r:id="rId14"/>
    <p:sldId id="263" r:id="rId15"/>
    <p:sldId id="270" r:id="rId16"/>
    <p:sldId id="271" r:id="rId17"/>
    <p:sldId id="272" r:id="rId18"/>
    <p:sldId id="275"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7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5210B-F693-46B3-8749-686C891AD25B}" type="datetimeFigureOut">
              <a:rPr lang="el-GR" smtClean="0"/>
              <a:pPr/>
              <a:t>12/12/2020</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54955D-72E9-473A-B084-91390113CEE2}" type="slidenum">
              <a:rPr lang="el-GR" smtClean="0"/>
              <a:pPr/>
              <a:t>‹#›</a:t>
            </a:fld>
            <a:endParaRPr lang="el-GR"/>
          </a:p>
        </p:txBody>
      </p:sp>
    </p:spTree>
    <p:extLst>
      <p:ext uri="{BB962C8B-B14F-4D97-AF65-F5344CB8AC3E}">
        <p14:creationId xmlns:p14="http://schemas.microsoft.com/office/powerpoint/2010/main" val="1506335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C5E3E29-ADD3-447C-B4F9-374328BA8556}" type="slidenum">
              <a:rPr lang="el-GR" smtClean="0"/>
              <a:pPr/>
              <a:t>1</a:t>
            </a:fld>
            <a:endParaRPr lang="el-GR"/>
          </a:p>
        </p:txBody>
      </p:sp>
    </p:spTree>
    <p:extLst>
      <p:ext uri="{BB962C8B-B14F-4D97-AF65-F5344CB8AC3E}">
        <p14:creationId xmlns:p14="http://schemas.microsoft.com/office/powerpoint/2010/main" val="377688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Στην περίπτωση που μία πηγή έχει έξι και περισσότερους συγγραφείς, παραπέμπουμε μόνο στο επίθετο του πρώτου</a:t>
            </a:r>
          </a:p>
          <a:p>
            <a:r>
              <a:rPr lang="el-GR" sz="1200" b="0" i="0" u="none" strike="noStrike" kern="1200" baseline="0" dirty="0">
                <a:solidFill>
                  <a:schemeClr val="tx1"/>
                </a:solidFill>
                <a:latin typeface="+mn-lt"/>
                <a:ea typeface="+mn-ea"/>
                <a:cs typeface="+mn-cs"/>
              </a:rPr>
              <a:t>συγγραφέα συνοδευόμενου από τη συντομογραφία “</a:t>
            </a:r>
            <a:r>
              <a:rPr lang="el-GR" sz="1200" b="0" i="0" u="none" strike="noStrike" kern="1200" baseline="0" dirty="0" err="1">
                <a:solidFill>
                  <a:schemeClr val="tx1"/>
                </a:solidFill>
                <a:latin typeface="+mn-lt"/>
                <a:ea typeface="+mn-ea"/>
                <a:cs typeface="+mn-cs"/>
              </a:rPr>
              <a:t>κ.ά</a:t>
            </a:r>
            <a:r>
              <a:rPr lang="el-GR" sz="1200" b="0" i="0" u="none" strike="noStrike" kern="1200" baseline="0" dirty="0">
                <a:solidFill>
                  <a:schemeClr val="tx1"/>
                </a:solidFill>
                <a:latin typeface="+mn-lt"/>
                <a:ea typeface="+mn-ea"/>
                <a:cs typeface="+mn-cs"/>
              </a:rPr>
              <a:t>”. και το έτος δημοσίευσης.</a:t>
            </a:r>
            <a:endParaRPr lang="el-GR" dirty="0"/>
          </a:p>
        </p:txBody>
      </p:sp>
      <p:sp>
        <p:nvSpPr>
          <p:cNvPr id="4" name="Θέση αριθμού διαφάνειας 3"/>
          <p:cNvSpPr>
            <a:spLocks noGrp="1"/>
          </p:cNvSpPr>
          <p:nvPr>
            <p:ph type="sldNum" sz="quarter" idx="10"/>
          </p:nvPr>
        </p:nvSpPr>
        <p:spPr/>
        <p:txBody>
          <a:bodyPr/>
          <a:lstStyle/>
          <a:p>
            <a:fld id="{5C5E3E29-ADD3-447C-B4F9-374328BA8556}" type="slidenum">
              <a:rPr lang="el-GR" smtClean="0"/>
              <a:pPr/>
              <a:t>12</a:t>
            </a:fld>
            <a:endParaRPr lang="el-GR"/>
          </a:p>
        </p:txBody>
      </p:sp>
    </p:spTree>
    <p:extLst>
      <p:ext uri="{BB962C8B-B14F-4D97-AF65-F5344CB8AC3E}">
        <p14:creationId xmlns:p14="http://schemas.microsoft.com/office/powerpoint/2010/main" val="209222291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l-GR"/>
              <a:t>Στυλ κύριου τίτλου</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02C3858-BBBF-49A4-BFFD-0A72E69B7C50}" type="datetime1">
              <a:rPr lang="en-US" smtClean="0"/>
              <a:t>12/12/2020</a:t>
            </a:fld>
            <a:endParaRPr lang="en-US" dirty="0"/>
          </a:p>
        </p:txBody>
      </p:sp>
      <p:sp>
        <p:nvSpPr>
          <p:cNvPr id="5" name="Footer Placeholder 4"/>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D7624BC-11B8-4373-AAC2-3B4082F195FC}" type="datetime1">
              <a:rPr lang="en-US" smtClean="0"/>
              <a:t>12/12/2020</a:t>
            </a:fld>
            <a:endParaRPr lang="en-US" dirty="0"/>
          </a:p>
        </p:txBody>
      </p:sp>
      <p:sp>
        <p:nvSpPr>
          <p:cNvPr id="5" name="Footer Placeholder 4"/>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0180521B-7064-44E5-89CE-1CF031DF5D6D}" type="datetime1">
              <a:rPr lang="en-US" smtClean="0"/>
              <a:t>12/12/2020</a:t>
            </a:fld>
            <a:endParaRPr lang="en-US" dirty="0"/>
          </a:p>
        </p:txBody>
      </p:sp>
      <p:sp>
        <p:nvSpPr>
          <p:cNvPr id="5" name="Footer Placeholder 4"/>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30D981B-2167-4F04-AECD-7A0484DACF00}" type="datetime1">
              <a:rPr lang="en-US" smtClean="0"/>
              <a:t>12/12/2020</a:t>
            </a:fld>
            <a:endParaRPr lang="en-US" dirty="0"/>
          </a:p>
        </p:txBody>
      </p:sp>
      <p:sp>
        <p:nvSpPr>
          <p:cNvPr id="5" name="Footer Placeholder 4"/>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l-GR"/>
              <a:t>Στυλ κύριου τίτλου</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4DD3DD3B-0155-40B9-A4D4-2283899EA120}" type="datetime1">
              <a:rPr lang="en-US" smtClean="0"/>
              <a:t>12/12/2020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6110946-2189-43E5-A79A-0720C254AEF4}" type="datetime1">
              <a:rPr lang="en-US" smtClean="0"/>
              <a:t>12/12/2020</a:t>
            </a:fld>
            <a:endParaRPr lang="en-US" dirty="0"/>
          </a:p>
        </p:txBody>
      </p:sp>
      <p:sp>
        <p:nvSpPr>
          <p:cNvPr id="6" name="Footer Placeholder 5"/>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0CFDBB67-849F-46F2-9AC1-88AE87F23C32}" type="datetime1">
              <a:rPr lang="en-US" smtClean="0"/>
              <a:t>12/12/2020</a:t>
            </a:fld>
            <a:endParaRPr lang="en-US" dirty="0"/>
          </a:p>
        </p:txBody>
      </p:sp>
      <p:sp>
        <p:nvSpPr>
          <p:cNvPr id="8" name="Footer Placeholder 7"/>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282DF8E5-4FC1-4A34-96B8-1B0E840F7A2A}" type="datetime1">
              <a:rPr lang="en-US" smtClean="0"/>
              <a:t>12/12/2020</a:t>
            </a:fld>
            <a:endParaRPr lang="en-US" dirty="0"/>
          </a:p>
        </p:txBody>
      </p:sp>
      <p:sp>
        <p:nvSpPr>
          <p:cNvPr id="4" name="Footer Placeholder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15F01-0674-4B86-B94F-DD8260F63682}" type="datetime1">
              <a:rPr lang="en-US" smtClean="0"/>
              <a:t>12/12/2020</a:t>
            </a:fld>
            <a:endParaRPr lang="en-US" dirty="0"/>
          </a:p>
        </p:txBody>
      </p:sp>
      <p:sp>
        <p:nvSpPr>
          <p:cNvPr id="3" name="Footer Placeholder 2"/>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a:t>Στυλ κύριου τίτλου</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0736CFBF-B125-4A36-AA64-455E8A7D88B5}" type="datetime1">
              <a:rPr lang="en-US" smtClean="0"/>
              <a:t>12/12/2020</a:t>
            </a:fld>
            <a:endParaRPr lang="en-US" dirty="0"/>
          </a:p>
        </p:txBody>
      </p:sp>
      <p:sp>
        <p:nvSpPr>
          <p:cNvPr id="6" name="Footer Placeholder 5"/>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a:t>Στυλ κύριου τίτλου</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CD0A38DE-08ED-43EE-BF14-600A252B3F32}" type="datetime1">
              <a:rPr lang="en-US" smtClean="0"/>
              <a:t>12/12/2020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4CBC27EE-E59C-40AB-A56E-983EC278BE27}" type="datetime1">
              <a:rPr lang="en-US" smtClean="0"/>
              <a:t>12/12/2020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microsoft.com/office/2007/relationships/hdphoto" Target="../media/hdphoto2.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owl.english.purdue.edu/owl/resource/560/01/" TargetMode="External"/><Relationship Id="rId2" Type="http://schemas.openxmlformats.org/officeDocument/2006/relationships/hyperlink" Target="http://eeyem.eap.gr/sites/default/files/ara_ver2.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70">
            <a:extLst>
              <a:ext uri="{FF2B5EF4-FFF2-40B4-BE49-F238E27FC236}">
                <a16:creationId xmlns:a16="http://schemas.microsoft.com/office/drawing/2014/main" id="{5D7BC41F-7CD6-499D-A5CE-6AF512912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29" name="Rectangle 72">
            <a:extLst>
              <a:ext uri="{FF2B5EF4-FFF2-40B4-BE49-F238E27FC236}">
                <a16:creationId xmlns:a16="http://schemas.microsoft.com/office/drawing/2014/main" id="{981B39BC-AA35-4E7A-A1C9-46B2D68193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72078"/>
            <a:ext cx="12192000" cy="3095754"/>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0" name="Group 74">
            <a:extLst>
              <a:ext uri="{FF2B5EF4-FFF2-40B4-BE49-F238E27FC236}">
                <a16:creationId xmlns:a16="http://schemas.microsoft.com/office/drawing/2014/main" id="{42E1F966-1FD0-42B0-BA7B-01D9E5D04D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5590" y="5111496"/>
            <a:ext cx="1080904" cy="1080902"/>
            <a:chOff x="9685338" y="4460675"/>
            <a:chExt cx="1080904" cy="1080902"/>
          </a:xfrm>
        </p:grpSpPr>
        <p:sp>
          <p:nvSpPr>
            <p:cNvPr id="76" name="Oval 75">
              <a:extLst>
                <a:ext uri="{FF2B5EF4-FFF2-40B4-BE49-F238E27FC236}">
                  <a16:creationId xmlns:a16="http://schemas.microsoft.com/office/drawing/2014/main" id="{6163D2BB-613E-4F37-A838-7C4486875F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5">
                <a:duotone>
                  <a:schemeClr val="accent2">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31" name="Oval 76">
              <a:extLst>
                <a:ext uri="{FF2B5EF4-FFF2-40B4-BE49-F238E27FC236}">
                  <a16:creationId xmlns:a16="http://schemas.microsoft.com/office/drawing/2014/main" id="{456CB355-1681-46CC-95F4-CDEF3C1A20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Τίτλος 1"/>
          <p:cNvSpPr>
            <a:spLocks noGrp="1"/>
          </p:cNvSpPr>
          <p:nvPr>
            <p:ph type="ctrTitle"/>
          </p:nvPr>
        </p:nvSpPr>
        <p:spPr>
          <a:xfrm>
            <a:off x="617908" y="3286189"/>
            <a:ext cx="10953136" cy="1604733"/>
          </a:xfrm>
        </p:spPr>
        <p:txBody>
          <a:bodyPr anchor="b">
            <a:normAutofit/>
          </a:bodyPr>
          <a:lstStyle/>
          <a:p>
            <a:pPr algn="ctr"/>
            <a:r>
              <a:rPr lang="el-GR" sz="6800" dirty="0"/>
              <a:t>Η επιστημονική εργασία</a:t>
            </a:r>
          </a:p>
        </p:txBody>
      </p:sp>
      <p:sp>
        <p:nvSpPr>
          <p:cNvPr id="3" name="Υπότιτλος 2"/>
          <p:cNvSpPr>
            <a:spLocks noGrp="1"/>
          </p:cNvSpPr>
          <p:nvPr>
            <p:ph type="subTitle" idx="1"/>
          </p:nvPr>
        </p:nvSpPr>
        <p:spPr>
          <a:xfrm>
            <a:off x="1954031" y="5407742"/>
            <a:ext cx="8283940" cy="865042"/>
          </a:xfrm>
        </p:spPr>
        <p:txBody>
          <a:bodyPr>
            <a:normAutofit/>
          </a:bodyPr>
          <a:lstStyle/>
          <a:p>
            <a:pPr algn="ctr"/>
            <a:r>
              <a:rPr lang="el-GR"/>
              <a:t>Πηνελόπη Παπαδοπούλου</a:t>
            </a:r>
          </a:p>
          <a:p>
            <a:pPr algn="ctr"/>
            <a:r>
              <a:rPr lang="el-GR"/>
              <a:t>Αναπληρώτρια Καθηγήτρια ΠΤΝ-ΠΔΜ</a:t>
            </a:r>
          </a:p>
        </p:txBody>
      </p:sp>
      <p:pic>
        <p:nvPicPr>
          <p:cNvPr id="1026" name="Picture 2" descr="What is Applied Research? + [Types, Examples &amp; Method]">
            <a:extLst>
              <a:ext uri="{FF2B5EF4-FFF2-40B4-BE49-F238E27FC236}">
                <a16:creationId xmlns:a16="http://schemas.microsoft.com/office/drawing/2014/main" id="{976D4680-E88B-40C5-B31C-D544A5925D29}"/>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3063669" y="341173"/>
            <a:ext cx="6064662" cy="233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960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solidFill>
                  <a:schemeClr val="accent4">
                    <a:lumMod val="50000"/>
                  </a:schemeClr>
                </a:solidFill>
              </a:rPr>
              <a:t>Κατάλογος βιβλιογραφικών αναφορών (</a:t>
            </a:r>
            <a:r>
              <a:rPr lang="en-US" sz="3600" u="sng" dirty="0">
                <a:solidFill>
                  <a:schemeClr val="accent4">
                    <a:lumMod val="50000"/>
                  </a:schemeClr>
                </a:solidFill>
              </a:rPr>
              <a:t>References</a:t>
            </a:r>
            <a:r>
              <a:rPr lang="el-GR" sz="3600" dirty="0">
                <a:solidFill>
                  <a:schemeClr val="accent4">
                    <a:lumMod val="50000"/>
                  </a:schemeClr>
                </a:solidFill>
              </a:rPr>
              <a:t>)-Βιβλιογραφία (</a:t>
            </a:r>
            <a:r>
              <a:rPr lang="en-US" sz="3600" u="sng" dirty="0">
                <a:solidFill>
                  <a:schemeClr val="accent4">
                    <a:lumMod val="50000"/>
                  </a:schemeClr>
                </a:solidFill>
              </a:rPr>
              <a:t>Bibliography</a:t>
            </a:r>
            <a:r>
              <a:rPr lang="el-GR" sz="3600" dirty="0">
                <a:solidFill>
                  <a:schemeClr val="accent4">
                    <a:lumMod val="50000"/>
                  </a:schemeClr>
                </a:solidFill>
              </a:rPr>
              <a:t>)</a:t>
            </a:r>
            <a:br>
              <a:rPr lang="el-GR" sz="3600" dirty="0">
                <a:solidFill>
                  <a:schemeClr val="accent4">
                    <a:lumMod val="50000"/>
                  </a:schemeClr>
                </a:solidFill>
              </a:rPr>
            </a:br>
            <a:endParaRPr lang="el-GR" sz="3600" dirty="0">
              <a:solidFill>
                <a:schemeClr val="accent4">
                  <a:lumMod val="50000"/>
                </a:schemeClr>
              </a:solidFill>
            </a:endParaRPr>
          </a:p>
        </p:txBody>
      </p:sp>
      <p:sp>
        <p:nvSpPr>
          <p:cNvPr id="3" name="Θέση περιεχομένου 2"/>
          <p:cNvSpPr>
            <a:spLocks noGrp="1"/>
          </p:cNvSpPr>
          <p:nvPr>
            <p:ph idx="1"/>
          </p:nvPr>
        </p:nvSpPr>
        <p:spPr/>
        <p:txBody>
          <a:bodyPr>
            <a:normAutofit fontScale="92500" lnSpcReduction="10000"/>
          </a:bodyPr>
          <a:lstStyle/>
          <a:p>
            <a:pPr>
              <a:lnSpc>
                <a:spcPct val="150000"/>
              </a:lnSpc>
            </a:pPr>
            <a:r>
              <a:rPr lang="el-GR" dirty="0"/>
              <a:t>Ο κατάλογος βιβλιογραφικών αναφορών περιέχει όλες εκείνες τις πηγές που χρησιμοποιήθηκαν και εμπεριέχονται στην εργασία. </a:t>
            </a:r>
          </a:p>
          <a:p>
            <a:pPr>
              <a:lnSpc>
                <a:spcPct val="150000"/>
              </a:lnSpc>
            </a:pPr>
            <a:r>
              <a:rPr lang="el-GR" dirty="0"/>
              <a:t>Η βιβλιογραφία είναι μια προαιρετική λίστα από πηγές, οι οποίες αν και μελετήθηκαν,  τελικά δε χρησιμοποιήθηκαν στην εργασία. </a:t>
            </a:r>
          </a:p>
          <a:p>
            <a:pPr>
              <a:lnSpc>
                <a:spcPct val="150000"/>
              </a:lnSpc>
            </a:pPr>
            <a:r>
              <a:rPr lang="el-GR" dirty="0"/>
              <a:t>Κατά την εκπόνηση μιας εργασίας παραθέτουμε το κατάλογο των βιβλιογραφικών αναφορών που χρησιμοποιήθηκαν τον οποίο αναφέρουμε συχνά ως βιβλιογραφία.</a:t>
            </a:r>
          </a:p>
          <a:p>
            <a:pPr marL="0" indent="0">
              <a:buNone/>
            </a:pPr>
            <a:r>
              <a:rPr lang="el-GR" b="1" dirty="0">
                <a:solidFill>
                  <a:srgbClr val="C00000"/>
                </a:solidFill>
                <a:effectLst>
                  <a:outerShdw blurRad="38100" dist="38100" dir="2700000" algn="tl">
                    <a:srgbClr val="000000">
                      <a:alpha val="43137"/>
                    </a:srgbClr>
                  </a:outerShdw>
                </a:effectLst>
              </a:rPr>
              <a:t>Προσοχή!!!</a:t>
            </a:r>
          </a:p>
          <a:p>
            <a:pPr marL="0" indent="0">
              <a:buNone/>
            </a:pPr>
            <a:r>
              <a:rPr lang="el-GR" dirty="0"/>
              <a:t>Οι αναφορές εντός κειμένου θα πρέπει να ταυτίζονται με τις καταχωρήσεις στον κατάλογο των βιβλιογραφικών αναφορών(διπλός έλεγχος)</a:t>
            </a:r>
          </a:p>
          <a:p>
            <a:endParaRPr lang="el-GR" dirty="0"/>
          </a:p>
          <a:p>
            <a:endParaRPr lang="el-GR" dirty="0"/>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Θέση αριθμού διαφάνειας 4">
            <a:extLst>
              <a:ext uri="{FF2B5EF4-FFF2-40B4-BE49-F238E27FC236}">
                <a16:creationId xmlns:a16="http://schemas.microsoft.com/office/drawing/2014/main" id="{506FF10E-47D3-484D-9D0B-460C579F1B91}"/>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338822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88136" y="240238"/>
            <a:ext cx="10058400" cy="693004"/>
          </a:xfrm>
        </p:spPr>
        <p:txBody>
          <a:bodyPr>
            <a:normAutofit/>
          </a:bodyPr>
          <a:lstStyle/>
          <a:p>
            <a:r>
              <a:rPr lang="el-GR" sz="3600" dirty="0">
                <a:solidFill>
                  <a:schemeClr val="accent4">
                    <a:lumMod val="50000"/>
                  </a:schemeClr>
                </a:solidFill>
              </a:rPr>
              <a:t>Πρότυπα βιβλιογραφικών αναφορών</a:t>
            </a:r>
          </a:p>
        </p:txBody>
      </p:sp>
      <p:sp>
        <p:nvSpPr>
          <p:cNvPr id="3" name="Θέση περιεχομένου 2"/>
          <p:cNvSpPr>
            <a:spLocks noGrp="1"/>
          </p:cNvSpPr>
          <p:nvPr>
            <p:ph idx="1"/>
          </p:nvPr>
        </p:nvSpPr>
        <p:spPr>
          <a:xfrm>
            <a:off x="513172" y="965246"/>
            <a:ext cx="11208327" cy="4842164"/>
          </a:xfrm>
        </p:spPr>
        <p:txBody>
          <a:bodyPr>
            <a:normAutofit fontScale="92500" lnSpcReduction="10000"/>
          </a:bodyPr>
          <a:lstStyle/>
          <a:p>
            <a:r>
              <a:rPr lang="en-US" b="1" dirty="0">
                <a:solidFill>
                  <a:schemeClr val="accent4">
                    <a:lumMod val="50000"/>
                  </a:schemeClr>
                </a:solidFill>
              </a:rPr>
              <a:t>Vancouver Style </a:t>
            </a:r>
            <a:r>
              <a:rPr lang="el-GR" b="1" dirty="0">
                <a:solidFill>
                  <a:schemeClr val="accent4">
                    <a:lumMod val="50000"/>
                  </a:schemeClr>
                </a:solidFill>
              </a:rPr>
              <a:t>ή σύστημα αρίθμησης των συγγραφέων </a:t>
            </a:r>
            <a:r>
              <a:rPr lang="el-GR" dirty="0"/>
              <a:t>Αποτελεί το συνηθέστερο σύστημα για συγγραφή άρθρων σε περιοδικά και γενικότερα όπου χρειάζεται οικονομία σε λέξεις.</a:t>
            </a:r>
          </a:p>
          <a:p>
            <a:pPr marL="0" indent="179388">
              <a:buNone/>
            </a:pPr>
            <a:r>
              <a:rPr lang="el-GR" dirty="0" err="1"/>
              <a:t>Ενδοκειμενικές</a:t>
            </a:r>
            <a:r>
              <a:rPr lang="el-GR" dirty="0"/>
              <a:t>: </a:t>
            </a:r>
            <a:r>
              <a:rPr lang="el-GR" sz="1600" dirty="0" err="1">
                <a:solidFill>
                  <a:schemeClr val="accent4">
                    <a:lumMod val="50000"/>
                  </a:schemeClr>
                </a:solidFill>
              </a:rPr>
              <a:t>αααα</a:t>
            </a:r>
            <a:r>
              <a:rPr lang="el-GR" sz="1600" dirty="0">
                <a:solidFill>
                  <a:schemeClr val="accent4">
                    <a:lumMod val="50000"/>
                  </a:schemeClr>
                </a:solidFill>
              </a:rPr>
              <a:t>(1)(2) ή </a:t>
            </a:r>
            <a:r>
              <a:rPr lang="el-GR" sz="1600" dirty="0" err="1">
                <a:solidFill>
                  <a:schemeClr val="accent4">
                    <a:lumMod val="50000"/>
                  </a:schemeClr>
                </a:solidFill>
              </a:rPr>
              <a:t>αααα</a:t>
            </a:r>
            <a:r>
              <a:rPr lang="el-GR" sz="1600" dirty="0">
                <a:solidFill>
                  <a:schemeClr val="accent4">
                    <a:lumMod val="50000"/>
                  </a:schemeClr>
                </a:solidFill>
              </a:rPr>
              <a:t>[1][2] ή αααα</a:t>
            </a:r>
            <a:r>
              <a:rPr lang="el-GR" sz="1600" baseline="30000" dirty="0">
                <a:solidFill>
                  <a:schemeClr val="accent4">
                    <a:lumMod val="50000"/>
                  </a:schemeClr>
                </a:solidFill>
              </a:rPr>
              <a:t>1,2</a:t>
            </a:r>
            <a:r>
              <a:rPr lang="el-GR" sz="1600" dirty="0">
                <a:solidFill>
                  <a:schemeClr val="accent4">
                    <a:lumMod val="50000"/>
                  </a:schemeClr>
                </a:solidFill>
              </a:rPr>
              <a:t> ή </a:t>
            </a:r>
            <a:r>
              <a:rPr lang="el-GR" sz="1600" dirty="0" err="1">
                <a:solidFill>
                  <a:schemeClr val="accent4">
                    <a:lumMod val="50000"/>
                  </a:schemeClr>
                </a:solidFill>
              </a:rPr>
              <a:t>αααα</a:t>
            </a:r>
            <a:r>
              <a:rPr lang="el-GR" sz="1600" baseline="30000" dirty="0">
                <a:solidFill>
                  <a:schemeClr val="accent4">
                    <a:lumMod val="50000"/>
                  </a:schemeClr>
                </a:solidFill>
              </a:rPr>
              <a:t>[1][2] </a:t>
            </a:r>
          </a:p>
          <a:p>
            <a:pPr marL="0" indent="179388">
              <a:buNone/>
            </a:pPr>
            <a:r>
              <a:rPr lang="el-GR" dirty="0"/>
              <a:t>Αναφορές τέλους:</a:t>
            </a:r>
          </a:p>
          <a:p>
            <a:pPr marL="342900" indent="-342900">
              <a:buAutoNum type="arabicPeriod"/>
            </a:pPr>
            <a:r>
              <a:rPr lang="en-US" sz="1600" dirty="0">
                <a:solidFill>
                  <a:schemeClr val="accent4">
                    <a:lumMod val="50000"/>
                  </a:schemeClr>
                </a:solidFill>
              </a:rPr>
              <a:t>Thomas MC. Diuretics, ACE inhibitors and NSAIDs – the triple whammy. Med J Aust. 2000;172:184-185.</a:t>
            </a:r>
            <a:endParaRPr lang="el-GR" sz="1600" dirty="0">
              <a:solidFill>
                <a:schemeClr val="accent4">
                  <a:lumMod val="50000"/>
                </a:schemeClr>
              </a:solidFill>
            </a:endParaRPr>
          </a:p>
          <a:p>
            <a:pPr marL="342900" indent="-342900">
              <a:buFont typeface="Wingdings" pitchFamily="2" charset="2"/>
              <a:buAutoNum type="arabicPeriod"/>
            </a:pPr>
            <a:r>
              <a:rPr lang="en-US" sz="1600" dirty="0" err="1">
                <a:solidFill>
                  <a:schemeClr val="accent4">
                    <a:lumMod val="50000"/>
                  </a:schemeClr>
                </a:solidFill>
              </a:rPr>
              <a:t>Leurs</a:t>
            </a:r>
            <a:r>
              <a:rPr lang="en-US" sz="1600" dirty="0">
                <a:solidFill>
                  <a:schemeClr val="accent4">
                    <a:lumMod val="50000"/>
                  </a:schemeClr>
                </a:solidFill>
              </a:rPr>
              <a:t> R, Church MK, </a:t>
            </a:r>
            <a:r>
              <a:rPr lang="en-US" sz="1600" dirty="0" err="1">
                <a:solidFill>
                  <a:schemeClr val="accent4">
                    <a:lumMod val="50000"/>
                  </a:schemeClr>
                </a:solidFill>
              </a:rPr>
              <a:t>Taglialatela</a:t>
            </a:r>
            <a:r>
              <a:rPr lang="en-US" sz="1600" dirty="0">
                <a:solidFill>
                  <a:schemeClr val="accent4">
                    <a:lumMod val="50000"/>
                  </a:schemeClr>
                </a:solidFill>
              </a:rPr>
              <a:t> M. H1-antihistamines: inverse </a:t>
            </a:r>
            <a:r>
              <a:rPr lang="en-US" sz="1600" dirty="0" err="1">
                <a:solidFill>
                  <a:schemeClr val="accent4">
                    <a:lumMod val="50000"/>
                  </a:schemeClr>
                </a:solidFill>
              </a:rPr>
              <a:t>agonism</a:t>
            </a:r>
            <a:r>
              <a:rPr lang="en-US" sz="1600" dirty="0">
                <a:solidFill>
                  <a:schemeClr val="accent4">
                    <a:lumMod val="50000"/>
                  </a:schemeClr>
                </a:solidFill>
              </a:rPr>
              <a:t>, anti-inflammatory actions and cardiac effects. </a:t>
            </a:r>
            <a:r>
              <a:rPr lang="en-US" sz="1600" dirty="0" err="1">
                <a:solidFill>
                  <a:schemeClr val="accent4">
                    <a:lumMod val="50000"/>
                  </a:schemeClr>
                </a:solidFill>
              </a:rPr>
              <a:t>Clin</a:t>
            </a:r>
            <a:r>
              <a:rPr lang="en-US" sz="1600" dirty="0">
                <a:solidFill>
                  <a:schemeClr val="accent4">
                    <a:lumMod val="50000"/>
                  </a:schemeClr>
                </a:solidFill>
              </a:rPr>
              <a:t> </a:t>
            </a:r>
            <a:r>
              <a:rPr lang="en-US" sz="1600" dirty="0" err="1">
                <a:solidFill>
                  <a:schemeClr val="accent4">
                    <a:lumMod val="50000"/>
                  </a:schemeClr>
                </a:solidFill>
              </a:rPr>
              <a:t>Exp</a:t>
            </a:r>
            <a:r>
              <a:rPr lang="en-US" sz="1600" dirty="0">
                <a:solidFill>
                  <a:schemeClr val="accent4">
                    <a:lumMod val="50000"/>
                  </a:schemeClr>
                </a:solidFill>
              </a:rPr>
              <a:t> Allergy. 2002 Apr;32(4):489-498.</a:t>
            </a:r>
          </a:p>
          <a:p>
            <a:r>
              <a:rPr lang="en-US" b="1" dirty="0">
                <a:solidFill>
                  <a:schemeClr val="accent4">
                    <a:lumMod val="50000"/>
                  </a:schemeClr>
                </a:solidFill>
              </a:rPr>
              <a:t>Harvard Style </a:t>
            </a:r>
            <a:r>
              <a:rPr lang="el-GR" dirty="0"/>
              <a:t>Συνηθισμένο σύστημα για συγγραφή ιατρικών εργασιών διπλωματικών ή διδακτορικών.</a:t>
            </a:r>
            <a:r>
              <a:rPr lang="en-US" dirty="0"/>
              <a:t> </a:t>
            </a:r>
            <a:r>
              <a:rPr lang="en-US" sz="1600" dirty="0">
                <a:solidFill>
                  <a:schemeClr val="accent4">
                    <a:lumMod val="50000"/>
                  </a:schemeClr>
                </a:solidFill>
              </a:rPr>
              <a:t>(</a:t>
            </a:r>
            <a:r>
              <a:rPr lang="el-GR" sz="1600" dirty="0" err="1">
                <a:solidFill>
                  <a:schemeClr val="accent4">
                    <a:lumMod val="50000"/>
                  </a:schemeClr>
                </a:solidFill>
              </a:rPr>
              <a:t>Γκαλέας</a:t>
            </a:r>
            <a:r>
              <a:rPr lang="el-GR" sz="1600" dirty="0">
                <a:solidFill>
                  <a:schemeClr val="accent4">
                    <a:lumMod val="50000"/>
                  </a:schemeClr>
                </a:solidFill>
              </a:rPr>
              <a:t> 1996)</a:t>
            </a:r>
          </a:p>
          <a:p>
            <a:pPr marL="263525" indent="0">
              <a:buNone/>
            </a:pPr>
            <a:r>
              <a:rPr lang="el-GR" sz="1600" dirty="0" err="1">
                <a:solidFill>
                  <a:schemeClr val="accent4">
                    <a:lumMod val="50000"/>
                  </a:schemeClr>
                </a:solidFill>
              </a:rPr>
              <a:t>Γκαλέας</a:t>
            </a:r>
            <a:r>
              <a:rPr lang="el-GR" sz="1600" dirty="0">
                <a:solidFill>
                  <a:schemeClr val="accent4">
                    <a:lumMod val="50000"/>
                  </a:schemeClr>
                </a:solidFill>
              </a:rPr>
              <a:t>, Θ., 1996. Η αναγκαιότητα της χρήσης της ελληνικής ιατρικής ορολογίας, όπως αποδεικνύεται στην πράξη παγκοσμίως. Επιθεώρηση Υγείας, 7(39), σ. 43-45.</a:t>
            </a:r>
            <a:endParaRPr lang="en-US" sz="1600" dirty="0">
              <a:solidFill>
                <a:schemeClr val="accent4">
                  <a:lumMod val="50000"/>
                </a:schemeClr>
              </a:solidFill>
            </a:endParaRPr>
          </a:p>
          <a:p>
            <a:r>
              <a:rPr lang="en-US" b="1" dirty="0">
                <a:solidFill>
                  <a:schemeClr val="accent4">
                    <a:lumMod val="50000"/>
                  </a:schemeClr>
                </a:solidFill>
              </a:rPr>
              <a:t>APA Style </a:t>
            </a:r>
            <a:r>
              <a:rPr lang="el-GR" dirty="0"/>
              <a:t>Συνηθισμένο σύστημα στις κοινωνικές, ανθρωπιστικές και εφαρμοσμένες επιστήμες</a:t>
            </a:r>
            <a:endParaRPr lang="en-US" dirty="0"/>
          </a:p>
          <a:p>
            <a:r>
              <a:rPr lang="el-GR" dirty="0"/>
              <a:t>Σε αυτό το ΠΜΣ χρησιμοποιούμε το </a:t>
            </a:r>
            <a:r>
              <a:rPr lang="en-US" dirty="0"/>
              <a:t>APA (</a:t>
            </a:r>
            <a:r>
              <a:rPr lang="el-GR" dirty="0"/>
              <a:t>εκτός αν δοθούν άλλες οδηγίες)</a:t>
            </a:r>
            <a:endParaRPr lang="en-US" dirty="0"/>
          </a:p>
          <a:p>
            <a:r>
              <a:rPr lang="el-GR" dirty="0"/>
              <a:t>Όταν δημοσιεύουμε (περιοδικά, πρακτικά συνεδρίων) συνήθως δίνονται οδηγίες για την συγγραφή της εργασίας.</a:t>
            </a:r>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Θέση αριθμού διαφάνειας 4">
            <a:extLst>
              <a:ext uri="{FF2B5EF4-FFF2-40B4-BE49-F238E27FC236}">
                <a16:creationId xmlns:a16="http://schemas.microsoft.com/office/drawing/2014/main" id="{754C3ED1-65B9-421D-9B35-0C4FB1C6BC55}"/>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1441333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59130" y="222106"/>
            <a:ext cx="10879836" cy="1609344"/>
          </a:xfrm>
        </p:spPr>
        <p:txBody>
          <a:bodyPr/>
          <a:lstStyle/>
          <a:p>
            <a:r>
              <a:rPr lang="el-GR" dirty="0">
                <a:solidFill>
                  <a:schemeClr val="accent1">
                    <a:lumMod val="50000"/>
                  </a:schemeClr>
                </a:solidFill>
              </a:rPr>
              <a:t>Η βιβλιογραφία - Το σύστημα </a:t>
            </a:r>
            <a:r>
              <a:rPr lang="en-US" dirty="0">
                <a:solidFill>
                  <a:schemeClr val="accent1">
                    <a:lumMod val="50000"/>
                  </a:schemeClr>
                </a:solidFill>
              </a:rPr>
              <a:t>APA</a:t>
            </a:r>
            <a:r>
              <a:rPr lang="el-GR" dirty="0">
                <a:solidFill>
                  <a:schemeClr val="accent1">
                    <a:lumMod val="50000"/>
                  </a:schemeClr>
                </a:solidFill>
              </a:rPr>
              <a:t> </a:t>
            </a:r>
            <a:r>
              <a:rPr lang="el-GR" sz="3200" dirty="0"/>
              <a:t>(</a:t>
            </a:r>
            <a:r>
              <a:rPr lang="en-GB" sz="3200" dirty="0"/>
              <a:t>A</a:t>
            </a:r>
            <a:r>
              <a:rPr lang="en-GB" sz="3200" b="0" dirty="0"/>
              <a:t>merican </a:t>
            </a:r>
            <a:r>
              <a:rPr lang="en-GB" sz="3200" dirty="0"/>
              <a:t>P</a:t>
            </a:r>
            <a:r>
              <a:rPr lang="en-GB" sz="3200" b="0" dirty="0"/>
              <a:t>sychological </a:t>
            </a:r>
            <a:r>
              <a:rPr lang="en-GB" sz="3200" dirty="0"/>
              <a:t>A</a:t>
            </a:r>
            <a:r>
              <a:rPr lang="en-GB" sz="3200" b="0" dirty="0"/>
              <a:t>ssociation)</a:t>
            </a:r>
            <a:r>
              <a:rPr lang="el-GR" sz="2800" b="0" dirty="0"/>
              <a:t> (1)</a:t>
            </a:r>
            <a:endParaRPr lang="el-GR" sz="2800" dirty="0">
              <a:solidFill>
                <a:schemeClr val="accent1">
                  <a:lumMod val="50000"/>
                </a:schemeClr>
              </a:solidFill>
            </a:endParaRPr>
          </a:p>
        </p:txBody>
      </p:sp>
      <p:sp>
        <p:nvSpPr>
          <p:cNvPr id="3" name="Θέση περιεχομένου 2"/>
          <p:cNvSpPr>
            <a:spLocks noGrp="1"/>
          </p:cNvSpPr>
          <p:nvPr>
            <p:ph idx="1"/>
          </p:nvPr>
        </p:nvSpPr>
        <p:spPr>
          <a:xfrm>
            <a:off x="822198" y="1835658"/>
            <a:ext cx="10553700" cy="4050792"/>
          </a:xfrm>
        </p:spPr>
        <p:txBody>
          <a:bodyPr>
            <a:noAutofit/>
          </a:bodyPr>
          <a:lstStyle/>
          <a:p>
            <a:pPr marL="0" indent="0">
              <a:buNone/>
            </a:pPr>
            <a:r>
              <a:rPr lang="el-GR" sz="2800" dirty="0">
                <a:solidFill>
                  <a:srgbClr val="1C3244"/>
                </a:solidFill>
              </a:rPr>
              <a:t>Παραπομπές</a:t>
            </a:r>
            <a:r>
              <a:rPr lang="el-GR" sz="2800" b="1" dirty="0">
                <a:solidFill>
                  <a:srgbClr val="1C3244"/>
                </a:solidFill>
              </a:rPr>
              <a:t> εντός κειμένου:</a:t>
            </a:r>
          </a:p>
          <a:p>
            <a:r>
              <a:rPr lang="el-GR" sz="2200" dirty="0"/>
              <a:t>Γενικά ισχύει το: </a:t>
            </a:r>
            <a:r>
              <a:rPr lang="el-GR" sz="2200" b="1" dirty="0">
                <a:solidFill>
                  <a:srgbClr val="1C3244"/>
                </a:solidFill>
              </a:rPr>
              <a:t>(Συγγραφέας, χρονολογία) </a:t>
            </a:r>
          </a:p>
          <a:p>
            <a:pPr marL="0" indent="0">
              <a:buNone/>
            </a:pPr>
            <a:r>
              <a:rPr lang="el-GR" sz="2200" dirty="0"/>
              <a:t>Π.χ. </a:t>
            </a:r>
          </a:p>
          <a:p>
            <a:pPr marL="0" indent="0">
              <a:buNone/>
            </a:pPr>
            <a:r>
              <a:rPr lang="el-GR" sz="2400" dirty="0"/>
              <a:t>(Μαλανδράκης, 2007). Σύμφωνα με τον Καριώτογλου (2007) </a:t>
            </a:r>
          </a:p>
          <a:p>
            <a:pPr marL="0" indent="0">
              <a:buNone/>
            </a:pPr>
            <a:r>
              <a:rPr lang="el-GR" sz="2400" dirty="0"/>
              <a:t>3-5 συγγραφείς: 1</a:t>
            </a:r>
            <a:r>
              <a:rPr lang="el-GR" sz="2400" baseline="30000" dirty="0"/>
              <a:t>η</a:t>
            </a:r>
            <a:r>
              <a:rPr lang="el-GR" sz="2400" dirty="0"/>
              <a:t> φορά</a:t>
            </a:r>
            <a:r>
              <a:rPr lang="el-GR" sz="2200" dirty="0"/>
              <a:t> </a:t>
            </a:r>
            <a:r>
              <a:rPr lang="el-GR" sz="2400" dirty="0"/>
              <a:t>(Καριώτογλου, Σπύρτου &amp; Παπαδοπούλου, 2007), 2</a:t>
            </a:r>
            <a:r>
              <a:rPr lang="el-GR" sz="2400" baseline="30000" dirty="0"/>
              <a:t>η</a:t>
            </a:r>
            <a:r>
              <a:rPr lang="el-GR" sz="2400" dirty="0"/>
              <a:t> φορά (Καριώτογλου κ.ά., 2007) (περισσότεροι από 6 συγγραφείς;)</a:t>
            </a:r>
          </a:p>
          <a:p>
            <a:pPr marL="0" indent="0">
              <a:buNone/>
            </a:pPr>
            <a:r>
              <a:rPr lang="el-GR" sz="2400" dirty="0"/>
              <a:t>Για αυτολεξεί απόσπασμα (Καριώτογλου, 2007, σ. 16) </a:t>
            </a:r>
          </a:p>
          <a:p>
            <a:pPr marL="0" indent="0">
              <a:buNone/>
            </a:pPr>
            <a:r>
              <a:rPr lang="el-GR" sz="2400" dirty="0"/>
              <a:t>Για περισσότερες από μια παραπομπές (Καριώτογλου, 2007</a:t>
            </a:r>
            <a:r>
              <a:rPr lang="el-GR" sz="3600" baseline="30000" dirty="0"/>
              <a:t>∙</a:t>
            </a:r>
            <a:r>
              <a:rPr lang="el-GR" sz="2400" dirty="0"/>
              <a:t> Μαλανδράκης 2005) (πρώτα αλφαβητικά και μετά χρονολογικά, όπως εμφανίζονται στο κατάλογο του τέλους)</a:t>
            </a:r>
          </a:p>
          <a:p>
            <a:pPr marL="0" indent="0">
              <a:buNone/>
            </a:pPr>
            <a:endParaRPr lang="el-GR" sz="2400" dirty="0"/>
          </a:p>
          <a:p>
            <a:pPr marL="0" indent="0">
              <a:buNone/>
            </a:pPr>
            <a:endParaRPr lang="el-GR" sz="2200" dirty="0"/>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l-GR" dirty="0"/>
          </a:p>
        </p:txBody>
      </p:sp>
      <p:sp>
        <p:nvSpPr>
          <p:cNvPr id="5" name="Θέση αριθμού διαφάνειας 4">
            <a:extLst>
              <a:ext uri="{FF2B5EF4-FFF2-40B4-BE49-F238E27FC236}">
                <a16:creationId xmlns:a16="http://schemas.microsoft.com/office/drawing/2014/main" id="{A265227A-9011-4E2C-8C35-C97C1306FD23}"/>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4118650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0664" y="-155812"/>
            <a:ext cx="10879836" cy="1609344"/>
          </a:xfrm>
        </p:spPr>
        <p:txBody>
          <a:bodyPr/>
          <a:lstStyle/>
          <a:p>
            <a:r>
              <a:rPr lang="el-GR" dirty="0">
                <a:solidFill>
                  <a:schemeClr val="accent1">
                    <a:lumMod val="50000"/>
                  </a:schemeClr>
                </a:solidFill>
              </a:rPr>
              <a:t>Η βιβλιογραφία - Το σύστημα </a:t>
            </a:r>
            <a:r>
              <a:rPr lang="en-US" dirty="0">
                <a:solidFill>
                  <a:schemeClr val="accent1">
                    <a:lumMod val="50000"/>
                  </a:schemeClr>
                </a:solidFill>
              </a:rPr>
              <a:t>APA</a:t>
            </a:r>
            <a:r>
              <a:rPr lang="el-GR" dirty="0">
                <a:solidFill>
                  <a:schemeClr val="accent1">
                    <a:lumMod val="50000"/>
                  </a:schemeClr>
                </a:solidFill>
              </a:rPr>
              <a:t> </a:t>
            </a:r>
            <a:r>
              <a:rPr lang="el-GR" sz="3200" dirty="0"/>
              <a:t>(</a:t>
            </a:r>
            <a:r>
              <a:rPr lang="en-GB" sz="3200" dirty="0"/>
              <a:t>A</a:t>
            </a:r>
            <a:r>
              <a:rPr lang="en-GB" sz="3200" b="0" dirty="0"/>
              <a:t>merican </a:t>
            </a:r>
            <a:r>
              <a:rPr lang="en-GB" sz="3200" dirty="0"/>
              <a:t>P</a:t>
            </a:r>
            <a:r>
              <a:rPr lang="en-GB" sz="3200" b="0" dirty="0"/>
              <a:t>sychological </a:t>
            </a:r>
            <a:r>
              <a:rPr lang="en-GB" sz="3200" dirty="0"/>
              <a:t>A</a:t>
            </a:r>
            <a:r>
              <a:rPr lang="en-GB" sz="3200" b="0" dirty="0"/>
              <a:t>ssociation)</a:t>
            </a:r>
            <a:r>
              <a:rPr lang="el-GR" sz="2800" b="0" dirty="0"/>
              <a:t> (2)</a:t>
            </a:r>
            <a:endParaRPr lang="el-GR" sz="2800" dirty="0">
              <a:solidFill>
                <a:schemeClr val="accent1">
                  <a:lumMod val="50000"/>
                </a:schemeClr>
              </a:solidFill>
            </a:endParaRPr>
          </a:p>
        </p:txBody>
      </p:sp>
      <p:sp>
        <p:nvSpPr>
          <p:cNvPr id="3" name="Θέση περιεχομένου 2"/>
          <p:cNvSpPr>
            <a:spLocks noGrp="1"/>
          </p:cNvSpPr>
          <p:nvPr>
            <p:ph idx="1"/>
          </p:nvPr>
        </p:nvSpPr>
        <p:spPr>
          <a:xfrm>
            <a:off x="822198" y="1835658"/>
            <a:ext cx="10553700" cy="4050792"/>
          </a:xfrm>
        </p:spPr>
        <p:txBody>
          <a:bodyPr>
            <a:noAutofit/>
          </a:bodyPr>
          <a:lstStyle/>
          <a:p>
            <a:pPr marL="0" indent="0">
              <a:buNone/>
            </a:pPr>
            <a:endParaRPr lang="el-GR" sz="2400" dirty="0"/>
          </a:p>
          <a:p>
            <a:pPr marL="0" indent="0">
              <a:buNone/>
            </a:pPr>
            <a:endParaRPr lang="el-GR" sz="2200" dirty="0"/>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l-GR" dirty="0"/>
          </a:p>
        </p:txBody>
      </p:sp>
      <p:sp>
        <p:nvSpPr>
          <p:cNvPr id="5" name="TextBox 4"/>
          <p:cNvSpPr txBox="1"/>
          <p:nvPr/>
        </p:nvSpPr>
        <p:spPr>
          <a:xfrm rot="10800000" flipV="1">
            <a:off x="6362702" y="6272784"/>
            <a:ext cx="4783834" cy="369332"/>
          </a:xfrm>
          <a:prstGeom prst="rect">
            <a:avLst/>
          </a:prstGeom>
          <a:noFill/>
        </p:spPr>
        <p:txBody>
          <a:bodyPr wrap="square" rtlCol="0">
            <a:spAutoFit/>
          </a:bodyPr>
          <a:lstStyle/>
          <a:p>
            <a:r>
              <a:rPr lang="el-GR" dirty="0" err="1"/>
              <a:t>Σπανάκα</a:t>
            </a:r>
            <a:r>
              <a:rPr lang="el-GR" dirty="0"/>
              <a:t>, Ε. Το σύστημα </a:t>
            </a:r>
            <a:r>
              <a:rPr lang="en-US" dirty="0"/>
              <a:t>APA. EEYEM - </a:t>
            </a:r>
            <a:r>
              <a:rPr lang="el-GR" dirty="0"/>
              <a:t>ΕΑΠ</a:t>
            </a:r>
          </a:p>
        </p:txBody>
      </p:sp>
      <p:sp>
        <p:nvSpPr>
          <p:cNvPr id="6" name="Θέση περιεχομένου 2"/>
          <p:cNvSpPr txBox="1">
            <a:spLocks/>
          </p:cNvSpPr>
          <p:nvPr/>
        </p:nvSpPr>
        <p:spPr>
          <a:xfrm>
            <a:off x="552450" y="1322832"/>
            <a:ext cx="11068050" cy="4563618"/>
          </a:xfrm>
          <a:prstGeom prst="rect">
            <a:avLst/>
          </a:prstGeom>
        </p:spPr>
        <p:txBody>
          <a:bodyPr vert="horz" lIns="91440" tIns="45720" rIns="91440" bIns="45720" rtlCol="0">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0" indent="0">
              <a:buFont typeface="Wingdings" pitchFamily="2" charset="2"/>
              <a:buNone/>
            </a:pPr>
            <a:r>
              <a:rPr lang="el-GR" sz="2800" dirty="0">
                <a:solidFill>
                  <a:srgbClr val="1C3244"/>
                </a:solidFill>
              </a:rPr>
              <a:t>Βιβλιογραφικές αναφορές: </a:t>
            </a:r>
            <a:endParaRPr lang="el-GR" sz="2800" b="1" dirty="0">
              <a:solidFill>
                <a:srgbClr val="1C3244"/>
              </a:solidFill>
            </a:endParaRPr>
          </a:p>
          <a:p>
            <a:pPr marL="457200" indent="-457200">
              <a:buFont typeface="+mj-lt"/>
              <a:buAutoNum type="arabicPeriod"/>
            </a:pPr>
            <a:r>
              <a:rPr lang="el-GR" sz="2400" dirty="0"/>
              <a:t>Αλφαβητικά, με βάση το επίθετο του συγγραφέα</a:t>
            </a:r>
          </a:p>
          <a:p>
            <a:pPr marL="457200" indent="-457200">
              <a:buFont typeface="+mj-lt"/>
              <a:buAutoNum type="arabicPeriod"/>
            </a:pPr>
            <a:r>
              <a:rPr lang="el-GR" sz="2400" dirty="0"/>
              <a:t>Δεν αριθμούμε, δεν βάζουμε κουκίδες</a:t>
            </a:r>
          </a:p>
          <a:p>
            <a:pPr marL="457200" indent="-457200">
              <a:buFont typeface="+mj-lt"/>
              <a:buAutoNum type="arabicPeriod"/>
            </a:pPr>
            <a:r>
              <a:rPr lang="el-GR" sz="2400" dirty="0"/>
              <a:t>Δίνουμε έμφαση στη μορφοποίηση</a:t>
            </a:r>
          </a:p>
          <a:p>
            <a:pPr marL="457200" indent="-457200">
              <a:buFont typeface="+mj-lt"/>
              <a:buAutoNum type="arabicPeriod"/>
            </a:pPr>
            <a:r>
              <a:rPr lang="el-GR" sz="2400" dirty="0"/>
              <a:t>Τι σημαίνουν τα (</a:t>
            </a:r>
            <a:r>
              <a:rPr lang="el-GR" sz="2400" dirty="0" err="1"/>
              <a:t>χ.τ</a:t>
            </a:r>
            <a:r>
              <a:rPr lang="el-GR" sz="2400" dirty="0"/>
              <a:t>.), (</a:t>
            </a:r>
            <a:r>
              <a:rPr lang="el-GR" sz="2400" dirty="0" err="1"/>
              <a:t>χ.χ</a:t>
            </a:r>
            <a:r>
              <a:rPr lang="el-GR" sz="2400" dirty="0"/>
              <a:t>);</a:t>
            </a:r>
          </a:p>
          <a:p>
            <a:pPr marL="457200" indent="-457200">
              <a:buFont typeface="+mj-lt"/>
              <a:buAutoNum type="arabicPeriod"/>
            </a:pPr>
            <a:r>
              <a:rPr lang="el-GR" sz="2400" dirty="0"/>
              <a:t>Παραδείγματα:</a:t>
            </a:r>
          </a:p>
          <a:p>
            <a:pPr marL="0" indent="0">
              <a:buNone/>
            </a:pPr>
            <a:r>
              <a:rPr lang="el-GR" dirty="0">
                <a:solidFill>
                  <a:srgbClr val="1C3244"/>
                </a:solidFill>
              </a:rPr>
              <a:t>Βιβλίο: </a:t>
            </a:r>
            <a:r>
              <a:rPr lang="el-GR" sz="2400" dirty="0" err="1"/>
              <a:t>Βάμβουκας</a:t>
            </a:r>
            <a:r>
              <a:rPr lang="el-GR" sz="2400" dirty="0"/>
              <a:t>, Μ. Ι. (1998). </a:t>
            </a:r>
            <a:r>
              <a:rPr lang="el-GR" sz="2400" i="1" dirty="0"/>
              <a:t>Εισαγωγή στην Ψυχοπαιδαγωγική Έρευνα και Μεθοδολογία. </a:t>
            </a:r>
            <a:r>
              <a:rPr lang="el-GR" sz="2400" dirty="0"/>
              <a:t>Αθήνα: Εκδόσεις Γρηγόρης.</a:t>
            </a:r>
          </a:p>
          <a:p>
            <a:pPr marL="0" indent="0">
              <a:buNone/>
            </a:pPr>
            <a:r>
              <a:rPr lang="el-GR" dirty="0">
                <a:solidFill>
                  <a:srgbClr val="1C3244"/>
                </a:solidFill>
              </a:rPr>
              <a:t>Άρθρο: </a:t>
            </a:r>
            <a:r>
              <a:rPr lang="el-GR" sz="2400" dirty="0"/>
              <a:t>Φιλίππου, Η. (2002). Διδάσκοντας με τη βοήθεια των υπολογιστών: Μία μελέτη περίπτωσης. </a:t>
            </a:r>
            <a:r>
              <a:rPr lang="en-GB" sz="2400" i="1" dirty="0"/>
              <a:t>Computers &amp; Education, 11</a:t>
            </a:r>
            <a:r>
              <a:rPr lang="en-GB" sz="2400" dirty="0"/>
              <a:t>(2),</a:t>
            </a:r>
            <a:r>
              <a:rPr lang="el-GR" sz="2400" dirty="0"/>
              <a:t> 343-364.</a:t>
            </a:r>
          </a:p>
          <a:p>
            <a:pPr marL="0" indent="0">
              <a:buFont typeface="Wingdings" pitchFamily="2" charset="2"/>
              <a:buNone/>
            </a:pPr>
            <a:endParaRPr lang="el-GR" sz="2200" dirty="0"/>
          </a:p>
        </p:txBody>
      </p:sp>
      <p:sp>
        <p:nvSpPr>
          <p:cNvPr id="7" name="Θέση αριθμού διαφάνειας 6">
            <a:extLst>
              <a:ext uri="{FF2B5EF4-FFF2-40B4-BE49-F238E27FC236}">
                <a16:creationId xmlns:a16="http://schemas.microsoft.com/office/drawing/2014/main" id="{C6E4CBE0-25FD-4DBD-8BDC-1C5FE84703EF}"/>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968747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44832" y="0"/>
            <a:ext cx="10879836" cy="1609344"/>
          </a:xfrm>
        </p:spPr>
        <p:txBody>
          <a:bodyPr/>
          <a:lstStyle/>
          <a:p>
            <a:r>
              <a:rPr lang="el-GR" dirty="0">
                <a:solidFill>
                  <a:schemeClr val="accent1">
                    <a:lumMod val="50000"/>
                  </a:schemeClr>
                </a:solidFill>
              </a:rPr>
              <a:t>Η βιβλιογραφία - Το σύστημα </a:t>
            </a:r>
            <a:r>
              <a:rPr lang="en-US" dirty="0">
                <a:solidFill>
                  <a:schemeClr val="accent1">
                    <a:lumMod val="50000"/>
                  </a:schemeClr>
                </a:solidFill>
              </a:rPr>
              <a:t>APA</a:t>
            </a:r>
            <a:r>
              <a:rPr lang="el-GR" dirty="0">
                <a:solidFill>
                  <a:schemeClr val="accent1">
                    <a:lumMod val="50000"/>
                  </a:schemeClr>
                </a:solidFill>
              </a:rPr>
              <a:t> </a:t>
            </a:r>
            <a:r>
              <a:rPr lang="el-GR" sz="3200" dirty="0"/>
              <a:t>(</a:t>
            </a:r>
            <a:r>
              <a:rPr lang="en-GB" sz="3200" dirty="0"/>
              <a:t>A</a:t>
            </a:r>
            <a:r>
              <a:rPr lang="en-GB" sz="3200" b="0" dirty="0"/>
              <a:t>merican </a:t>
            </a:r>
            <a:r>
              <a:rPr lang="en-GB" sz="3200" dirty="0"/>
              <a:t>P</a:t>
            </a:r>
            <a:r>
              <a:rPr lang="en-GB" sz="3200" b="0" dirty="0"/>
              <a:t>sychological </a:t>
            </a:r>
            <a:r>
              <a:rPr lang="en-GB" sz="3200" dirty="0"/>
              <a:t>A</a:t>
            </a:r>
            <a:r>
              <a:rPr lang="en-GB" sz="3200" b="0" dirty="0"/>
              <a:t>ssociation)</a:t>
            </a:r>
            <a:r>
              <a:rPr lang="el-GR" sz="2800" b="0" dirty="0"/>
              <a:t> (3)</a:t>
            </a:r>
            <a:endParaRPr lang="el-GR" sz="2800" dirty="0">
              <a:solidFill>
                <a:schemeClr val="accent1">
                  <a:lumMod val="50000"/>
                </a:schemeClr>
              </a:solidFill>
            </a:endParaRPr>
          </a:p>
        </p:txBody>
      </p:sp>
      <p:sp>
        <p:nvSpPr>
          <p:cNvPr id="3" name="Θέση περιεχομένου 2"/>
          <p:cNvSpPr>
            <a:spLocks noGrp="1"/>
          </p:cNvSpPr>
          <p:nvPr>
            <p:ph idx="1"/>
          </p:nvPr>
        </p:nvSpPr>
        <p:spPr>
          <a:xfrm>
            <a:off x="822198" y="1835658"/>
            <a:ext cx="10553700" cy="4050792"/>
          </a:xfrm>
        </p:spPr>
        <p:txBody>
          <a:bodyPr>
            <a:noAutofit/>
          </a:bodyPr>
          <a:lstStyle/>
          <a:p>
            <a:pPr marL="0" indent="0">
              <a:buNone/>
            </a:pPr>
            <a:endParaRPr lang="el-GR" sz="2400" dirty="0"/>
          </a:p>
          <a:p>
            <a:pPr marL="0" indent="0">
              <a:buNone/>
            </a:pPr>
            <a:endParaRPr lang="el-GR" sz="2200" dirty="0"/>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l-GR" dirty="0"/>
          </a:p>
        </p:txBody>
      </p:sp>
      <p:sp>
        <p:nvSpPr>
          <p:cNvPr id="5" name="TextBox 4"/>
          <p:cNvSpPr txBox="1"/>
          <p:nvPr/>
        </p:nvSpPr>
        <p:spPr>
          <a:xfrm rot="10800000" flipV="1">
            <a:off x="6362702" y="6272784"/>
            <a:ext cx="4783834" cy="369332"/>
          </a:xfrm>
          <a:prstGeom prst="rect">
            <a:avLst/>
          </a:prstGeom>
          <a:noFill/>
        </p:spPr>
        <p:txBody>
          <a:bodyPr wrap="square" rtlCol="0">
            <a:spAutoFit/>
          </a:bodyPr>
          <a:lstStyle/>
          <a:p>
            <a:r>
              <a:rPr lang="el-GR" dirty="0" err="1"/>
              <a:t>Σπανάκα</a:t>
            </a:r>
            <a:r>
              <a:rPr lang="el-GR" dirty="0"/>
              <a:t>, Ε. Το σύστημα </a:t>
            </a:r>
            <a:r>
              <a:rPr lang="en-US" dirty="0"/>
              <a:t>APA. EEYEM - </a:t>
            </a:r>
            <a:r>
              <a:rPr lang="el-GR" dirty="0"/>
              <a:t>ΕΑΠ</a:t>
            </a:r>
          </a:p>
        </p:txBody>
      </p:sp>
      <p:sp>
        <p:nvSpPr>
          <p:cNvPr id="6" name="Θέση περιεχομένου 2"/>
          <p:cNvSpPr txBox="1">
            <a:spLocks/>
          </p:cNvSpPr>
          <p:nvPr/>
        </p:nvSpPr>
        <p:spPr>
          <a:xfrm>
            <a:off x="707900" y="1628775"/>
            <a:ext cx="10553700" cy="4050792"/>
          </a:xfrm>
          <a:prstGeom prst="rect">
            <a:avLst/>
          </a:prstGeom>
        </p:spPr>
        <p:txBody>
          <a:bodyPr vert="horz" lIns="91440" tIns="45720" rIns="91440" bIns="45720" rtlCol="0">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0" indent="0">
              <a:buFont typeface="Wingdings" pitchFamily="2" charset="2"/>
              <a:buNone/>
            </a:pPr>
            <a:r>
              <a:rPr lang="el-GR" sz="2800" dirty="0"/>
              <a:t>Περισσότερα για το </a:t>
            </a:r>
            <a:r>
              <a:rPr lang="en-US" sz="2800" dirty="0"/>
              <a:t>APA </a:t>
            </a:r>
            <a:endParaRPr lang="el-GR" sz="2800" dirty="0"/>
          </a:p>
          <a:p>
            <a:pPr marL="0" indent="0">
              <a:buNone/>
            </a:pPr>
            <a:r>
              <a:rPr lang="en-US" sz="2800" dirty="0">
                <a:hlinkClick r:id="rId2"/>
              </a:rPr>
              <a:t>http://eeyem.eap.gr/sites/default/files/ara_ver2.pdf</a:t>
            </a:r>
            <a:r>
              <a:rPr lang="en-US" sz="2800" dirty="0"/>
              <a:t> </a:t>
            </a:r>
            <a:r>
              <a:rPr lang="en-US" sz="2400" dirty="0"/>
              <a:t>(</a:t>
            </a:r>
            <a:r>
              <a:rPr lang="el-GR" sz="2400" dirty="0"/>
              <a:t>ελληνικά) </a:t>
            </a:r>
            <a:endParaRPr lang="en-US" sz="2400" dirty="0"/>
          </a:p>
          <a:p>
            <a:pPr marL="0" indent="0">
              <a:buNone/>
            </a:pPr>
            <a:r>
              <a:rPr lang="en-GB" sz="2800" dirty="0">
                <a:hlinkClick r:id="rId3"/>
              </a:rPr>
              <a:t>https://owl.english.purdue.edu/owl/resource/560/01/</a:t>
            </a:r>
            <a:r>
              <a:rPr lang="en-GB" sz="2800" dirty="0"/>
              <a:t> </a:t>
            </a:r>
            <a:r>
              <a:rPr lang="en-GB" sz="2400" dirty="0"/>
              <a:t>(</a:t>
            </a:r>
            <a:r>
              <a:rPr lang="el-GR" sz="2400" dirty="0"/>
              <a:t>αγγλικά) </a:t>
            </a:r>
          </a:p>
          <a:p>
            <a:pPr marL="0" indent="0">
              <a:buFont typeface="Wingdings" pitchFamily="2" charset="2"/>
              <a:buNone/>
            </a:pPr>
            <a:r>
              <a:rPr lang="el-GR" sz="2400" dirty="0"/>
              <a:t>Το </a:t>
            </a:r>
            <a:r>
              <a:rPr lang="en-US" sz="2400" dirty="0"/>
              <a:t>APA </a:t>
            </a:r>
            <a:r>
              <a:rPr lang="el-GR" sz="2400" dirty="0"/>
              <a:t>αφορά και άλλες μορφοποιήσεις (π.χ. πίνακες, λεζάντες πινάκων και σχημάτων, </a:t>
            </a:r>
            <a:r>
              <a:rPr lang="el-GR" sz="2400" dirty="0" err="1"/>
              <a:t>κλπ</a:t>
            </a:r>
            <a:r>
              <a:rPr lang="el-GR" sz="2400" dirty="0"/>
              <a:t>)</a:t>
            </a:r>
          </a:p>
          <a:p>
            <a:pPr marL="0" indent="0">
              <a:buFont typeface="Wingdings" pitchFamily="2" charset="2"/>
              <a:buNone/>
            </a:pPr>
            <a:endParaRPr lang="el-GR" sz="2200" dirty="0"/>
          </a:p>
        </p:txBody>
      </p:sp>
      <p:sp>
        <p:nvSpPr>
          <p:cNvPr id="7" name="Θέση αριθμού διαφάνειας 6">
            <a:extLst>
              <a:ext uri="{FF2B5EF4-FFF2-40B4-BE49-F238E27FC236}">
                <a16:creationId xmlns:a16="http://schemas.microsoft.com/office/drawing/2014/main" id="{D57604E2-A4E6-4454-BECC-CD59A85517C3}"/>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71551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484632"/>
            <a:ext cx="10058400" cy="706859"/>
          </a:xfrm>
        </p:spPr>
        <p:txBody>
          <a:bodyPr>
            <a:normAutofit/>
          </a:bodyPr>
          <a:lstStyle/>
          <a:p>
            <a:r>
              <a:rPr lang="el-GR" sz="3600" dirty="0">
                <a:solidFill>
                  <a:schemeClr val="accent4">
                    <a:lumMod val="50000"/>
                  </a:schemeClr>
                </a:solidFill>
              </a:rPr>
              <a:t>Η αναζήτηση στο διαδίκτυο</a:t>
            </a:r>
          </a:p>
        </p:txBody>
      </p:sp>
      <p:sp>
        <p:nvSpPr>
          <p:cNvPr id="3" name="Θέση κειμένου 2"/>
          <p:cNvSpPr>
            <a:spLocks noGrp="1"/>
          </p:cNvSpPr>
          <p:nvPr>
            <p:ph type="body" idx="1"/>
          </p:nvPr>
        </p:nvSpPr>
        <p:spPr>
          <a:xfrm>
            <a:off x="1088136" y="1205897"/>
            <a:ext cx="9240982" cy="640080"/>
          </a:xfrm>
        </p:spPr>
        <p:txBody>
          <a:bodyPr/>
          <a:lstStyle/>
          <a:p>
            <a:r>
              <a:rPr lang="el-GR" dirty="0"/>
              <a:t>Κριτήρια αξιολόγησης </a:t>
            </a:r>
            <a:r>
              <a:rPr lang="el-GR" b="0" dirty="0">
                <a:solidFill>
                  <a:schemeClr val="tx1"/>
                </a:solidFill>
              </a:rPr>
              <a:t>(κατεύθυνση και όχι κανόνας χωρίς εξαιρέσεις)</a:t>
            </a:r>
          </a:p>
        </p:txBody>
      </p:sp>
      <p:sp>
        <p:nvSpPr>
          <p:cNvPr id="4" name="Θέση περιεχομένου 3"/>
          <p:cNvSpPr>
            <a:spLocks noGrp="1"/>
          </p:cNvSpPr>
          <p:nvPr>
            <p:ph sz="half" idx="2"/>
          </p:nvPr>
        </p:nvSpPr>
        <p:spPr>
          <a:xfrm>
            <a:off x="1088136" y="1860382"/>
            <a:ext cx="10189464" cy="4412401"/>
          </a:xfrm>
        </p:spPr>
        <p:txBody>
          <a:bodyPr>
            <a:normAutofit fontScale="92500" lnSpcReduction="10000"/>
          </a:bodyPr>
          <a:lstStyle/>
          <a:p>
            <a:r>
              <a:rPr lang="el-GR" sz="2100" b="1" dirty="0">
                <a:solidFill>
                  <a:schemeClr val="accent4">
                    <a:lumMod val="50000"/>
                  </a:schemeClr>
                </a:solidFill>
              </a:rPr>
              <a:t>Σκοπός της Πηγής </a:t>
            </a:r>
            <a:r>
              <a:rPr lang="el-GR" dirty="0"/>
              <a:t>(Εκπαιδευτικός, Εμπορικός, Πληροφοριακός, Προσωπικός κ.α., συνήθως φαίνεται από τον τύπο του διακομιστή: </a:t>
            </a:r>
            <a:r>
              <a:rPr lang="en-US" b="1" dirty="0">
                <a:solidFill>
                  <a:schemeClr val="accent4">
                    <a:lumMod val="50000"/>
                  </a:schemeClr>
                </a:solidFill>
              </a:rPr>
              <a:t>ac, </a:t>
            </a:r>
            <a:r>
              <a:rPr lang="en-US" b="1" dirty="0" err="1">
                <a:solidFill>
                  <a:schemeClr val="accent4">
                    <a:lumMod val="50000"/>
                  </a:schemeClr>
                </a:solidFill>
              </a:rPr>
              <a:t>edu</a:t>
            </a:r>
            <a:r>
              <a:rPr lang="en-US" b="1" dirty="0">
                <a:solidFill>
                  <a:schemeClr val="accent4">
                    <a:lumMod val="50000"/>
                  </a:schemeClr>
                </a:solidFill>
              </a:rPr>
              <a:t>, </a:t>
            </a:r>
            <a:r>
              <a:rPr lang="en-US" dirty="0" err="1"/>
              <a:t>gov</a:t>
            </a:r>
            <a:r>
              <a:rPr lang="en-US" dirty="0"/>
              <a:t>, com, org, </a:t>
            </a:r>
            <a:r>
              <a:rPr lang="en-US" sz="2200" b="1" dirty="0"/>
              <a:t>˜</a:t>
            </a:r>
            <a:r>
              <a:rPr lang="el-GR" sz="2200" b="1" dirty="0"/>
              <a:t> </a:t>
            </a:r>
            <a:r>
              <a:rPr lang="el-GR" sz="2200" dirty="0"/>
              <a:t>(προσωπική ιστοσελίδα)</a:t>
            </a:r>
          </a:p>
          <a:p>
            <a:r>
              <a:rPr lang="el-GR" sz="2100" b="1" dirty="0">
                <a:solidFill>
                  <a:schemeClr val="accent4">
                    <a:lumMod val="50000"/>
                  </a:schemeClr>
                </a:solidFill>
              </a:rPr>
              <a:t>Αξιοπιστία </a:t>
            </a:r>
            <a:r>
              <a:rPr lang="el-GR" dirty="0"/>
              <a:t>(αναφέρεται το όνομα του συγγραφέα; η ιδιότητά του; είναι σχετικός με το θέμα; υπάρχουν στοιχεία για αυτό; υπάρχουν στοιχεία επικοινωνίας με τον συγγραφέα; Η πηγή έχει δημιουργηθεί από έγκυρο οργανισμό, π.χ. πανεπιστήμιο)</a:t>
            </a:r>
          </a:p>
          <a:p>
            <a:r>
              <a:rPr lang="el-GR" sz="2100" b="1" dirty="0">
                <a:solidFill>
                  <a:schemeClr val="accent4">
                    <a:lumMod val="50000"/>
                  </a:schemeClr>
                </a:solidFill>
              </a:rPr>
              <a:t>Τεκμηρίωση Πληροφοριών </a:t>
            </a:r>
            <a:r>
              <a:rPr lang="el-GR" dirty="0"/>
              <a:t>(βιβλιογραφία, σύνδεσμοι σε σχετικές/κατάλληλες ιστοσελίδες)</a:t>
            </a:r>
          </a:p>
          <a:p>
            <a:r>
              <a:rPr lang="el-GR" sz="2100" b="1" dirty="0">
                <a:solidFill>
                  <a:schemeClr val="accent4">
                    <a:lumMod val="50000"/>
                  </a:schemeClr>
                </a:solidFill>
              </a:rPr>
              <a:t>Αντικειμενικότητα Πληροφοριών </a:t>
            </a:r>
            <a:r>
              <a:rPr lang="el-GR" dirty="0"/>
              <a:t>(αμεροληψία, απόψεις επηρεασμένες από ιδεολογικά ή και οικονομικά οφέλη, η ταυτότητα του συγγραφέα ή του οργανισμού δείχνει προκατάληψη;)</a:t>
            </a:r>
          </a:p>
          <a:p>
            <a:r>
              <a:rPr lang="el-GR" sz="2100" b="1" dirty="0">
                <a:solidFill>
                  <a:schemeClr val="accent4">
                    <a:lumMod val="50000"/>
                  </a:schemeClr>
                </a:solidFill>
              </a:rPr>
              <a:t>Επικαιρότητα Πληροφοριών </a:t>
            </a:r>
            <a:r>
              <a:rPr lang="el-GR" dirty="0"/>
              <a:t>(ημερομηνίες δημιουργίας ή τελευταία ενημέρωσης της ιστοσελίδας)</a:t>
            </a:r>
          </a:p>
          <a:p>
            <a:r>
              <a:rPr lang="el-GR" sz="2100" b="1" dirty="0">
                <a:solidFill>
                  <a:schemeClr val="accent4">
                    <a:lumMod val="50000"/>
                  </a:schemeClr>
                </a:solidFill>
              </a:rPr>
              <a:t>Προσβασιμότητα της Πηγής </a:t>
            </a:r>
            <a:r>
              <a:rPr lang="el-GR" dirty="0"/>
              <a:t>(εύκολη και γρήγορη πλοήγηση, υπάρχουν ανενεργοί σύνδεσμοι; υπάρχουν διαφημίσεις;)</a:t>
            </a:r>
          </a:p>
          <a:p>
            <a:r>
              <a:rPr lang="el-GR" sz="2100" b="1" dirty="0">
                <a:solidFill>
                  <a:schemeClr val="accent4">
                    <a:lumMod val="50000"/>
                  </a:schemeClr>
                </a:solidFill>
              </a:rPr>
              <a:t>Σαφήνεια Περιεχομένου της Πηγής </a:t>
            </a:r>
            <a:r>
              <a:rPr lang="el-GR" dirty="0"/>
              <a:t>(καλά οργανωμένο κείμενο, σαφήνεια πληροφοριών, υπάρχουν ορθογραφικά ή συντακτικά λάθη)</a:t>
            </a:r>
          </a:p>
        </p:txBody>
      </p:sp>
      <p:sp>
        <p:nvSpPr>
          <p:cNvPr id="7" name="Θέση υποσέλιδου 6"/>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9" name="TextBox 8"/>
          <p:cNvSpPr txBox="1"/>
          <p:nvPr/>
        </p:nvSpPr>
        <p:spPr>
          <a:xfrm>
            <a:off x="8021782" y="6162958"/>
            <a:ext cx="4170218" cy="584775"/>
          </a:xfrm>
          <a:prstGeom prst="rect">
            <a:avLst/>
          </a:prstGeom>
          <a:noFill/>
        </p:spPr>
        <p:txBody>
          <a:bodyPr wrap="square" rtlCol="0">
            <a:spAutoFit/>
          </a:bodyPr>
          <a:lstStyle/>
          <a:p>
            <a:r>
              <a:rPr lang="el-GR" sz="1600" dirty="0">
                <a:solidFill>
                  <a:schemeClr val="accent4">
                    <a:lumMod val="50000"/>
                  </a:schemeClr>
                </a:solidFill>
              </a:rPr>
              <a:t>Βιβλιοθήκη Πανεπιστημίου Κύπρου </a:t>
            </a:r>
            <a:r>
              <a:rPr lang="en-US" sz="1600" dirty="0">
                <a:solidFill>
                  <a:schemeClr val="accent4">
                    <a:lumMod val="50000"/>
                  </a:schemeClr>
                </a:solidFill>
              </a:rPr>
              <a:t>library.ucy.ac.cy</a:t>
            </a:r>
            <a:endParaRPr lang="el-GR" sz="1600" dirty="0">
              <a:solidFill>
                <a:schemeClr val="accent4">
                  <a:lumMod val="50000"/>
                </a:schemeClr>
              </a:solidFill>
            </a:endParaRPr>
          </a:p>
        </p:txBody>
      </p:sp>
      <p:sp>
        <p:nvSpPr>
          <p:cNvPr id="5" name="Θέση αριθμού διαφάνειας 4">
            <a:extLst>
              <a:ext uri="{FF2B5EF4-FFF2-40B4-BE49-F238E27FC236}">
                <a16:creationId xmlns:a16="http://schemas.microsoft.com/office/drawing/2014/main" id="{327AD707-9871-4F44-9E1A-826584C3B239}"/>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3869314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484632"/>
            <a:ext cx="10058400" cy="706859"/>
          </a:xfrm>
        </p:spPr>
        <p:txBody>
          <a:bodyPr>
            <a:normAutofit/>
          </a:bodyPr>
          <a:lstStyle/>
          <a:p>
            <a:r>
              <a:rPr lang="el-GR" sz="3600" dirty="0">
                <a:solidFill>
                  <a:schemeClr val="accent4">
                    <a:lumMod val="50000"/>
                  </a:schemeClr>
                </a:solidFill>
              </a:rPr>
              <a:t>Η αναζήτηση στο διαδίκτυο</a:t>
            </a:r>
          </a:p>
        </p:txBody>
      </p:sp>
      <p:sp>
        <p:nvSpPr>
          <p:cNvPr id="7" name="Θέση υποσέλιδου 6"/>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6" name="Θέση περιεχομένου 5"/>
          <p:cNvSpPr>
            <a:spLocks noGrp="1"/>
          </p:cNvSpPr>
          <p:nvPr>
            <p:ph sz="half" idx="2"/>
          </p:nvPr>
        </p:nvSpPr>
        <p:spPr>
          <a:xfrm>
            <a:off x="1069848" y="1427018"/>
            <a:ext cx="10401716" cy="4635731"/>
          </a:xfrm>
        </p:spPr>
        <p:txBody>
          <a:bodyPr>
            <a:normAutofit/>
          </a:bodyPr>
          <a:lstStyle/>
          <a:p>
            <a:pPr marL="0" indent="0">
              <a:lnSpc>
                <a:spcPct val="250000"/>
              </a:lnSpc>
              <a:buNone/>
            </a:pPr>
            <a:r>
              <a:rPr lang="el-GR" sz="2800" dirty="0"/>
              <a:t>Είναι η </a:t>
            </a:r>
            <a:r>
              <a:rPr lang="en-US" sz="2800" dirty="0"/>
              <a:t>Wikipedia </a:t>
            </a:r>
            <a:r>
              <a:rPr lang="el-GR" sz="2800" dirty="0"/>
              <a:t>επιστημονική πηγή;</a:t>
            </a:r>
          </a:p>
          <a:p>
            <a:pPr marL="0" indent="0">
              <a:lnSpc>
                <a:spcPct val="250000"/>
              </a:lnSpc>
              <a:buNone/>
            </a:pPr>
            <a:r>
              <a:rPr lang="el-GR" sz="2800" dirty="0"/>
              <a:t>Είναι η </a:t>
            </a:r>
            <a:r>
              <a:rPr lang="en-US" sz="2800" dirty="0"/>
              <a:t>Wikipedia </a:t>
            </a:r>
            <a:r>
              <a:rPr lang="el-GR" sz="2800" dirty="0"/>
              <a:t>αξιόπιστη;</a:t>
            </a:r>
          </a:p>
          <a:p>
            <a:pPr marL="0" indent="0">
              <a:lnSpc>
                <a:spcPct val="250000"/>
              </a:lnSpc>
              <a:buNone/>
            </a:pPr>
            <a:r>
              <a:rPr lang="el-GR" sz="2800" dirty="0"/>
              <a:t>Είναι η </a:t>
            </a:r>
            <a:r>
              <a:rPr lang="en-US" sz="2800" dirty="0"/>
              <a:t>Wikipedia </a:t>
            </a:r>
            <a:r>
              <a:rPr lang="el-GR" sz="2800" dirty="0"/>
              <a:t>χρήσιμη; Πώς;</a:t>
            </a:r>
          </a:p>
          <a:p>
            <a:pPr marL="0" indent="0">
              <a:buNone/>
            </a:pPr>
            <a:endParaRPr lang="el-GR" dirty="0"/>
          </a:p>
        </p:txBody>
      </p:sp>
      <p:pic>
        <p:nvPicPr>
          <p:cNvPr id="1026" name="Picture 2" descr="Goal Setting   Proc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5784" y="2307474"/>
            <a:ext cx="4257675" cy="2971800"/>
          </a:xfrm>
          <a:prstGeom prst="rect">
            <a:avLst/>
          </a:prstGeom>
          <a:noFill/>
          <a:extLst>
            <a:ext uri="{909E8E84-426E-40DD-AFC4-6F175D3DCCD1}">
              <a14:hiddenFill xmlns:a14="http://schemas.microsoft.com/office/drawing/2010/main">
                <a:solidFill>
                  <a:srgbClr val="FFFFFF"/>
                </a:solidFill>
              </a14:hiddenFill>
            </a:ext>
          </a:extLst>
        </p:spPr>
      </p:pic>
      <p:sp>
        <p:nvSpPr>
          <p:cNvPr id="3" name="Θέση αριθμού διαφάνειας 2">
            <a:extLst>
              <a:ext uri="{FF2B5EF4-FFF2-40B4-BE49-F238E27FC236}">
                <a16:creationId xmlns:a16="http://schemas.microsoft.com/office/drawing/2014/main" id="{9926D367-DCAE-4A42-A5FD-01BA625AEA9C}"/>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2525450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484632"/>
            <a:ext cx="10058400" cy="956241"/>
          </a:xfrm>
        </p:spPr>
        <p:txBody>
          <a:bodyPr>
            <a:normAutofit/>
          </a:bodyPr>
          <a:lstStyle/>
          <a:p>
            <a:r>
              <a:rPr lang="el-GR" sz="3600" dirty="0">
                <a:solidFill>
                  <a:schemeClr val="accent4">
                    <a:lumMod val="50000"/>
                  </a:schemeClr>
                </a:solidFill>
              </a:rPr>
              <a:t>Τι θα ήταν καλό να αποφεύγουμε</a:t>
            </a:r>
          </a:p>
        </p:txBody>
      </p:sp>
      <p:sp>
        <p:nvSpPr>
          <p:cNvPr id="3" name="Θέση περιεχομένου 2"/>
          <p:cNvSpPr>
            <a:spLocks noGrp="1"/>
          </p:cNvSpPr>
          <p:nvPr>
            <p:ph idx="1"/>
          </p:nvPr>
        </p:nvSpPr>
        <p:spPr>
          <a:xfrm>
            <a:off x="1088136" y="1401110"/>
            <a:ext cx="10058400" cy="4871674"/>
          </a:xfrm>
        </p:spPr>
        <p:txBody>
          <a:bodyPr>
            <a:normAutofit lnSpcReduction="10000"/>
          </a:bodyPr>
          <a:lstStyle/>
          <a:p>
            <a:pPr>
              <a:lnSpc>
                <a:spcPct val="150000"/>
              </a:lnSpc>
            </a:pPr>
            <a:r>
              <a:rPr lang="el-GR" dirty="0"/>
              <a:t>Να βασίζουμε την εργασία μας μόνο σε ιστοσελίδες</a:t>
            </a:r>
          </a:p>
          <a:p>
            <a:pPr>
              <a:lnSpc>
                <a:spcPct val="150000"/>
              </a:lnSpc>
            </a:pPr>
            <a:r>
              <a:rPr lang="el-GR" dirty="0"/>
              <a:t>Να αναπαράγουμε επί λέξει ότι διαβάσαμε.</a:t>
            </a:r>
          </a:p>
          <a:p>
            <a:pPr>
              <a:lnSpc>
                <a:spcPct val="150000"/>
              </a:lnSpc>
            </a:pPr>
            <a:r>
              <a:rPr lang="el-GR" dirty="0"/>
              <a:t>Αν αναπαράγουμε και μάλιστα χωρίς αναφορά, είναι λόγος απόρριψης της εργασίας (λογοκλοπή)</a:t>
            </a:r>
          </a:p>
          <a:p>
            <a:pPr>
              <a:lnSpc>
                <a:spcPct val="150000"/>
              </a:lnSpc>
            </a:pPr>
            <a:r>
              <a:rPr lang="el-GR" dirty="0"/>
              <a:t>Να βασιζόμαστε σε περιορισμένο αριθμό πηγών (π.χ. 1-2 βιβλία)</a:t>
            </a:r>
          </a:p>
          <a:p>
            <a:pPr>
              <a:lnSpc>
                <a:spcPct val="150000"/>
              </a:lnSpc>
            </a:pPr>
            <a:r>
              <a:rPr lang="el-GR" dirty="0"/>
              <a:t>Να κάνουμε εκτεταμένη χρήση του «… ο Α υποστηρίζει (όπως αναφέρεται από τον Β, 2016)…». Σε αυτή την περίπτωση στον κατάλογο των βιβλιογραφικών μας αναφορών θα αναφερθεί ο Β.</a:t>
            </a:r>
          </a:p>
          <a:p>
            <a:pPr>
              <a:lnSpc>
                <a:spcPct val="150000"/>
              </a:lnSpc>
            </a:pPr>
            <a:r>
              <a:rPr lang="el-GR" dirty="0"/>
              <a:t>Εφημερίδες;</a:t>
            </a:r>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Θέση αριθμού διαφάνειας 4">
            <a:extLst>
              <a:ext uri="{FF2B5EF4-FFF2-40B4-BE49-F238E27FC236}">
                <a16:creationId xmlns:a16="http://schemas.microsoft.com/office/drawing/2014/main" id="{FDA7B1F1-C333-4842-9FA9-ADC794A1E8F7}"/>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846716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B97BDB-A074-4B9C-8F55-7A9B3E3B9FAE}"/>
              </a:ext>
            </a:extLst>
          </p:cNvPr>
          <p:cNvSpPr>
            <a:spLocks noGrp="1"/>
          </p:cNvSpPr>
          <p:nvPr>
            <p:ph type="title"/>
          </p:nvPr>
        </p:nvSpPr>
        <p:spPr>
          <a:xfrm>
            <a:off x="213891" y="0"/>
            <a:ext cx="10058400" cy="1609344"/>
          </a:xfrm>
        </p:spPr>
        <p:txBody>
          <a:bodyPr/>
          <a:lstStyle/>
          <a:p>
            <a:r>
              <a:rPr lang="el-GR" dirty="0"/>
              <a:t>Η περίληψη</a:t>
            </a:r>
          </a:p>
        </p:txBody>
      </p:sp>
      <p:sp>
        <p:nvSpPr>
          <p:cNvPr id="4" name="Θέση υποσέλιδου 3">
            <a:extLst>
              <a:ext uri="{FF2B5EF4-FFF2-40B4-BE49-F238E27FC236}">
                <a16:creationId xmlns:a16="http://schemas.microsoft.com/office/drawing/2014/main" id="{001332C4-4690-4836-BCF6-05745F5A76E4}"/>
              </a:ext>
            </a:extLst>
          </p:cNvPr>
          <p:cNvSpPr>
            <a:spLocks noGrp="1"/>
          </p:cNvSpPr>
          <p:nvPr>
            <p:ph type="ftr" sz="quarter" idx="11"/>
          </p:nvPr>
        </p:nvSpPr>
        <p:spPr>
          <a:xfrm>
            <a:off x="117466" y="6455346"/>
            <a:ext cx="6327648" cy="365125"/>
          </a:xfrm>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pic>
        <p:nvPicPr>
          <p:cNvPr id="8" name="Θέση περιεχομένου 7">
            <a:extLst>
              <a:ext uri="{FF2B5EF4-FFF2-40B4-BE49-F238E27FC236}">
                <a16:creationId xmlns:a16="http://schemas.microsoft.com/office/drawing/2014/main" id="{EFA73ABE-443D-40AC-BBA8-379F5B28A770}"/>
              </a:ext>
            </a:extLst>
          </p:cNvPr>
          <p:cNvPicPr>
            <a:picLocks noGrp="1" noChangeAspect="1"/>
          </p:cNvPicPr>
          <p:nvPr>
            <p:ph idx="1"/>
          </p:nvPr>
        </p:nvPicPr>
        <p:blipFill>
          <a:blip r:embed="rId2"/>
          <a:stretch>
            <a:fillRect/>
          </a:stretch>
        </p:blipFill>
        <p:spPr>
          <a:xfrm>
            <a:off x="4699752" y="37529"/>
            <a:ext cx="6796670" cy="6052693"/>
          </a:xfrm>
        </p:spPr>
      </p:pic>
      <p:sp>
        <p:nvSpPr>
          <p:cNvPr id="9" name="Θέση αριθμού διαφάνειας 8">
            <a:extLst>
              <a:ext uri="{FF2B5EF4-FFF2-40B4-BE49-F238E27FC236}">
                <a16:creationId xmlns:a16="http://schemas.microsoft.com/office/drawing/2014/main" id="{F9279405-D8CC-4261-8505-F7B53D071771}"/>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2802400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484632"/>
            <a:ext cx="10058400" cy="928532"/>
          </a:xfrm>
        </p:spPr>
        <p:txBody>
          <a:bodyPr>
            <a:normAutofit/>
          </a:bodyPr>
          <a:lstStyle/>
          <a:p>
            <a:r>
              <a:rPr lang="el-GR" sz="3600" dirty="0">
                <a:solidFill>
                  <a:schemeClr val="accent4">
                    <a:lumMod val="50000"/>
                  </a:schemeClr>
                </a:solidFill>
              </a:rPr>
              <a:t>Οι εργασίες των μαθημάτων</a:t>
            </a:r>
          </a:p>
        </p:txBody>
      </p:sp>
      <p:sp>
        <p:nvSpPr>
          <p:cNvPr id="3" name="Θέση περιεχομένου 2"/>
          <p:cNvSpPr>
            <a:spLocks noGrp="1"/>
          </p:cNvSpPr>
          <p:nvPr>
            <p:ph idx="1"/>
          </p:nvPr>
        </p:nvSpPr>
        <p:spPr>
          <a:xfrm>
            <a:off x="1088136" y="1705772"/>
            <a:ext cx="10058400" cy="4050792"/>
          </a:xfrm>
        </p:spPr>
        <p:txBody>
          <a:bodyPr/>
          <a:lstStyle/>
          <a:p>
            <a:r>
              <a:rPr lang="el-GR" dirty="0"/>
              <a:t>Συνήθως δίνονται οδηγίες αρκετά λεπτομερείς</a:t>
            </a:r>
          </a:p>
          <a:p>
            <a:r>
              <a:rPr lang="el-GR" dirty="0"/>
              <a:t>Ισχύουν όμως τα γενικά χαρακτηριστικά που αφορούν τον επιστημονικό λόγο και την επιστημονική τεκμηρίωση (βιβλιογραφία).</a:t>
            </a:r>
          </a:p>
          <a:p>
            <a:r>
              <a:rPr lang="el-GR" dirty="0"/>
              <a:t>Συνήθως ο χώρος για την παράθεση επιχειρημάτων είναι περιορισμένος, όμως η εργασία θα πρέπει να είναι αντικειμενική και τα επιχειρήματα θα πρέπει να υποστηρίζονται με έγκυρες δημοσιευμένες βιβλιογραφικές αναφορές (βιβλία, άρθρα σε επιστημονικά περιοδικά, έγκυρες πηγές στο διαδίκτυο).</a:t>
            </a:r>
          </a:p>
          <a:p>
            <a:r>
              <a:rPr lang="el-GR" dirty="0"/>
              <a:t>Η μελέτη και η κατανόηση ενός θέματος (σκοπός της εργασίας) γίνεται πιο εμφανής με κάποια στοιχεία πρωτοτυπίας όπως η χρήση πρόσθετης βιβλιογραφίας για τη διατύπωση μια διαφορετικής οπτικής ή η διατύπωση κάποιου προσωπικού επιχειρήματος με την ανάλογη βιβλιογραφική υποστήριξη.</a:t>
            </a:r>
          </a:p>
          <a:p>
            <a:r>
              <a:rPr lang="el-GR" dirty="0"/>
              <a:t>Η χρήση ενοτήτων βοηθά στην καλύτερη οργάνωση του υλικού που παρουσιάζουμε.</a:t>
            </a:r>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Θέση αριθμού διαφάνειας 4">
            <a:extLst>
              <a:ext uri="{FF2B5EF4-FFF2-40B4-BE49-F238E27FC236}">
                <a16:creationId xmlns:a16="http://schemas.microsoft.com/office/drawing/2014/main" id="{E06EF585-F6EA-4C9A-8E61-C10E8DDD54A2}"/>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289414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484632"/>
            <a:ext cx="10058400" cy="1011659"/>
          </a:xfrm>
        </p:spPr>
        <p:txBody>
          <a:bodyPr>
            <a:normAutofit/>
          </a:bodyPr>
          <a:lstStyle/>
          <a:p>
            <a:r>
              <a:rPr lang="el-GR" sz="3600" dirty="0">
                <a:solidFill>
                  <a:schemeClr val="accent4">
                    <a:lumMod val="50000"/>
                  </a:schemeClr>
                </a:solidFill>
              </a:rPr>
              <a:t>Τα είδη των επιστημονικών εργασιών</a:t>
            </a:r>
          </a:p>
        </p:txBody>
      </p:sp>
      <p:sp>
        <p:nvSpPr>
          <p:cNvPr id="3" name="Θέση περιεχομένου 2"/>
          <p:cNvSpPr>
            <a:spLocks noGrp="1"/>
          </p:cNvSpPr>
          <p:nvPr>
            <p:ph idx="1"/>
          </p:nvPr>
        </p:nvSpPr>
        <p:spPr>
          <a:xfrm>
            <a:off x="1069848" y="1711894"/>
            <a:ext cx="10058400" cy="4266397"/>
          </a:xfrm>
        </p:spPr>
        <p:txBody>
          <a:bodyPr/>
          <a:lstStyle/>
          <a:p>
            <a:r>
              <a:rPr lang="el-GR" dirty="0"/>
              <a:t>Μονογραφία (λεπτομερής επιστημονική πραγματεία για ένα ειδικό θέμα)</a:t>
            </a:r>
          </a:p>
          <a:p>
            <a:r>
              <a:rPr lang="el-GR" dirty="0"/>
              <a:t>Διδακτορική διατριβή (ολοκληρωμένη πραγμάτευση ενός θέματος που τεκμηριώνεται μετά από έρευνα και καταλήγει σε πρωτότυπα συμπεράσματα)</a:t>
            </a:r>
          </a:p>
          <a:p>
            <a:r>
              <a:rPr lang="el-GR" dirty="0"/>
              <a:t>Άρθρο σε επιστημονικό περιοδικό (επιστημονική εργασία περιορισμένης έκτασης που παρουσιάζει πρωτότυπα συμπεράσματα)</a:t>
            </a:r>
          </a:p>
          <a:p>
            <a:pPr marL="0" indent="0">
              <a:buNone/>
            </a:pPr>
            <a:r>
              <a:rPr lang="el-GR" dirty="0"/>
              <a:t>Εργασίες στο πλαίσιο της εκπαιδευτικής διαδικασίας</a:t>
            </a:r>
          </a:p>
          <a:p>
            <a:r>
              <a:rPr lang="el-GR" dirty="0"/>
              <a:t>Εργασίες που εκπονούνται στο πλαίσιο ενός προπτυχιακού ή μεταπτυχιακού μαθήματος  (συνήθως δοκίμια)</a:t>
            </a:r>
          </a:p>
          <a:p>
            <a:r>
              <a:rPr lang="el-GR" dirty="0"/>
              <a:t>Πτυχιακή εργασία </a:t>
            </a:r>
          </a:p>
          <a:p>
            <a:r>
              <a:rPr lang="el-GR" dirty="0"/>
              <a:t>Μεταπτυχιακή διπλωματική εργασία </a:t>
            </a:r>
          </a:p>
          <a:p>
            <a:r>
              <a:rPr lang="el-GR" dirty="0"/>
              <a:t>Διδακτορική διατριβή</a:t>
            </a:r>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TextBox 4"/>
          <p:cNvSpPr txBox="1"/>
          <p:nvPr/>
        </p:nvSpPr>
        <p:spPr>
          <a:xfrm>
            <a:off x="6473120" y="5978291"/>
            <a:ext cx="5611091" cy="954107"/>
          </a:xfrm>
          <a:prstGeom prst="rect">
            <a:avLst/>
          </a:prstGeom>
          <a:noFill/>
        </p:spPr>
        <p:txBody>
          <a:bodyPr wrap="square" rtlCol="0">
            <a:spAutoFit/>
          </a:bodyPr>
          <a:lstStyle/>
          <a:p>
            <a:r>
              <a:rPr lang="el-GR" sz="1400" dirty="0" err="1"/>
              <a:t>Τζωαννοπούλου</a:t>
            </a:r>
            <a:r>
              <a:rPr lang="el-GR" sz="1400" dirty="0"/>
              <a:t>, Μ. &amp; Πολίτης, Π. (2013). Οδηγός Συγγραφής Επιστημονικών  Εργασιών. Τμήμα Δημοσιογραφίας και ΜΜΕ – ΑΠΘ. </a:t>
            </a:r>
            <a:r>
              <a:rPr lang="en-US" sz="1400" dirty="0"/>
              <a:t>http://www.jour.auth.gr/wp-content/uploads/2014/02/odigos-syggrafis.pdf</a:t>
            </a:r>
            <a:endParaRPr lang="el-GR" sz="1400" dirty="0"/>
          </a:p>
        </p:txBody>
      </p:sp>
      <p:sp>
        <p:nvSpPr>
          <p:cNvPr id="6" name="Ορθογώνιο: Στρογγύλεμα γωνιών 5"/>
          <p:cNvSpPr/>
          <p:nvPr/>
        </p:nvSpPr>
        <p:spPr>
          <a:xfrm>
            <a:off x="6276109" y="4558145"/>
            <a:ext cx="4391891" cy="471055"/>
          </a:xfrm>
          <a:prstGeom prst="roundRect">
            <a:avLst/>
          </a:prstGeom>
          <a:solidFill>
            <a:srgbClr val="7470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Γκρίζα Βιβλιογραφία = Μη δημοσιευμένη εργασία</a:t>
            </a:r>
          </a:p>
        </p:txBody>
      </p:sp>
      <p:sp>
        <p:nvSpPr>
          <p:cNvPr id="7" name="Ορθογώνιο: Στρογγύλεμα γωνιών 6"/>
          <p:cNvSpPr/>
          <p:nvPr/>
        </p:nvSpPr>
        <p:spPr>
          <a:xfrm>
            <a:off x="6276109" y="5313274"/>
            <a:ext cx="4391891" cy="443345"/>
          </a:xfrm>
          <a:prstGeom prst="roundRect">
            <a:avLst/>
          </a:prstGeom>
          <a:solidFill>
            <a:schemeClr val="bg1"/>
          </a:solidFill>
          <a:ln>
            <a:solidFill>
              <a:srgbClr val="7470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chemeClr val="accent4">
                    <a:lumMod val="50000"/>
                  </a:schemeClr>
                </a:solidFill>
              </a:rPr>
              <a:t>Η έκταση των εργασιών</a:t>
            </a:r>
          </a:p>
        </p:txBody>
      </p:sp>
      <p:sp>
        <p:nvSpPr>
          <p:cNvPr id="8" name="Θέση αριθμού διαφάνειας 7">
            <a:extLst>
              <a:ext uri="{FF2B5EF4-FFF2-40B4-BE49-F238E27FC236}">
                <a16:creationId xmlns:a16="http://schemas.microsoft.com/office/drawing/2014/main" id="{5E7D307B-A7BA-4A00-B718-5C8619BB3DDC}"/>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06233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solidFill>
                  <a:schemeClr val="accent4">
                    <a:lumMod val="50000"/>
                  </a:schemeClr>
                </a:solidFill>
              </a:rPr>
              <a:t>Ο ακαδημαϊκός/επιστημονικός χαρακτήρας της εργασίας</a:t>
            </a:r>
          </a:p>
        </p:txBody>
      </p:sp>
      <p:sp>
        <p:nvSpPr>
          <p:cNvPr id="3" name="Θέση περιεχομένου 2"/>
          <p:cNvSpPr>
            <a:spLocks noGrp="1"/>
          </p:cNvSpPr>
          <p:nvPr>
            <p:ph idx="1"/>
          </p:nvPr>
        </p:nvSpPr>
        <p:spPr/>
        <p:txBody>
          <a:bodyPr>
            <a:normAutofit/>
          </a:bodyPr>
          <a:lstStyle/>
          <a:p>
            <a:pPr marL="0" indent="0">
              <a:lnSpc>
                <a:spcPct val="150000"/>
              </a:lnSpc>
              <a:buNone/>
            </a:pPr>
            <a:r>
              <a:rPr lang="el-GR" sz="2400" dirty="0"/>
              <a:t>Σημαντικές ενδείξεις</a:t>
            </a:r>
          </a:p>
          <a:p>
            <a:pPr>
              <a:lnSpc>
                <a:spcPct val="150000"/>
              </a:lnSpc>
            </a:pPr>
            <a:r>
              <a:rPr lang="el-GR" sz="2400" dirty="0"/>
              <a:t>Το </a:t>
            </a:r>
            <a:r>
              <a:rPr lang="el-GR" sz="2400" b="1" dirty="0">
                <a:solidFill>
                  <a:schemeClr val="accent4">
                    <a:lumMod val="50000"/>
                  </a:schemeClr>
                </a:solidFill>
              </a:rPr>
              <a:t>περιεχόμενο</a:t>
            </a:r>
            <a:endParaRPr lang="el-GR" sz="2400" dirty="0">
              <a:solidFill>
                <a:schemeClr val="accent4">
                  <a:lumMod val="50000"/>
                </a:schemeClr>
              </a:solidFill>
            </a:endParaRPr>
          </a:p>
          <a:p>
            <a:pPr>
              <a:lnSpc>
                <a:spcPct val="150000"/>
              </a:lnSpc>
            </a:pPr>
            <a:r>
              <a:rPr lang="el-GR" sz="2400" dirty="0"/>
              <a:t>Η </a:t>
            </a:r>
            <a:r>
              <a:rPr lang="el-GR" sz="2400" b="1" dirty="0">
                <a:solidFill>
                  <a:schemeClr val="accent4">
                    <a:lumMod val="50000"/>
                  </a:schemeClr>
                </a:solidFill>
              </a:rPr>
              <a:t>δομή</a:t>
            </a:r>
            <a:r>
              <a:rPr lang="el-GR" sz="2400" b="1" dirty="0"/>
              <a:t> </a:t>
            </a:r>
            <a:r>
              <a:rPr lang="el-GR" sz="2400" dirty="0"/>
              <a:t>της εργασίας</a:t>
            </a:r>
          </a:p>
          <a:p>
            <a:pPr>
              <a:lnSpc>
                <a:spcPct val="150000"/>
              </a:lnSpc>
            </a:pPr>
            <a:r>
              <a:rPr lang="el-GR" sz="2400" b="1" dirty="0">
                <a:solidFill>
                  <a:schemeClr val="accent4">
                    <a:lumMod val="50000"/>
                  </a:schemeClr>
                </a:solidFill>
              </a:rPr>
              <a:t>Η ύπαρξη </a:t>
            </a:r>
            <a:r>
              <a:rPr lang="el-GR" sz="2400" dirty="0"/>
              <a:t>και ο </a:t>
            </a:r>
            <a:r>
              <a:rPr lang="el-GR" sz="2400" b="1" dirty="0">
                <a:solidFill>
                  <a:schemeClr val="accent4">
                    <a:lumMod val="50000"/>
                  </a:schemeClr>
                </a:solidFill>
              </a:rPr>
              <a:t>τρόπος γραφής </a:t>
            </a:r>
            <a:r>
              <a:rPr lang="el-GR" sz="2400" dirty="0"/>
              <a:t>των </a:t>
            </a:r>
            <a:r>
              <a:rPr lang="el-GR" sz="2400" b="1" dirty="0">
                <a:solidFill>
                  <a:schemeClr val="accent4">
                    <a:lumMod val="50000"/>
                  </a:schemeClr>
                </a:solidFill>
              </a:rPr>
              <a:t>βιβλιογραφικών ανα</a:t>
            </a:r>
            <a:r>
              <a:rPr lang="el-GR" sz="2400" b="1" dirty="0"/>
              <a:t>φορών </a:t>
            </a:r>
            <a:r>
              <a:rPr lang="el-GR" sz="2400" dirty="0"/>
              <a:t>(</a:t>
            </a:r>
            <a:r>
              <a:rPr lang="el-GR" sz="2400" dirty="0" err="1"/>
              <a:t>ενδοκειμενικές</a:t>
            </a:r>
            <a:r>
              <a:rPr lang="el-GR" sz="2400" dirty="0"/>
              <a:t> και κατάλογος αναφορών στο τέλος)</a:t>
            </a:r>
          </a:p>
          <a:p>
            <a:pPr>
              <a:lnSpc>
                <a:spcPct val="150000"/>
              </a:lnSpc>
            </a:pPr>
            <a:r>
              <a:rPr lang="el-GR" sz="2400" dirty="0"/>
              <a:t>Ο </a:t>
            </a:r>
            <a:r>
              <a:rPr lang="el-GR" sz="2400" b="1" dirty="0">
                <a:solidFill>
                  <a:schemeClr val="accent4">
                    <a:lumMod val="50000"/>
                  </a:schemeClr>
                </a:solidFill>
              </a:rPr>
              <a:t>λόγος</a:t>
            </a:r>
            <a:r>
              <a:rPr lang="el-GR" sz="2400" dirty="0"/>
              <a:t>/Η </a:t>
            </a:r>
            <a:r>
              <a:rPr lang="el-GR" sz="2400" b="1" dirty="0">
                <a:solidFill>
                  <a:schemeClr val="accent4">
                    <a:lumMod val="50000"/>
                  </a:schemeClr>
                </a:solidFill>
              </a:rPr>
              <a:t>γλώσσα</a:t>
            </a:r>
            <a:r>
              <a:rPr lang="el-GR" sz="2400" b="1" dirty="0"/>
              <a:t> </a:t>
            </a:r>
            <a:r>
              <a:rPr lang="el-GR" sz="2400" dirty="0"/>
              <a:t>του κειμένου</a:t>
            </a:r>
          </a:p>
          <a:p>
            <a:pPr>
              <a:lnSpc>
                <a:spcPct val="150000"/>
              </a:lnSpc>
            </a:pPr>
            <a:endParaRPr lang="el-GR" sz="2400" dirty="0"/>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Θέση αριθμού διαφάνειας 4">
            <a:extLst>
              <a:ext uri="{FF2B5EF4-FFF2-40B4-BE49-F238E27FC236}">
                <a16:creationId xmlns:a16="http://schemas.microsoft.com/office/drawing/2014/main" id="{F12344B7-8316-49DB-B998-B7EE8376F59A}"/>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571996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484632"/>
            <a:ext cx="10058400" cy="956241"/>
          </a:xfrm>
        </p:spPr>
        <p:txBody>
          <a:bodyPr>
            <a:normAutofit/>
          </a:bodyPr>
          <a:lstStyle/>
          <a:p>
            <a:r>
              <a:rPr lang="el-GR" sz="3600" dirty="0">
                <a:solidFill>
                  <a:schemeClr val="accent4">
                    <a:lumMod val="50000"/>
                  </a:schemeClr>
                </a:solidFill>
              </a:rPr>
              <a:t>Τα χαρακτηριστικά του επιστημονικού λόγου</a:t>
            </a:r>
          </a:p>
        </p:txBody>
      </p:sp>
      <p:sp>
        <p:nvSpPr>
          <p:cNvPr id="3" name="Θέση περιεχομένου 2"/>
          <p:cNvSpPr>
            <a:spLocks noGrp="1"/>
          </p:cNvSpPr>
          <p:nvPr>
            <p:ph idx="1"/>
          </p:nvPr>
        </p:nvSpPr>
        <p:spPr>
          <a:xfrm>
            <a:off x="1069848" y="1440873"/>
            <a:ext cx="10058400" cy="4731327"/>
          </a:xfrm>
        </p:spPr>
        <p:txBody>
          <a:bodyPr>
            <a:normAutofit lnSpcReduction="10000"/>
          </a:bodyPr>
          <a:lstStyle/>
          <a:p>
            <a:r>
              <a:rPr lang="el-GR" dirty="0"/>
              <a:t>Λόγος κυρίως γραπτός, απαραίτητες η ακρίβεια και η σαφήνεια (κυριολεξία, αποφυγή αμφισημίας). </a:t>
            </a:r>
          </a:p>
          <a:p>
            <a:r>
              <a:rPr lang="el-GR" dirty="0"/>
              <a:t>Εκφραστική λιτότητα (αποφυγή πολλών επιθέτων και ρητορικών σχημάτων λόγου).</a:t>
            </a:r>
          </a:p>
          <a:p>
            <a:r>
              <a:rPr lang="el-GR" dirty="0"/>
              <a:t>Λόγος αποδεικτικός και όχι αφοριστικός (Αποφεύγονται οι κατηγορηματικοί και απόλυτοι ισχυρισμοί και οι συναισθηματικά φορτισμένες εκφράσεις. Αντίθετα η άρθρωση επιχειρημάτων για την υποστήριξη μιας ιδέας είναι απαραίτητη). </a:t>
            </a:r>
          </a:p>
          <a:p>
            <a:r>
              <a:rPr lang="el-GR" dirty="0"/>
              <a:t>Βοηθά η χρήση υποθετικού λόγου ή η δήλωση της πιθανότητα (αυτό πιθανόν να οφείλεται…) </a:t>
            </a:r>
          </a:p>
          <a:p>
            <a:r>
              <a:rPr lang="el-GR" dirty="0"/>
              <a:t> Καλό είναι να αποφεύγονται οι απλοϊκές καθημερινές εκφράσεις. </a:t>
            </a:r>
          </a:p>
          <a:p>
            <a:r>
              <a:rPr lang="el-GR" dirty="0"/>
              <a:t>Ο επιστημονικός λόγος είναι λόγιος, αλλά η χρήση και ο στόμφος της καθαρεύουσας δεν είναι απαραίτητο δομικό του στοιχείο.</a:t>
            </a:r>
          </a:p>
          <a:p>
            <a:r>
              <a:rPr lang="el-GR" dirty="0"/>
              <a:t>Χρησιμοποιούμε σωστά τον κώδικα (ορολογία) του επιστημονικού πεδίου.</a:t>
            </a:r>
          </a:p>
          <a:p>
            <a:r>
              <a:rPr lang="el-GR" dirty="0"/>
              <a:t>Είναι απαραίτητα η διασταύρωση των μαρτυριών και η κριτική παρουσίαση των αντιτιθέμενων απόψεων (όταν υπάρχουν).</a:t>
            </a:r>
          </a:p>
          <a:p>
            <a:endParaRPr lang="el-GR" dirty="0"/>
          </a:p>
          <a:p>
            <a:endParaRPr lang="el-GR" dirty="0"/>
          </a:p>
          <a:p>
            <a:endParaRPr lang="el-GR" dirty="0"/>
          </a:p>
          <a:p>
            <a:endParaRPr lang="el-GR" dirty="0"/>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Θέση αριθμού διαφάνειας 4">
            <a:extLst>
              <a:ext uri="{FF2B5EF4-FFF2-40B4-BE49-F238E27FC236}">
                <a16:creationId xmlns:a16="http://schemas.microsoft.com/office/drawing/2014/main" id="{22049C5B-31FA-49B5-A601-75635E163989}"/>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857104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484632"/>
            <a:ext cx="10058400" cy="956241"/>
          </a:xfrm>
        </p:spPr>
        <p:txBody>
          <a:bodyPr>
            <a:normAutofit/>
          </a:bodyPr>
          <a:lstStyle/>
          <a:p>
            <a:r>
              <a:rPr lang="el-GR" sz="3600" dirty="0">
                <a:solidFill>
                  <a:schemeClr val="accent4">
                    <a:lumMod val="50000"/>
                  </a:schemeClr>
                </a:solidFill>
              </a:rPr>
              <a:t>Τα χαρακτηριστικά του επιστημονικού λόγου</a:t>
            </a:r>
          </a:p>
        </p:txBody>
      </p:sp>
      <p:sp>
        <p:nvSpPr>
          <p:cNvPr id="3" name="Θέση περιεχομένου 2"/>
          <p:cNvSpPr>
            <a:spLocks noGrp="1"/>
          </p:cNvSpPr>
          <p:nvPr>
            <p:ph idx="1"/>
          </p:nvPr>
        </p:nvSpPr>
        <p:spPr>
          <a:xfrm>
            <a:off x="1069848" y="1440873"/>
            <a:ext cx="10058400" cy="4731327"/>
          </a:xfrm>
        </p:spPr>
        <p:txBody>
          <a:bodyPr>
            <a:normAutofit lnSpcReduction="10000"/>
          </a:bodyPr>
          <a:lstStyle/>
          <a:p>
            <a:r>
              <a:rPr lang="el-GR" dirty="0"/>
              <a:t>Κατά κανόνα, δεν γράφουμε στο πρώτο ενικό πρόσωπο, καταφεύγουμε στο πρώτο πληθυντικό ή στο τρίτο ενικό πρόσωπο. Σε πολλές περιπτώσεις επιλέγεται ή συνιστάται ο απρόσωπος λόγος.</a:t>
            </a:r>
          </a:p>
          <a:p>
            <a:r>
              <a:rPr lang="el-GR" dirty="0"/>
              <a:t>Γίνεται πολύ συχνά χρήση της παθητικής φωνής (</a:t>
            </a:r>
            <a:r>
              <a:rPr lang="el-GR" i="1" dirty="0"/>
              <a:t>στην παρούσα εργασία επιχειρείται η …</a:t>
            </a:r>
            <a:r>
              <a:rPr lang="el-GR" dirty="0"/>
              <a:t> αντί </a:t>
            </a:r>
            <a:r>
              <a:rPr lang="el-GR" i="1" dirty="0"/>
              <a:t>η παρούσα εργασία στοχεύει …</a:t>
            </a:r>
            <a:r>
              <a:rPr lang="el-GR" dirty="0"/>
              <a:t>)</a:t>
            </a:r>
          </a:p>
          <a:p>
            <a:r>
              <a:rPr lang="el-GR" dirty="0"/>
              <a:t>Ο επιστημονικός λόγος είναι συχνότατα μακροπερίοδος, αλλά η κατάχρηση οδηγεί σε προβλήματα στην κατανόηση. </a:t>
            </a:r>
          </a:p>
          <a:p>
            <a:r>
              <a:rPr lang="el-GR" dirty="0"/>
              <a:t>Τα βιβλιογραφικά παραθέματα θα πρέπει να ενσωματώνονται στην εργασία και κυρίως να μην αλλοιώνεται το νόημά τους.</a:t>
            </a:r>
          </a:p>
          <a:p>
            <a:r>
              <a:rPr lang="el-GR" dirty="0"/>
              <a:t>Το κείμενο θα πρέπει να έχει ροή αυτό επιτυγχάνεται σε έναν βαθμό με την σύνδεση μεταξύ των παραγράφων </a:t>
            </a:r>
            <a:r>
              <a:rPr lang="el-GR" i="1" dirty="0"/>
              <a:t>(Χρήση συνδετικών λέξεων και εκφράσεων: επίσης, στη συνέχεια θα, συνεπώς</a:t>
            </a:r>
            <a:r>
              <a:rPr lang="el-GR" dirty="0"/>
              <a:t>).</a:t>
            </a:r>
          </a:p>
          <a:p>
            <a:r>
              <a:rPr lang="el-GR" dirty="0"/>
              <a:t>Η συντομογραφίες, όταν χρησιμοποιούνται για πρώτη φορά θα πρέπει να έπονται αναλυτικής καταγραφής  (οι Διδακτικές Μαθησιακές Ακολουθίες (ΔΜΑ)..). Η κατάχρηση οδηγεί σε δυσνόητα κείμενα.</a:t>
            </a:r>
          </a:p>
          <a:p>
            <a:endParaRPr lang="el-GR" dirty="0"/>
          </a:p>
          <a:p>
            <a:endParaRPr lang="el-GR" dirty="0"/>
          </a:p>
          <a:p>
            <a:endParaRPr lang="el-GR" dirty="0"/>
          </a:p>
          <a:p>
            <a:endParaRPr lang="el-GR" dirty="0"/>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Θέση αριθμού διαφάνειας 4">
            <a:extLst>
              <a:ext uri="{FF2B5EF4-FFF2-40B4-BE49-F238E27FC236}">
                <a16:creationId xmlns:a16="http://schemas.microsoft.com/office/drawing/2014/main" id="{FDEB6D98-D816-4CC0-A3EA-29D59CBDF0EF}"/>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106583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512064"/>
            <a:ext cx="10058400" cy="1609344"/>
          </a:xfrm>
        </p:spPr>
        <p:txBody>
          <a:bodyPr>
            <a:normAutofit/>
          </a:bodyPr>
          <a:lstStyle/>
          <a:p>
            <a:r>
              <a:rPr lang="el-GR" sz="3600" dirty="0">
                <a:solidFill>
                  <a:schemeClr val="accent4">
                    <a:lumMod val="50000"/>
                  </a:schemeClr>
                </a:solidFill>
              </a:rPr>
              <a:t>Η δομή της ερευνητικής εργασίας</a:t>
            </a:r>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n-US" dirty="0"/>
          </a:p>
        </p:txBody>
      </p:sp>
      <p:sp>
        <p:nvSpPr>
          <p:cNvPr id="5" name="Θέση περιεχομένου 2"/>
          <p:cNvSpPr>
            <a:spLocks noGrp="1"/>
          </p:cNvSpPr>
          <p:nvPr>
            <p:ph idx="1"/>
          </p:nvPr>
        </p:nvSpPr>
        <p:spPr>
          <a:xfrm>
            <a:off x="1069848" y="2121408"/>
            <a:ext cx="10058400" cy="4050792"/>
          </a:xfrm>
        </p:spPr>
        <p:txBody>
          <a:bodyPr>
            <a:normAutofit lnSpcReduction="10000"/>
          </a:bodyPr>
          <a:lstStyle/>
          <a:p>
            <a:r>
              <a:rPr lang="el-GR" sz="2800" dirty="0"/>
              <a:t>Περίληψη</a:t>
            </a:r>
          </a:p>
          <a:p>
            <a:r>
              <a:rPr lang="el-GR" sz="2800" dirty="0"/>
              <a:t>Εισαγωγή</a:t>
            </a:r>
          </a:p>
          <a:p>
            <a:r>
              <a:rPr lang="el-GR" sz="2800" dirty="0"/>
              <a:t>Μεθοδολογία </a:t>
            </a:r>
          </a:p>
          <a:p>
            <a:r>
              <a:rPr lang="el-GR" sz="2800" dirty="0"/>
              <a:t>Αποτελέσματα </a:t>
            </a:r>
          </a:p>
          <a:p>
            <a:r>
              <a:rPr lang="el-GR" sz="2800" dirty="0"/>
              <a:t>Συζήτηση των κύριων ευρημάτων</a:t>
            </a:r>
          </a:p>
          <a:p>
            <a:r>
              <a:rPr lang="el-GR" sz="2800" dirty="0"/>
              <a:t>Συμπεράσματα – Προτάσεις </a:t>
            </a:r>
          </a:p>
          <a:p>
            <a:r>
              <a:rPr lang="el-GR" sz="2800" dirty="0"/>
              <a:t>Βιβλιογραφία</a:t>
            </a:r>
          </a:p>
          <a:p>
            <a:r>
              <a:rPr lang="el-GR" sz="2800" dirty="0"/>
              <a:t>Παράρτημα (όχι πάντα)</a:t>
            </a:r>
          </a:p>
        </p:txBody>
      </p:sp>
      <p:sp>
        <p:nvSpPr>
          <p:cNvPr id="3" name="Θέση αριθμού διαφάνειας 2">
            <a:extLst>
              <a:ext uri="{FF2B5EF4-FFF2-40B4-BE49-F238E27FC236}">
                <a16:creationId xmlns:a16="http://schemas.microsoft.com/office/drawing/2014/main" id="{CBFAEEFD-ADF6-44F5-8DB0-217AC7E18A3A}"/>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683894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accent1">
                    <a:lumMod val="50000"/>
                  </a:schemeClr>
                </a:solidFill>
              </a:rPr>
              <a:t>Γράφοντας την έρευνα</a:t>
            </a:r>
          </a:p>
        </p:txBody>
      </p:sp>
      <p:sp>
        <p:nvSpPr>
          <p:cNvPr id="3" name="Θέση περιεχομένου 2"/>
          <p:cNvSpPr>
            <a:spLocks noGrp="1"/>
          </p:cNvSpPr>
          <p:nvPr>
            <p:ph idx="1"/>
          </p:nvPr>
        </p:nvSpPr>
        <p:spPr/>
        <p:txBody>
          <a:bodyPr>
            <a:normAutofit fontScale="92500" lnSpcReduction="20000"/>
          </a:bodyPr>
          <a:lstStyle/>
          <a:p>
            <a:r>
              <a:rPr lang="el-GR" sz="2800" dirty="0"/>
              <a:t>Εισαγωγή - Θεωρητική θεμελίωση (συχνά έχει </a:t>
            </a:r>
            <a:r>
              <a:rPr lang="el-GR" sz="2800" dirty="0" err="1"/>
              <a:t>υποενότητες</a:t>
            </a:r>
            <a:r>
              <a:rPr lang="el-GR" sz="2800" dirty="0"/>
              <a:t>)</a:t>
            </a:r>
          </a:p>
          <a:p>
            <a:pPr lvl="2"/>
            <a:r>
              <a:rPr lang="el-GR" sz="2400" dirty="0"/>
              <a:t>Εισαγωγή του θέματος</a:t>
            </a:r>
            <a:endParaRPr lang="en-US" sz="2400" dirty="0"/>
          </a:p>
          <a:p>
            <a:pPr lvl="2"/>
            <a:r>
              <a:rPr lang="el-GR" sz="2400" dirty="0"/>
              <a:t>Βιβλιογραφική Επισκόπηση </a:t>
            </a:r>
          </a:p>
          <a:p>
            <a:pPr lvl="2"/>
            <a:r>
              <a:rPr lang="el-GR" sz="2400" dirty="0"/>
              <a:t>Σημασία και συνεισφορά της συγκεκριμένης μελέτης</a:t>
            </a:r>
            <a:endParaRPr lang="en-US" sz="2400" dirty="0"/>
          </a:p>
          <a:p>
            <a:pPr lvl="2"/>
            <a:r>
              <a:rPr lang="el-GR" sz="2400" dirty="0"/>
              <a:t>Σκοπός της έρευνας (Ερευνητικά ερωτήματα ή υποθέσεις)</a:t>
            </a:r>
            <a:endParaRPr lang="en-US" sz="2400" dirty="0"/>
          </a:p>
          <a:p>
            <a:r>
              <a:rPr lang="el-GR" sz="2800" dirty="0"/>
              <a:t>Μεθοδολογία </a:t>
            </a:r>
            <a:r>
              <a:rPr lang="el-GR" sz="2400" dirty="0"/>
              <a:t>(συμμετέχοντες ή πηγές δεδομένων, ερευνητικά εργαλεία, ανάλυση</a:t>
            </a:r>
            <a:r>
              <a:rPr lang="en-US" sz="2400" dirty="0"/>
              <a:t> </a:t>
            </a:r>
            <a:r>
              <a:rPr lang="el-GR" sz="2400" dirty="0"/>
              <a:t>δεδομένων)</a:t>
            </a:r>
          </a:p>
          <a:p>
            <a:r>
              <a:rPr lang="el-GR" sz="2800" dirty="0"/>
              <a:t>Αποτελέσματα </a:t>
            </a:r>
            <a:r>
              <a:rPr lang="el-GR" sz="2400" dirty="0"/>
              <a:t>(συνόψεις: πίνακες, διαγράμματα) </a:t>
            </a:r>
          </a:p>
          <a:p>
            <a:r>
              <a:rPr lang="el-GR" sz="2800" dirty="0"/>
              <a:t>Συζήτηση των κύριων ευρημάτων</a:t>
            </a:r>
          </a:p>
          <a:p>
            <a:r>
              <a:rPr lang="el-GR" sz="2800" dirty="0"/>
              <a:t>Συμπεράσματα </a:t>
            </a:r>
            <a:r>
              <a:rPr lang="el-GR" sz="2400" dirty="0"/>
              <a:t>(απάντηση στα ερευνητικά ερωτήματα)</a:t>
            </a:r>
            <a:r>
              <a:rPr lang="el-GR" sz="2800" dirty="0"/>
              <a:t> – Προτάσεις </a:t>
            </a:r>
          </a:p>
          <a:p>
            <a:r>
              <a:rPr lang="el-GR" sz="2800" dirty="0"/>
              <a:t>Βιβλιογραφία</a:t>
            </a:r>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p>
        </p:txBody>
      </p:sp>
      <p:sp>
        <p:nvSpPr>
          <p:cNvPr id="5" name="Θέση αριθμού διαφάνειας 4">
            <a:extLst>
              <a:ext uri="{FF2B5EF4-FFF2-40B4-BE49-F238E27FC236}">
                <a16:creationId xmlns:a16="http://schemas.microsoft.com/office/drawing/2014/main" id="{9922E80C-BD26-4184-AA99-955CD5AB5686}"/>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11646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848" y="484632"/>
            <a:ext cx="10058400" cy="956241"/>
          </a:xfrm>
        </p:spPr>
        <p:txBody>
          <a:bodyPr/>
          <a:lstStyle/>
          <a:p>
            <a:r>
              <a:rPr lang="el-GR" sz="3600" dirty="0">
                <a:solidFill>
                  <a:schemeClr val="accent4">
                    <a:lumMod val="50000"/>
                  </a:schemeClr>
                </a:solidFill>
              </a:rPr>
              <a:t>Βιβλιογραφική</a:t>
            </a:r>
            <a:r>
              <a:rPr lang="el-GR" dirty="0">
                <a:solidFill>
                  <a:schemeClr val="accent4">
                    <a:lumMod val="50000"/>
                  </a:schemeClr>
                </a:solidFill>
              </a:rPr>
              <a:t> </a:t>
            </a:r>
            <a:r>
              <a:rPr lang="el-GR" sz="3600" dirty="0">
                <a:solidFill>
                  <a:schemeClr val="accent4">
                    <a:lumMod val="50000"/>
                  </a:schemeClr>
                </a:solidFill>
              </a:rPr>
              <a:t>επισκόπηση</a:t>
            </a:r>
          </a:p>
        </p:txBody>
      </p:sp>
      <p:sp>
        <p:nvSpPr>
          <p:cNvPr id="3" name="Θέση περιεχομένου 2"/>
          <p:cNvSpPr>
            <a:spLocks noGrp="1"/>
          </p:cNvSpPr>
          <p:nvPr>
            <p:ph idx="1"/>
          </p:nvPr>
        </p:nvSpPr>
        <p:spPr>
          <a:xfrm>
            <a:off x="1088136" y="1662545"/>
            <a:ext cx="10058400" cy="4546231"/>
          </a:xfrm>
        </p:spPr>
        <p:txBody>
          <a:bodyPr>
            <a:normAutofit/>
          </a:bodyPr>
          <a:lstStyle/>
          <a:p>
            <a:r>
              <a:rPr lang="el-GR" sz="2400" dirty="0"/>
              <a:t>Η επισκόπηση της βιβλιογραφίας στοχεύει στην περιγραφή της κατάστασης στην οποία βρίσκεται η έρευνα στο συγκεκριμένο πεδίο.</a:t>
            </a:r>
          </a:p>
          <a:p>
            <a:r>
              <a:rPr lang="el-GR" sz="2400" dirty="0"/>
              <a:t>Δεν είναι απλά μια περίληψη των μελετών και των ευρημάτων τους. Αντίθετα αποτελεί τη σύνοψη των βασικών ζητημάτων, των σχέσεων, των θεμάτων και των επιχειρημάτων που έχουν διερευνηθεί στην συγκεκριμένη περιοχή.</a:t>
            </a:r>
          </a:p>
          <a:p>
            <a:r>
              <a:rPr lang="el-GR" sz="2400" dirty="0"/>
              <a:t>Δηλαδή είναι μια περιγραφή του τι έχει δημοσιευτεί για το ερευνητικό πεδίο, ποια είναι τα σημαντικότερα ευρήματα και ποιες είναι οι αντιθέσεις τόσο στην ουσία του θέματος, όσο και στη μεθοδολογία</a:t>
            </a:r>
            <a:r>
              <a:rPr lang="el-GR" dirty="0"/>
              <a:t>.</a:t>
            </a:r>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p>
        </p:txBody>
      </p:sp>
      <p:sp>
        <p:nvSpPr>
          <p:cNvPr id="5" name="Θέση αριθμού διαφάνειας 4">
            <a:extLst>
              <a:ext uri="{FF2B5EF4-FFF2-40B4-BE49-F238E27FC236}">
                <a16:creationId xmlns:a16="http://schemas.microsoft.com/office/drawing/2014/main" id="{A79A904B-634B-4439-8C30-1E826BC367E8}"/>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2595154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226314"/>
            <a:ext cx="11106150" cy="1609344"/>
          </a:xfrm>
        </p:spPr>
        <p:txBody>
          <a:bodyPr/>
          <a:lstStyle/>
          <a:p>
            <a:r>
              <a:rPr lang="el-GR" dirty="0">
                <a:solidFill>
                  <a:schemeClr val="accent1">
                    <a:lumMod val="50000"/>
                  </a:schemeClr>
                </a:solidFill>
              </a:rPr>
              <a:t>Η Βιβλιογραφία </a:t>
            </a:r>
            <a:endParaRPr lang="el-GR" sz="2800" dirty="0">
              <a:solidFill>
                <a:schemeClr val="accent1">
                  <a:lumMod val="50000"/>
                </a:schemeClr>
              </a:solidFill>
            </a:endParaRPr>
          </a:p>
        </p:txBody>
      </p:sp>
      <p:sp>
        <p:nvSpPr>
          <p:cNvPr id="3" name="Θέση περιεχομένου 2"/>
          <p:cNvSpPr>
            <a:spLocks noGrp="1"/>
          </p:cNvSpPr>
          <p:nvPr>
            <p:ph idx="1"/>
          </p:nvPr>
        </p:nvSpPr>
        <p:spPr>
          <a:xfrm>
            <a:off x="822198" y="1835658"/>
            <a:ext cx="10553700" cy="4050792"/>
          </a:xfrm>
        </p:spPr>
        <p:txBody>
          <a:bodyPr>
            <a:noAutofit/>
          </a:bodyPr>
          <a:lstStyle/>
          <a:p>
            <a:pPr marL="0" indent="0">
              <a:buNone/>
            </a:pPr>
            <a:r>
              <a:rPr lang="el-GR" sz="2200" dirty="0"/>
              <a:t>Όλα τα ακαδημαϊκά κείμενα (συμπεριλαμβανομένων των διπλωματικών εργασιών, των γραπτών εργασιών, των διδακτορικών, των άρθρων σε επιστημονικά περιοδικά και των εισηγήσεων σε συνέδρια, πόσο μάλλον των εκπαιδευτικών υλικών πάσης φύσεως) πρέπει να περιέχουν παραπομπές εντός του κειμένου και μία λίστα αναφορών στο τέλος, όπου θα αναφέρονται οι πηγές των πληροφοριών που χρησιμοποιήθηκαν για τη συγγραφή του κειμένου.</a:t>
            </a:r>
          </a:p>
          <a:p>
            <a:pPr marL="0" indent="0">
              <a:buNone/>
            </a:pPr>
            <a:r>
              <a:rPr lang="el-GR" sz="2200" dirty="0"/>
              <a:t>Οι αναφορές είναι σημαντικές προκειμένου:</a:t>
            </a:r>
          </a:p>
          <a:p>
            <a:r>
              <a:rPr lang="el-GR" sz="2200" b="1" dirty="0">
                <a:solidFill>
                  <a:schemeClr val="accent4">
                    <a:lumMod val="50000"/>
                  </a:schemeClr>
                </a:solidFill>
              </a:rPr>
              <a:t>Να αποφεύγεται η λογοκλοπή, </a:t>
            </a:r>
            <a:r>
              <a:rPr lang="el-GR" sz="2200" dirty="0">
                <a:solidFill>
                  <a:schemeClr val="accent4">
                    <a:lumMod val="50000"/>
                  </a:schemeClr>
                </a:solidFill>
              </a:rPr>
              <a:t>(ΠΔΜ Λογισμικό </a:t>
            </a:r>
            <a:r>
              <a:rPr lang="en-US" sz="2200" dirty="0">
                <a:solidFill>
                  <a:schemeClr val="accent4">
                    <a:lumMod val="50000"/>
                  </a:schemeClr>
                </a:solidFill>
              </a:rPr>
              <a:t>Turnitin)</a:t>
            </a:r>
            <a:endParaRPr lang="el-GR" sz="2200" dirty="0">
              <a:solidFill>
                <a:schemeClr val="accent4">
                  <a:lumMod val="50000"/>
                </a:schemeClr>
              </a:solidFill>
            </a:endParaRPr>
          </a:p>
          <a:p>
            <a:r>
              <a:rPr lang="el-GR" sz="2200" dirty="0"/>
              <a:t>Να είναι σε θέση ο αναγνώστης να επιβεβαιώνει τις παραπομπές και τις αντίστοιχες πληροφορίες που δόθηκαν εντός του κειμένου,</a:t>
            </a:r>
          </a:p>
          <a:p>
            <a:r>
              <a:rPr lang="el-GR" sz="2200" dirty="0"/>
              <a:t>Να είναι σε θέση ο αναγνώστης να εντοπίζει την πηγή μόνος του, ώστε να τη μελετήσει διεξοδικότερα, εφόσον το επιθυμεί.</a:t>
            </a:r>
          </a:p>
        </p:txBody>
      </p:sp>
      <p:sp>
        <p:nvSpPr>
          <p:cNvPr id="4" name="Θέση υποσέλιδου 3"/>
          <p:cNvSpPr>
            <a:spLocks noGrp="1"/>
          </p:cNvSpPr>
          <p:nvPr>
            <p:ph type="ftr" sz="quarter" idx="11"/>
          </p:nvPr>
        </p:nvSpPr>
        <p:spPr/>
        <p:txBody>
          <a:bodyPr/>
          <a:lstStyle/>
          <a:p>
            <a:r>
              <a:rPr lang="el-GR"/>
              <a:t>ΔΠΜΣ «Εκπαίδευση στις Φυσικές Επιστήμες, το Περιβάλλον και την Τεχνολογία − </a:t>
            </a:r>
            <a:r>
              <a:rPr lang="en-US"/>
              <a:t>Science, Environment and Technology in Education». </a:t>
            </a:r>
            <a:r>
              <a:rPr lang="el-GR"/>
              <a:t>Ακαδημαϊκό έτος 2020-21</a:t>
            </a:r>
            <a:endParaRPr lang="el-GR" dirty="0"/>
          </a:p>
        </p:txBody>
      </p:sp>
      <p:sp>
        <p:nvSpPr>
          <p:cNvPr id="5" name="TextBox 4"/>
          <p:cNvSpPr txBox="1"/>
          <p:nvPr/>
        </p:nvSpPr>
        <p:spPr>
          <a:xfrm rot="10800000" flipV="1">
            <a:off x="6362702" y="6272784"/>
            <a:ext cx="4783834" cy="369332"/>
          </a:xfrm>
          <a:prstGeom prst="rect">
            <a:avLst/>
          </a:prstGeom>
          <a:noFill/>
        </p:spPr>
        <p:txBody>
          <a:bodyPr wrap="square" rtlCol="0">
            <a:spAutoFit/>
          </a:bodyPr>
          <a:lstStyle/>
          <a:p>
            <a:r>
              <a:rPr lang="el-GR" dirty="0" err="1"/>
              <a:t>Σπανάκα</a:t>
            </a:r>
            <a:r>
              <a:rPr lang="el-GR" dirty="0"/>
              <a:t>, Ε. Το σύστημα </a:t>
            </a:r>
            <a:r>
              <a:rPr lang="en-US" dirty="0"/>
              <a:t>APA. EEYEM - </a:t>
            </a:r>
            <a:r>
              <a:rPr lang="el-GR" dirty="0"/>
              <a:t>ΕΑΠ</a:t>
            </a:r>
          </a:p>
        </p:txBody>
      </p:sp>
      <p:sp>
        <p:nvSpPr>
          <p:cNvPr id="6" name="Θέση αριθμού διαφάνειας 5">
            <a:extLst>
              <a:ext uri="{FF2B5EF4-FFF2-40B4-BE49-F238E27FC236}">
                <a16:creationId xmlns:a16="http://schemas.microsoft.com/office/drawing/2014/main" id="{21613DC7-A359-411E-B1D7-ABCF927A566E}"/>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3591163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ΞΥΛΟΓΡΑΦΙΑ">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TM03090434[[fn=Ξυλογραφία]]</Template>
  <TotalTime>506</TotalTime>
  <Words>2277</Words>
  <Application>Microsoft Office PowerPoint</Application>
  <PresentationFormat>Ευρεία οθόνη</PresentationFormat>
  <Paragraphs>181</Paragraphs>
  <Slides>19</Slides>
  <Notes>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19</vt:i4>
      </vt:variant>
    </vt:vector>
  </HeadingPairs>
  <TitlesOfParts>
    <vt:vector size="26" baseType="lpstr">
      <vt:lpstr>Bookman Old Style</vt:lpstr>
      <vt:lpstr>Calibri</vt:lpstr>
      <vt:lpstr>Cambria</vt:lpstr>
      <vt:lpstr>Century Gothic</vt:lpstr>
      <vt:lpstr>Rockwell Extra Bold</vt:lpstr>
      <vt:lpstr>Wingdings</vt:lpstr>
      <vt:lpstr>ΞΥΛΟΓΡΑΦΙΑ</vt:lpstr>
      <vt:lpstr>Η επιστημονική εργασία</vt:lpstr>
      <vt:lpstr>Τα είδη των επιστημονικών εργασιών</vt:lpstr>
      <vt:lpstr>Ο ακαδημαϊκός/επιστημονικός χαρακτήρας της εργασίας</vt:lpstr>
      <vt:lpstr>Τα χαρακτηριστικά του επιστημονικού λόγου</vt:lpstr>
      <vt:lpstr>Τα χαρακτηριστικά του επιστημονικού λόγου</vt:lpstr>
      <vt:lpstr>Η δομή της ερευνητικής εργασίας</vt:lpstr>
      <vt:lpstr>Γράφοντας την έρευνα</vt:lpstr>
      <vt:lpstr>Βιβλιογραφική επισκόπηση</vt:lpstr>
      <vt:lpstr>Η Βιβλιογραφία </vt:lpstr>
      <vt:lpstr>Κατάλογος βιβλιογραφικών αναφορών (References)-Βιβλιογραφία (Bibliography) </vt:lpstr>
      <vt:lpstr>Πρότυπα βιβλιογραφικών αναφορών</vt:lpstr>
      <vt:lpstr>Η βιβλιογραφία - Το σύστημα APA (American Psychological Association) (1)</vt:lpstr>
      <vt:lpstr>Η βιβλιογραφία - Το σύστημα APA (American Psychological Association) (2)</vt:lpstr>
      <vt:lpstr>Η βιβλιογραφία - Το σύστημα APA (American Psychological Association) (3)</vt:lpstr>
      <vt:lpstr>Η αναζήτηση στο διαδίκτυο</vt:lpstr>
      <vt:lpstr>Η αναζήτηση στο διαδίκτυο</vt:lpstr>
      <vt:lpstr>Τι θα ήταν καλό να αποφεύγουμε</vt:lpstr>
      <vt:lpstr>Η περίληψη</vt:lpstr>
      <vt:lpstr>Οι εργασίες των μαθημάτων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επιστημονική εργασία</dc:title>
  <dc:creator>win-8</dc:creator>
  <cp:lastModifiedBy>Lenovo U410</cp:lastModifiedBy>
  <cp:revision>39</cp:revision>
  <dcterms:created xsi:type="dcterms:W3CDTF">2016-09-25T10:41:58Z</dcterms:created>
  <dcterms:modified xsi:type="dcterms:W3CDTF">2020-12-12T13:42:59Z</dcterms:modified>
</cp:coreProperties>
</file>