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F80E3-7C81-48F5-9BAF-B87C4593B98D}" type="datetimeFigureOut">
              <a:rPr lang="el-GR" smtClean="0"/>
              <a:t>1/4/2014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8E5D6-29E5-44B9-A171-381C11E2A4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453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3358-5E99-4B77-A5F2-8450B2A0EA92}" type="datetime1">
              <a:rPr lang="el-GR" smtClean="0"/>
              <a:t>1/4/2014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51519" y="311696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 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Τμήμα Μηχανικών Πληροφορικής &amp; Τηλεπικοινωνιών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79512" y="6336938"/>
            <a:ext cx="8424936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10B15-E9BE-41D6-81B0-4535BB250A4A}" type="datetime1">
              <a:rPr lang="el-GR" smtClean="0"/>
              <a:t>1/4/2014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EBA2-0EF7-4755-9BEA-AA0F9BD95F71}" type="datetime1">
              <a:rPr lang="el-GR" smtClean="0"/>
              <a:t>1/4/2014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86142"/>
            <a:ext cx="8229600" cy="464137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5EAE-3C08-4700-B17C-C12106B307B8}" type="datetime1">
              <a:rPr lang="el-GR" smtClean="0"/>
              <a:t>1/4/2014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22C9-06B3-4771-BA15-B19BF2923572}" type="datetime1">
              <a:rPr lang="el-GR" smtClean="0"/>
              <a:t>1/4/2014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59509"/>
            <a:ext cx="4038600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59509"/>
            <a:ext cx="4038600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8C40-4144-48B6-AFCC-0BB5CC2BAAB4}" type="datetime1">
              <a:rPr lang="el-GR" smtClean="0"/>
              <a:t>1/4/2014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6B7D3-2485-44E5-89F8-182309E657C7}" type="datetime1">
              <a:rPr lang="el-GR" smtClean="0"/>
              <a:t>1/4/2014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3A57-C712-460B-974F-4C836532119D}" type="datetime1">
              <a:rPr lang="el-GR" smtClean="0"/>
              <a:t>1/4/2014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843B-51C6-4ACF-AFCC-61E75DBB79EE}" type="datetime1">
              <a:rPr lang="el-GR" smtClean="0"/>
              <a:t>1/4/2014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940B3-6598-40B5-BBA6-5AFC3A6BA59C}" type="datetime1">
              <a:rPr lang="el-GR" smtClean="0"/>
              <a:t>1/4/2014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A784F-8621-4C3D-9DCB-48FB0F552A65}" type="datetime1">
              <a:rPr lang="el-GR" smtClean="0"/>
              <a:t>1/4/2014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86142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19103-A5FD-4A48-8678-D7849B562811}" type="datetime1">
              <a:rPr lang="el-GR" smtClean="0"/>
              <a:t>1/4/2014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196752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b="1" dirty="0"/>
              <a:t>Τίτλος Μαθήματος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Ενότητα </a:t>
            </a:r>
            <a:r>
              <a:rPr lang="en-US" b="1" dirty="0">
                <a:solidFill>
                  <a:schemeClr val="tx1"/>
                </a:solidFill>
              </a:rPr>
              <a:t># </a:t>
            </a:r>
            <a:r>
              <a:rPr lang="el-GR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bold)</a:t>
            </a:r>
            <a:r>
              <a:rPr lang="el-GR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Τίτλος Ενότητας</a:t>
            </a:r>
            <a:r>
              <a:rPr lang="en-US" dirty="0">
                <a:solidFill>
                  <a:schemeClr val="tx1"/>
                </a:solidFill>
              </a:rPr>
              <a:t> (normal)</a:t>
            </a:r>
          </a:p>
          <a:p>
            <a:r>
              <a:rPr lang="en-US" dirty="0">
                <a:solidFill>
                  <a:schemeClr val="tx1"/>
                </a:solidFill>
              </a:rPr>
              <a:t>----</a:t>
            </a:r>
            <a:r>
              <a:rPr lang="el-GR" dirty="0">
                <a:solidFill>
                  <a:schemeClr val="tx1"/>
                </a:solidFill>
              </a:rPr>
              <a:t>κενή γραμμή</a:t>
            </a:r>
            <a:r>
              <a:rPr lang="en-US" dirty="0">
                <a:solidFill>
                  <a:schemeClr val="tx1"/>
                </a:solidFill>
              </a:rPr>
              <a:t>----</a:t>
            </a:r>
          </a:p>
          <a:p>
            <a:r>
              <a:rPr lang="el-GR" dirty="0">
                <a:solidFill>
                  <a:schemeClr val="tx1"/>
                </a:solidFill>
              </a:rPr>
              <a:t>Όνομα Καθηγητή</a:t>
            </a:r>
          </a:p>
          <a:p>
            <a:r>
              <a:rPr lang="el-GR" dirty="0">
                <a:solidFill>
                  <a:schemeClr val="tx1"/>
                </a:solidFill>
              </a:rPr>
              <a:t>Τμήμα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7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10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Τίτλος επόμενης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131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Βασικές Οδηγίες Προσβασιμότητας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Όλα τα αντικείμενα (π</a:t>
            </a:r>
            <a:r>
              <a:rPr lang="en-US" sz="2800" dirty="0"/>
              <a:t>.</a:t>
            </a:r>
            <a:r>
              <a:rPr lang="el-GR" sz="2800" dirty="0"/>
              <a:t>χ</a:t>
            </a:r>
            <a:r>
              <a:rPr lang="en-US" sz="2800" dirty="0"/>
              <a:t>.</a:t>
            </a:r>
            <a:r>
              <a:rPr lang="el-GR" sz="2800" dirty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2800" dirty="0"/>
              <a:t>Διασφαλίστε ότι η σειρά αυτόματης ανάγνωσης σε κάθε διαφάνεια είναι λογική: 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2800" dirty="0"/>
              <a:t>Ελέγξτε την ορατότητα για χρήστες με αχρωματοψία.</a:t>
            </a:r>
          </a:p>
          <a:p>
            <a:r>
              <a:rPr lang="el-GR" sz="2800" dirty="0"/>
              <a:t>Ακολουθείστε τις ειδικές οδηγίες για επιστημονικά σύμβολα, ηχητικά αρχεία και </a:t>
            </a:r>
            <a:r>
              <a:rPr lang="en-US" sz="2800" dirty="0"/>
              <a:t>video clips.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86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2952329"/>
          </a:xfrm>
        </p:spPr>
        <p:txBody>
          <a:bodyPr anchor="ctr"/>
          <a:lstStyle/>
          <a:p>
            <a:pPr marL="0" indent="0">
              <a:buNone/>
            </a:pPr>
            <a:r>
              <a:rPr lang="el-GR" dirty="0"/>
              <a:t>Χρησιμοποιήθηκε υλικό από παρουσιάσεις των:</a:t>
            </a:r>
          </a:p>
          <a:p>
            <a:r>
              <a:rPr lang="el-GR" dirty="0"/>
              <a:t> </a:t>
            </a:r>
            <a:r>
              <a:rPr lang="en-US" dirty="0"/>
              <a:t>Wayne Wolf, Overheads for Computers as Components 1st,2nd ed. ,2008,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i="1" dirty="0" smtClean="0"/>
              <a:t>(</a:t>
            </a:r>
            <a:r>
              <a:rPr lang="el-GR" i="1" dirty="0"/>
              <a:t>παράγραφοι 3.5, 3.6, 3.7)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71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323528" y="2141984"/>
            <a:ext cx="8229600" cy="1143000"/>
          </a:xfrm>
        </p:spPr>
        <p:txBody>
          <a:bodyPr/>
          <a:lstStyle/>
          <a:p>
            <a:pPr algn="ctr"/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13</a:t>
            </a:fld>
            <a:endParaRPr lang="el-GR" dirty="0"/>
          </a:p>
        </p:txBody>
      </p:sp>
      <p:pic>
        <p:nvPicPr>
          <p:cNvPr id="17410" name="Picture 2" descr="λογότυπα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926" y="3590845"/>
            <a:ext cx="4822354" cy="77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0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Άδειες </a:t>
            </a:r>
            <a:r>
              <a:rPr lang="el-GR" dirty="0" smtClean="0"/>
              <a:t>Χρήσης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032448"/>
          </a:xfrm>
        </p:spPr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pPr>
              <a:spcBef>
                <a:spcPts val="1800"/>
              </a:spcBef>
            </a:pPr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pPr algn="just"/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 dirty="0"/>
          </a:p>
        </p:txBody>
      </p:sp>
      <p:pic>
        <p:nvPicPr>
          <p:cNvPr id="1026" name="Picture 2" descr="λογότυπο creative commo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4508500"/>
            <a:ext cx="1584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9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86143"/>
            <a:ext cx="8229600" cy="3627034"/>
          </a:xfrm>
        </p:spPr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</a:t>
            </a:r>
            <a:r>
              <a:rPr lang="el-GR" sz="2400" b="1" dirty="0" smtClean="0"/>
              <a:t>Ψηφιακά Μαθήματα </a:t>
            </a:r>
            <a:r>
              <a:rPr lang="el-GR" sz="2400" b="1" dirty="0"/>
              <a:t>στο Πανεπιστήμιο </a:t>
            </a:r>
            <a:r>
              <a:rPr lang="el-GR" sz="2400" b="1" dirty="0" smtClean="0"/>
              <a:t>Δυτικής Μακεδονίας</a:t>
            </a:r>
            <a:r>
              <a:rPr lang="el-GR" sz="2400" dirty="0" smtClean="0"/>
              <a:t>» </a:t>
            </a:r>
            <a:r>
              <a:rPr lang="el-GR" sz="2400" dirty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(</a:t>
            </a:r>
            <a:r>
              <a:rPr lang="el-GR" sz="2400" dirty="0"/>
              <a:t>Ευρωπαϊκό Κοινωνικό Ταμείο) και από εθνικούς πόρους.</a:t>
            </a:r>
          </a:p>
          <a:p>
            <a:pPr algn="just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 dirty="0"/>
          </a:p>
        </p:txBody>
      </p:sp>
      <p:pic>
        <p:nvPicPr>
          <p:cNvPr id="6" name="Θέση περιεχομένου 5" descr="εικόνα Λογότυπο ΕΣΠΑ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086350"/>
            <a:ext cx="4038600" cy="1006475"/>
          </a:xfrm>
        </p:spPr>
      </p:pic>
    </p:spTree>
    <p:extLst>
      <p:ext uri="{BB962C8B-B14F-4D97-AF65-F5344CB8AC3E}">
        <p14:creationId xmlns:p14="http://schemas.microsoft.com/office/powerpoint/2010/main" val="26304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Σκοπός/-</a:t>
            </a:r>
            <a:r>
              <a:rPr lang="el-GR" dirty="0" err="1" smtClean="0"/>
              <a:t>οί</a:t>
            </a:r>
            <a:r>
              <a:rPr lang="el-GR" dirty="0" smtClean="0"/>
              <a:t>  της ενότητας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42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Περίγραμμα διάλεξης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02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Οδηγίες (</a:t>
            </a:r>
            <a:r>
              <a:rPr lang="en-US" dirty="0" smtClean="0"/>
              <a:t>1</a:t>
            </a:r>
            <a:r>
              <a:rPr lang="el-GR" dirty="0" smtClean="0"/>
              <a:t>/4</a:t>
            </a:r>
            <a:r>
              <a:rPr lang="el-GR" dirty="0"/>
              <a:t>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525963"/>
          </a:xfrm>
        </p:spPr>
        <p:txBody>
          <a:bodyPr/>
          <a:lstStyle/>
          <a:p>
            <a:r>
              <a:rPr lang="el-GR" sz="2400" dirty="0"/>
              <a:t>Το πρότυπο παρουσίασης (</a:t>
            </a:r>
            <a:r>
              <a:rPr lang="en-US" sz="2400" dirty="0"/>
              <a:t>template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περιέχει συγκεκριμένες διατάξεις διαφανειών. Προτιμήστε μια από τις 9 προκαθορισμένες διατάξεις.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6</a:t>
            </a:fld>
            <a:endParaRPr lang="el-GR"/>
          </a:p>
        </p:txBody>
      </p:sp>
      <p:pic>
        <p:nvPicPr>
          <p:cNvPr id="10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2348880"/>
            <a:ext cx="4038600" cy="281332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09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Οδηγίες </a:t>
            </a:r>
            <a:r>
              <a:rPr lang="el-GR" dirty="0" smtClean="0"/>
              <a:t>(2/4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Κάθε διαφάνεια πρέπει να έχει 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Ο τίτλος διαφάνειας είναι </a:t>
            </a:r>
            <a:r>
              <a:rPr lang="en-US" sz="3400" b="1" dirty="0"/>
              <a:t>bold</a:t>
            </a:r>
            <a:r>
              <a:rPr lang="en-US" sz="3400" dirty="0"/>
              <a:t> </a:t>
            </a:r>
            <a:r>
              <a:rPr lang="el-GR" sz="3400" dirty="0"/>
              <a:t>44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3400" dirty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Χρησιμοποιήστε τα ορισμένα μεγέθη γραμματοσειρών για το κείμενο: 32</a:t>
            </a:r>
            <a:r>
              <a:rPr lang="en-US" sz="3400" dirty="0" err="1"/>
              <a:t>pt</a:t>
            </a:r>
            <a:r>
              <a:rPr lang="el-GR" sz="3400" dirty="0"/>
              <a:t> για το πρώτο επίπεδο, 28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δεύτερο, 24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τρίτο, 22</a:t>
            </a:r>
            <a:r>
              <a:rPr lang="en-US" sz="3400" dirty="0" err="1"/>
              <a:t>pt</a:t>
            </a:r>
            <a:r>
              <a:rPr lang="el-GR" sz="3400" dirty="0"/>
              <a:t> για το τέταρτο και 20</a:t>
            </a:r>
            <a:r>
              <a:rPr lang="en-US" sz="3400" dirty="0" err="1"/>
              <a:t>pt</a:t>
            </a:r>
            <a:r>
              <a:rPr lang="el-GR" sz="3400" dirty="0"/>
              <a:t> για το πέμπτο. Μη χρησιμοποιείτε προσαρμοσμένο μέγεθος μικρότερο από 20</a:t>
            </a:r>
            <a:r>
              <a:rPr lang="en-US" sz="3400" dirty="0" err="1"/>
              <a:t>pt</a:t>
            </a:r>
            <a:r>
              <a:rPr lang="el-GR" sz="3400" dirty="0"/>
              <a:t>.</a:t>
            </a:r>
            <a:endParaRPr lang="en-US" sz="34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3400" dirty="0" err="1"/>
              <a:t>Sans</a:t>
            </a:r>
            <a:r>
              <a:rPr lang="el-GR" sz="3400" dirty="0"/>
              <a:t> </a:t>
            </a:r>
            <a:r>
              <a:rPr lang="el-GR" sz="3400" dirty="0" err="1"/>
              <a:t>Serif</a:t>
            </a:r>
            <a:r>
              <a:rPr lang="el-GR" sz="3400" dirty="0"/>
              <a:t>), όπως για παράδειγμα οι </a:t>
            </a:r>
            <a:r>
              <a:rPr lang="en-US" sz="3400" dirty="0"/>
              <a:t>Arial</a:t>
            </a:r>
            <a:r>
              <a:rPr lang="el-GR" sz="3400" dirty="0"/>
              <a:t>, </a:t>
            </a:r>
            <a:r>
              <a:rPr lang="en-US" sz="3400" dirty="0"/>
              <a:t>Verdana</a:t>
            </a:r>
            <a:r>
              <a:rPr lang="el-GR" sz="3400" dirty="0"/>
              <a:t>, </a:t>
            </a:r>
            <a:r>
              <a:rPr lang="en-US" sz="3400" dirty="0"/>
              <a:t>Tahoma, Calibri</a:t>
            </a:r>
            <a:r>
              <a:rPr lang="el-GR" sz="3400" dirty="0"/>
              <a:t>.</a:t>
            </a:r>
            <a:endParaRPr lang="en-US" sz="3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85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Οδηγίες </a:t>
            </a:r>
            <a:r>
              <a:rPr lang="el-GR" dirty="0" smtClean="0"/>
              <a:t>(3/4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600" b="1" dirty="0"/>
              <a:t>Μην </a:t>
            </a:r>
            <a:r>
              <a:rPr lang="el-GR" sz="2600" dirty="0"/>
              <a:t>αλλοιώνετε</a:t>
            </a:r>
            <a:r>
              <a:rPr lang="el-GR" sz="2600" b="1" dirty="0"/>
              <a:t> </a:t>
            </a:r>
            <a:r>
              <a:rPr lang="el-GR" sz="26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Μη χρησιμοποιείται αλλαγή χρώματος για επισήμανση λέξεων. Συνίσταται η χρήση </a:t>
            </a:r>
            <a:r>
              <a:rPr lang="en-US" sz="2600" b="1" dirty="0"/>
              <a:t>bold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χρησιμοποιείται  </a:t>
            </a:r>
            <a:r>
              <a:rPr lang="el-GR" sz="2600" b="1" dirty="0"/>
              <a:t>1</a:t>
            </a:r>
            <a:r>
              <a:rPr lang="el-GR" sz="2600" dirty="0"/>
              <a:t> σχήμα, γράφημα, εικόνα, φωτογραφία ανά διαφάνεια</a:t>
            </a:r>
            <a:r>
              <a:rPr lang="en-US" sz="2600" dirty="0"/>
              <a:t>.</a:t>
            </a:r>
            <a:r>
              <a:rPr lang="el-GR" sz="2600" dirty="0"/>
              <a:t> 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χρησιμοποιούνται μέχρι 6 </a:t>
            </a:r>
            <a:r>
              <a:rPr lang="en-US" sz="2600" dirty="0"/>
              <a:t>bullets </a:t>
            </a:r>
            <a:r>
              <a:rPr lang="el-GR" sz="2600" dirty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89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Οδηγίες </a:t>
            </a:r>
            <a:r>
              <a:rPr lang="el-GR" dirty="0" smtClean="0"/>
              <a:t>(4/4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600" dirty="0"/>
              <a:t>pt.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σκιά στα γράμματα</a:t>
            </a:r>
            <a:r>
              <a:rPr lang="en-US" sz="2600" dirty="0"/>
              <a:t>.</a:t>
            </a:r>
            <a:r>
              <a:rPr lang="el-GR" sz="2600" dirty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στοιχίζετε το κείμενο σε πλήρη στοίχιση (</a:t>
            </a:r>
            <a:r>
              <a:rPr lang="en-US" sz="2600" dirty="0"/>
              <a:t>justify</a:t>
            </a:r>
            <a:r>
              <a:rPr lang="el-GR" sz="2600" dirty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600" dirty="0"/>
              <a:t>enter, </a:t>
            </a:r>
            <a:r>
              <a:rPr lang="el-GR" sz="2600" dirty="0"/>
              <a:t>βέλος, κλικ) και χωρίς όριο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10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ΤΜΠΤ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581</Words>
  <Application>Microsoft Office PowerPoint</Application>
  <PresentationFormat>Προβολή στην οθόνη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TEMP ΤΜΠΤ</vt:lpstr>
      <vt:lpstr>Τίτλος Μαθήματος</vt:lpstr>
      <vt:lpstr>Άδειες Χρήσης </vt:lpstr>
      <vt:lpstr>Χρηματοδότηση</vt:lpstr>
      <vt:lpstr>Σκοπός/-οί  της ενότητας</vt:lpstr>
      <vt:lpstr>Περιεχόμενα ενότητας</vt:lpstr>
      <vt:lpstr>Οδηγίες (1/4)</vt:lpstr>
      <vt:lpstr>Οδηγίες (2/4)</vt:lpstr>
      <vt:lpstr>Οδηγίες (3/4)</vt:lpstr>
      <vt:lpstr>Οδηγίες (4/4)</vt:lpstr>
      <vt:lpstr>Τίτλος επόμενης ενότητας</vt:lpstr>
      <vt:lpstr>Βασικές Οδηγίες Προσβασιμότητας</vt:lpstr>
      <vt:lpstr>Βιβλιογραφία</vt:lpstr>
      <vt:lpstr>Τέλος Ενότητας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Katerina</cp:lastModifiedBy>
  <cp:revision>3</cp:revision>
  <dcterms:created xsi:type="dcterms:W3CDTF">2012-11-13T11:48:45Z</dcterms:created>
  <dcterms:modified xsi:type="dcterms:W3CDTF">2014-04-01T06:58:35Z</dcterms:modified>
</cp:coreProperties>
</file>