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8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5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4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38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0696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05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85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72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44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9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2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1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7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9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9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4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2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89AB5-B1EF-4812-997A-D5463C6E6505}" type="datetimeFigureOut">
              <a:rPr lang="en-US" smtClean="0"/>
              <a:t>12/16/2022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C5FA2-3FC5-416F-9777-C9FB5BBCC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79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A1-67EB-A6E9-DA4F-968BBD4B4F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Εκπαιδευτικό Λογισμικό #-Τελεστές και γραφικές παραστάσεις / Μηνύματα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410A0D-2B68-FDD2-998A-EE7CCF0B3D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16/12/2022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005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A64EB-893D-5135-680B-C80C5975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Συνάρτηση; </a:t>
            </a:r>
            <a:r>
              <a:rPr lang="en-US" dirty="0"/>
              <a:t>y=f(x)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4F62D-A6E6-1044-3829-394A4D11A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Y=x+1</a:t>
            </a:r>
          </a:p>
          <a:p>
            <a:r>
              <a:rPr lang="en-US" dirty="0"/>
              <a:t>Y=x^2</a:t>
            </a:r>
          </a:p>
          <a:p>
            <a:r>
              <a:rPr lang="en-US" dirty="0"/>
              <a:t>Y=sin(x)</a:t>
            </a:r>
          </a:p>
          <a:p>
            <a:r>
              <a:rPr lang="en-US" dirty="0"/>
              <a:t>Y=cos(x)</a:t>
            </a:r>
          </a:p>
          <a:p>
            <a:r>
              <a:rPr lang="en-US" dirty="0"/>
              <a:t>Y=log(x)</a:t>
            </a:r>
          </a:p>
          <a:p>
            <a:r>
              <a:rPr lang="en-US" dirty="0"/>
              <a:t>Y=3x^2+x+1</a:t>
            </a:r>
          </a:p>
          <a:p>
            <a:endParaRPr lang="en-US" dirty="0"/>
          </a:p>
          <a:p>
            <a:r>
              <a:rPr lang="el-GR" dirty="0"/>
              <a:t>Ξέρουμε χ, υπολογίζουμε </a:t>
            </a:r>
            <a:r>
              <a:rPr lang="en-US" dirty="0"/>
              <a:t>y…</a:t>
            </a:r>
            <a:endParaRPr lang="en-150" dirty="0"/>
          </a:p>
          <a:p>
            <a:r>
              <a:rPr lang="en-150" dirty="0"/>
              <a:t>E</a:t>
            </a:r>
            <a:r>
              <a:rPr lang="el-GR" dirty="0" err="1"/>
              <a:t>δώ</a:t>
            </a:r>
            <a:r>
              <a:rPr lang="el-GR" dirty="0"/>
              <a:t> θα αλλάζουμε το χ και θα υπολογίζουμε το </a:t>
            </a:r>
            <a:r>
              <a:rPr lang="en-US" dirty="0"/>
              <a:t>y</a:t>
            </a:r>
            <a:r>
              <a:rPr lang="en-150" dirty="0"/>
              <a:t>..</a:t>
            </a:r>
          </a:p>
          <a:p>
            <a:r>
              <a:rPr lang="el-GR" dirty="0"/>
              <a:t>Άλλαξε χ κατά … θέσε </a:t>
            </a:r>
            <a:r>
              <a:rPr lang="en-US" dirty="0"/>
              <a:t>y</a:t>
            </a:r>
            <a:r>
              <a:rPr lang="en-150" dirty="0"/>
              <a:t> </a:t>
            </a:r>
            <a:r>
              <a:rPr lang="el-GR" dirty="0"/>
              <a:t>σε </a:t>
            </a:r>
            <a:r>
              <a:rPr lang="en-US" dirty="0"/>
              <a:t>f(x)</a:t>
            </a:r>
          </a:p>
          <a:p>
            <a:r>
              <a:rPr lang="el-GR" dirty="0"/>
              <a:t>Θα ανεβοκατεβάζουμε πένα και θα έχουμε γραφική παράσταση</a:t>
            </a:r>
          </a:p>
          <a:p>
            <a:r>
              <a:rPr lang="el-GR" dirty="0"/>
              <a:t>Προσοχή , πρέπει να κάνουμε </a:t>
            </a:r>
            <a:r>
              <a:rPr lang="el-GR" dirty="0" err="1"/>
              <a:t>κανονικοποίηση</a:t>
            </a:r>
            <a:r>
              <a:rPr lang="el-GR" dirty="0"/>
              <a:t> με το 100 γιατί τα «τετραγωνάκια» στην οθόνη μας είναι 100ρια..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369DD-AB82-4A58-D90F-A54AEE49E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Αρχικοποίηση</a:t>
            </a:r>
            <a:endParaRPr lang="en-US" dirty="0"/>
          </a:p>
        </p:txBody>
      </p:sp>
      <p:pic>
        <p:nvPicPr>
          <p:cNvPr id="5" name="Content Placeholder 4" descr="Graphical user interface&#10;&#10;Description automatically generated">
            <a:extLst>
              <a:ext uri="{FF2B5EF4-FFF2-40B4-BE49-F238E27FC236}">
                <a16:creationId xmlns:a16="http://schemas.microsoft.com/office/drawing/2014/main" id="{75703BD7-9E20-39E7-85A2-986D8B1BDD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70" y="2188045"/>
            <a:ext cx="5096229" cy="4301656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5FBA170-BD14-D959-33C9-10B4A25A489E}"/>
              </a:ext>
            </a:extLst>
          </p:cNvPr>
          <p:cNvSpPr/>
          <p:nvPr/>
        </p:nvSpPr>
        <p:spPr>
          <a:xfrm>
            <a:off x="6354147" y="3750906"/>
            <a:ext cx="3940035" cy="1080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Από ποιο σημείο θέλουμε να ξεκινήσει η γραφική παράσταση; </a:t>
            </a:r>
            <a:r>
              <a:rPr lang="en-150" dirty="0"/>
              <a:t> </a:t>
            </a:r>
            <a:r>
              <a:rPr lang="el-GR" dirty="0"/>
              <a:t>Από την άκρη ή από την αρχή ή από οπουδήποτε αλλού;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1204C4-2FF7-FA3E-2D0A-B76E6C2B5B79}"/>
              </a:ext>
            </a:extLst>
          </p:cNvPr>
          <p:cNvSpPr/>
          <p:nvPr/>
        </p:nvSpPr>
        <p:spPr>
          <a:xfrm>
            <a:off x="6178858" y="5610687"/>
            <a:ext cx="4376692" cy="594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Εδώ μπορεί να υπάρξει ένα πρόβλημα. Ποιο </a:t>
            </a:r>
            <a:r>
              <a:rPr lang="el-GR" dirty="0" err="1"/>
              <a:t>μπορει</a:t>
            </a:r>
            <a:r>
              <a:rPr lang="el-GR" dirty="0"/>
              <a:t> να είναι;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8929ED6-FDEB-133B-812C-AAA343472084}"/>
              </a:ext>
            </a:extLst>
          </p:cNvPr>
          <p:cNvCxnSpPr/>
          <p:nvPr/>
        </p:nvCxnSpPr>
        <p:spPr>
          <a:xfrm>
            <a:off x="3959441" y="5814874"/>
            <a:ext cx="2006353" cy="8877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00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5DCC4-0255-187C-133E-A3520F150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συνάρτησή μας για αρχή: </a:t>
            </a:r>
            <a:r>
              <a:rPr lang="en-US" dirty="0"/>
              <a:t>y=x</a:t>
            </a:r>
          </a:p>
        </p:txBody>
      </p:sp>
      <p:pic>
        <p:nvPicPr>
          <p:cNvPr id="6" name="Content Placeholder 5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53DD531-9FD1-FD58-B592-6FD2D57D19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359" y="2272684"/>
            <a:ext cx="5178109" cy="1456794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A7AFD-D6F1-FD29-6912-CDE9419AE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Περιορίζουμε στα όρια: χ πρέπει να είναι από -240 έως 240.</a:t>
            </a:r>
          </a:p>
          <a:p>
            <a:r>
              <a:rPr lang="el-GR" dirty="0" err="1"/>
              <a:t>Αρα</a:t>
            </a:r>
            <a:r>
              <a:rPr lang="el-GR" dirty="0"/>
              <a:t> πένα γράφει για πάντα όσο -240&lt;χ&lt;240</a:t>
            </a:r>
          </a:p>
          <a:p>
            <a:r>
              <a:rPr lang="el-GR" dirty="0"/>
              <a:t>Αλλάζουμε χ κατά 1 </a:t>
            </a:r>
          </a:p>
          <a:p>
            <a:r>
              <a:rPr lang="el-GR" dirty="0"/>
              <a:t>Ορίζουμε </a:t>
            </a:r>
            <a:r>
              <a:rPr lang="el-GR" dirty="0" err="1"/>
              <a:t>θεση</a:t>
            </a:r>
            <a:r>
              <a:rPr lang="el-GR" dirty="0"/>
              <a:t> </a:t>
            </a:r>
            <a:r>
              <a:rPr lang="en-US" dirty="0"/>
              <a:t>y=x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89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pplication&#10;&#10;Description automatically generated">
            <a:extLst>
              <a:ext uri="{FF2B5EF4-FFF2-40B4-BE49-F238E27FC236}">
                <a16:creationId xmlns:a16="http://schemas.microsoft.com/office/drawing/2014/main" id="{5C104B8A-688C-DB6E-8CAD-47B0C22B5B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601" y="574220"/>
            <a:ext cx="4243636" cy="5980729"/>
          </a:xfrm>
          <a:prstGeom prst="rect">
            <a:avLst/>
          </a:prstGeom>
        </p:spPr>
      </p:pic>
      <p:pic>
        <p:nvPicPr>
          <p:cNvPr id="8" name="Picture 7" descr="Text, application&#10;&#10;Description automatically generated">
            <a:extLst>
              <a:ext uri="{FF2B5EF4-FFF2-40B4-BE49-F238E27FC236}">
                <a16:creationId xmlns:a16="http://schemas.microsoft.com/office/drawing/2014/main" id="{F97D77CD-CEC3-203D-36D3-7B377EF32D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7" y="200995"/>
            <a:ext cx="4330571" cy="620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844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DE468D3-0B5F-AC7D-B460-8A4064A11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08" y="752084"/>
            <a:ext cx="7962414" cy="54926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B21C17E-7BDB-4A24-2BFA-C6440FE0F135}"/>
              </a:ext>
            </a:extLst>
          </p:cNvPr>
          <p:cNvSpPr txBox="1"/>
          <p:nvPr/>
        </p:nvSpPr>
        <p:spPr>
          <a:xfrm>
            <a:off x="8826760" y="2357572"/>
            <a:ext cx="3928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Αυτή είναι η βασική δομή </a:t>
            </a:r>
          </a:p>
          <a:p>
            <a:r>
              <a:rPr lang="el-GR" dirty="0"/>
              <a:t>γραφικής παράστασης</a:t>
            </a:r>
          </a:p>
          <a:p>
            <a:r>
              <a:rPr lang="el-GR" dirty="0"/>
              <a:t>συνάρτησης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202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51B2C-53BB-1EE9-D2D6-BEBD4800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Πάμε να κάνουμε τη </a:t>
            </a:r>
            <a:r>
              <a:rPr lang="en-US" dirty="0"/>
              <a:t>x^2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198A9-A461-88F1-A379-0DE976333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Πρέπει να λάβουμε υπόψη τα τετραγωνάκια που έχουν μέγεθος 100</a:t>
            </a:r>
            <a:endParaRPr lang="en-US" dirty="0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F34AB6E5-70B0-B136-C258-54168B961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00" y="3146262"/>
            <a:ext cx="4600575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837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E3EB-47A1-EB84-B8ED-524B36DC0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συνάρτηση απόλυτο χ </a:t>
            </a:r>
            <a:r>
              <a:rPr lang="en-US" dirty="0"/>
              <a:t>abs(x)</a:t>
            </a:r>
          </a:p>
        </p:txBody>
      </p:sp>
      <p:pic>
        <p:nvPicPr>
          <p:cNvPr id="5" name="Content Placeholder 4" descr="Chart, scatter chart&#10;&#10;Description automatically generated">
            <a:extLst>
              <a:ext uri="{FF2B5EF4-FFF2-40B4-BE49-F238E27FC236}">
                <a16:creationId xmlns:a16="http://schemas.microsoft.com/office/drawing/2014/main" id="{3A8F4D32-E41B-940A-F393-DADEDA829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567" y="2253196"/>
            <a:ext cx="5544555" cy="4175529"/>
          </a:xfrm>
        </p:spPr>
      </p:pic>
    </p:spTree>
    <p:extLst>
      <p:ext uri="{BB962C8B-B14F-4D97-AF65-F5344CB8AC3E}">
        <p14:creationId xmlns:p14="http://schemas.microsoft.com/office/powerpoint/2010/main" val="4125976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EE9AE-31E7-C2A5-0224-5BCA9848D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l-GR" dirty="0" err="1"/>
              <a:t>μίτονο</a:t>
            </a:r>
            <a:r>
              <a:rPr lang="el-GR" dirty="0"/>
              <a:t> και συνημίτονο;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7BCCF-6C7D-630C-6707-B2D1D7F5F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Και τα 2 έχουν τιμές από -1 έως 1. </a:t>
            </a:r>
            <a:r>
              <a:rPr lang="el-GR" dirty="0" err="1"/>
              <a:t>Αρα</a:t>
            </a:r>
            <a:r>
              <a:rPr lang="el-GR" dirty="0"/>
              <a:t> σε τετραγωνάκια με μέγεθος 100.. Δε θα φαίνονται..</a:t>
            </a:r>
          </a:p>
          <a:p>
            <a:r>
              <a:rPr lang="el-GR" dirty="0"/>
              <a:t>Άρα πρέπει να τα πολλαπλασιάσουμε με 100 για να </a:t>
            </a:r>
            <a:r>
              <a:rPr lang="el-GR" dirty="0" err="1"/>
              <a:t>φαινονται</a:t>
            </a:r>
            <a:r>
              <a:rPr lang="el-GR" dirty="0"/>
              <a:t>.</a:t>
            </a:r>
          </a:p>
          <a:p>
            <a:r>
              <a:rPr lang="el-GR" dirty="0"/>
              <a:t>Οπότε η συνάρτησή μας είναι </a:t>
            </a:r>
            <a:r>
              <a:rPr lang="en-US" dirty="0"/>
              <a:t>y=100*cos(x) </a:t>
            </a:r>
            <a:r>
              <a:rPr lang="el-GR" dirty="0"/>
              <a:t>για να φαίνεται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02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B916F-ED38-BD65-0507-1BCF24EED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Κανόνας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2A9A1-BA59-486F-8391-9D0BB1296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 η συνάρτησή μας έχει νούμερα ΠΟΛΎ μεγαλύτερα από 100, διαιρούμε με βολικό αριθμό, αν έχει ΠΟΛΥ μικρότερα από το 100, πολλαπλασιάζουμε με βολικό αριθμό</a:t>
            </a:r>
          </a:p>
          <a:p>
            <a:r>
              <a:rPr lang="el-GR" dirty="0" err="1"/>
              <a:t>Π.χ</a:t>
            </a:r>
            <a:r>
              <a:rPr lang="el-GR" dirty="0"/>
              <a:t> τετραγωνική ρίζα, </a:t>
            </a:r>
            <a:r>
              <a:rPr lang="en-US" dirty="0"/>
              <a:t>ln</a:t>
            </a:r>
            <a:r>
              <a:rPr lang="en-15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92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3E788-52AB-3AE4-8F24-5D76F4B59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l-GR" dirty="0"/>
              <a:t>Επιλογές – Στέλνω Μήνυμα – Ήρθε Μήνυμα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B4F1E-2A96-4039-CF17-6ED922F78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4931045" cy="3599316"/>
          </a:xfrm>
        </p:spPr>
        <p:txBody>
          <a:bodyPr>
            <a:normAutofit/>
          </a:bodyPr>
          <a:lstStyle/>
          <a:p>
            <a:r>
              <a:rPr lang="el-GR" sz="2000"/>
              <a:t>Πολλές φορές χρειάζεται να γίνει κάτι μόνο αφού γίνει πρώτα κάτι άλλο.</a:t>
            </a:r>
          </a:p>
          <a:p>
            <a:r>
              <a:rPr lang="el-GR" sz="2000"/>
              <a:t>Π.χ σε ένα διάλογο να μιλούν χαρακτήρες μεταξύ τους</a:t>
            </a:r>
          </a:p>
          <a:p>
            <a:r>
              <a:rPr lang="el-GR" sz="2000"/>
              <a:t>Είδαμε ότι μετρώντας χρόνο, δεν είναι εύκολο και μπορεί να χαθούμε..</a:t>
            </a:r>
          </a:p>
          <a:p>
            <a:r>
              <a:rPr lang="el-GR" sz="2000"/>
              <a:t>Για αυτό υπάρχουν τα «μηνύματα»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E013BCD5-E7C3-3F22-DDDC-0F22DDC42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90406"/>
            <a:ext cx="5252540" cy="4191931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7227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8DF5C3E-BDAB-40E6-A40B-8C05D8CD3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90C31A-86E3-472B-B929-496667598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DD3589A-DB65-424B-ACF1-5C8155F1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784D76-D302-4160-A2D4-C2F4AB76D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6412862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8AD395-B763-E8AD-8BC3-D75A9606F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5584677" cy="1080938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FFFF"/>
                </a:solidFill>
              </a:rPr>
              <a:t>Τελεστές και συνθήκες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08D9710-1A5F-4D24-B654-F2081DE60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6409944" cy="25839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09E12-6BB9-F3EB-9FFB-4EBA78E61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5104843" cy="3599316"/>
          </a:xfrm>
        </p:spPr>
        <p:txBody>
          <a:bodyPr>
            <a:normAutofit/>
          </a:bodyPr>
          <a:lstStyle/>
          <a:p>
            <a:r>
              <a:rPr lang="el-GR" sz="1400" dirty="0">
                <a:solidFill>
                  <a:srgbClr val="FFFFFF"/>
                </a:solidFill>
              </a:rPr>
              <a:t>Το </a:t>
            </a:r>
            <a:r>
              <a:rPr lang="el-GR" sz="1400" dirty="0" err="1">
                <a:solidFill>
                  <a:srgbClr val="FFFFFF"/>
                </a:solidFill>
              </a:rPr>
              <a:t>Scratch</a:t>
            </a:r>
            <a:r>
              <a:rPr lang="el-GR" sz="1400" dirty="0">
                <a:solidFill>
                  <a:srgbClr val="FFFFFF"/>
                </a:solidFill>
              </a:rPr>
              <a:t> εμπεριέχει τον αυτόματο υπολογισμό πληθώρας μαθηματικών συναρτήσεων. Η αντίστοιχη εντολή που μας επιστρέφει το αποτέλεσμα των μαθηματικών συναρτήσεων βρίσκεται στην παλέτα Τελεστές και έχει ως προεπιλεγμένη συνάρτηση το απόλυτο. </a:t>
            </a:r>
          </a:p>
          <a:p>
            <a:r>
              <a:rPr lang="el-GR" sz="1400" dirty="0">
                <a:solidFill>
                  <a:srgbClr val="FFFFFF"/>
                </a:solidFill>
              </a:rPr>
              <a:t>Όλες οι μαθηματικές συναρτήσεις απαιτούν μια τιμή εισόδου (το λευκό κουτάκι στην εντολή) και παράγουν μια τιμή εξόδου.</a:t>
            </a:r>
          </a:p>
          <a:p>
            <a:r>
              <a:rPr lang="el-GR" sz="1400" dirty="0">
                <a:solidFill>
                  <a:srgbClr val="FFFFFF"/>
                </a:solidFill>
              </a:rPr>
              <a:t> Οι διαθέσιμες συναρτήσεις</a:t>
            </a:r>
            <a:r>
              <a:rPr lang="en-US" sz="1400" dirty="0">
                <a:solidFill>
                  <a:srgbClr val="FFFFFF"/>
                </a:solidFill>
              </a:rPr>
              <a:t> </a:t>
            </a:r>
            <a:r>
              <a:rPr lang="el-GR" sz="1400" dirty="0">
                <a:solidFill>
                  <a:srgbClr val="FFFFFF"/>
                </a:solidFill>
              </a:rPr>
              <a:t>στρογγυλοποίηση πάνω, στρογγυλοποίηση κάτω, απόλυτη τιμή, τετραγωνική ρίζα, ημίτονο, συνημίτονο, εφαπτομένη, αντίστροφο ημίτονο, αντίστροφο συνημίτονο, αντίστροφη εφαπτομένη, λογάριθμος, δεκαδικός λογάριθμος, εκθετική συνάρτηση και δύναμη του 10</a:t>
            </a:r>
            <a:endParaRPr lang="en-US" sz="1400" dirty="0">
              <a:solidFill>
                <a:srgbClr val="FFFFFF"/>
              </a:solidFill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B57E7D2-A94B-4A8D-B58F-D3E30C235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163" y="642795"/>
            <a:ext cx="4812406" cy="5575125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05105E2B-5F61-2866-EBEE-3912B9A4AF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21" y="955591"/>
            <a:ext cx="3370043" cy="4940024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777569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B68AA-0E1B-367C-6520-9152AE436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Ποιος και πότε θα απαντήσει;</a:t>
            </a:r>
            <a:endParaRPr lang="en-US" dirty="0"/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3C449D2-466C-234D-BBAB-7436B7A221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244" y="2407444"/>
            <a:ext cx="4476750" cy="3457575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D1C69D-F314-FEF6-A96A-0291ADEB8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/>
              <a:t>Η γάτα ρωτάει μια τον ένα, μία τον άλλο. Απαντάει ο καθένας με τη σειρά του.</a:t>
            </a:r>
          </a:p>
          <a:p>
            <a:r>
              <a:rPr lang="el-GR" dirty="0"/>
              <a:t>Πότε θα ξέρει πότε να απαντήσει ο καθένας; Μα όταν πάρει το ανάλογο μήνυμα</a:t>
            </a:r>
          </a:p>
          <a:p>
            <a:r>
              <a:rPr lang="el-GR" dirty="0"/>
              <a:t>Ρωτάει η γάτα – </a:t>
            </a:r>
            <a:r>
              <a:rPr lang="el-GR" b="1" dirty="0"/>
              <a:t>στέλνει μήνυμα </a:t>
            </a:r>
            <a:r>
              <a:rPr lang="el-GR" dirty="0"/>
              <a:t>«λουκουμας1» (</a:t>
            </a:r>
            <a:r>
              <a:rPr lang="el-GR" dirty="0" err="1"/>
              <a:t>δηλαδη</a:t>
            </a:r>
            <a:r>
              <a:rPr lang="el-GR" dirty="0"/>
              <a:t> πρώτη ερώτηση στο λουκουμά) </a:t>
            </a:r>
            <a:r>
              <a:rPr lang="el-GR" b="1" dirty="0"/>
              <a:t>και </a:t>
            </a:r>
            <a:r>
              <a:rPr lang="el-GR" b="1" dirty="0" err="1"/>
              <a:t>περιμενει</a:t>
            </a:r>
            <a:endParaRPr lang="el-GR" b="1" dirty="0"/>
          </a:p>
          <a:p>
            <a:r>
              <a:rPr lang="el-GR" dirty="0" err="1"/>
              <a:t>Μολις</a:t>
            </a:r>
            <a:r>
              <a:rPr lang="el-GR" dirty="0"/>
              <a:t> πάρει «λουκουμας1» ο </a:t>
            </a:r>
            <a:r>
              <a:rPr lang="el-GR" dirty="0" err="1"/>
              <a:t>λουκουμας</a:t>
            </a:r>
            <a:r>
              <a:rPr lang="el-GR" dirty="0"/>
              <a:t>, απαντάει</a:t>
            </a:r>
          </a:p>
          <a:p>
            <a:r>
              <a:rPr lang="el-GR" dirty="0" err="1"/>
              <a:t>Αντιστοιχα</a:t>
            </a:r>
            <a:r>
              <a:rPr lang="el-GR" dirty="0"/>
              <a:t> και ο ΄</a:t>
            </a:r>
            <a:r>
              <a:rPr lang="el-GR" dirty="0" err="1"/>
              <a:t>τριτος</a:t>
            </a:r>
            <a:r>
              <a:rPr lang="el-GR" dirty="0"/>
              <a:t> χαρακτήρας..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449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DBF3C496-CEBE-2D18-F1D3-575B92B39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89" y="0"/>
            <a:ext cx="91820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70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0E0C3-DFAB-5097-7427-A5B85530D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el-GR" dirty="0"/>
              <a:t>Τελεστές και συνθήκες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A1E4A-2347-A2ED-2E33-4D8C64C37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3630421" cy="3933298"/>
          </a:xfrm>
        </p:spPr>
        <p:txBody>
          <a:bodyPr>
            <a:normAutofit fontScale="92500" lnSpcReduction="10000"/>
          </a:bodyPr>
          <a:lstStyle/>
          <a:p>
            <a:r>
              <a:rPr lang="el-GR" sz="1800" dirty="0"/>
              <a:t>Μπορούμε να παίρνουμε τις συντεταγμένες της θέσης του χαρακτήρα και να κάνουμε πράξεις πάνω τους. Μπορεί να θέλουμε το χ του χαρακτήρα να είναι πάντα ίσο με το </a:t>
            </a:r>
            <a:r>
              <a:rPr lang="en-US" sz="1800" dirty="0"/>
              <a:t>y</a:t>
            </a:r>
            <a:r>
              <a:rPr lang="en-150" sz="1800" dirty="0"/>
              <a:t> </a:t>
            </a:r>
            <a:r>
              <a:rPr lang="el-GR" sz="1800" dirty="0"/>
              <a:t>ή ίσο με το</a:t>
            </a:r>
            <a:r>
              <a:rPr lang="en-US" sz="1800" dirty="0"/>
              <a:t> y+10</a:t>
            </a:r>
            <a:r>
              <a:rPr lang="en-150" sz="1800" dirty="0"/>
              <a:t> </a:t>
            </a:r>
            <a:r>
              <a:rPr lang="el-GR" sz="1800" dirty="0"/>
              <a:t>ή ο χαρακτήρας να κινείται εντός συγκεκριμένων ορίων…</a:t>
            </a:r>
          </a:p>
          <a:p>
            <a:r>
              <a:rPr lang="el-GR" sz="1800" dirty="0"/>
              <a:t>Κάνε κάτι μέχρι να…</a:t>
            </a:r>
            <a:endParaRPr lang="en-US" sz="1800" dirty="0"/>
          </a:p>
          <a:p>
            <a:r>
              <a:rPr lang="en-150" sz="1800" dirty="0"/>
              <a:t>E</a:t>
            </a:r>
            <a:r>
              <a:rPr lang="el-GR" sz="1800" dirty="0" err="1"/>
              <a:t>κφώνηση</a:t>
            </a:r>
            <a:r>
              <a:rPr lang="el-GR" sz="1800" dirty="0"/>
              <a:t>: «</a:t>
            </a:r>
            <a:r>
              <a:rPr lang="el-GR" sz="1800" b="1" u="sng" dirty="0"/>
              <a:t>Ο δράκος θα κινείται πάνω κάτω φράζοντας την είσοδο</a:t>
            </a:r>
            <a:r>
              <a:rPr lang="el-GR" sz="1800" b="1" dirty="0"/>
              <a:t>,</a:t>
            </a:r>
            <a:r>
              <a:rPr lang="el-GR" sz="1800" dirty="0"/>
              <a:t> αν τον ακουμπήσει η γάτα χάνει μια ζωή» (το χάνει μια ζωή και «αν ακουμπήσει» , τα έχουμε ήδη δει)</a:t>
            </a:r>
          </a:p>
          <a:p>
            <a:endParaRPr lang="el-GR" sz="1800" dirty="0"/>
          </a:p>
          <a:p>
            <a:endParaRPr lang="en-US" sz="18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567DDD5-7526-942F-2076-97DF8F5EB5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563" y="2131527"/>
            <a:ext cx="5772248" cy="437247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0710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886C-5B2D-404B-7A7D-AB0A1FC17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Συνθήκες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D290-DEA3-F9AE-69E0-551191DE5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46203"/>
            <a:ext cx="9613861" cy="3599316"/>
          </a:xfrm>
        </p:spPr>
        <p:txBody>
          <a:bodyPr/>
          <a:lstStyle/>
          <a:p>
            <a:r>
              <a:rPr lang="el-GR" dirty="0"/>
              <a:t>Θέλουμε κάτι να συμβαίνει μέχρι να ικανοποιηθεί μια συνθήκη;</a:t>
            </a:r>
          </a:p>
          <a:p>
            <a:endParaRPr lang="en-US" dirty="0"/>
          </a:p>
        </p:txBody>
      </p:sp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8A52F339-828A-0915-9C60-4F2BC98E8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42" y="3047999"/>
            <a:ext cx="4088947" cy="1869233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25A0810-A157-264B-52A4-C233A28854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446" y="2764096"/>
            <a:ext cx="4533900" cy="343852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E4882C-FE4E-C892-3132-763B7CA76490}"/>
              </a:ext>
            </a:extLst>
          </p:cNvPr>
          <p:cNvCxnSpPr/>
          <p:nvPr/>
        </p:nvCxnSpPr>
        <p:spPr>
          <a:xfrm flipH="1" flipV="1">
            <a:off x="7791061" y="3429000"/>
            <a:ext cx="1203649" cy="275253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2224B9D-815E-0F6D-B1CD-EAB04DCE90CD}"/>
              </a:ext>
            </a:extLst>
          </p:cNvPr>
          <p:cNvCxnSpPr>
            <a:cxnSpLocks/>
          </p:cNvCxnSpPr>
          <p:nvPr/>
        </p:nvCxnSpPr>
        <p:spPr>
          <a:xfrm flipH="1">
            <a:off x="7791061" y="5117282"/>
            <a:ext cx="1203649" cy="32473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5E00005-4AB7-F8A1-B05F-5F84AC61D83F}"/>
              </a:ext>
            </a:extLst>
          </p:cNvPr>
          <p:cNvSpPr/>
          <p:nvPr/>
        </p:nvSpPr>
        <p:spPr>
          <a:xfrm>
            <a:off x="7113913" y="3142695"/>
            <a:ext cx="677148" cy="479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Υ=47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C415B4-1FBC-0D74-2737-34AFC5C14A27}"/>
              </a:ext>
            </a:extLst>
          </p:cNvPr>
          <p:cNvSpPr/>
          <p:nvPr/>
        </p:nvSpPr>
        <p:spPr>
          <a:xfrm>
            <a:off x="7013359" y="5137302"/>
            <a:ext cx="777702" cy="479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Υ=-34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03276F-362C-4FA8-FC0C-BC4701CE5642}"/>
              </a:ext>
            </a:extLst>
          </p:cNvPr>
          <p:cNvSpPr/>
          <p:nvPr/>
        </p:nvSpPr>
        <p:spPr>
          <a:xfrm>
            <a:off x="9438443" y="4243661"/>
            <a:ext cx="1678096" cy="479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Χ=107,Υ=2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92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3D3C-E9E6-FB51-DFD3-F03055FC6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Άρα : Κάνει πάνω κάτω φράζοντας είσοδο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D6D37-401A-C91E-9466-8DCAA38E4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Θέτουμε αρχική θέση το σημείο Α(102,7)</a:t>
            </a:r>
          </a:p>
          <a:p>
            <a:r>
              <a:rPr lang="el-GR" dirty="0"/>
              <a:t>Λέμε στο δράκο «πήγαινε πάνω μέχρι το </a:t>
            </a:r>
            <a:r>
              <a:rPr lang="en-150" dirty="0"/>
              <a:t>Y</a:t>
            </a:r>
            <a:r>
              <a:rPr lang="el-GR" dirty="0"/>
              <a:t> να γίνει 47, πήγαινε κάτω </a:t>
            </a:r>
            <a:r>
              <a:rPr lang="el-GR" dirty="0" err="1"/>
              <a:t>μεχρι</a:t>
            </a:r>
            <a:r>
              <a:rPr lang="el-GR" dirty="0"/>
              <a:t> το </a:t>
            </a:r>
            <a:r>
              <a:rPr lang="en-US" dirty="0"/>
              <a:t>y</a:t>
            </a:r>
            <a:r>
              <a:rPr lang="en-150" dirty="0"/>
              <a:t> </a:t>
            </a:r>
            <a:r>
              <a:rPr lang="el-GR" dirty="0"/>
              <a:t>να γίνει -34». Για πάντα.</a:t>
            </a:r>
          </a:p>
          <a:p>
            <a:endParaRPr lang="el-GR" dirty="0"/>
          </a:p>
          <a:p>
            <a:r>
              <a:rPr lang="el-GR" dirty="0" err="1"/>
              <a:t>Εχουμε</a:t>
            </a:r>
            <a:r>
              <a:rPr lang="el-GR" dirty="0"/>
              <a:t> 2 τρόπους να το κάνουμε αυτό. Με ομαλή και τυχαία κίνηση.</a:t>
            </a:r>
          </a:p>
          <a:p>
            <a:r>
              <a:rPr lang="el-GR" dirty="0"/>
              <a:t>Και στους 2 χρειαζόμαστε να περιορίσουμε τα άκρα της κίνησής του: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0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99DA-F09F-6B98-4952-9DE575033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μέθοδος : Ομαλή Κίνηση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275E4-1F48-9C21-4AE6-3B33E0FD5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4470177" cy="4138572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Για πάντα – </a:t>
            </a:r>
            <a:r>
              <a:rPr lang="el-GR" b="1" dirty="0"/>
              <a:t>επανέλαβε ώσπου</a:t>
            </a:r>
          </a:p>
          <a:p>
            <a:r>
              <a:rPr lang="el-GR" dirty="0"/>
              <a:t>Θέλουμε να κινείται μόνο κάθετα, μέχρι να φτάσει σε συγκεκριμένο </a:t>
            </a:r>
            <a:r>
              <a:rPr lang="en-US" dirty="0"/>
              <a:t>y</a:t>
            </a:r>
            <a:r>
              <a:rPr lang="el-GR" dirty="0"/>
              <a:t> (</a:t>
            </a:r>
            <a:r>
              <a:rPr lang="en-US" dirty="0"/>
              <a:t>y&lt; 47 </a:t>
            </a:r>
            <a:r>
              <a:rPr lang="el-GR" dirty="0"/>
              <a:t>και </a:t>
            </a:r>
            <a:r>
              <a:rPr lang="en-US" dirty="0"/>
              <a:t>y&gt;-34)</a:t>
            </a:r>
            <a:r>
              <a:rPr lang="el-GR" dirty="0"/>
              <a:t> (τα νούμερα εδώ είναι τυχαία, μπορεί σε δικό σας πρόγραμμα να είναι άλλα!)</a:t>
            </a:r>
          </a:p>
          <a:p>
            <a:endParaRPr lang="en-150" dirty="0"/>
          </a:p>
          <a:p>
            <a:r>
              <a:rPr lang="el-GR" dirty="0"/>
              <a:t>Μετά προσθέτουμε τελεστές ( &lt; και &gt; )</a:t>
            </a:r>
          </a:p>
          <a:p>
            <a:r>
              <a:rPr lang="el-GR" dirty="0"/>
              <a:t>Και την μεταβλητή «θέση </a:t>
            </a:r>
            <a:r>
              <a:rPr lang="en-US" dirty="0"/>
              <a:t>y</a:t>
            </a:r>
            <a:r>
              <a:rPr lang="el-GR" dirty="0"/>
              <a:t>»</a:t>
            </a:r>
            <a:endParaRPr lang="en-US" dirty="0"/>
          </a:p>
          <a:p>
            <a:r>
              <a:rPr lang="el-GR" dirty="0"/>
              <a:t>Συμπληρώστε με τα υπόλοιπα..</a:t>
            </a:r>
            <a:endParaRPr lang="en-150" dirty="0"/>
          </a:p>
          <a:p>
            <a:endParaRPr lang="en-US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D046CDEC-8B0B-7F7B-1A7F-2AC670237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75" y="2431556"/>
            <a:ext cx="3152775" cy="3314700"/>
          </a:xfrm>
          <a:prstGeom prst="rect">
            <a:avLst/>
          </a:prstGeom>
        </p:spPr>
      </p:pic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9FBD4FD0-B350-EC8E-42CE-9154C67337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550" y="2526806"/>
            <a:ext cx="36004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366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A492D-16DE-F12C-E53E-444FA078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</a:t>
            </a:r>
            <a:r>
              <a:rPr lang="el-GR" baseline="30000" dirty="0"/>
              <a:t>η</a:t>
            </a:r>
            <a:r>
              <a:rPr lang="el-GR" dirty="0"/>
              <a:t> μέθοδος: Τυχαία Κίνηση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CCD37-9440-B18C-F1FE-94993836F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Από τους τελεστές επιλέγουμε το «επίλεξε τυχαίο από …. Έως …» και το βάζουμε μέσα σε ολίσθηση στη </a:t>
            </a:r>
            <a:r>
              <a:rPr lang="el-GR" dirty="0" err="1"/>
              <a:t>θεση</a:t>
            </a:r>
            <a:r>
              <a:rPr lang="el-GR" dirty="0"/>
              <a:t> </a:t>
            </a:r>
            <a:r>
              <a:rPr lang="en-US" dirty="0"/>
              <a:t>Y</a:t>
            </a:r>
            <a:r>
              <a:rPr lang="el-GR" dirty="0"/>
              <a:t>, κρατώντας το χ 107 (είπαμε, η θέση στον οριζόντιο άξονα είναι σταθερή)</a:t>
            </a:r>
            <a:endParaRPr lang="en-US" dirty="0"/>
          </a:p>
        </p:txBody>
      </p:sp>
      <p:pic>
        <p:nvPicPr>
          <p:cNvPr id="5" name="Picture 4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FA2AC693-C770-9508-6D69-244590423F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151" y="3846505"/>
            <a:ext cx="9307697" cy="211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24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8DD0-E892-43A7-C971-E04C0B373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Μπορούμε να κάνουμε και άλλα;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E498F8-0172-6BF7-35D3-B0760F9114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/>
                  <a:t>Ναι. Γραφικές παραστάσεις</a:t>
                </a:r>
                <a:r>
                  <a:rPr lang="en-150" dirty="0"/>
                  <a:t> </a:t>
                </a:r>
                <a:r>
                  <a:rPr lang="el-GR" dirty="0"/>
                  <a:t>συναρτήσεων</a:t>
                </a:r>
              </a:p>
              <a:p>
                <a:r>
                  <a:rPr lang="el-GR" dirty="0"/>
                  <a:t>Έχουμε ένα πλέγμα με χ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l-GR" dirty="0"/>
                  <a:t>(-240,240) και </a:t>
                </a:r>
              </a:p>
              <a:p>
                <a:r>
                  <a:rPr lang="en-US" dirty="0"/>
                  <a:t>Y</a:t>
                </a:r>
                <a:r>
                  <a:rPr lang="el-G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(-180,180)</a:t>
                </a:r>
                <a:endParaRPr lang="el-GR" dirty="0"/>
              </a:p>
              <a:p>
                <a:r>
                  <a:rPr lang="el-GR" dirty="0"/>
                  <a:t>Έχουμε συναρτήσεις (στους τελεστές)</a:t>
                </a:r>
              </a:p>
              <a:p>
                <a:r>
                  <a:rPr lang="el-GR" dirty="0"/>
                  <a:t>Έχουμε πράξεις (στους τελεστές)</a:t>
                </a:r>
              </a:p>
              <a:p>
                <a:r>
                  <a:rPr lang="el-GR" dirty="0"/>
                  <a:t>Έχουμε πένα (στις προσθήκες)</a:t>
                </a:r>
              </a:p>
              <a:p>
                <a:r>
                  <a:rPr lang="el-GR" dirty="0"/>
                  <a:t>Πάμε: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E498F8-0172-6BF7-35D3-B0760F9114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8" t="-2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Calendar, scatter chart&#10;&#10;Description automatically generated">
            <a:extLst>
              <a:ext uri="{FF2B5EF4-FFF2-40B4-BE49-F238E27FC236}">
                <a16:creationId xmlns:a16="http://schemas.microsoft.com/office/drawing/2014/main" id="{F225530C-B0A0-41B6-8910-04834198F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580" y="2072034"/>
            <a:ext cx="5485420" cy="412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25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61DBF-756C-EEF0-BE4E-C6B8D12A3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Υλικά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D5F1109-0137-12C3-814F-0E7AA47CAA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526" y="2051691"/>
            <a:ext cx="2371725" cy="347662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90E0DF-2D50-E98B-96FC-1F59BFA230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02" y="1834166"/>
            <a:ext cx="2419350" cy="48291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AB4B5C-B12E-3B0E-E8D1-710466D675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901" y="1834166"/>
            <a:ext cx="2362200" cy="46672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283D1D-C6ED-FDED-8943-A225E75E1A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606" y="1543010"/>
            <a:ext cx="2743192" cy="495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6661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882</Words>
  <Application>Microsoft Office PowerPoint</Application>
  <PresentationFormat>Widescreen</PresentationFormat>
  <Paragraphs>84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Trebuchet MS</vt:lpstr>
      <vt:lpstr>Berlin</vt:lpstr>
      <vt:lpstr>Εκπαιδευτικό Λογισμικό #-Τελεστές και γραφικές παραστάσεις / Μηνύματα</vt:lpstr>
      <vt:lpstr>Τελεστές και συνθήκες</vt:lpstr>
      <vt:lpstr>Τελεστές και συνθήκες</vt:lpstr>
      <vt:lpstr>Συνθήκες</vt:lpstr>
      <vt:lpstr>Άρα : Κάνει πάνω κάτω φράζοντας είσοδο</vt:lpstr>
      <vt:lpstr>1η μέθοδος : Ομαλή Κίνηση</vt:lpstr>
      <vt:lpstr>2η μέθοδος: Τυχαία Κίνηση </vt:lpstr>
      <vt:lpstr>Μπορούμε να κάνουμε και άλλα;</vt:lpstr>
      <vt:lpstr>Υλικά</vt:lpstr>
      <vt:lpstr>Συνάρτηση; y=f(x)</vt:lpstr>
      <vt:lpstr>Αρχικοποίηση</vt:lpstr>
      <vt:lpstr>Η συνάρτησή μας για αρχή: y=x</vt:lpstr>
      <vt:lpstr>PowerPoint Presentation</vt:lpstr>
      <vt:lpstr>PowerPoint Presentation</vt:lpstr>
      <vt:lpstr>Πάμε να κάνουμε τη x^2</vt:lpstr>
      <vt:lpstr>H συνάρτηση απόλυτο χ abs(x)</vt:lpstr>
      <vt:lpstr>Hμίτονο και συνημίτονο;</vt:lpstr>
      <vt:lpstr>Κανόνας </vt:lpstr>
      <vt:lpstr>Επιλογές – Στέλνω Μήνυμα – Ήρθε Μήνυμα</vt:lpstr>
      <vt:lpstr>Ποιος και πότε θα απαντήσει;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Εκπαιδευτικό Λογισμικό #2</dc:title>
  <dc:creator>S X</dc:creator>
  <cp:lastModifiedBy>Anna Sidiropoulou</cp:lastModifiedBy>
  <cp:revision>13</cp:revision>
  <dcterms:created xsi:type="dcterms:W3CDTF">2022-10-20T11:49:17Z</dcterms:created>
  <dcterms:modified xsi:type="dcterms:W3CDTF">2022-12-16T12:23:45Z</dcterms:modified>
</cp:coreProperties>
</file>