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680" r:id="rId3"/>
    <p:sldId id="681" r:id="rId4"/>
    <p:sldId id="684" r:id="rId5"/>
    <p:sldId id="685" r:id="rId6"/>
    <p:sldId id="682" r:id="rId7"/>
    <p:sldId id="683" r:id="rId8"/>
    <p:sldId id="686" r:id="rId9"/>
    <p:sldId id="687" r:id="rId10"/>
    <p:sldId id="688" r:id="rId11"/>
    <p:sldId id="781" r:id="rId12"/>
    <p:sldId id="697" r:id="rId13"/>
    <p:sldId id="699" r:id="rId14"/>
    <p:sldId id="700" r:id="rId15"/>
    <p:sldId id="701" r:id="rId16"/>
    <p:sldId id="698" r:id="rId17"/>
    <p:sldId id="702" r:id="rId18"/>
    <p:sldId id="703" r:id="rId19"/>
    <p:sldId id="704" r:id="rId20"/>
    <p:sldId id="705" r:id="rId21"/>
    <p:sldId id="706" r:id="rId22"/>
    <p:sldId id="707" r:id="rId23"/>
    <p:sldId id="708" r:id="rId24"/>
    <p:sldId id="709" r:id="rId25"/>
    <p:sldId id="710" r:id="rId26"/>
    <p:sldId id="711" r:id="rId27"/>
    <p:sldId id="782" r:id="rId28"/>
    <p:sldId id="712" r:id="rId29"/>
    <p:sldId id="713" r:id="rId30"/>
    <p:sldId id="714" r:id="rId31"/>
    <p:sldId id="715" r:id="rId32"/>
    <p:sldId id="716" r:id="rId33"/>
    <p:sldId id="717" r:id="rId34"/>
    <p:sldId id="783" r:id="rId35"/>
    <p:sldId id="718" r:id="rId36"/>
    <p:sldId id="719" r:id="rId37"/>
    <p:sldId id="720" r:id="rId38"/>
    <p:sldId id="722" r:id="rId39"/>
    <p:sldId id="721" r:id="rId40"/>
    <p:sldId id="723" r:id="rId41"/>
    <p:sldId id="481" r:id="rId4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7E16"/>
    <a:srgbClr val="E4B22D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0"/>
    <p:restoredTop sz="94509"/>
  </p:normalViewPr>
  <p:slideViewPr>
    <p:cSldViewPr snapToGrid="0" snapToObjects="1">
      <p:cViewPr varScale="1">
        <p:scale>
          <a:sx n="83" d="100"/>
          <a:sy n="83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9/1/24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Τυπικές και ορθολογικές σχέσεις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Μεγάλος βαθμός οργάνωσης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Προσδιορισμένοι στόχοι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Κοινωνικό σύστημα που λειτουργεί θεσμικά στο εσωτερικό κάποιου ιδιαίτερου τομέα της κοινωνικής πραγματικότητας </a:t>
            </a:r>
            <a:endParaRPr lang="el-GR" sz="2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2890391"/>
            <a:ext cx="39133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ΔΕΥΤΕΡΟΓΕΝΗΣ Ή ΟΡΓΑΝΩΣΗ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27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5358" y="1683930"/>
            <a:ext cx="11443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ΟΜΑΔΕΣ: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ΗΓΕΣΙΑ &amp;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ΜΟΝΤΕΛΑ ΗΓΕΤΩΝ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2203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558137"/>
            <a:ext cx="7643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 αποτελεσματική λειτουργία μίας ομάδας εξαρτάται από το είδος και το βαθμό οργάνωσης των δραστηριοτήτων των μελών της τα οποία σκοπεύουν στην εκπλήρωση των κοινών στόχων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 αναγκαιότητα της ηγεσίας προκύπτει από τις πρώιμες προσπάθειες των ανθρώπων να οργανώσουν από κοινού δραστηριότητες για την επίτευξη ενός στόχου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ΗΓΕΣΙΑ</a:t>
            </a:r>
          </a:p>
        </p:txBody>
      </p:sp>
    </p:spTree>
    <p:extLst>
      <p:ext uri="{BB962C8B-B14F-4D97-AF65-F5344CB8AC3E}">
        <p14:creationId xmlns:p14="http://schemas.microsoft.com/office/powerpoint/2010/main" val="473023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843676"/>
            <a:ext cx="7643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Ηγέτης – Διευθυντής επιχείρησης ή σχολείου, πρόεδρος κυβέρνησης, πιλότος, αρχηγός ποδοσφαιρικής ομάδας ή μίας παρέας</a:t>
            </a:r>
          </a:p>
          <a:p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Ηγέτης: η κοινωνική θέση εντός μίας ομαδικής δομής</a:t>
            </a:r>
          </a:p>
          <a:p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Ηγεσία: η διαδικασία αλληλεπίδρασης και αμοιβαίας κοινωνικής επιρροής μεταξύ του ηγέτη και των μελών της ομάδας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ΗΓΕΣΙΑ</a:t>
            </a:r>
          </a:p>
        </p:txBody>
      </p:sp>
    </p:spTree>
    <p:extLst>
      <p:ext uri="{BB962C8B-B14F-4D97-AF65-F5344CB8AC3E}">
        <p14:creationId xmlns:p14="http://schemas.microsoft.com/office/powerpoint/2010/main" val="3563670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843676"/>
            <a:ext cx="7643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u="sng" dirty="0">
                <a:solidFill>
                  <a:schemeClr val="accent6">
                    <a:lumMod val="50000"/>
                  </a:schemeClr>
                </a:solidFill>
              </a:rPr>
              <a:t>Αμοιβαία διαδικασία επιρροής 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ανάμεσα σε αρχηγό και μέλη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u="sng" dirty="0">
                <a:solidFill>
                  <a:schemeClr val="accent6">
                    <a:lumMod val="50000"/>
                  </a:schemeClr>
                </a:solidFill>
              </a:rPr>
              <a:t>Συναλλακτική διαδικασία 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– Ηγέτης και μέλη συνεργάζονται, ανταλλάσσουν ιδέες, χρόνο, ενέργεια και δεξιότητες με στόχο την μεγιστοποίηση των κοινών οφελών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u="sng" dirty="0">
                <a:solidFill>
                  <a:schemeClr val="accent6">
                    <a:lumMod val="50000"/>
                  </a:schemeClr>
                </a:solidFill>
              </a:rPr>
              <a:t>Μετασχηματιστική διαδικασία 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– Ο ικανός ηγέτης αυξάνει την ικανοποίηση, την εμπιστοσύνη και τα κίνητρα των μελών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ΗΓΕΣΙΑ</a:t>
            </a:r>
          </a:p>
        </p:txBody>
      </p:sp>
    </p:spTree>
    <p:extLst>
      <p:ext uri="{BB962C8B-B14F-4D97-AF65-F5344CB8AC3E}">
        <p14:creationId xmlns:p14="http://schemas.microsoft.com/office/powerpoint/2010/main" val="3895702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1767005"/>
            <a:ext cx="76431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u="sng" dirty="0">
                <a:solidFill>
                  <a:schemeClr val="accent6">
                    <a:lumMod val="50000"/>
                  </a:schemeClr>
                </a:solidFill>
              </a:rPr>
              <a:t>Συνεργατική διαδικασία 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νόμιμης επιρροής και όχι τόσο άσκησης εξουσίας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u="sng" dirty="0">
                <a:solidFill>
                  <a:schemeClr val="accent6">
                    <a:lumMod val="50000"/>
                  </a:schemeClr>
                </a:solidFill>
              </a:rPr>
              <a:t>Διαδικασία αναζήτησης στόχων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, καθώς οργανώνει και κινητοποιεί τα μέλη της ομάδας προς την κατεύθυνση επίτευξης ατομικών και ομαδικών στόχων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ΗΓΕΣΙΑ</a:t>
            </a:r>
          </a:p>
        </p:txBody>
      </p:sp>
    </p:spTree>
    <p:extLst>
      <p:ext uri="{BB962C8B-B14F-4D97-AF65-F5344CB8AC3E}">
        <p14:creationId xmlns:p14="http://schemas.microsoft.com/office/powerpoint/2010/main" val="3309615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u="sng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ΜΟΝΤΕΛΑ ΑΝΑΔΥΣΗΣ ΗΓΕΤΗ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Ατομικών χαρακτηριστικών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Στυλ ηγεσίας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Περίστασης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Αλληλεπίδρασης στυλ ηγεσίας και περίστασης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Ανταλλαγών ηγέτη-μέλους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Γνωστικό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Μετασχηματιστικής ηγεσίας</a:t>
            </a:r>
            <a:endParaRPr lang="el-GR" sz="2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123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843676"/>
            <a:ext cx="7643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Ιδιαίτερα χαρακτηριστικά της προσωπικότητας: εξωτερική εμφάνιση, ευφυΐα, φύλο, εθνικότητα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Άτομα εξωστρεφή, ευχάριστα, υπεύθυνα, συναισθηματικά αυτοελεγχόμενα, έξυπνα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Με κοινωνική νοημοσύνη, εμπειρία σε σχέση με τους στόχους της ομάδας και υψηλό επίπεδο συμμετοχής στις ομαδικές διαδικασίες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ΑΤΟΜΙΚΩΝ ΧΑΡΑΚΤΗΡΙΣΤΙΚΩΝ</a:t>
            </a:r>
          </a:p>
        </p:txBody>
      </p:sp>
    </p:spTree>
    <p:extLst>
      <p:ext uri="{BB962C8B-B14F-4D97-AF65-F5344CB8AC3E}">
        <p14:creationId xmlns:p14="http://schemas.microsoft.com/office/powerpoint/2010/main" val="540806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u="sng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Αυταρχική ηγεσία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ηγέτης λαμβάνει αποφάσεις για την οργάνωση και την εργασία μόνος του, 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αιτιολογεί και δεν συζητά τις αποφάσεις του 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ανακοινώνει τα κριτήρια αξιολόγησης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Έξω από την ζωή της ομάδας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Παρεμβαίνει μόνο σε περίπτωση δυσκολίας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01478" y="2644170"/>
            <a:ext cx="3913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ΤΩΝ ΣΤΥΛ ΗΓΕΣΙΑΣ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400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u="sng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Δημοκρατική ηγεσία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αποφάσεις προκύπτουν από συζητήσεις με τα μέλη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Αιτιολογεί τις αξιολογήσεις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Προτείνει λύσεις στα προβλήματα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Ενθαρρύνει την ανάπτυξη συμμετοχικού κλίματος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Σχετικά ενταγμένος στη ζωή της ομάδας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01478" y="2644170"/>
            <a:ext cx="3913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ΤΩΝ ΣΤΥΛ ΗΓΕΣΙΑΣ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507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1720840"/>
            <a:ext cx="114433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ΟΜΑΔΕΣ: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ΨΥΧΟΛΟΓΙΚΕΣ &amp; ΕΠΙΚΟΙΝΩΝΙΑΚΕΣ ΔΙΑΣΤΑΣΕΙΣ ΤΗΣ ΛΕΙΤΟΥΡΓΙΑΣ ΤΟΥΣ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8380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u="sng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Επιτρεπτική ηγεσία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Παρουσιάζει στην ομάδα τα διαθέσιμα μέσα και υλικά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 συνέχεια υιοθετεί παθητική στάση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Αφήνει την ομάδα ελεύθερη να δράσει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κρίνει 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</a:t>
            </a:r>
            <a:r>
              <a:rPr lang="el-GR" sz="30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αξιολογει</a:t>
            </a: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παίρνει πρωτοβουλίας βοήθειας της ομάδας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01478" y="2644170"/>
            <a:ext cx="3913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ΤΩΝ ΣΤΥΛ ΗΓΕΣΙΑΣ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279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παραγωγικότητα της ομάδας αυξάνεται στο αυταρχικό κλίμα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δημοκρατική ηγεσία έχει ως αποτέλεσμα μεγαλύτερη συνοχή της ομάδας και υψηλό βαθμό ικανοποίησης των μελών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επιτρεπτική ηγεσία ενδέχεται να δημιουργήσει μία ατμόσφαιρα στην οποία τα μέλη δεν είναι ούτε παραγωγικά ούτε ικανοποιημένα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01478" y="2644170"/>
            <a:ext cx="3913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ΤΩΝ ΣΤΥΛ ΗΓΕΣΙΑΣ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32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294974"/>
            <a:ext cx="764318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Παράγοντες της περίστασης: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Το είδος του έργου ή των στόχων της ομάδας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Οι ανάγκες των μελών για λιγότερη ή περισσότερη καθοδήγηση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 οργανωτική δομή της ομάδας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Τα επικοινωνιακά δίκτυα της ομάδας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Οι </a:t>
            </a:r>
            <a:r>
              <a:rPr lang="el-GR" sz="3000" b="1" dirty="0" err="1">
                <a:solidFill>
                  <a:schemeClr val="accent6">
                    <a:lumMod val="50000"/>
                  </a:schemeClr>
                </a:solidFill>
              </a:rPr>
              <a:t>διομαδικές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 σχέσεις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ΤΗΣ ΠΕΡΙΣΤΑΣΗΣ</a:t>
            </a:r>
          </a:p>
        </p:txBody>
      </p:sp>
    </p:spTree>
    <p:extLst>
      <p:ext uri="{BB962C8B-B14F-4D97-AF65-F5344CB8AC3E}">
        <p14:creationId xmlns:p14="http://schemas.microsoft.com/office/powerpoint/2010/main" val="3109970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ιδανική ηγεσία προκύπτει από έναν συνδυασμό: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ατομικών χαρακτηριστικών του ηγέτη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Του στυλ ηγεσίας του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των συγκεκριμένων αναγκών και ιδιαιτεροτήτων της ομάδας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2305615"/>
            <a:ext cx="39133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ΑΛΛΗΛΕΠΙΔΡΑΣΗΣ ΣΤΥΛ ΗΓΕΣΙΑΣ &amp; ΠΕΡΙΣΤΑΣΗΣ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66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843676"/>
            <a:ext cx="7643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 αποτελεσματικότητα του ηγέτη καθορίζεται από την ποιότητα των προσωπικών του σχέσεων με κάθε μέλος της ομάδας ξεχωριστά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Τα μέλη που διατηρούν καλές σχέσεις με τον ηγέτη: 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Τον εμπιστεύονται περισσότερο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Λειτουργούν πιο αποδοτικά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Απολαμβάνουν μεγαλύτερη </a:t>
            </a:r>
            <a:r>
              <a:rPr lang="el-GR" sz="3000" b="1" dirty="0" err="1">
                <a:solidFill>
                  <a:schemeClr val="accent6">
                    <a:lumMod val="50000"/>
                  </a:schemeClr>
                </a:solidFill>
              </a:rPr>
              <a:t>ιακνοποίηση</a:t>
            </a: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ΑΝΤΑΛΛΑΓΩΝ ΗΓΕΤΗ-ΜΕΛΟΥΣ</a:t>
            </a:r>
          </a:p>
        </p:txBody>
      </p:sp>
    </p:spTree>
    <p:extLst>
      <p:ext uri="{BB962C8B-B14F-4D97-AF65-F5344CB8AC3E}">
        <p14:creationId xmlns:p14="http://schemas.microsoft.com/office/powerpoint/2010/main" val="32580941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άτομα σχηματοποιούν μία αναπαράσταση για τα κατάλληλα χαρακτηριστικά και τις δεξιότητες που πρέπει να διαθέτει ένας ικανός αρχηγός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Εξετάζουν ποιο μέλος της ομάδας ανταποκρίνεται αποτελεσματικότερα σε αυτή την αναπαράσταση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Όταν οι επιλογές πολλών μελών συγκλίνουν σε ένα πρόσωπο τότε αυτό αναδύεται σε ηγέτη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2305615"/>
            <a:ext cx="39133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ΓΝΩΣΤΙΚΟ ΜΟΝΤΕΛΟ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682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-46495"/>
            <a:ext cx="7643188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Ιδέα ηγετικού χαρίσματος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Χαρισματικός ομιλητής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Εκφράζει ιδέες γοητευτικές, απλές και εύκολα κατανοητές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Έντονη αλληλεπίδραση με τα μέλη και ισότιμες ανταλλαγές με αυτά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Λαμβάνει υπόψη τις προσωπικές τους ανάγκες – Προσφέρει καθοδήγηση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Τα μέλη εμπνέονται, αποκτούν όραμα, αφιερώνονται στους συλλογικούς στόχους, συχνά θυσιάζουν το ατομικό υπέρ του ομαδικού συμφέροντος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ΗΓΕΤΗΣ – </a:t>
            </a:r>
          </a:p>
          <a:p>
            <a:pPr algn="ctr"/>
            <a:r>
              <a:rPr lang="el-GR" sz="2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ΜΟΝΤΕΛΟ ΜΕΤΑΣΧΗΜΑΤΙΣΤΙΚΗΣ ΗΓΕΣΙΑΣ</a:t>
            </a:r>
          </a:p>
        </p:txBody>
      </p:sp>
    </p:spTree>
    <p:extLst>
      <p:ext uri="{BB962C8B-B14F-4D97-AF65-F5344CB8AC3E}">
        <p14:creationId xmlns:p14="http://schemas.microsoft.com/office/powerpoint/2010/main" val="42802855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1947402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ΣΥΝΟΧΗ ΤΩΝ ΟΜΑΔΩΝ &amp;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ΟΜΑΔΙΚΕΣ ΣΥΜΠΕΡΙΦΟΡΕΣ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93751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συνοχή παραπέμπει: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Στις δυνάμεις που κρατούν ενωμένα τα μέλη της ομάδας, εμποδίζοντας τις δυνάμεις που τείνουν στη διάλυση και την αποσύνθεση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στη συνολική έλξη που ασκεί η ομάδα στα μέλη της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3167390"/>
            <a:ext cx="3913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ΣΥΝΟΧΗ ΟΜΑΔΩΝ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0485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Εξωτερικοί παράγοντες (ένταση του αισθήματος του «εμείς»):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Έλξη του κοινού σκοπού, μπορεί να βιώνεται με ενθουσιασμό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Έλξη της συλλογικής δράσης, μπορεί να αποτελεί από μόνη της πηγή ικανοποίησης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Έλξη της υπαγωγής στην ομάδα, περιλαμβάνει αισθήματα ισχύος, υπερηφάνειας και ασφάλειας, όπως επίσης την επικοινωνία με τους άλλους και την υπερνίκηση του άγχους της </a:t>
            </a:r>
            <a:r>
              <a:rPr lang="el-GR" sz="30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μοναξίας</a:t>
            </a: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3167390"/>
            <a:ext cx="3913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ΣΥΝΟΧΗ ΟΜΑΔΩΝ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06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123987" y="775156"/>
            <a:ext cx="118727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Κάθε είδους ανθρώπινος σχηματισμός μπορεί να χαρακτηριστεί ομάδα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Οικογένεια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Εφήμερη παρέα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Σπουδαστές σε μία αίθουσα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Μέλη εταιρείας ή υπηρεσίας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Κοινωνικές τάξεις</a:t>
            </a:r>
          </a:p>
          <a:p>
            <a:pPr marL="1828800" lvl="3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Ολόκληρα έθνη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Θεωρείται ότι σε μία ομάδα τα άτομα είναι αλληλέγγυα, μπορούν να πετύχουν περισσότερα μαζί και στο πλαίσιο της νιώθουν προστασία και ασφάλεια</a:t>
            </a:r>
          </a:p>
        </p:txBody>
      </p:sp>
    </p:spTree>
    <p:extLst>
      <p:ext uri="{BB962C8B-B14F-4D97-AF65-F5344CB8AC3E}">
        <p14:creationId xmlns:p14="http://schemas.microsoft.com/office/powerpoint/2010/main" val="39257541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Εσωτερικοί παράγοντες: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Διανομή και συνάρθρωση των ρόλων που εξαρτώνται από το είδος του έργου και τις ικανότητες των μελών – Έχουν όψη ιεραρχική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Ομαδική συμπεριφορά και είδος ηγεσίας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193729" y="3167390"/>
            <a:ext cx="3913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ΣΥΝΟΧΗ ΟΜΑΔΩΝ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728421"/>
            <a:ext cx="76431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 err="1">
                <a:solidFill>
                  <a:schemeClr val="accent6">
                    <a:lumMod val="50000"/>
                  </a:schemeClr>
                </a:solidFill>
              </a:rPr>
              <a:t>Συμμορφωτικότητα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Τάση των μελών να ακολουθούν ομαδικούς κανόνες και πρότυπα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Υιοθετούν παρόμοιες απόψεις και συμπεριφορές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Έχουν κοντινά συναισθήματα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Χρησιμοποιούν ακόμη και ίδιες εκφράσεις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ΟΜΑΔΙΚΕΣ ΣΥΜΠΕΡΙΦΟΡΕΣ</a:t>
            </a:r>
          </a:p>
        </p:txBody>
      </p:sp>
    </p:spTree>
    <p:extLst>
      <p:ext uri="{BB962C8B-B14F-4D97-AF65-F5344CB8AC3E}">
        <p14:creationId xmlns:p14="http://schemas.microsoft.com/office/powerpoint/2010/main" val="5971609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1305340"/>
            <a:ext cx="76431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Παρέκκλιση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Κοινωνικά αντιληπτή παράβαση των κανόνων και προτύπων ενός δεδομένου κοινωνικού συστήματος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Συμπεριφορά που αμφισβητεί τους κοινωνικούς κανόνες και ταυτόχρονα τη συνοχή ή την ενότητα του συστήματος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ΟΜΑΔΙΚΕΣ ΣΥΜΠΕΡΙΦΟΡΕΣ</a:t>
            </a:r>
          </a:p>
        </p:txBody>
      </p:sp>
    </p:spTree>
    <p:extLst>
      <p:ext uri="{BB962C8B-B14F-4D97-AF65-F5344CB8AC3E}">
        <p14:creationId xmlns:p14="http://schemas.microsoft.com/office/powerpoint/2010/main" val="1861704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1305340"/>
            <a:ext cx="76431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Ανταγωνιστικότητα και επιθετικότητα προς το εξωτερικό της ομάδας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Η συνοχή αυξάνεται σε απειλούμενες ομάδες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Οι ομάδες αυθόρμητα επιζητούν να αυξήσουν την εσωτερική αλληλεγγύη, αναζητώντας καταστάσεις ανταγωνισμού ή </a:t>
            </a:r>
            <a:r>
              <a:rPr lang="el-GR" sz="3000" b="1" dirty="0" err="1">
                <a:solidFill>
                  <a:schemeClr val="accent6">
                    <a:lumMod val="50000"/>
                  </a:schemeClr>
                </a:solidFill>
              </a:rPr>
              <a:t>επιτιθέμες</a:t>
            </a: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 σε άλλες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ΟΜΑΔΙΚΕΣ ΣΥΜΠΕΡΙΦΟΡΕΣ</a:t>
            </a:r>
          </a:p>
        </p:txBody>
      </p:sp>
    </p:spTree>
    <p:extLst>
      <p:ext uri="{BB962C8B-B14F-4D97-AF65-F5344CB8AC3E}">
        <p14:creationId xmlns:p14="http://schemas.microsoft.com/office/powerpoint/2010/main" val="39781306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1900907"/>
            <a:ext cx="11443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ΟΜΑΔΕΣ ΚΑΙ ΜΕΤΑΔΟΣΗ ΤΩΝ ΠΛΗΡΟΦΟΡΙΩΝ: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ΦΗΜΗ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81099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Μετάδοση της πληροφορίας σε δίκτυο με αναμεταδότες, αντιστοιχεί σε πολλές καταστάσεις της καθημερινότητας (φήμες, επικοινωνία στόμα με στόμα)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000" b="1" u="sng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Φήμη: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Γενική κατάφαση που εμφανίζεται σαν αληθινή, χωρίς όμως να υπάρχει κανένα συγκεκριμένο δεδομένο που να επιτρέπει την επαλήθευσή της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9360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Θεμελιώδεις νόμοι περιγραφής και επεξήγησης της διάδοσης της φήμης: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Πληροφοριακή αποδυνάμωση και ισοπέδωση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Τονισμός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Αφομοίωση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986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Πληροφοριακή αποδυνάμωση και ισοπέδωση</a:t>
            </a: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Όσο η φήμη κυκλοφορεί γίνεται όλο και πιο σύντομη, συνοπτική, εύκολη στην κατανόηση και στην αφήγηση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70% των λεπτομερειών χάνονται στις πρώτες 5-6 μεταδόσεις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τελική φάση διάδοσης, η πληροφοριακή αποδυνάμωση σταθεροποιείται, η φήμη λαμβάνει τελική μορφή που κατανοείται και μεταφέρεται πιο εύκολα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ίδια τα άτομα επιλέγουν τις πληροφορίες που επιβεβαιώνουν τις προσμονές τους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6322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Αφομοίωση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πληροφορίες αλλάζουν για να ενσωματώνονται στην αφήγηση και να υπακούν στην λογική της κεντρικής ιδέας της φήμης, αυξάνοντας την αληθοφάνειά της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πληροφορία προσαρμόζεται στα ενδιαφέροντα, τις εικόνες και τις προκαταλήψεις της κοινωνικής ομάδας εντός της οποίας αναπτύσσεται η φήμη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5330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Τονισμός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Μερικές λεπτομέρειες γίνονται αντιληπτές, κατακρατούνται και αναπαράγονται με επιλεκτικό τρόπο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Έτσι ενδυναμώνονται και λαμβάνουν κεντρική θέση στη σημασία της φήμης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86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ΟΜΑΔΑ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201478" y="1905506"/>
            <a:ext cx="118727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Κεντρικό ζήτημα το πέρασμα από το άτομο στη συλλογικότητα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Οι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διατομικές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σχέσεις «φτιάχνουν» κάτι άλλο, διαφορετικό, πέρα και πάνω από τα άτομα, που μοιάζει επίσης να σκέφτεται, να αισθάνεται, να συμπεριφέρεται, να ζει, να αναπτύσσεται, να πεθαίνει…</a:t>
            </a:r>
          </a:p>
        </p:txBody>
      </p:sp>
    </p:spTree>
    <p:extLst>
      <p:ext uri="{BB962C8B-B14F-4D97-AF65-F5344CB8AC3E}">
        <p14:creationId xmlns:p14="http://schemas.microsoft.com/office/powerpoint/2010/main" val="36381232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Συνθήκες στις οποίες πρέπει να στηρίζεται η φήμη:</a:t>
            </a:r>
          </a:p>
          <a:p>
            <a:pPr lvl="0"/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πληροφορία να είναι πιστευτή, αληθοφανής και επιθυμητή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Βασίζεται στη θεμελιώδη ανάγκη των ανθρώπων να εντάσσονται σε ένα σύστημα πεποιθήσεων, σύμφωνα με το οποίο είναι δυνατόν </a:t>
            </a:r>
            <a:r>
              <a:rPr lang="el-GR" sz="3000" b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αποδοθούν </a:t>
            </a: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συγκεκριμένα χαρακτηριστικά σε κοινωνικές κατηγορίες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παίζει ρόλο η αλήθεια των πληροφοριών αλλά ότι συσπειρωνόμαστε γύρω από αυτές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50341" y="3136612"/>
            <a:ext cx="3913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ΦΗΜΕΣ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3161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806941"/>
            <a:ext cx="116105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711797" y="2782669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2361499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ΠΕΝΤΕ ΕΙΔΗ ΟΜΑΔΩΝ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319BFD-6A1C-6349-9358-B84FC3930690}"/>
              </a:ext>
            </a:extLst>
          </p:cNvPr>
          <p:cNvSpPr txBox="1"/>
          <p:nvPr/>
        </p:nvSpPr>
        <p:spPr>
          <a:xfrm>
            <a:off x="201478" y="1319895"/>
            <a:ext cx="118727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Πλ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ή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θος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(ή μάζα)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Φατρία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Συσσωμάτωση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Μικρή η πρωτογενής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Δευτερογενής (ή οργάνωση)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7F3018-B7F8-A64D-9888-C9B6C9BE5B3E}"/>
              </a:ext>
            </a:extLst>
          </p:cNvPr>
          <p:cNvSpPr txBox="1"/>
          <p:nvPr/>
        </p:nvSpPr>
        <p:spPr>
          <a:xfrm>
            <a:off x="50341" y="6430686"/>
            <a:ext cx="11872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*</a:t>
            </a:r>
            <a:r>
              <a:rPr lang="en-US" b="1" dirty="0" err="1">
                <a:solidFill>
                  <a:schemeClr val="accent6">
                    <a:lumMod val="50000"/>
                  </a:schemeClr>
                </a:solidFill>
              </a:rPr>
              <a:t>Anzieu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 &amp; Martin (1968)</a:t>
            </a:r>
            <a:endParaRPr lang="el-GR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852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Μεγάλος αριθμός ατόμων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Σχετικά χαμηλός βαθμός οργάνωσης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Βρίσκονται στον ίδιο χώρο για την ικανοποίηση προσωπικής τους ανάγκης (μετρό, αθλητικό γεγονός, εμπορικό κέντρο)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Μάζα: χωρίς φυσική παρουσία (κοινό ΜΜΕ)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Προς τα κάτω εξίσωση των ατομικών νοητικών ικανοτήτων 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Τυφλή υπακοή σε ένα ηγέτη που τα υπνωτίζει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-23305" y="3136612"/>
            <a:ext cx="4262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ΠΛΗΘΟΣ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33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-28503"/>
            <a:ext cx="764318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Κυριαρχεί η αναζήτηση της ομοιότητας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Ατμόσφαιρα ασφάλειας και συναισθηματικής υποστήριξης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Ολιγομελής ομάδα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Χαμηλός βαθμός οργάνωσης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Κυρίως μέλη που θέλουν να αναβάλλουν την ένταξη στον κοινωνικό ή ενήλικο κόσμο (εφηβικές ομάδες) ή άτομα αποκομμένα από συναισθηματικούς και οικογενειακούς δεσμούς (παρέες που κινούνται στα όρια των κοινωνικών κανόνων)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ΦΑΤΡΙΑ</a:t>
            </a:r>
          </a:p>
        </p:txBody>
      </p:sp>
    </p:spTree>
    <p:extLst>
      <p:ext uri="{BB962C8B-B14F-4D97-AF65-F5344CB8AC3E}">
        <p14:creationId xmlns:p14="http://schemas.microsoft.com/office/powerpoint/2010/main" val="276793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890076" y="0"/>
            <a:ext cx="8301924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Σύλλογος ή Ένωση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Μεσαίος βαθμός οργάνωσης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Ποικίλλει ο αριθμός των μελών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Σταθεροί στόχοι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Επιφανειακές ανθρώπινες σχέσεις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περισσότερα μέλη δεν αναζητούν ενεργά την πραγμάτωση των στόχων αλλά στηρίζονται σε αντιπροσώπους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20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-23305" y="3136612"/>
            <a:ext cx="4262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ΣΥΣΣΩΜΑΤΩΣΗ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249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39525" y="612843"/>
            <a:ext cx="76431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Σχετικά μικρός αριθμός συμμετεχόντων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Ενεργή αναζήτηση κοινών στόχων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Έντονες συναισθηματικές σχέσεις μεταξύ των μελών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Αλληλεγγύη και αλληλεξάρτηση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000" b="1" dirty="0">
                <a:solidFill>
                  <a:schemeClr val="accent6">
                    <a:lumMod val="50000"/>
                  </a:schemeClr>
                </a:solidFill>
              </a:rPr>
              <a:t>Δημιουργία κανόνων, γλώσσας και τελετουργικών που χαρακτηρίζουν την ομάδα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-1"/>
            <a:ext cx="3928761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ΜΙΚΡΗ Ή ΠΡΩΤΟΓΕΝΗΣ</a:t>
            </a:r>
          </a:p>
        </p:txBody>
      </p:sp>
    </p:spTree>
    <p:extLst>
      <p:ext uri="{BB962C8B-B14F-4D97-AF65-F5344CB8AC3E}">
        <p14:creationId xmlns:p14="http://schemas.microsoft.com/office/powerpoint/2010/main" val="193561288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12141</TotalTime>
  <Words>1462</Words>
  <Application>Microsoft Macintosh PowerPoint</Application>
  <PresentationFormat>Ευρεία οθόνη</PresentationFormat>
  <Paragraphs>317</Paragraphs>
  <Slides>41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170</cp:revision>
  <dcterms:created xsi:type="dcterms:W3CDTF">2022-02-27T18:25:10Z</dcterms:created>
  <dcterms:modified xsi:type="dcterms:W3CDTF">2024-01-09T13:56:02Z</dcterms:modified>
</cp:coreProperties>
</file>