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9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2AF7F0-7CEB-4BEE-9111-7D024B9A6000}" type="datetimeFigureOut">
              <a:rPr lang="en-US" smtClean="0"/>
              <a:t>10/15/2024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98C522-A8EB-4D6C-BAE8-75E25571EFFB}" type="slidenum">
              <a:rPr lang="en-US" smtClean="0"/>
              <a:t>‹#›</a:t>
            </a:fld>
            <a:endParaRPr lang="en-US"/>
          </a:p>
        </p:txBody>
      </p:sp>
    </p:spTree>
    <p:extLst>
      <p:ext uri="{BB962C8B-B14F-4D97-AF65-F5344CB8AC3E}">
        <p14:creationId xmlns:p14="http://schemas.microsoft.com/office/powerpoint/2010/main" val="1941979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5</a:t>
            </a:fld>
            <a:endParaRPr lang="el-GR"/>
          </a:p>
        </p:txBody>
      </p:sp>
    </p:spTree>
    <p:extLst>
      <p:ext uri="{BB962C8B-B14F-4D97-AF65-F5344CB8AC3E}">
        <p14:creationId xmlns:p14="http://schemas.microsoft.com/office/powerpoint/2010/main" val="1001745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17</a:t>
            </a:fld>
            <a:endParaRPr lang="el-GR"/>
          </a:p>
        </p:txBody>
      </p:sp>
    </p:spTree>
    <p:extLst>
      <p:ext uri="{BB962C8B-B14F-4D97-AF65-F5344CB8AC3E}">
        <p14:creationId xmlns:p14="http://schemas.microsoft.com/office/powerpoint/2010/main" val="2193691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18</a:t>
            </a:fld>
            <a:endParaRPr lang="el-GR"/>
          </a:p>
        </p:txBody>
      </p:sp>
    </p:spTree>
    <p:extLst>
      <p:ext uri="{BB962C8B-B14F-4D97-AF65-F5344CB8AC3E}">
        <p14:creationId xmlns:p14="http://schemas.microsoft.com/office/powerpoint/2010/main" val="2671289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19</a:t>
            </a:fld>
            <a:endParaRPr lang="el-GR"/>
          </a:p>
        </p:txBody>
      </p:sp>
    </p:spTree>
    <p:extLst>
      <p:ext uri="{BB962C8B-B14F-4D97-AF65-F5344CB8AC3E}">
        <p14:creationId xmlns:p14="http://schemas.microsoft.com/office/powerpoint/2010/main" val="2898761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20</a:t>
            </a:fld>
            <a:endParaRPr lang="el-GR"/>
          </a:p>
        </p:txBody>
      </p:sp>
    </p:spTree>
    <p:extLst>
      <p:ext uri="{BB962C8B-B14F-4D97-AF65-F5344CB8AC3E}">
        <p14:creationId xmlns:p14="http://schemas.microsoft.com/office/powerpoint/2010/main" val="3202703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7</a:t>
            </a:fld>
            <a:endParaRPr lang="el-GR"/>
          </a:p>
        </p:txBody>
      </p:sp>
    </p:spTree>
    <p:extLst>
      <p:ext uri="{BB962C8B-B14F-4D97-AF65-F5344CB8AC3E}">
        <p14:creationId xmlns:p14="http://schemas.microsoft.com/office/powerpoint/2010/main" val="579599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10</a:t>
            </a:fld>
            <a:endParaRPr lang="el-GR"/>
          </a:p>
        </p:txBody>
      </p:sp>
    </p:spTree>
    <p:extLst>
      <p:ext uri="{BB962C8B-B14F-4D97-AF65-F5344CB8AC3E}">
        <p14:creationId xmlns:p14="http://schemas.microsoft.com/office/powerpoint/2010/main" val="1515887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11</a:t>
            </a:fld>
            <a:endParaRPr lang="el-GR"/>
          </a:p>
        </p:txBody>
      </p:sp>
    </p:spTree>
    <p:extLst>
      <p:ext uri="{BB962C8B-B14F-4D97-AF65-F5344CB8AC3E}">
        <p14:creationId xmlns:p14="http://schemas.microsoft.com/office/powerpoint/2010/main" val="3503092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12</a:t>
            </a:fld>
            <a:endParaRPr lang="el-GR"/>
          </a:p>
        </p:txBody>
      </p:sp>
    </p:spTree>
    <p:extLst>
      <p:ext uri="{BB962C8B-B14F-4D97-AF65-F5344CB8AC3E}">
        <p14:creationId xmlns:p14="http://schemas.microsoft.com/office/powerpoint/2010/main" val="2311893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13</a:t>
            </a:fld>
            <a:endParaRPr lang="el-GR"/>
          </a:p>
        </p:txBody>
      </p:sp>
    </p:spTree>
    <p:extLst>
      <p:ext uri="{BB962C8B-B14F-4D97-AF65-F5344CB8AC3E}">
        <p14:creationId xmlns:p14="http://schemas.microsoft.com/office/powerpoint/2010/main" val="1997817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14</a:t>
            </a:fld>
            <a:endParaRPr lang="el-GR"/>
          </a:p>
        </p:txBody>
      </p:sp>
    </p:spTree>
    <p:extLst>
      <p:ext uri="{BB962C8B-B14F-4D97-AF65-F5344CB8AC3E}">
        <p14:creationId xmlns:p14="http://schemas.microsoft.com/office/powerpoint/2010/main" val="821873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15</a:t>
            </a:fld>
            <a:endParaRPr lang="el-GR"/>
          </a:p>
        </p:txBody>
      </p:sp>
    </p:spTree>
    <p:extLst>
      <p:ext uri="{BB962C8B-B14F-4D97-AF65-F5344CB8AC3E}">
        <p14:creationId xmlns:p14="http://schemas.microsoft.com/office/powerpoint/2010/main" val="4154068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CE2D6C7-1228-4160-BC72-5BA1C5AA24BB}" type="slidenum">
              <a:rPr lang="el-GR" smtClean="0"/>
              <a:pPr/>
              <a:t>16</a:t>
            </a:fld>
            <a:endParaRPr lang="el-GR"/>
          </a:p>
        </p:txBody>
      </p:sp>
    </p:spTree>
    <p:extLst>
      <p:ext uri="{BB962C8B-B14F-4D97-AF65-F5344CB8AC3E}">
        <p14:creationId xmlns:p14="http://schemas.microsoft.com/office/powerpoint/2010/main" val="425873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833180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358310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265EFE-3080-4A34-BC98-64B57EB0AE8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4386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4926A0F-433A-44C6-923D-EFAC599BC5D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257282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4926A0F-433A-44C6-923D-EFAC599BC5D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265EFE-3080-4A34-BC98-64B57EB0AE8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0259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4926A0F-433A-44C6-923D-EFAC599BC5D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13292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3367362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52408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73414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926A0F-433A-44C6-923D-EFAC599BC5D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264940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926A0F-433A-44C6-923D-EFAC599BC5D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202637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926A0F-433A-44C6-923D-EFAC599BC5D1}" type="datetimeFigureOut">
              <a:rPr lang="en-US" smtClean="0"/>
              <a:t>10/15/2024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3140358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926A0F-433A-44C6-923D-EFAC599BC5D1}" type="datetimeFigureOut">
              <a:rPr lang="en-US" smtClean="0"/>
              <a:t>10/15/2024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206276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26A0F-433A-44C6-923D-EFAC599BC5D1}" type="datetimeFigureOut">
              <a:rPr lang="en-US" smtClean="0"/>
              <a:t>10/15/2024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4669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926A0F-433A-44C6-923D-EFAC599BC5D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54409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926A0F-433A-44C6-923D-EFAC599BC5D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265EFE-3080-4A34-BC98-64B57EB0AE88}" type="slidenum">
              <a:rPr lang="en-US" smtClean="0"/>
              <a:t>‹#›</a:t>
            </a:fld>
            <a:endParaRPr lang="en-US"/>
          </a:p>
        </p:txBody>
      </p:sp>
    </p:spTree>
    <p:extLst>
      <p:ext uri="{BB962C8B-B14F-4D97-AF65-F5344CB8AC3E}">
        <p14:creationId xmlns:p14="http://schemas.microsoft.com/office/powerpoint/2010/main" val="4205123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4926A0F-433A-44C6-923D-EFAC599BC5D1}" type="datetimeFigureOut">
              <a:rPr lang="en-US" smtClean="0"/>
              <a:t>10/15/2024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D265EFE-3080-4A34-BC98-64B57EB0AE88}" type="slidenum">
              <a:rPr lang="en-US" smtClean="0"/>
              <a:t>‹#›</a:t>
            </a:fld>
            <a:endParaRPr lang="en-US"/>
          </a:p>
        </p:txBody>
      </p:sp>
    </p:spTree>
    <p:extLst>
      <p:ext uri="{BB962C8B-B14F-4D97-AF65-F5344CB8AC3E}">
        <p14:creationId xmlns:p14="http://schemas.microsoft.com/office/powerpoint/2010/main" val="390021083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Διαταραχές διάθεσης</a:t>
            </a:r>
          </a:p>
        </p:txBody>
      </p:sp>
      <p:sp>
        <p:nvSpPr>
          <p:cNvPr id="3" name="2 - Υπότιτλος"/>
          <p:cNvSpPr>
            <a:spLocks noGrp="1"/>
          </p:cNvSpPr>
          <p:nvPr>
            <p:ph type="subTitle" idx="1"/>
          </p:nvPr>
        </p:nvSpPr>
        <p:spPr/>
        <p:txBody>
          <a:bodyPr/>
          <a:lstStyle/>
          <a:p>
            <a:r>
              <a:rPr lang="el-GR" dirty="0"/>
              <a:t>Κατερίνα Φλωρά</a:t>
            </a:r>
          </a:p>
        </p:txBody>
      </p:sp>
    </p:spTree>
    <p:extLst>
      <p:ext uri="{BB962C8B-B14F-4D97-AF65-F5344CB8AC3E}">
        <p14:creationId xmlns:p14="http://schemas.microsoft.com/office/powerpoint/2010/main" val="3899305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Ψυχολογικές θεραπείες</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Καταλληλότητα</a:t>
            </a:r>
          </a:p>
          <a:p>
            <a:pPr>
              <a:buNone/>
            </a:pPr>
            <a:endParaRPr lang="el-GR" dirty="0"/>
          </a:p>
          <a:p>
            <a:pPr>
              <a:buNone/>
            </a:pPr>
            <a:r>
              <a:rPr lang="el-GR" dirty="0"/>
              <a:t>Για παράδειγμα: Κάτω από ποιες συνθήκες θα παραπέμπαμε τον πελάτη για οικογενειακή θεραπεία</a:t>
            </a:r>
          </a:p>
          <a:p>
            <a:pPr>
              <a:buNone/>
            </a:pPr>
            <a:endParaRPr lang="el-GR" dirty="0"/>
          </a:p>
          <a:p>
            <a:r>
              <a:rPr lang="el-GR" dirty="0"/>
              <a:t>Βιβλία αυτοβοήθειας (</a:t>
            </a:r>
            <a:r>
              <a:rPr lang="el-GR" dirty="0" err="1"/>
              <a:t>ψυχοεκπαίδευση</a:t>
            </a:r>
            <a:r>
              <a:rPr lang="el-GR" dirty="0"/>
              <a:t>)</a:t>
            </a:r>
          </a:p>
          <a:p>
            <a:endParaRPr lang="el-GR" dirty="0"/>
          </a:p>
          <a:p>
            <a:pPr>
              <a:buNone/>
            </a:pPr>
            <a:endParaRPr lang="el-GR" dirty="0"/>
          </a:p>
        </p:txBody>
      </p:sp>
    </p:spTree>
    <p:extLst>
      <p:ext uri="{BB962C8B-B14F-4D97-AF65-F5344CB8AC3E}">
        <p14:creationId xmlns:p14="http://schemas.microsoft.com/office/powerpoint/2010/main" val="334430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Οι Β</a:t>
            </a:r>
            <a:r>
              <a:rPr lang="en-US" dirty="0" err="1"/>
              <a:t>eck</a:t>
            </a:r>
            <a:r>
              <a:rPr lang="en-US" dirty="0"/>
              <a:t> et al</a:t>
            </a:r>
            <a:r>
              <a:rPr lang="el-GR" dirty="0"/>
              <a:t> (1979) :αρνητική γνωστική τριάδα </a:t>
            </a:r>
          </a:p>
        </p:txBody>
      </p:sp>
      <p:sp>
        <p:nvSpPr>
          <p:cNvPr id="3" name="2 - Θέση περιεχομένου"/>
          <p:cNvSpPr>
            <a:spLocks noGrp="1"/>
          </p:cNvSpPr>
          <p:nvPr>
            <p:ph idx="1"/>
          </p:nvPr>
        </p:nvSpPr>
        <p:spPr/>
        <p:txBody>
          <a:bodyPr>
            <a:normAutofit/>
          </a:bodyPr>
          <a:lstStyle/>
          <a:p>
            <a:pPr lvl="0"/>
            <a:r>
              <a:rPr lang="el-GR" dirty="0"/>
              <a:t> αίσθημα κατωτερότητας και αναξιότητας (αρνητική εικόνα για τον εαυτό)</a:t>
            </a:r>
          </a:p>
          <a:p>
            <a:pPr lvl="0"/>
            <a:r>
              <a:rPr lang="el-GR" dirty="0"/>
              <a:t>θεώρηση του μέλλοντος σαν μάταιο (αρνητική εικόνα για το μέλλον)</a:t>
            </a:r>
          </a:p>
          <a:p>
            <a:pPr lvl="0"/>
            <a:r>
              <a:rPr lang="el-GR" dirty="0"/>
              <a:t>πίστη ότι ο κόσμος είναι γεμάτος εμπόδια που έχουν σαν αποτέλεσμα την απογοήτευση και τη ματαίωση (αρνητική εικόνα για τον κόσμο)</a:t>
            </a:r>
          </a:p>
          <a:p>
            <a:endParaRPr lang="el-GR" dirty="0"/>
          </a:p>
        </p:txBody>
      </p:sp>
    </p:spTree>
    <p:extLst>
      <p:ext uri="{BB962C8B-B14F-4D97-AF65-F5344CB8AC3E}">
        <p14:creationId xmlns:p14="http://schemas.microsoft.com/office/powerpoint/2010/main" val="2672733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Αξιολόγηση </a:t>
            </a:r>
            <a:br>
              <a:rPr lang="el-GR" dirty="0"/>
            </a:br>
            <a:endParaRPr lang="el-GR" dirty="0"/>
          </a:p>
        </p:txBody>
      </p:sp>
      <p:sp>
        <p:nvSpPr>
          <p:cNvPr id="3" name="2 - Θέση περιεχομένου"/>
          <p:cNvSpPr>
            <a:spLocks noGrp="1"/>
          </p:cNvSpPr>
          <p:nvPr>
            <p:ph idx="1"/>
          </p:nvPr>
        </p:nvSpPr>
        <p:spPr>
          <a:xfrm>
            <a:off x="2589212" y="1117600"/>
            <a:ext cx="8915400" cy="3777622"/>
          </a:xfrm>
        </p:spPr>
        <p:txBody>
          <a:bodyPr>
            <a:noAutofit/>
          </a:bodyPr>
          <a:lstStyle/>
          <a:p>
            <a:r>
              <a:rPr lang="el-GR" sz="2400" dirty="0"/>
              <a:t>«Θα ήθελα να σου κάνω μερικές ερωτήσεις που αφορούν στο πώς αισθάνεσαι και λειτουργείς αυτόν τον καιρό» κι έπειτα</a:t>
            </a:r>
          </a:p>
          <a:p>
            <a:r>
              <a:rPr lang="el-GR" sz="2400" dirty="0"/>
              <a:t>«Κοιμάσαι καλά;» «Νιώθεις ότι έχεις ενέργεια;»</a:t>
            </a:r>
          </a:p>
          <a:p>
            <a:r>
              <a:rPr lang="el-GR" sz="2400" dirty="0"/>
              <a:t>«Νιώθεις ότι έχεις μέσα σου θυμό και ότι απογοητεύεσαι εύκολα;» </a:t>
            </a:r>
          </a:p>
          <a:p>
            <a:r>
              <a:rPr lang="el-GR" sz="2400" dirty="0"/>
              <a:t>«Υπάρχουν πράγματα στη ζωή σου για τα οποία δυσκολεύεσαι πολύ να μιλήσεις;»</a:t>
            </a:r>
          </a:p>
          <a:p>
            <a:r>
              <a:rPr lang="el-GR" sz="2400" dirty="0"/>
              <a:t>Σημαντικό να  αξιολογήσουμε το ενδεχόμενο αυτοκτονίας. «Νιώθεις την έντονη επιθυμία να διαφύγεις από την κατάσταση στην οποία βρίσκεσαι;»</a:t>
            </a:r>
          </a:p>
          <a:p>
            <a:r>
              <a:rPr lang="el-GR" sz="2400" dirty="0"/>
              <a:t>Ο θεραπευτής θα πρέπει να μη διστάσει να ζητήσει βοήθεια από άλλους ειδικούς (ψυχιάτρους, ψυχολόγους) αν χρειαστεί. </a:t>
            </a:r>
          </a:p>
          <a:p>
            <a:endParaRPr lang="el-GR" sz="2400" dirty="0"/>
          </a:p>
        </p:txBody>
      </p:sp>
    </p:spTree>
    <p:extLst>
      <p:ext uri="{BB962C8B-B14F-4D97-AF65-F5344CB8AC3E}">
        <p14:creationId xmlns:p14="http://schemas.microsoft.com/office/powerpoint/2010/main" val="204920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Σημαντικά στοιχεία στην συμβουλευτική προσέγγιση</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Διατύπωση</a:t>
            </a:r>
          </a:p>
          <a:p>
            <a:r>
              <a:rPr lang="el-GR" dirty="0"/>
              <a:t>Εστίαση στις προβληματικές περιοχές (π.χ. σχέσεις)</a:t>
            </a:r>
          </a:p>
          <a:p>
            <a:r>
              <a:rPr lang="el-GR" dirty="0"/>
              <a:t>Γνώση πρώιμων εμπειριών</a:t>
            </a:r>
          </a:p>
          <a:p>
            <a:r>
              <a:rPr lang="el-GR" dirty="0"/>
              <a:t>Ισχύουσες πεποιθήσεις για τον εαυτό και τους άλλους</a:t>
            </a:r>
          </a:p>
          <a:p>
            <a:r>
              <a:rPr lang="el-GR" dirty="0"/>
              <a:t>Θεραπευτική σχέση</a:t>
            </a:r>
          </a:p>
          <a:p>
            <a:r>
              <a:rPr lang="el-GR" dirty="0"/>
              <a:t>Διερεύνηση ορισμένων ειδών υποθέσεων και στάσεων για τη ζωή γενικά</a:t>
            </a:r>
          </a:p>
        </p:txBody>
      </p:sp>
    </p:spTree>
    <p:extLst>
      <p:ext uri="{BB962C8B-B14F-4D97-AF65-F5344CB8AC3E}">
        <p14:creationId xmlns:p14="http://schemas.microsoft.com/office/powerpoint/2010/main" val="1619512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err="1"/>
              <a:t>Γνωσιακή</a:t>
            </a:r>
            <a:r>
              <a:rPr lang="el-GR" b="1" dirty="0"/>
              <a:t> προσέγγιση</a:t>
            </a:r>
            <a:br>
              <a:rPr lang="el-GR" dirty="0"/>
            </a:br>
            <a:endParaRPr lang="el-GR" dirty="0"/>
          </a:p>
        </p:txBody>
      </p:sp>
      <p:sp>
        <p:nvSpPr>
          <p:cNvPr id="3" name="2 - Θέση περιεχομένου"/>
          <p:cNvSpPr>
            <a:spLocks noGrp="1"/>
          </p:cNvSpPr>
          <p:nvPr>
            <p:ph idx="1"/>
          </p:nvPr>
        </p:nvSpPr>
        <p:spPr/>
        <p:txBody>
          <a:bodyPr/>
          <a:lstStyle/>
          <a:p>
            <a:r>
              <a:rPr lang="el-GR" dirty="0"/>
              <a:t>Γνωστική τριάδα της κατάθλιψης</a:t>
            </a:r>
          </a:p>
          <a:p>
            <a:endParaRPr lang="el-GR" dirty="0"/>
          </a:p>
          <a:p>
            <a:r>
              <a:rPr lang="el-GR" dirty="0"/>
              <a:t>Στόχος: να δουν οι άνθρωποι με διαφορετικό τρόπο τον εαυτό τους και την ισχύουσα κατάστασή τους, ώστε να μη συνεχίζουν να αισθάνονται απαισιόδοξοι και ανάξιοι</a:t>
            </a:r>
          </a:p>
          <a:p>
            <a:endParaRPr lang="el-GR" dirty="0"/>
          </a:p>
          <a:p>
            <a:endParaRPr lang="el-GR" dirty="0"/>
          </a:p>
          <a:p>
            <a:endParaRPr lang="el-GR" dirty="0"/>
          </a:p>
        </p:txBody>
      </p:sp>
    </p:spTree>
    <p:extLst>
      <p:ext uri="{BB962C8B-B14F-4D97-AF65-F5344CB8AC3E}">
        <p14:creationId xmlns:p14="http://schemas.microsoft.com/office/powerpoint/2010/main" val="2237083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err="1"/>
              <a:t>Γνωσιακή</a:t>
            </a:r>
            <a:r>
              <a:rPr lang="el-GR" b="1" dirty="0"/>
              <a:t> προσέγγιση</a:t>
            </a:r>
            <a:br>
              <a:rPr lang="el-GR" dirty="0"/>
            </a:br>
            <a:endParaRPr lang="el-GR" dirty="0"/>
          </a:p>
        </p:txBody>
      </p:sp>
      <p:sp>
        <p:nvSpPr>
          <p:cNvPr id="3" name="2 - Θέση περιεχομένου"/>
          <p:cNvSpPr>
            <a:spLocks noGrp="1"/>
          </p:cNvSpPr>
          <p:nvPr>
            <p:ph idx="1"/>
          </p:nvPr>
        </p:nvSpPr>
        <p:spPr/>
        <p:txBody>
          <a:bodyPr/>
          <a:lstStyle/>
          <a:p>
            <a:r>
              <a:rPr lang="el-GR" dirty="0"/>
              <a:t>Τρόπος:</a:t>
            </a:r>
          </a:p>
          <a:p>
            <a:pPr>
              <a:buFontTx/>
              <a:buChar char="-"/>
            </a:pPr>
            <a:r>
              <a:rPr lang="el-GR" dirty="0"/>
              <a:t>Εκμαίευση αυτόματων αρνητικών σκέψεων.</a:t>
            </a:r>
          </a:p>
          <a:p>
            <a:pPr>
              <a:buNone/>
            </a:pPr>
            <a:r>
              <a:rPr lang="el-GR" dirty="0"/>
              <a:t>-Εξέταση εναλλακτικών τρόπων σκέψης, έλεγχος αποδείξεων που υπάρχουν για τις σκέψεις τους.</a:t>
            </a:r>
          </a:p>
          <a:p>
            <a:pPr>
              <a:buNone/>
            </a:pPr>
            <a:r>
              <a:rPr lang="el-GR" dirty="0"/>
              <a:t>-Δοκιμασία νέων συμπεριφορών</a:t>
            </a:r>
          </a:p>
          <a:p>
            <a:endParaRPr lang="el-GR" dirty="0"/>
          </a:p>
        </p:txBody>
      </p:sp>
    </p:spTree>
    <p:extLst>
      <p:ext uri="{BB962C8B-B14F-4D97-AF65-F5344CB8AC3E}">
        <p14:creationId xmlns:p14="http://schemas.microsoft.com/office/powerpoint/2010/main" val="151534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err="1"/>
              <a:t>Καταθλιπτικογόνα</a:t>
            </a:r>
            <a:r>
              <a:rPr lang="el-GR" u="sng" dirty="0"/>
              <a:t> σχήματα:</a:t>
            </a:r>
            <a:br>
              <a:rPr lang="el-GR" dirty="0"/>
            </a:br>
            <a:endParaRPr lang="el-GR" dirty="0"/>
          </a:p>
        </p:txBody>
      </p:sp>
      <p:sp>
        <p:nvSpPr>
          <p:cNvPr id="3" name="2 - Θέση περιεχομένου"/>
          <p:cNvSpPr>
            <a:spLocks noGrp="1"/>
          </p:cNvSpPr>
          <p:nvPr>
            <p:ph sz="half" idx="1"/>
          </p:nvPr>
        </p:nvSpPr>
        <p:spPr/>
        <p:txBody>
          <a:bodyPr>
            <a:normAutofit/>
          </a:bodyPr>
          <a:lstStyle/>
          <a:p>
            <a:r>
              <a:rPr lang="el-GR" dirty="0"/>
              <a:t>Αυτονομίας :</a:t>
            </a:r>
          </a:p>
          <a:p>
            <a:pPr>
              <a:buNone/>
            </a:pPr>
            <a:r>
              <a:rPr lang="el-GR" dirty="0"/>
              <a:t>Αβοήθητος</a:t>
            </a:r>
          </a:p>
          <a:p>
            <a:pPr>
              <a:buNone/>
            </a:pPr>
            <a:r>
              <a:rPr lang="el-GR" dirty="0"/>
              <a:t>Αδύναμος</a:t>
            </a:r>
          </a:p>
          <a:p>
            <a:pPr>
              <a:buNone/>
            </a:pPr>
            <a:r>
              <a:rPr lang="el-GR" dirty="0"/>
              <a:t>Απώλεια ελέγχου</a:t>
            </a:r>
          </a:p>
          <a:p>
            <a:pPr>
              <a:buNone/>
            </a:pPr>
            <a:r>
              <a:rPr lang="el-GR" dirty="0"/>
              <a:t>Ευάλωτος</a:t>
            </a:r>
          </a:p>
          <a:p>
            <a:pPr>
              <a:buNone/>
            </a:pPr>
            <a:r>
              <a:rPr lang="el-GR" dirty="0"/>
              <a:t>Σε αδιέξοδο </a:t>
            </a:r>
          </a:p>
          <a:p>
            <a:pPr>
              <a:buNone/>
            </a:pPr>
            <a:r>
              <a:rPr lang="el-GR" dirty="0"/>
              <a:t>Ανεπαρκής</a:t>
            </a:r>
          </a:p>
          <a:p>
            <a:pPr>
              <a:buNone/>
            </a:pPr>
            <a:r>
              <a:rPr lang="el-GR" dirty="0"/>
              <a:t>Ανάξιος</a:t>
            </a:r>
          </a:p>
          <a:p>
            <a:pPr>
              <a:buNone/>
            </a:pPr>
            <a:r>
              <a:rPr lang="el-GR" dirty="0"/>
              <a:t>Αποτυχημένος</a:t>
            </a:r>
          </a:p>
          <a:p>
            <a:endParaRPr lang="el-GR" dirty="0"/>
          </a:p>
        </p:txBody>
      </p:sp>
      <p:sp>
        <p:nvSpPr>
          <p:cNvPr id="4" name="3 - Θέση περιεχομένου"/>
          <p:cNvSpPr>
            <a:spLocks noGrp="1"/>
          </p:cNvSpPr>
          <p:nvPr>
            <p:ph sz="half" idx="2"/>
          </p:nvPr>
        </p:nvSpPr>
        <p:spPr/>
        <p:txBody>
          <a:bodyPr>
            <a:normAutofit/>
          </a:bodyPr>
          <a:lstStyle/>
          <a:p>
            <a:r>
              <a:rPr lang="el-GR" dirty="0" err="1"/>
              <a:t>Κοινωνιοτροπίας</a:t>
            </a:r>
            <a:r>
              <a:rPr lang="el-GR" dirty="0"/>
              <a:t>: </a:t>
            </a:r>
          </a:p>
          <a:p>
            <a:pPr>
              <a:buNone/>
            </a:pPr>
            <a:r>
              <a:rPr lang="el-GR" dirty="0"/>
              <a:t>Δεν είμαι αγαπητός</a:t>
            </a:r>
          </a:p>
          <a:p>
            <a:pPr>
              <a:buNone/>
            </a:pPr>
            <a:r>
              <a:rPr lang="el-GR" dirty="0"/>
              <a:t> Δεν με θέλουν, </a:t>
            </a:r>
          </a:p>
          <a:p>
            <a:pPr>
              <a:buNone/>
            </a:pPr>
            <a:r>
              <a:rPr lang="el-GR" dirty="0"/>
              <a:t>Διαφέρω από όλους τους άλλους</a:t>
            </a:r>
          </a:p>
          <a:p>
            <a:pPr>
              <a:buNone/>
            </a:pPr>
            <a:r>
              <a:rPr lang="el-GR" dirty="0"/>
              <a:t> Είμαι καταδικασμένος να είμαι μόνος μου.</a:t>
            </a:r>
          </a:p>
          <a:p>
            <a:endParaRPr lang="el-GR" dirty="0"/>
          </a:p>
        </p:txBody>
      </p:sp>
    </p:spTree>
    <p:extLst>
      <p:ext uri="{BB962C8B-B14F-4D97-AF65-F5344CB8AC3E}">
        <p14:creationId xmlns:p14="http://schemas.microsoft.com/office/powerpoint/2010/main" val="2058962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err="1"/>
              <a:t>Διεργασιακά</a:t>
            </a:r>
            <a:r>
              <a:rPr lang="el-GR" u="sng" dirty="0"/>
              <a:t> λάθη (γνωστικά λάθη)</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Απόλυτη σκέψη </a:t>
            </a:r>
          </a:p>
          <a:p>
            <a:r>
              <a:rPr lang="el-GR" dirty="0"/>
              <a:t>Υποτίμηση θετικών και υπερτίμηση αρνητικών</a:t>
            </a:r>
          </a:p>
          <a:p>
            <a:r>
              <a:rPr lang="el-GR" dirty="0"/>
              <a:t> Συναισθηματική Λογική</a:t>
            </a:r>
          </a:p>
          <a:p>
            <a:r>
              <a:rPr lang="el-GR" dirty="0"/>
              <a:t>Προσωποποίηση</a:t>
            </a:r>
          </a:p>
          <a:p>
            <a:r>
              <a:rPr lang="el-GR" dirty="0"/>
              <a:t> Πρέπει</a:t>
            </a:r>
          </a:p>
          <a:p>
            <a:r>
              <a:rPr lang="el-GR" dirty="0"/>
              <a:t> Επικέντρωση  σε αποσπασματικές συμπεριφορές. </a:t>
            </a:r>
          </a:p>
          <a:p>
            <a:pPr>
              <a:buNone/>
            </a:pPr>
            <a:endParaRPr lang="el-GR" dirty="0"/>
          </a:p>
          <a:p>
            <a:endParaRPr lang="el-GR" dirty="0"/>
          </a:p>
        </p:txBody>
      </p:sp>
    </p:spTree>
    <p:extLst>
      <p:ext uri="{BB962C8B-B14F-4D97-AF65-F5344CB8AC3E}">
        <p14:creationId xmlns:p14="http://schemas.microsoft.com/office/powerpoint/2010/main" val="848392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a:t>Φαύλος κύκλος της κατάθλιψης</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«Όταν ένα άτομο υποφέρει από κατάθλιψη, τα βλέπει όλα μαύρα, τον εαυτό του, τον κόσμο, το μέλλον. Η στάση του αυτή φέρνει λύπη μείωση των ενδιαφερόντων και των δραστηριοτήτων του. Αυτά με τη σειρά τους τροφοδοτούν μια ακόμη μεγαλύτερη αρνητική στάση απέναντι στον εαυτό, στον κόσμο και στο μέλλον, μεγαλύτερη λύπη, μεγαλύτερη απραξία </a:t>
            </a:r>
            <a:r>
              <a:rPr lang="el-GR" dirty="0" err="1"/>
              <a:t>κ.ο.κ</a:t>
            </a:r>
            <a:r>
              <a:rPr lang="el-GR" dirty="0"/>
              <a:t>. Αυτό είναι που αποκαλούμε φαύλο κύκλο της κατάθλιψης από τον οποίο το άτομο δύσκολα ξεφεύγει. Η διακοπή αυτού του φαύλου κύκλου θα αποτελέσει το πρώτο μας μέλημα».  </a:t>
            </a:r>
          </a:p>
          <a:p>
            <a:endParaRPr lang="el-GR" dirty="0"/>
          </a:p>
          <a:p>
            <a:endParaRPr lang="el-GR" dirty="0"/>
          </a:p>
        </p:txBody>
      </p:sp>
    </p:spTree>
    <p:extLst>
      <p:ext uri="{BB962C8B-B14F-4D97-AF65-F5344CB8AC3E}">
        <p14:creationId xmlns:p14="http://schemas.microsoft.com/office/powerpoint/2010/main" val="1423373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err="1"/>
              <a:t>Γνωσιακή</a:t>
            </a:r>
            <a:r>
              <a:rPr lang="el-GR" u="sng" dirty="0"/>
              <a:t> θεραπεία: στάδια</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Εισαγωγή: ενημέρωση, εξοικείωση, ενστάλαξη ελπίδας</a:t>
            </a:r>
          </a:p>
          <a:p>
            <a:r>
              <a:rPr lang="el-GR" dirty="0"/>
              <a:t>Αυτορρύθμιση: Βιογραφικές καταγραφές, Παρούσες καταγραφές</a:t>
            </a:r>
          </a:p>
          <a:p>
            <a:r>
              <a:rPr lang="el-GR" dirty="0" err="1"/>
              <a:t>Συμπεριφορικοί</a:t>
            </a:r>
            <a:r>
              <a:rPr lang="el-GR" dirty="0"/>
              <a:t> χειρισμοί: Αύξηση του επιπέδου και της ποιότητας των δραστηριοτήτων</a:t>
            </a:r>
          </a:p>
          <a:p>
            <a:r>
              <a:rPr lang="el-GR" dirty="0" err="1"/>
              <a:t>Γνωσιακή</a:t>
            </a:r>
            <a:r>
              <a:rPr lang="el-GR" dirty="0"/>
              <a:t> αναδόμηση: Συστηματική καταγραφή και έλεγχος των </a:t>
            </a:r>
            <a:r>
              <a:rPr lang="el-GR" dirty="0" err="1"/>
              <a:t>γνωσιών</a:t>
            </a:r>
            <a:endParaRPr lang="el-GR" dirty="0"/>
          </a:p>
          <a:p>
            <a:r>
              <a:rPr lang="el-GR" dirty="0"/>
              <a:t>Τερματισμός: Έμφαση στην απόκτηση δεξιοτήτων, Αναμνηστικές συνεδρίες. </a:t>
            </a:r>
          </a:p>
          <a:p>
            <a:endParaRPr lang="el-GR" dirty="0"/>
          </a:p>
        </p:txBody>
      </p:sp>
    </p:spTree>
    <p:extLst>
      <p:ext uri="{BB962C8B-B14F-4D97-AF65-F5344CB8AC3E}">
        <p14:creationId xmlns:p14="http://schemas.microsoft.com/office/powerpoint/2010/main" val="404775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l-GR" sz="4000"/>
              <a:t>Διαταραχές διάθεσης (ή Συναισθηματικές διαταραχές)</a:t>
            </a:r>
          </a:p>
        </p:txBody>
      </p:sp>
      <p:sp>
        <p:nvSpPr>
          <p:cNvPr id="14339" name="Rectangle 3"/>
          <p:cNvSpPr>
            <a:spLocks noGrp="1" noChangeArrowheads="1"/>
          </p:cNvSpPr>
          <p:nvPr>
            <p:ph idx="1"/>
          </p:nvPr>
        </p:nvSpPr>
        <p:spPr>
          <a:xfrm>
            <a:off x="1524000" y="1600200"/>
            <a:ext cx="8686800" cy="5068888"/>
          </a:xfrm>
        </p:spPr>
        <p:txBody>
          <a:bodyPr/>
          <a:lstStyle/>
          <a:p>
            <a:endParaRPr lang="el-GR" dirty="0"/>
          </a:p>
          <a:p>
            <a:r>
              <a:rPr lang="el-GR" dirty="0"/>
              <a:t>Ομάδα διαταραχών που  χαρακτηρίζονται από διαταραχή της συναισθηματικής διάθεσης.</a:t>
            </a:r>
          </a:p>
          <a:p>
            <a:r>
              <a:rPr lang="el-GR" dirty="0"/>
              <a:t>Συναισθηματική διάθεση (</a:t>
            </a:r>
            <a:r>
              <a:rPr lang="en-US" dirty="0"/>
              <a:t>mood)</a:t>
            </a:r>
            <a:r>
              <a:rPr lang="el-GR" dirty="0"/>
              <a:t>: ο καθολικός και σταθερός συναισθηματικός τόνος που βιώνεται εσωτερικά και που σε ακραίες περιπτώσεις μπορεί να επηρεάσει σε πολύ μεγάλο βαθμό όλες κυριολεκτικά τις πλευρές της συμπεριφοράς ενός ατόμου, καθώς και την αντίληψη για τον κόσμο που έχει το άτομο αυτό.</a:t>
            </a:r>
          </a:p>
          <a:p>
            <a:r>
              <a:rPr lang="el-GR" dirty="0"/>
              <a:t>Συναίσθημα (</a:t>
            </a:r>
            <a:r>
              <a:rPr lang="en-US" dirty="0"/>
              <a:t>Affect): </a:t>
            </a:r>
            <a:r>
              <a:rPr lang="el-GR" dirty="0"/>
              <a:t>η εξωτερική έκφραση της διάθεσης</a:t>
            </a:r>
          </a:p>
        </p:txBody>
      </p:sp>
    </p:spTree>
    <p:extLst>
      <p:ext uri="{BB962C8B-B14F-4D97-AF65-F5344CB8AC3E}">
        <p14:creationId xmlns:p14="http://schemas.microsoft.com/office/powerpoint/2010/main" val="332150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238348" y="571480"/>
            <a:ext cx="807249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l-GR" sz="2400" b="1" dirty="0">
                <a:latin typeface="Calibri" pitchFamily="34" charset="0"/>
                <a:ea typeface="Calibri" pitchFamily="34" charset="0"/>
                <a:cs typeface="Times New Roman" pitchFamily="18" charset="0"/>
              </a:rPr>
              <a:t>Ενδεικτική Βιβλιογραφία</a:t>
            </a:r>
            <a:endParaRPr lang="el-GR" sz="2400" dirty="0">
              <a:latin typeface="Arial" pitchFamily="34" charset="0"/>
              <a:cs typeface="Arial" pitchFamily="34" charset="0"/>
            </a:endParaRPr>
          </a:p>
          <a:p>
            <a:pPr eaLnBrk="0" fontAlgn="base" hangingPunct="0">
              <a:spcBef>
                <a:spcPct val="0"/>
              </a:spcBef>
              <a:spcAft>
                <a:spcPct val="0"/>
              </a:spcAft>
            </a:pPr>
            <a:r>
              <a:rPr lang="el-GR" sz="2400" dirty="0">
                <a:latin typeface="Calibri" pitchFamily="34" charset="0"/>
                <a:ea typeface="Calibri" pitchFamily="34" charset="0"/>
                <a:cs typeface="Times New Roman" pitchFamily="18" charset="0"/>
              </a:rPr>
              <a:t>Παπακώστας, Ι. (1994). </a:t>
            </a:r>
            <a:r>
              <a:rPr lang="el-GR" sz="2400" i="1" dirty="0" err="1">
                <a:latin typeface="Calibri" pitchFamily="34" charset="0"/>
                <a:ea typeface="Calibri" pitchFamily="34" charset="0"/>
                <a:cs typeface="Times New Roman" pitchFamily="18" charset="0"/>
              </a:rPr>
              <a:t>Γνωσιακή</a:t>
            </a:r>
            <a:r>
              <a:rPr lang="el-GR" sz="2400" i="1" dirty="0">
                <a:latin typeface="Calibri" pitchFamily="34" charset="0"/>
                <a:ea typeface="Calibri" pitchFamily="34" charset="0"/>
                <a:cs typeface="Times New Roman" pitchFamily="18" charset="0"/>
              </a:rPr>
              <a:t> Ψυχοθεραπεία – Θεωρία και Πράξη.</a:t>
            </a:r>
            <a:r>
              <a:rPr lang="el-GR" sz="2400" dirty="0">
                <a:latin typeface="Calibri" pitchFamily="34" charset="0"/>
                <a:ea typeface="Calibri" pitchFamily="34" charset="0"/>
                <a:cs typeface="Times New Roman" pitchFamily="18" charset="0"/>
              </a:rPr>
              <a:t>  Αθήνα: Ινστιτούτο Έρευνας της Συμπεριφοράς</a:t>
            </a:r>
          </a:p>
          <a:p>
            <a:pPr eaLnBrk="0" fontAlgn="base" hangingPunct="0">
              <a:spcBef>
                <a:spcPct val="0"/>
              </a:spcBef>
              <a:spcAft>
                <a:spcPct val="0"/>
              </a:spcAft>
            </a:pPr>
            <a:endParaRPr lang="el-GR" sz="2400" dirty="0">
              <a:latin typeface="Arial" pitchFamily="34" charset="0"/>
              <a:cs typeface="Arial" pitchFamily="34" charset="0"/>
            </a:endParaRPr>
          </a:p>
          <a:p>
            <a:pPr eaLnBrk="0" fontAlgn="base" hangingPunct="0">
              <a:spcBef>
                <a:spcPct val="0"/>
              </a:spcBef>
              <a:spcAft>
                <a:spcPct val="0"/>
              </a:spcAft>
            </a:pPr>
            <a:r>
              <a:rPr lang="en-US" sz="2400" dirty="0">
                <a:latin typeface="Calibri" pitchFamily="34" charset="0"/>
                <a:ea typeface="Calibri" pitchFamily="34" charset="0"/>
                <a:cs typeface="Times New Roman" pitchFamily="18" charset="0"/>
              </a:rPr>
              <a:t>Beck</a:t>
            </a:r>
            <a:r>
              <a:rPr lang="el-GR" sz="2400" dirty="0">
                <a:latin typeface="Calibri" pitchFamily="34" charset="0"/>
                <a:ea typeface="Calibri" pitchFamily="34" charset="0"/>
                <a:cs typeface="Times New Roman" pitchFamily="18" charset="0"/>
              </a:rPr>
              <a:t>, </a:t>
            </a:r>
            <a:r>
              <a:rPr lang="en-US" sz="2400" dirty="0">
                <a:latin typeface="Calibri" pitchFamily="34" charset="0"/>
                <a:ea typeface="Calibri" pitchFamily="34" charset="0"/>
                <a:cs typeface="Times New Roman" pitchFamily="18" charset="0"/>
              </a:rPr>
              <a:t>J</a:t>
            </a:r>
            <a:r>
              <a:rPr lang="el-GR" sz="2400" dirty="0">
                <a:latin typeface="Calibri" pitchFamily="34" charset="0"/>
                <a:ea typeface="Calibri" pitchFamily="34" charset="0"/>
                <a:cs typeface="Times New Roman" pitchFamily="18" charset="0"/>
              </a:rPr>
              <a:t>. </a:t>
            </a:r>
            <a:r>
              <a:rPr lang="en-US" sz="2400" dirty="0">
                <a:latin typeface="Calibri" pitchFamily="34" charset="0"/>
                <a:ea typeface="Calibri" pitchFamily="34" charset="0"/>
                <a:cs typeface="Times New Roman" pitchFamily="18" charset="0"/>
              </a:rPr>
              <a:t>S</a:t>
            </a:r>
            <a:r>
              <a:rPr lang="el-GR" sz="2400" dirty="0">
                <a:latin typeface="Calibri" pitchFamily="34" charset="0"/>
                <a:ea typeface="Calibri" pitchFamily="34" charset="0"/>
                <a:cs typeface="Times New Roman" pitchFamily="18" charset="0"/>
              </a:rPr>
              <a:t> (2004). </a:t>
            </a:r>
            <a:r>
              <a:rPr lang="el-GR" sz="2400" i="1" dirty="0">
                <a:latin typeface="Calibri" pitchFamily="34" charset="0"/>
                <a:ea typeface="Calibri" pitchFamily="34" charset="0"/>
                <a:cs typeface="Times New Roman" pitchFamily="18" charset="0"/>
              </a:rPr>
              <a:t>Εισαγωγή στη Γνωστική θεραπεία.</a:t>
            </a:r>
            <a:r>
              <a:rPr lang="el-GR" sz="2400" dirty="0">
                <a:latin typeface="Calibri" pitchFamily="34" charset="0"/>
                <a:ea typeface="Calibri" pitchFamily="34" charset="0"/>
                <a:cs typeface="Times New Roman" pitchFamily="18" charset="0"/>
              </a:rPr>
              <a:t> Αθήνα: Εκδόσεις Πατάκη</a:t>
            </a:r>
          </a:p>
          <a:p>
            <a:pPr eaLnBrk="0" fontAlgn="base" hangingPunct="0">
              <a:spcBef>
                <a:spcPct val="0"/>
              </a:spcBef>
              <a:spcAft>
                <a:spcPct val="0"/>
              </a:spcAft>
            </a:pPr>
            <a:endParaRPr lang="el-GR" sz="2400" dirty="0">
              <a:latin typeface="Arial" pitchFamily="34" charset="0"/>
              <a:cs typeface="Arial" pitchFamily="34" charset="0"/>
            </a:endParaRPr>
          </a:p>
          <a:p>
            <a:pPr eaLnBrk="0" fontAlgn="base" hangingPunct="0">
              <a:spcBef>
                <a:spcPct val="0"/>
              </a:spcBef>
              <a:spcAft>
                <a:spcPct val="0"/>
              </a:spcAft>
            </a:pPr>
            <a:r>
              <a:rPr lang="en-US" sz="2400" dirty="0">
                <a:latin typeface="Calibri" pitchFamily="34" charset="0"/>
                <a:ea typeface="Calibri" pitchFamily="34" charset="0"/>
                <a:cs typeface="Times New Roman" pitchFamily="18" charset="0"/>
              </a:rPr>
              <a:t>Dobson, K. S (2002</a:t>
            </a:r>
            <a:r>
              <a:rPr lang="en-US" sz="2400" i="1" dirty="0">
                <a:latin typeface="Calibri" pitchFamily="34" charset="0"/>
                <a:ea typeface="Calibri" pitchFamily="34" charset="0"/>
                <a:cs typeface="Times New Roman" pitchFamily="18" charset="0"/>
              </a:rPr>
              <a:t>). Handbook of Cognitive-Behavioral Therapies</a:t>
            </a:r>
            <a:r>
              <a:rPr lang="en-US" sz="2400" dirty="0">
                <a:latin typeface="Calibri" pitchFamily="34" charset="0"/>
                <a:ea typeface="Calibri" pitchFamily="34" charset="0"/>
                <a:cs typeface="Times New Roman" pitchFamily="18" charset="0"/>
              </a:rPr>
              <a:t> (2nd Ed). New York: The Guilford Press</a:t>
            </a:r>
            <a:endParaRPr lang="el-GR" sz="2400" dirty="0">
              <a:latin typeface="Calibri" pitchFamily="34" charset="0"/>
              <a:ea typeface="Calibri" pitchFamily="34" charset="0"/>
              <a:cs typeface="Times New Roman" pitchFamily="18" charset="0"/>
            </a:endParaRPr>
          </a:p>
          <a:p>
            <a:pPr eaLnBrk="0" fontAlgn="base" hangingPunct="0">
              <a:spcBef>
                <a:spcPct val="0"/>
              </a:spcBef>
              <a:spcAft>
                <a:spcPct val="0"/>
              </a:spcAft>
            </a:pPr>
            <a:endParaRPr lang="el-GR" sz="2400" dirty="0">
              <a:latin typeface="Arial" pitchFamily="34" charset="0"/>
              <a:cs typeface="Arial" pitchFamily="34" charset="0"/>
            </a:endParaRPr>
          </a:p>
          <a:p>
            <a:pPr eaLnBrk="0" fontAlgn="base" hangingPunct="0">
              <a:spcBef>
                <a:spcPct val="0"/>
              </a:spcBef>
              <a:spcAft>
                <a:spcPct val="0"/>
              </a:spcAft>
            </a:pPr>
            <a:r>
              <a:rPr lang="en-US" sz="2400" dirty="0" err="1">
                <a:latin typeface="Calibri" pitchFamily="34" charset="0"/>
                <a:ea typeface="Calibri" pitchFamily="34" charset="0"/>
                <a:cs typeface="Times New Roman" pitchFamily="18" charset="0"/>
              </a:rPr>
              <a:t>Felthman</a:t>
            </a:r>
            <a:r>
              <a:rPr lang="en-GB" sz="2400" dirty="0">
                <a:latin typeface="Calibri" pitchFamily="34" charset="0"/>
                <a:ea typeface="Calibri" pitchFamily="34" charset="0"/>
                <a:cs typeface="Times New Roman" pitchFamily="18" charset="0"/>
              </a:rPr>
              <a:t>, </a:t>
            </a:r>
            <a:r>
              <a:rPr lang="en-US" sz="2400" dirty="0">
                <a:latin typeface="Calibri" pitchFamily="34" charset="0"/>
                <a:ea typeface="Calibri" pitchFamily="34" charset="0"/>
                <a:cs typeface="Times New Roman" pitchFamily="18" charset="0"/>
              </a:rPr>
              <a:t>C</a:t>
            </a:r>
            <a:r>
              <a:rPr lang="en-GB" sz="2400" dirty="0">
                <a:latin typeface="Calibri" pitchFamily="34" charset="0"/>
                <a:ea typeface="Calibri" pitchFamily="34" charset="0"/>
                <a:cs typeface="Times New Roman" pitchFamily="18" charset="0"/>
              </a:rPr>
              <a:t>. &amp; </a:t>
            </a:r>
            <a:r>
              <a:rPr lang="en-US" sz="2400" dirty="0">
                <a:latin typeface="Calibri" pitchFamily="34" charset="0"/>
                <a:ea typeface="Calibri" pitchFamily="34" charset="0"/>
                <a:cs typeface="Times New Roman" pitchFamily="18" charset="0"/>
              </a:rPr>
              <a:t>Horton</a:t>
            </a:r>
            <a:r>
              <a:rPr lang="en-GB" sz="2400" dirty="0">
                <a:latin typeface="Calibri" pitchFamily="34" charset="0"/>
                <a:ea typeface="Calibri" pitchFamily="34" charset="0"/>
                <a:cs typeface="Times New Roman" pitchFamily="18" charset="0"/>
              </a:rPr>
              <a:t>, </a:t>
            </a:r>
            <a:r>
              <a:rPr lang="en-US" sz="2400" dirty="0">
                <a:latin typeface="Calibri" pitchFamily="34" charset="0"/>
                <a:ea typeface="Calibri" pitchFamily="34" charset="0"/>
                <a:cs typeface="Times New Roman" pitchFamily="18" charset="0"/>
              </a:rPr>
              <a:t>I</a:t>
            </a:r>
            <a:r>
              <a:rPr lang="en-GB" sz="2400" dirty="0">
                <a:latin typeface="Calibri" pitchFamily="34" charset="0"/>
                <a:ea typeface="Calibri" pitchFamily="34" charset="0"/>
                <a:cs typeface="Times New Roman" pitchFamily="18" charset="0"/>
              </a:rPr>
              <a:t> (2000). </a:t>
            </a:r>
            <a:r>
              <a:rPr lang="en-US" sz="2400" i="1" dirty="0">
                <a:latin typeface="Calibri" pitchFamily="34" charset="0"/>
                <a:ea typeface="Calibri" pitchFamily="34" charset="0"/>
                <a:cs typeface="Times New Roman" pitchFamily="18" charset="0"/>
              </a:rPr>
              <a:t>Handbook of </a:t>
            </a:r>
            <a:r>
              <a:rPr lang="en-US" sz="2400" i="1" dirty="0" err="1">
                <a:latin typeface="Calibri" pitchFamily="34" charset="0"/>
                <a:ea typeface="Calibri" pitchFamily="34" charset="0"/>
                <a:cs typeface="Times New Roman" pitchFamily="18" charset="0"/>
              </a:rPr>
              <a:t>Counselling</a:t>
            </a:r>
            <a:r>
              <a:rPr lang="en-US" sz="2400" i="1" dirty="0">
                <a:latin typeface="Calibri" pitchFamily="34" charset="0"/>
                <a:ea typeface="Calibri" pitchFamily="34" charset="0"/>
                <a:cs typeface="Times New Roman" pitchFamily="18" charset="0"/>
              </a:rPr>
              <a:t> and Psychotherapy</a:t>
            </a:r>
            <a:r>
              <a:rPr lang="en-US" sz="2400" dirty="0">
                <a:latin typeface="Calibri" pitchFamily="34" charset="0"/>
                <a:ea typeface="Calibri" pitchFamily="34" charset="0"/>
                <a:cs typeface="Times New Roman" pitchFamily="18" charset="0"/>
              </a:rPr>
              <a:t>. </a:t>
            </a:r>
            <a:r>
              <a:rPr lang="el-GR" sz="2400" dirty="0" err="1">
                <a:latin typeface="Calibri" pitchFamily="34" charset="0"/>
                <a:ea typeface="Calibri" pitchFamily="34" charset="0"/>
                <a:cs typeface="Times New Roman" pitchFamily="18" charset="0"/>
              </a:rPr>
              <a:t>London</a:t>
            </a:r>
            <a:r>
              <a:rPr lang="el-GR" sz="2400" dirty="0">
                <a:latin typeface="Calibri" pitchFamily="34" charset="0"/>
                <a:ea typeface="Calibri" pitchFamily="34" charset="0"/>
                <a:cs typeface="Times New Roman" pitchFamily="18" charset="0"/>
              </a:rPr>
              <a:t>: </a:t>
            </a:r>
            <a:r>
              <a:rPr lang="el-GR" sz="2400" dirty="0" err="1">
                <a:latin typeface="Calibri" pitchFamily="34" charset="0"/>
                <a:ea typeface="Calibri" pitchFamily="34" charset="0"/>
                <a:cs typeface="Times New Roman" pitchFamily="18" charset="0"/>
              </a:rPr>
              <a:t>Sage</a:t>
            </a:r>
            <a:r>
              <a:rPr lang="el-GR" sz="2400" dirty="0">
                <a:latin typeface="Calibri" pitchFamily="34" charset="0"/>
                <a:ea typeface="Calibri" pitchFamily="34" charset="0"/>
                <a:cs typeface="Times New Roman" pitchFamily="18" charset="0"/>
              </a:rPr>
              <a:t> </a:t>
            </a:r>
            <a:r>
              <a:rPr lang="el-GR" sz="2400" dirty="0" err="1">
                <a:latin typeface="Calibri" pitchFamily="34" charset="0"/>
                <a:ea typeface="Calibri" pitchFamily="34" charset="0"/>
                <a:cs typeface="Times New Roman" pitchFamily="18" charset="0"/>
              </a:rPr>
              <a:t>Publications</a:t>
            </a:r>
            <a:endParaRPr lang="el-GR" sz="2400" dirty="0">
              <a:latin typeface="Calibri" pitchFamily="34" charset="0"/>
              <a:ea typeface="Calibri" pitchFamily="34" charset="0"/>
              <a:cs typeface="Times New Roman" pitchFamily="18" charset="0"/>
            </a:endParaRPr>
          </a:p>
          <a:p>
            <a:pPr eaLnBrk="0" fontAlgn="base" hangingPunct="0">
              <a:spcBef>
                <a:spcPct val="0"/>
              </a:spcBef>
              <a:spcAft>
                <a:spcPct val="0"/>
              </a:spcAft>
            </a:pPr>
            <a:r>
              <a:rPr lang="el-GR" sz="2400" dirty="0">
                <a:latin typeface="Calibri" pitchFamily="34" charset="0"/>
                <a:ea typeface="Calibri" pitchFamily="34" charset="0"/>
                <a:cs typeface="Times New Roman" pitchFamily="18" charset="0"/>
              </a:rPr>
              <a:t> </a:t>
            </a:r>
            <a:endParaRPr lang="el-GR" sz="2400" dirty="0">
              <a:latin typeface="Arial" pitchFamily="34" charset="0"/>
              <a:cs typeface="Arial" pitchFamily="34" charset="0"/>
            </a:endParaRPr>
          </a:p>
          <a:p>
            <a:pPr eaLnBrk="0" fontAlgn="base" hangingPunct="0">
              <a:spcBef>
                <a:spcPct val="0"/>
              </a:spcBef>
              <a:spcAft>
                <a:spcPct val="0"/>
              </a:spcAft>
            </a:pPr>
            <a:r>
              <a:rPr lang="en-US" sz="2400" dirty="0">
                <a:latin typeface="Calibri" pitchFamily="34" charset="0"/>
                <a:ea typeface="Calibri" pitchFamily="34" charset="0"/>
                <a:cs typeface="Times New Roman" pitchFamily="18" charset="0"/>
              </a:rPr>
              <a:t>McLeod</a:t>
            </a:r>
            <a:r>
              <a:rPr lang="el-GR" sz="2400" dirty="0">
                <a:latin typeface="Calibri" pitchFamily="34" charset="0"/>
                <a:ea typeface="Calibri" pitchFamily="34" charset="0"/>
                <a:cs typeface="Times New Roman" pitchFamily="18" charset="0"/>
              </a:rPr>
              <a:t>, </a:t>
            </a:r>
            <a:r>
              <a:rPr lang="en-US" sz="2400" dirty="0">
                <a:latin typeface="Calibri" pitchFamily="34" charset="0"/>
                <a:ea typeface="Calibri" pitchFamily="34" charset="0"/>
                <a:cs typeface="Times New Roman" pitchFamily="18" charset="0"/>
              </a:rPr>
              <a:t>J</a:t>
            </a:r>
            <a:r>
              <a:rPr lang="el-GR" sz="2400" dirty="0">
                <a:latin typeface="Calibri" pitchFamily="34" charset="0"/>
                <a:ea typeface="Calibri" pitchFamily="34" charset="0"/>
                <a:cs typeface="Times New Roman" pitchFamily="18" charset="0"/>
              </a:rPr>
              <a:t>. (2005). </a:t>
            </a:r>
            <a:r>
              <a:rPr lang="el-GR" sz="2400" i="1" dirty="0">
                <a:latin typeface="Calibri" pitchFamily="34" charset="0"/>
                <a:ea typeface="Calibri" pitchFamily="34" charset="0"/>
                <a:cs typeface="Times New Roman" pitchFamily="18" charset="0"/>
              </a:rPr>
              <a:t>Εισαγωγή στη Συμβουλευτική</a:t>
            </a:r>
            <a:r>
              <a:rPr lang="el-GR" sz="2400" dirty="0">
                <a:latin typeface="Calibri" pitchFamily="34" charset="0"/>
                <a:ea typeface="Calibri" pitchFamily="34" charset="0"/>
                <a:cs typeface="Times New Roman" pitchFamily="18" charset="0"/>
              </a:rPr>
              <a:t>. Αθήνα: Μεταίχμιο.</a:t>
            </a:r>
            <a:endParaRPr lang="el-GR" sz="2400" dirty="0">
              <a:latin typeface="Arial" pitchFamily="34" charset="0"/>
              <a:cs typeface="Arial" pitchFamily="34" charset="0"/>
            </a:endParaRPr>
          </a:p>
          <a:p>
            <a:pPr eaLnBrk="0" fontAlgn="base" hangingPunct="0">
              <a:spcBef>
                <a:spcPct val="0"/>
              </a:spcBef>
              <a:spcAft>
                <a:spcPct val="0"/>
              </a:spcAft>
            </a:pPr>
            <a:endParaRPr lang="el-GR" dirty="0">
              <a:latin typeface="Arial" pitchFamily="34" charset="0"/>
              <a:cs typeface="Arial" pitchFamily="34" charset="0"/>
            </a:endParaRPr>
          </a:p>
        </p:txBody>
      </p:sp>
    </p:spTree>
    <p:extLst>
      <p:ext uri="{BB962C8B-B14F-4D97-AF65-F5344CB8AC3E}">
        <p14:creationId xmlns:p14="http://schemas.microsoft.com/office/powerpoint/2010/main" val="3112700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l-GR" sz="3200" b="1"/>
              <a:t>Μορφή επιδημίας παίρνει η κατάθλιψη στους έφηβους</a:t>
            </a:r>
          </a:p>
        </p:txBody>
      </p:sp>
      <p:sp>
        <p:nvSpPr>
          <p:cNvPr id="28675" name="Rectangle 3"/>
          <p:cNvSpPr>
            <a:spLocks noGrp="1" noChangeArrowheads="1"/>
          </p:cNvSpPr>
          <p:nvPr>
            <p:ph idx="1"/>
          </p:nvPr>
        </p:nvSpPr>
        <p:spPr>
          <a:xfrm>
            <a:off x="1774826" y="1600200"/>
            <a:ext cx="8435975" cy="5068888"/>
          </a:xfrm>
        </p:spPr>
        <p:txBody>
          <a:bodyPr/>
          <a:lstStyle/>
          <a:p>
            <a:pPr>
              <a:lnSpc>
                <a:spcPct val="80000"/>
              </a:lnSpc>
            </a:pPr>
            <a:r>
              <a:rPr lang="el-GR" sz="1600" dirty="0"/>
              <a:t>Τι δείχνουν τα στοιχεία για την κατάθλιψη και τις καταστροφικές συμπεριφορών των εφήβων Ελλάδας. Οι παράγοντες που επιδεινώνουν την κατάσταση</a:t>
            </a:r>
          </a:p>
          <a:p>
            <a:pPr>
              <a:lnSpc>
                <a:spcPct val="80000"/>
              </a:lnSpc>
            </a:pPr>
            <a:r>
              <a:rPr lang="el-GR" sz="1600" dirty="0"/>
              <a:t>Η κατάθλιψη έχει πάρει μορφή επιδημίας μεταξύ των εφήβων στην Ελλάδα, ενώ έχει μειωθεί σημαντικά η ηλικία έναρξής της, καθώς πλήττει πλέον ακόμη και παιδιά 12 χρόνων ή και μικρότερα, δηλώνει η κλινική ψυχολόγος, καθηγήτρια Μαρία Ζαφειροπούλου, με αφορμή τη διεξαγωγή του 2ου Πανελλήνιου Συνεδρίου «</a:t>
            </a:r>
            <a:r>
              <a:rPr lang="el-GR" sz="1600" dirty="0" err="1"/>
              <a:t>Γνωσιακών</a:t>
            </a:r>
            <a:r>
              <a:rPr lang="el-GR" sz="1600" dirty="0"/>
              <a:t> Συμπεριφοριστικών Προσεγγίσεων σε παιδιά και εφήβους», </a:t>
            </a:r>
          </a:p>
          <a:p>
            <a:pPr>
              <a:lnSpc>
                <a:spcPct val="80000"/>
              </a:lnSpc>
            </a:pPr>
            <a:r>
              <a:rPr lang="el-GR" sz="1600" dirty="0"/>
              <a:t>Συγκεκριμένα, στην Ελλάδα, (σύμφωνα με στοιχεία του 2011) το ποσοστό παιδικής και εφηβικής κατάθλιψης καταγράφεται στο 20,3%. Μάλιστα, το ποσοστό των εφήβων με καταθλιπτικό συναίσθημα που μπορεί να οδηγήσει σε αυτοκαταστροφικές συμπεριφορές, φτάνει έως και στο 29% στα κορίτσια και στο 13% στα αγόρια.</a:t>
            </a:r>
          </a:p>
          <a:p>
            <a:pPr>
              <a:lnSpc>
                <a:spcPct val="80000"/>
              </a:lnSpc>
            </a:pPr>
            <a:r>
              <a:rPr lang="el-GR" sz="1600" dirty="0"/>
              <a:t>Όπως επισημαίνει η κ. Ζαφειροπούλου, πρόεδρος της επιστημονικής επιτροπής του συνεδρίου, στο φαινόμενο αυτό έχει συμβάλει οπωσδήποτε η οικονομική κρίση των τελευταίων χρόνων, καθώς αν και ακόμη δεν υπάρχουν στατιστικά στοιχεία, έχει διαπιστωθεί η μεγάλη αύξηση του αριθμού των γονέων, αλλά και των εκπαιδευτικών που απευθύνονται στους ειδικούς και ζητούν βοήθεια για το πώς θα αντιμετωπίσουν τα παιδιά σε αυτές τις συνθήκες.</a:t>
            </a:r>
          </a:p>
          <a:p>
            <a:pPr>
              <a:lnSpc>
                <a:spcPct val="80000"/>
              </a:lnSpc>
            </a:pPr>
            <a:endParaRPr lang="el-GR" sz="1600" dirty="0"/>
          </a:p>
        </p:txBody>
      </p:sp>
    </p:spTree>
    <p:extLst>
      <p:ext uri="{BB962C8B-B14F-4D97-AF65-F5344CB8AC3E}">
        <p14:creationId xmlns:p14="http://schemas.microsoft.com/office/powerpoint/2010/main" val="3621357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l-GR"/>
              <a:t>Από το άγχος στην κατάθλιψη</a:t>
            </a:r>
          </a:p>
        </p:txBody>
      </p:sp>
      <p:sp>
        <p:nvSpPr>
          <p:cNvPr id="89091" name="Rectangle 3"/>
          <p:cNvSpPr>
            <a:spLocks noGrp="1" noChangeArrowheads="1"/>
          </p:cNvSpPr>
          <p:nvPr>
            <p:ph idx="1"/>
          </p:nvPr>
        </p:nvSpPr>
        <p:spPr/>
        <p:txBody>
          <a:bodyPr/>
          <a:lstStyle/>
          <a:p>
            <a:r>
              <a:rPr lang="el-GR"/>
              <a:t>..στη θέση της υστερίας εμφανίζεται η κατάθλιψη. Σύμφωνα με κλινικές παρατηρήσεις, οι πάσχοντες υποφέρουν από ναρκισσιστικές καταθλιπτικές  διαταραχές, από ανυπόφορη μοναξιά, έχουν συμπτώματα απώλειας της ταυτότητας, δεν έχουν τη δύναμη και την επιθυμία να τηρήσουν το πρόγραμμα της θεραπείας (</a:t>
            </a:r>
            <a:r>
              <a:rPr lang="en-US"/>
              <a:t>Roudinesco, 2002, 13)</a:t>
            </a:r>
            <a:endParaRPr lang="el-GR"/>
          </a:p>
        </p:txBody>
      </p:sp>
    </p:spTree>
    <p:extLst>
      <p:ext uri="{BB962C8B-B14F-4D97-AF65-F5344CB8AC3E}">
        <p14:creationId xmlns:p14="http://schemas.microsoft.com/office/powerpoint/2010/main" val="665631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l-GR" sz="4000" dirty="0"/>
              <a:t>Διαταραχές διάθεσης (ή Συναισθηματικές διαταραχές)</a:t>
            </a:r>
            <a:r>
              <a:rPr lang="en-US" sz="4000" dirty="0"/>
              <a:t> (DSM IV)</a:t>
            </a:r>
            <a:endParaRPr lang="el-GR" sz="4000" dirty="0"/>
          </a:p>
        </p:txBody>
      </p:sp>
      <p:sp>
        <p:nvSpPr>
          <p:cNvPr id="15363" name="Rectangle 3"/>
          <p:cNvSpPr>
            <a:spLocks noGrp="1" noChangeArrowheads="1"/>
          </p:cNvSpPr>
          <p:nvPr>
            <p:ph idx="1"/>
          </p:nvPr>
        </p:nvSpPr>
        <p:spPr/>
        <p:txBody>
          <a:bodyPr/>
          <a:lstStyle/>
          <a:p>
            <a:pPr>
              <a:lnSpc>
                <a:spcPct val="90000"/>
              </a:lnSpc>
            </a:pPr>
            <a:r>
              <a:rPr lang="el-GR" dirty="0"/>
              <a:t>Καταθλιπτικές διαταραχές</a:t>
            </a:r>
          </a:p>
          <a:p>
            <a:pPr>
              <a:lnSpc>
                <a:spcPct val="90000"/>
              </a:lnSpc>
              <a:buFontTx/>
              <a:buNone/>
            </a:pPr>
            <a:r>
              <a:rPr lang="el-GR" dirty="0"/>
              <a:t>-Μείζων καταθλιπτική διαταραχή</a:t>
            </a:r>
          </a:p>
          <a:p>
            <a:pPr>
              <a:lnSpc>
                <a:spcPct val="90000"/>
              </a:lnSpc>
              <a:buFontTx/>
              <a:buNone/>
            </a:pPr>
            <a:r>
              <a:rPr lang="el-GR" dirty="0"/>
              <a:t>-</a:t>
            </a:r>
            <a:r>
              <a:rPr lang="el-GR" dirty="0" err="1"/>
              <a:t>Δυσθυμική</a:t>
            </a:r>
            <a:r>
              <a:rPr lang="el-GR" dirty="0"/>
              <a:t> διαταραχή</a:t>
            </a:r>
          </a:p>
          <a:p>
            <a:pPr>
              <a:lnSpc>
                <a:spcPct val="90000"/>
              </a:lnSpc>
              <a:buFontTx/>
              <a:buNone/>
            </a:pPr>
            <a:endParaRPr lang="el-GR" dirty="0"/>
          </a:p>
          <a:p>
            <a:pPr>
              <a:lnSpc>
                <a:spcPct val="90000"/>
              </a:lnSpc>
            </a:pPr>
            <a:r>
              <a:rPr lang="el-GR" dirty="0"/>
              <a:t>Διπολικές διαταραχές</a:t>
            </a:r>
            <a:r>
              <a:rPr lang="en-US" dirty="0"/>
              <a:t> </a:t>
            </a:r>
            <a:endParaRPr lang="el-GR" dirty="0"/>
          </a:p>
          <a:p>
            <a:pPr>
              <a:lnSpc>
                <a:spcPct val="90000"/>
              </a:lnSpc>
              <a:buFontTx/>
              <a:buNone/>
            </a:pPr>
            <a:r>
              <a:rPr lang="el-GR" dirty="0"/>
              <a:t>-Διπολική Ι</a:t>
            </a:r>
          </a:p>
          <a:p>
            <a:pPr>
              <a:lnSpc>
                <a:spcPct val="90000"/>
              </a:lnSpc>
              <a:buFontTx/>
              <a:buNone/>
            </a:pPr>
            <a:r>
              <a:rPr lang="el-GR" dirty="0"/>
              <a:t>-Διπολική ΙΙ</a:t>
            </a:r>
          </a:p>
          <a:p>
            <a:pPr>
              <a:lnSpc>
                <a:spcPct val="90000"/>
              </a:lnSpc>
              <a:buFontTx/>
              <a:buNone/>
            </a:pPr>
            <a:r>
              <a:rPr lang="el-GR" dirty="0"/>
              <a:t>-Κυκλοθυμική διαταραχή</a:t>
            </a:r>
          </a:p>
          <a:p>
            <a:pPr>
              <a:lnSpc>
                <a:spcPct val="90000"/>
              </a:lnSpc>
              <a:buFontTx/>
              <a:buNone/>
            </a:pPr>
            <a:endParaRPr lang="el-GR" dirty="0"/>
          </a:p>
        </p:txBody>
      </p:sp>
    </p:spTree>
    <p:extLst>
      <p:ext uri="{BB962C8B-B14F-4D97-AF65-F5344CB8AC3E}">
        <p14:creationId xmlns:p14="http://schemas.microsoft.com/office/powerpoint/2010/main" val="46612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Διαταραχές Κατάθλιψης-</a:t>
            </a:r>
            <a:r>
              <a:rPr lang="en-US" dirty="0"/>
              <a:t>DSM V</a:t>
            </a:r>
          </a:p>
        </p:txBody>
      </p:sp>
      <p:sp>
        <p:nvSpPr>
          <p:cNvPr id="3" name="Content Placeholder 2"/>
          <p:cNvSpPr>
            <a:spLocks noGrp="1"/>
          </p:cNvSpPr>
          <p:nvPr>
            <p:ph idx="1"/>
          </p:nvPr>
        </p:nvSpPr>
        <p:spPr>
          <a:xfrm>
            <a:off x="1155700" y="1384300"/>
            <a:ext cx="11368625" cy="4902200"/>
          </a:xfrm>
        </p:spPr>
        <p:txBody>
          <a:bodyPr>
            <a:normAutofit/>
          </a:bodyPr>
          <a:lstStyle/>
          <a:p>
            <a:pPr marL="0" indent="0">
              <a:buNone/>
            </a:pPr>
            <a:endParaRPr lang="el-GR" dirty="0"/>
          </a:p>
          <a:p>
            <a:r>
              <a:rPr lang="el-GR" dirty="0"/>
              <a:t>Διαταραχές Κατάθλιψης</a:t>
            </a:r>
          </a:p>
          <a:p>
            <a:pPr marL="0" indent="0">
              <a:buNone/>
            </a:pPr>
            <a:r>
              <a:rPr lang="el-GR" dirty="0"/>
              <a:t>-Μείζων Καταθλιπτική Διαταραχή</a:t>
            </a:r>
          </a:p>
          <a:p>
            <a:pPr marL="0" indent="0">
              <a:buNone/>
            </a:pPr>
            <a:r>
              <a:rPr lang="el-GR" dirty="0"/>
              <a:t>-Επίμονη καταθλιπτική διαταραχή (δυσθυμία)</a:t>
            </a:r>
          </a:p>
          <a:p>
            <a:pPr marL="0" indent="0">
              <a:buNone/>
            </a:pPr>
            <a:r>
              <a:rPr lang="el-GR" dirty="0"/>
              <a:t>-Διαταραχή απορρύθμισης της διάθεσης</a:t>
            </a:r>
          </a:p>
          <a:p>
            <a:pPr marL="0" indent="0">
              <a:buNone/>
            </a:pPr>
            <a:r>
              <a:rPr lang="el-GR" dirty="0"/>
              <a:t>-</a:t>
            </a:r>
            <a:r>
              <a:rPr lang="el-GR" dirty="0" err="1"/>
              <a:t>Προεμηννοροική</a:t>
            </a:r>
            <a:r>
              <a:rPr lang="el-GR" dirty="0"/>
              <a:t> </a:t>
            </a:r>
            <a:r>
              <a:rPr lang="el-GR" dirty="0" err="1"/>
              <a:t>δυσφορική</a:t>
            </a:r>
            <a:r>
              <a:rPr lang="el-GR" dirty="0"/>
              <a:t> διαταραχή</a:t>
            </a:r>
          </a:p>
          <a:p>
            <a:pPr marL="0" indent="0">
              <a:buNone/>
            </a:pPr>
            <a:r>
              <a:rPr lang="el-GR" dirty="0"/>
              <a:t>-Καταθλιπτική διαταραχή προκαλούμενη από ουσίες/φάρμακα</a:t>
            </a:r>
          </a:p>
          <a:p>
            <a:pPr marL="0" indent="0">
              <a:buNone/>
            </a:pPr>
            <a:r>
              <a:rPr lang="el-GR" dirty="0"/>
              <a:t>-Καταθλιπτική διαταραχή οφειλόμενη σε άλλη ιατρική κατάσταση</a:t>
            </a:r>
          </a:p>
          <a:p>
            <a:pPr marL="0" indent="0">
              <a:buNone/>
            </a:pPr>
            <a:r>
              <a:rPr lang="el-GR" dirty="0"/>
              <a:t>-Αλλιώς προσδιοριζόμενη καταθλιπτική διαταραχή</a:t>
            </a:r>
          </a:p>
          <a:p>
            <a:pPr marL="0" indent="0">
              <a:buNone/>
            </a:pPr>
            <a:r>
              <a:rPr lang="el-GR" dirty="0"/>
              <a:t>-Απροσδιόριστη καταθλιπτική διαταραχή</a:t>
            </a:r>
          </a:p>
          <a:p>
            <a:pPr marL="0" indent="0">
              <a:buNone/>
            </a:pPr>
            <a:r>
              <a:rPr lang="en-US" dirty="0"/>
              <a:t> </a:t>
            </a:r>
            <a:endParaRPr lang="el-GR" dirty="0"/>
          </a:p>
          <a:p>
            <a:endParaRPr lang="el-GR" dirty="0"/>
          </a:p>
          <a:p>
            <a:pPr marL="0" indent="0">
              <a:buNone/>
            </a:pPr>
            <a:endParaRPr lang="en-US" dirty="0"/>
          </a:p>
        </p:txBody>
      </p:sp>
    </p:spTree>
    <p:extLst>
      <p:ext uri="{BB962C8B-B14F-4D97-AF65-F5344CB8AC3E}">
        <p14:creationId xmlns:p14="http://schemas.microsoft.com/office/powerpoint/2010/main" val="125860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Κατάθλιψη: Συμπτώματα</a:t>
            </a:r>
            <a:br>
              <a:rPr lang="el-GR" dirty="0"/>
            </a:br>
            <a:endParaRPr lang="el-GR" dirty="0"/>
          </a:p>
        </p:txBody>
      </p:sp>
      <p:sp>
        <p:nvSpPr>
          <p:cNvPr id="3" name="2 - Θέση περιεχομένου"/>
          <p:cNvSpPr>
            <a:spLocks noGrp="1"/>
          </p:cNvSpPr>
          <p:nvPr>
            <p:ph idx="1"/>
          </p:nvPr>
        </p:nvSpPr>
        <p:spPr/>
        <p:txBody>
          <a:bodyPr>
            <a:normAutofit/>
          </a:bodyPr>
          <a:lstStyle/>
          <a:p>
            <a:r>
              <a:rPr lang="el-GR" dirty="0"/>
              <a:t>Βιολογικά</a:t>
            </a:r>
          </a:p>
          <a:p>
            <a:r>
              <a:rPr lang="el-GR" dirty="0"/>
              <a:t>Συναισθηματικά</a:t>
            </a:r>
          </a:p>
          <a:p>
            <a:r>
              <a:rPr lang="el-GR" dirty="0"/>
              <a:t>Υποκίνηση</a:t>
            </a:r>
          </a:p>
          <a:p>
            <a:r>
              <a:rPr lang="el-GR" dirty="0"/>
              <a:t>Γνωστικά</a:t>
            </a:r>
          </a:p>
          <a:p>
            <a:r>
              <a:rPr lang="el-GR" dirty="0"/>
              <a:t>Πεποιθήσεις</a:t>
            </a:r>
          </a:p>
          <a:p>
            <a:r>
              <a:rPr lang="el-GR" dirty="0"/>
              <a:t>Συμπεριφορά</a:t>
            </a:r>
          </a:p>
          <a:p>
            <a:endParaRPr lang="el-GR" dirty="0"/>
          </a:p>
        </p:txBody>
      </p:sp>
    </p:spTree>
    <p:extLst>
      <p:ext uri="{BB962C8B-B14F-4D97-AF65-F5344CB8AC3E}">
        <p14:creationId xmlns:p14="http://schemas.microsoft.com/office/powerpoint/2010/main" val="118261787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Μείζον καταθλιπτικό επεισόδιο (παρουσία τουλάχιστον πέντε συμπτωμάτων για τουλάχιστον 2 εβδομάδες)</a:t>
            </a:r>
            <a:endParaRPr lang="en-US" dirty="0"/>
          </a:p>
        </p:txBody>
      </p:sp>
      <p:sp>
        <p:nvSpPr>
          <p:cNvPr id="3" name="Content Placeholder 2"/>
          <p:cNvSpPr>
            <a:spLocks noGrp="1"/>
          </p:cNvSpPr>
          <p:nvPr>
            <p:ph idx="1"/>
          </p:nvPr>
        </p:nvSpPr>
        <p:spPr/>
        <p:txBody>
          <a:bodyPr>
            <a:normAutofit/>
          </a:bodyPr>
          <a:lstStyle/>
          <a:p>
            <a:r>
              <a:rPr lang="el-GR" dirty="0"/>
              <a:t>Καταθλιπτική διάθεση</a:t>
            </a:r>
          </a:p>
          <a:p>
            <a:r>
              <a:rPr lang="el-GR" dirty="0"/>
              <a:t>Χαρακτηριστική ελάττωση του ενδιαφέροντος ή της ευχαρίστησης σε σχεδόν όλες τις δραστηριότητες</a:t>
            </a:r>
          </a:p>
          <a:p>
            <a:r>
              <a:rPr lang="el-GR" dirty="0"/>
              <a:t>Σημαντική απώλεια ή αύξηση βάρους είτε ελάττωση ή αύξηση της όρεξης</a:t>
            </a:r>
          </a:p>
          <a:p>
            <a:r>
              <a:rPr lang="el-GR" dirty="0"/>
              <a:t>Ψυχοκινητική αναστάτωση</a:t>
            </a:r>
          </a:p>
          <a:p>
            <a:r>
              <a:rPr lang="el-GR" dirty="0"/>
              <a:t>Κόπωση ή απώλεια της ενεργητικότητας</a:t>
            </a:r>
          </a:p>
          <a:p>
            <a:r>
              <a:rPr lang="el-GR" dirty="0"/>
              <a:t>Αισθήματα αναξιότητας ή υπέρμετρης ενοχής</a:t>
            </a:r>
          </a:p>
          <a:p>
            <a:r>
              <a:rPr lang="el-GR" dirty="0"/>
              <a:t>Μειωμένη ικανότητα σκέψης, συγκέντρωσης ή </a:t>
            </a:r>
            <a:r>
              <a:rPr lang="el-GR" dirty="0" err="1"/>
              <a:t>αναποφασιστικοτητα</a:t>
            </a:r>
            <a:endParaRPr lang="el-GR" dirty="0"/>
          </a:p>
          <a:p>
            <a:r>
              <a:rPr lang="el-GR" dirty="0"/>
              <a:t>Σημαντική ενόχληση ή έκπτωση της λειτουργικότητας</a:t>
            </a:r>
            <a:endParaRPr lang="en-US" dirty="0"/>
          </a:p>
        </p:txBody>
      </p:sp>
    </p:spTree>
    <p:extLst>
      <p:ext uri="{BB962C8B-B14F-4D97-AF65-F5344CB8AC3E}">
        <p14:creationId xmlns:p14="http://schemas.microsoft.com/office/powerpoint/2010/main" val="1093514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Εικόνα-Επιπολασμός</a:t>
            </a:r>
            <a:br>
              <a:rPr lang="el-GR" dirty="0"/>
            </a:br>
            <a:endParaRPr lang="el-GR" dirty="0"/>
          </a:p>
        </p:txBody>
      </p:sp>
      <p:sp>
        <p:nvSpPr>
          <p:cNvPr id="3" name="2 - Θέση περιεχομένου"/>
          <p:cNvSpPr>
            <a:spLocks noGrp="1"/>
          </p:cNvSpPr>
          <p:nvPr>
            <p:ph idx="1"/>
          </p:nvPr>
        </p:nvSpPr>
        <p:spPr>
          <a:xfrm>
            <a:off x="2592925" y="1917700"/>
            <a:ext cx="8915400" cy="3777622"/>
          </a:xfrm>
        </p:spPr>
        <p:txBody>
          <a:bodyPr>
            <a:normAutofit fontScale="92500" lnSpcReduction="10000"/>
          </a:bodyPr>
          <a:lstStyle/>
          <a:p>
            <a:r>
              <a:rPr lang="el-GR" dirty="0"/>
              <a:t>Υπολογίζεται ότι ένας στους 5 ανθρώπους κινδυνεύει να πάθει ένα καταθλιπτικό επεισόδιο σε κάποια φάση της ζωής του (αυτό διαφέρει ανάλογα με την κοινωνική τάξη και τις κοινωνικές συνθήκες).</a:t>
            </a:r>
          </a:p>
          <a:p>
            <a:r>
              <a:rPr lang="el-GR" dirty="0"/>
              <a:t>Οι γυναίκες έχουν περισσότερες από τις διπλάσιες πιθανότητες να υποστούν ένα επεισόδιο απ’ </a:t>
            </a:r>
            <a:r>
              <a:rPr lang="el-GR" dirty="0" err="1"/>
              <a:t>ό,τι</a:t>
            </a:r>
            <a:r>
              <a:rPr lang="el-GR" dirty="0"/>
              <a:t> οι άντρες, κυρίως για ψυχοκοινωνικούς λόγους. </a:t>
            </a:r>
          </a:p>
          <a:p>
            <a:r>
              <a:rPr lang="el-GR" dirty="0"/>
              <a:t>Μετά το πρώτο επεισόδιο υπάρχει μεγάλη πιθανότητα υποτροπής (πάνω από 50%).</a:t>
            </a:r>
          </a:p>
          <a:p>
            <a:r>
              <a:rPr lang="el-GR" dirty="0"/>
              <a:t>Ιδιαίτερα ευάλωτα στην υποτροπή είναι τα άτομα που εμφανίζουν κατάθλιψη νωρίς (στα 20 χρόνια ή νωρίτερα)</a:t>
            </a:r>
          </a:p>
          <a:p>
            <a:r>
              <a:rPr lang="el-GR" dirty="0"/>
              <a:t>Είναι κοινώς αποδεκτό ότι υπάρχει γενετική προδιάθεση σε ορισμένα είδη, όπως η διπολική. Τα περισσότερα όμως είδη δημιουργούνται από μια ποικιλία αλληλεπιδρώντων παραγόντων-η βιολογική ευαισθησία, οι πρώιμες εμπειρίες ζωής, τα προβλήματα των σημερινών σχέσεων και οι δυσκολίες της ζωής. </a:t>
            </a:r>
          </a:p>
          <a:p>
            <a:endParaRPr lang="el-GR" dirty="0"/>
          </a:p>
          <a:p>
            <a:pPr marL="0" indent="0">
              <a:buNone/>
            </a:pPr>
            <a:endParaRPr lang="el-GR" dirty="0"/>
          </a:p>
        </p:txBody>
      </p:sp>
    </p:spTree>
    <p:extLst>
      <p:ext uri="{BB962C8B-B14F-4D97-AF65-F5344CB8AC3E}">
        <p14:creationId xmlns:p14="http://schemas.microsoft.com/office/powerpoint/2010/main" val="2917606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Αιτιολογία</a:t>
            </a:r>
            <a:endParaRPr lang="en-US" dirty="0"/>
          </a:p>
        </p:txBody>
      </p:sp>
      <p:sp>
        <p:nvSpPr>
          <p:cNvPr id="3" name="Content Placeholder 2"/>
          <p:cNvSpPr>
            <a:spLocks noGrp="1"/>
          </p:cNvSpPr>
          <p:nvPr>
            <p:ph idx="1"/>
          </p:nvPr>
        </p:nvSpPr>
        <p:spPr/>
        <p:txBody>
          <a:bodyPr>
            <a:normAutofit/>
          </a:bodyPr>
          <a:lstStyle/>
          <a:p>
            <a:r>
              <a:rPr lang="el-GR" dirty="0"/>
              <a:t>Γενετική</a:t>
            </a:r>
          </a:p>
          <a:p>
            <a:r>
              <a:rPr lang="el-GR" dirty="0"/>
              <a:t>Βιολογική</a:t>
            </a:r>
          </a:p>
          <a:p>
            <a:r>
              <a:rPr lang="el-GR" dirty="0" err="1"/>
              <a:t>Κοινωνικοπολιτισμική</a:t>
            </a:r>
            <a:endParaRPr lang="el-GR" dirty="0"/>
          </a:p>
          <a:p>
            <a:r>
              <a:rPr lang="el-GR" dirty="0"/>
              <a:t>Ψυχοδυναμική προσέγγιση</a:t>
            </a:r>
          </a:p>
          <a:p>
            <a:r>
              <a:rPr lang="el-GR" dirty="0" err="1"/>
              <a:t>Συμπεριφορική</a:t>
            </a:r>
            <a:r>
              <a:rPr lang="el-GR" dirty="0"/>
              <a:t> προσέγγιση</a:t>
            </a:r>
          </a:p>
          <a:p>
            <a:r>
              <a:rPr lang="el-GR" dirty="0"/>
              <a:t>Μαθημένη </a:t>
            </a:r>
            <a:r>
              <a:rPr lang="el-GR" dirty="0" err="1"/>
              <a:t>αβοηθητότητα</a:t>
            </a:r>
            <a:endParaRPr lang="el-GR" dirty="0"/>
          </a:p>
          <a:p>
            <a:r>
              <a:rPr lang="el-GR" dirty="0"/>
              <a:t>Γνωστικές ερμηνείες (μοντέλο σχημάτων για κατάθλιψη, γνωστικά λάθη)</a:t>
            </a:r>
          </a:p>
          <a:p>
            <a:r>
              <a:rPr lang="el-GR" dirty="0"/>
              <a:t>Καταθλιπτικός ρεαλισμός</a:t>
            </a:r>
            <a:endParaRPr lang="en-US" dirty="0"/>
          </a:p>
        </p:txBody>
      </p:sp>
    </p:spTree>
    <p:extLst>
      <p:ext uri="{BB962C8B-B14F-4D97-AF65-F5344CB8AC3E}">
        <p14:creationId xmlns:p14="http://schemas.microsoft.com/office/powerpoint/2010/main" val="99441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Θεραπεία </a:t>
            </a:r>
            <a:endParaRPr lang="en-US" dirty="0"/>
          </a:p>
        </p:txBody>
      </p:sp>
      <p:sp>
        <p:nvSpPr>
          <p:cNvPr id="3" name="Content Placeholder 2"/>
          <p:cNvSpPr>
            <a:spLocks noGrp="1"/>
          </p:cNvSpPr>
          <p:nvPr>
            <p:ph idx="1"/>
          </p:nvPr>
        </p:nvSpPr>
        <p:spPr/>
        <p:txBody>
          <a:bodyPr>
            <a:normAutofit lnSpcReduction="10000"/>
          </a:bodyPr>
          <a:lstStyle/>
          <a:p>
            <a:r>
              <a:rPr lang="el-GR" dirty="0"/>
              <a:t>Σημαντική η ιατρική αξιολόγηση</a:t>
            </a:r>
          </a:p>
          <a:p>
            <a:r>
              <a:rPr lang="el-GR" dirty="0"/>
              <a:t>Διερεύνηση κοινωνικών ζητημάτων</a:t>
            </a:r>
          </a:p>
          <a:p>
            <a:r>
              <a:rPr lang="el-GR" dirty="0"/>
              <a:t>Βιολογικές παρεμβάσεις: αντικαταθλιπτικά, </a:t>
            </a:r>
            <a:r>
              <a:rPr lang="el-GR" dirty="0" err="1"/>
              <a:t>βαλσαμόχορτο</a:t>
            </a:r>
            <a:r>
              <a:rPr lang="el-GR" dirty="0"/>
              <a:t>, (</a:t>
            </a:r>
            <a:r>
              <a:rPr lang="el-GR" dirty="0" err="1"/>
              <a:t>ηλεκτροσπασποθεραπεία</a:t>
            </a:r>
            <a:r>
              <a:rPr lang="el-GR" dirty="0"/>
              <a:t>)</a:t>
            </a:r>
          </a:p>
          <a:p>
            <a:r>
              <a:rPr lang="el-GR" dirty="0"/>
              <a:t>Ψυχολογικές θεραπείες</a:t>
            </a:r>
          </a:p>
          <a:p>
            <a:pPr lvl="0">
              <a:buNone/>
            </a:pPr>
            <a:r>
              <a:rPr lang="el-GR" dirty="0"/>
              <a:t>-Ομαδική θεραπεία</a:t>
            </a:r>
          </a:p>
          <a:p>
            <a:pPr lvl="0">
              <a:buNone/>
            </a:pPr>
            <a:r>
              <a:rPr lang="el-GR" dirty="0"/>
              <a:t>-Οικογενειακή θεραπεία</a:t>
            </a:r>
          </a:p>
          <a:p>
            <a:pPr lvl="0">
              <a:buNone/>
            </a:pPr>
            <a:r>
              <a:rPr lang="el-GR" dirty="0"/>
              <a:t>-Θεραπεία συμπεριφοράς</a:t>
            </a:r>
          </a:p>
          <a:p>
            <a:pPr lvl="0">
              <a:buNone/>
            </a:pPr>
            <a:r>
              <a:rPr lang="el-GR" dirty="0"/>
              <a:t>-</a:t>
            </a:r>
            <a:r>
              <a:rPr lang="el-GR" dirty="0" err="1"/>
              <a:t>Γνωσιακή</a:t>
            </a:r>
            <a:r>
              <a:rPr lang="el-GR" dirty="0"/>
              <a:t> θεραπεία</a:t>
            </a:r>
          </a:p>
          <a:p>
            <a:pPr lvl="0">
              <a:buNone/>
            </a:pPr>
            <a:r>
              <a:rPr lang="el-GR" dirty="0"/>
              <a:t>-Άνθρωποκεντρική-Υπαρξιακή Θεραπεία</a:t>
            </a:r>
          </a:p>
          <a:p>
            <a:endParaRPr lang="el-GR" dirty="0"/>
          </a:p>
          <a:p>
            <a:endParaRPr lang="en-US" dirty="0"/>
          </a:p>
        </p:txBody>
      </p:sp>
    </p:spTree>
    <p:extLst>
      <p:ext uri="{BB962C8B-B14F-4D97-AF65-F5344CB8AC3E}">
        <p14:creationId xmlns:p14="http://schemas.microsoft.com/office/powerpoint/2010/main" val="42737053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145</TotalTime>
  <Words>1309</Words>
  <Application>Microsoft Office PowerPoint</Application>
  <PresentationFormat>Ευρεία οθόνη</PresentationFormat>
  <Paragraphs>163</Paragraphs>
  <Slides>22</Slides>
  <Notes>13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22</vt:i4>
      </vt:variant>
    </vt:vector>
  </HeadingPairs>
  <TitlesOfParts>
    <vt:vector size="27" baseType="lpstr">
      <vt:lpstr>Arial</vt:lpstr>
      <vt:lpstr>Calibri</vt:lpstr>
      <vt:lpstr>Century Gothic</vt:lpstr>
      <vt:lpstr>Wingdings 3</vt:lpstr>
      <vt:lpstr>Wisp</vt:lpstr>
      <vt:lpstr>Διαταραχές διάθεσης</vt:lpstr>
      <vt:lpstr>Διαταραχές διάθεσης (ή Συναισθηματικές διαταραχές)</vt:lpstr>
      <vt:lpstr>Διαταραχές διάθεσης (ή Συναισθηματικές διαταραχές) (DSM IV)</vt:lpstr>
      <vt:lpstr>Διαταραχές Κατάθλιψης-DSM V</vt:lpstr>
      <vt:lpstr>Κατάθλιψη: Συμπτώματα </vt:lpstr>
      <vt:lpstr>Μείζον καταθλιπτικό επεισόδιο (παρουσία τουλάχιστον πέντε συμπτωμάτων για τουλάχιστον 2 εβδομάδες)</vt:lpstr>
      <vt:lpstr>Εικόνα-Επιπολασμός </vt:lpstr>
      <vt:lpstr>Αιτιολογία</vt:lpstr>
      <vt:lpstr>Θεραπεία </vt:lpstr>
      <vt:lpstr>Ψυχολογικές θεραπείες </vt:lpstr>
      <vt:lpstr>Οι Βeck et al (1979) :αρνητική γνωστική τριάδα </vt:lpstr>
      <vt:lpstr>Αξιολόγηση  </vt:lpstr>
      <vt:lpstr>Σημαντικά στοιχεία στην συμβουλευτική προσέγγιση </vt:lpstr>
      <vt:lpstr>Γνωσιακή προσέγγιση </vt:lpstr>
      <vt:lpstr>Γνωσιακή προσέγγιση </vt:lpstr>
      <vt:lpstr>Καταθλιπτικογόνα σχήματα: </vt:lpstr>
      <vt:lpstr>Διεργασιακά λάθη (γνωστικά λάθη) </vt:lpstr>
      <vt:lpstr>Φαύλος κύκλος της κατάθλιψης </vt:lpstr>
      <vt:lpstr>Γνωσιακή θεραπεία: στάδια </vt:lpstr>
      <vt:lpstr>Παρουσίαση του PowerPoint</vt:lpstr>
      <vt:lpstr>Μορφή επιδημίας παίρνει η κατάθλιψη στους έφηβους</vt:lpstr>
      <vt:lpstr>Από το άγχος στην κατάθλιψη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Flora Katerina</dc:creator>
  <cp:lastModifiedBy>(a) ΦΛΩΡΑ ΑΙΚΑΤΕΡΙΝΗ</cp:lastModifiedBy>
  <cp:revision>3</cp:revision>
  <dcterms:created xsi:type="dcterms:W3CDTF">2017-02-16T16:05:54Z</dcterms:created>
  <dcterms:modified xsi:type="dcterms:W3CDTF">2024-10-15T14:44:54Z</dcterms:modified>
</cp:coreProperties>
</file>