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4" r:id="rId2"/>
    <p:sldId id="262" r:id="rId3"/>
    <p:sldId id="265" r:id="rId4"/>
    <p:sldId id="263" r:id="rId5"/>
    <p:sldId id="266" r:id="rId6"/>
    <p:sldId id="267" r:id="rId7"/>
    <p:sldId id="256" r:id="rId8"/>
    <p:sldId id="257" r:id="rId9"/>
    <p:sldId id="258" r:id="rId10"/>
    <p:sldId id="259" r:id="rId11"/>
    <p:sldId id="260" r:id="rId12"/>
    <p:sldId id="261" r:id="rId13"/>
    <p:sldId id="268" r:id="rId14"/>
    <p:sldId id="269" r:id="rId15"/>
    <p:sldId id="270" r:id="rId16"/>
    <p:sldId id="271" r:id="rId17"/>
    <p:sldId id="278" r:id="rId18"/>
    <p:sldId id="279" r:id="rId19"/>
    <p:sldId id="280" r:id="rId20"/>
    <p:sldId id="281" r:id="rId21"/>
    <p:sldId id="282" r:id="rId22"/>
    <p:sldId id="272" r:id="rId23"/>
    <p:sldId id="273" r:id="rId24"/>
    <p:sldId id="274" r:id="rId25"/>
    <p:sldId id="275" r:id="rId26"/>
    <p:sldId id="276"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5" d="100"/>
          <a:sy n="55" d="100"/>
        </p:scale>
        <p:origin x="-102" y="-3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A14EB6-F341-4AC8-857C-8CEEAF4702BF}"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l-GR"/>
        </a:p>
      </dgm:t>
    </dgm:pt>
    <dgm:pt modelId="{0889B027-12D8-4658-B6F1-9EBA507CDC64}">
      <dgm:prSet phldrT="[Κείμενο]" custT="1"/>
      <dgm:spPr/>
      <dgm:t>
        <a:bodyPr/>
        <a:lstStyle/>
        <a:p>
          <a:r>
            <a:rPr lang="el-GR" sz="1800" b="1" i="0" dirty="0" smtClean="0"/>
            <a:t>Το ξερό χιούμορ</a:t>
          </a:r>
          <a:endParaRPr lang="el-GR" sz="1800" dirty="0"/>
        </a:p>
      </dgm:t>
    </dgm:pt>
    <dgm:pt modelId="{56474008-B004-4D45-B0EE-B334D06FE926}" type="parTrans" cxnId="{14EBF476-7740-47EC-9828-671937AA317D}">
      <dgm:prSet/>
      <dgm:spPr/>
      <dgm:t>
        <a:bodyPr/>
        <a:lstStyle/>
        <a:p>
          <a:endParaRPr lang="el-GR"/>
        </a:p>
      </dgm:t>
    </dgm:pt>
    <dgm:pt modelId="{47FD3346-C295-4309-B06C-D72F65D1DD95}" type="sibTrans" cxnId="{14EBF476-7740-47EC-9828-671937AA317D}">
      <dgm:prSet/>
      <dgm:spPr/>
      <dgm:t>
        <a:bodyPr/>
        <a:lstStyle/>
        <a:p>
          <a:endParaRPr lang="el-GR"/>
        </a:p>
      </dgm:t>
    </dgm:pt>
    <dgm:pt modelId="{284D5788-C727-4A53-AFD4-9B4E67EB513A}">
      <dgm:prSet phldrT="[Κείμενο]" custT="1"/>
      <dgm:spPr/>
      <dgm:t>
        <a:bodyPr/>
        <a:lstStyle/>
        <a:p>
          <a:r>
            <a:rPr lang="el-GR" sz="1600" b="1" i="0" dirty="0" smtClean="0"/>
            <a:t>Το μαύρο χιούμορ</a:t>
          </a:r>
          <a:endParaRPr lang="el-GR" sz="1600" dirty="0"/>
        </a:p>
      </dgm:t>
    </dgm:pt>
    <dgm:pt modelId="{7B81E9FD-3E1D-41F9-9299-4137DA7658B8}" type="parTrans" cxnId="{3BC3AD79-7FC6-473A-B626-14D7A9AC957A}">
      <dgm:prSet/>
      <dgm:spPr/>
      <dgm:t>
        <a:bodyPr/>
        <a:lstStyle/>
        <a:p>
          <a:endParaRPr lang="el-GR"/>
        </a:p>
      </dgm:t>
    </dgm:pt>
    <dgm:pt modelId="{57464518-AD30-4CBE-80F1-D9C7891D015B}" type="sibTrans" cxnId="{3BC3AD79-7FC6-473A-B626-14D7A9AC957A}">
      <dgm:prSet/>
      <dgm:spPr/>
      <dgm:t>
        <a:bodyPr/>
        <a:lstStyle/>
        <a:p>
          <a:endParaRPr lang="el-GR"/>
        </a:p>
      </dgm:t>
    </dgm:pt>
    <dgm:pt modelId="{807055F3-BA72-4256-BB0A-9AEA03B74F93}">
      <dgm:prSet phldrT="[Κείμενο]" custT="1"/>
      <dgm:spPr/>
      <dgm:t>
        <a:bodyPr/>
        <a:lstStyle/>
        <a:p>
          <a:r>
            <a:rPr lang="el-GR" sz="1600" b="0" i="0" dirty="0" smtClean="0"/>
            <a:t>Η </a:t>
          </a:r>
          <a:r>
            <a:rPr lang="el-GR" sz="1600" b="1" i="0" dirty="0" smtClean="0"/>
            <a:t>παρωδία</a:t>
          </a:r>
          <a:endParaRPr lang="el-GR" sz="1600" dirty="0"/>
        </a:p>
      </dgm:t>
    </dgm:pt>
    <dgm:pt modelId="{9C43A47B-A6EC-46C1-94E9-4AF092C3AEDC}" type="parTrans" cxnId="{7EB95F84-052F-4667-8439-2E92A473E9B8}">
      <dgm:prSet/>
      <dgm:spPr/>
      <dgm:t>
        <a:bodyPr/>
        <a:lstStyle/>
        <a:p>
          <a:endParaRPr lang="el-GR"/>
        </a:p>
      </dgm:t>
    </dgm:pt>
    <dgm:pt modelId="{D21431EC-257C-4DA4-9E08-A68B3F0891BA}" type="sibTrans" cxnId="{7EB95F84-052F-4667-8439-2E92A473E9B8}">
      <dgm:prSet/>
      <dgm:spPr/>
      <dgm:t>
        <a:bodyPr/>
        <a:lstStyle/>
        <a:p>
          <a:endParaRPr lang="el-GR"/>
        </a:p>
      </dgm:t>
    </dgm:pt>
    <dgm:pt modelId="{E4D4C7C8-A6E8-4B32-BE93-6B25027B896A}">
      <dgm:prSet phldrT="[Κείμενο]" custT="1"/>
      <dgm:spPr/>
      <dgm:t>
        <a:bodyPr/>
        <a:lstStyle/>
        <a:p>
          <a:r>
            <a:rPr lang="el-GR" sz="1600" b="0" i="0" dirty="0" smtClean="0"/>
            <a:t>Η </a:t>
          </a:r>
          <a:r>
            <a:rPr lang="el-GR" sz="1600" b="1" i="0" dirty="0" smtClean="0"/>
            <a:t>σάτιρα</a:t>
          </a:r>
          <a:endParaRPr lang="el-GR" sz="1600" dirty="0"/>
        </a:p>
      </dgm:t>
    </dgm:pt>
    <dgm:pt modelId="{353FEEE8-649A-45F7-B357-5799E33D9B82}" type="parTrans" cxnId="{0CBA6C0E-A4AA-403B-9884-4DEA640E7C23}">
      <dgm:prSet/>
      <dgm:spPr/>
      <dgm:t>
        <a:bodyPr/>
        <a:lstStyle/>
        <a:p>
          <a:endParaRPr lang="el-GR"/>
        </a:p>
      </dgm:t>
    </dgm:pt>
    <dgm:pt modelId="{24758C2D-88B1-4FAA-AB98-41784EB2C3F1}" type="sibTrans" cxnId="{0CBA6C0E-A4AA-403B-9884-4DEA640E7C23}">
      <dgm:prSet/>
      <dgm:spPr/>
      <dgm:t>
        <a:bodyPr/>
        <a:lstStyle/>
        <a:p>
          <a:endParaRPr lang="el-GR"/>
        </a:p>
      </dgm:t>
    </dgm:pt>
    <dgm:pt modelId="{4EE666E7-2309-47FE-B8F1-488438C80CB9}">
      <dgm:prSet phldrT="[Κείμενο]" custT="1"/>
      <dgm:spPr/>
      <dgm:t>
        <a:bodyPr/>
        <a:lstStyle/>
        <a:p>
          <a:r>
            <a:rPr lang="el-GR" sz="1600" b="0" i="0" dirty="0" smtClean="0"/>
            <a:t>Ο </a:t>
          </a:r>
          <a:r>
            <a:rPr lang="el-GR" sz="1600" b="1" i="0" dirty="0" smtClean="0"/>
            <a:t>αυτοσαρκασμός</a:t>
          </a:r>
          <a:r>
            <a:rPr lang="el-GR" sz="1600" b="0" i="0" dirty="0" smtClean="0"/>
            <a:t>.</a:t>
          </a:r>
          <a:endParaRPr lang="el-GR" sz="1600" dirty="0"/>
        </a:p>
      </dgm:t>
    </dgm:pt>
    <dgm:pt modelId="{594B2B6F-BED2-430A-82FF-009A6C86078A}" type="parTrans" cxnId="{7ABDC63A-CC12-4870-817E-B3A491388A2B}">
      <dgm:prSet/>
      <dgm:spPr/>
      <dgm:t>
        <a:bodyPr/>
        <a:lstStyle/>
        <a:p>
          <a:endParaRPr lang="el-GR"/>
        </a:p>
      </dgm:t>
    </dgm:pt>
    <dgm:pt modelId="{B78C5407-EA6D-4852-B6E6-F40648315D83}" type="sibTrans" cxnId="{7ABDC63A-CC12-4870-817E-B3A491388A2B}">
      <dgm:prSet/>
      <dgm:spPr/>
      <dgm:t>
        <a:bodyPr/>
        <a:lstStyle/>
        <a:p>
          <a:endParaRPr lang="el-GR"/>
        </a:p>
      </dgm:t>
    </dgm:pt>
    <dgm:pt modelId="{8E8732E8-4CF4-439C-9025-3CBC1FD8676B}">
      <dgm:prSet/>
      <dgm:spPr/>
      <dgm:t>
        <a:bodyPr/>
        <a:lstStyle/>
        <a:p>
          <a:r>
            <a:rPr lang="el-GR" b="1" i="0" dirty="0" smtClean="0"/>
            <a:t>Πηγαίο χιούμορ</a:t>
          </a:r>
          <a:endParaRPr lang="el-GR" dirty="0"/>
        </a:p>
      </dgm:t>
    </dgm:pt>
    <dgm:pt modelId="{DF1B5A8E-FA46-4758-BBD5-632267141E2C}" type="parTrans" cxnId="{FA6B7511-BCA2-4D0D-83C2-DA30293E469E}">
      <dgm:prSet/>
      <dgm:spPr/>
      <dgm:t>
        <a:bodyPr/>
        <a:lstStyle/>
        <a:p>
          <a:endParaRPr lang="el-GR"/>
        </a:p>
      </dgm:t>
    </dgm:pt>
    <dgm:pt modelId="{970BD0FE-CDB1-4E8F-BC90-383B912082BB}" type="sibTrans" cxnId="{FA6B7511-BCA2-4D0D-83C2-DA30293E469E}">
      <dgm:prSet/>
      <dgm:spPr/>
      <dgm:t>
        <a:bodyPr/>
        <a:lstStyle/>
        <a:p>
          <a:endParaRPr lang="el-GR"/>
        </a:p>
      </dgm:t>
    </dgm:pt>
    <dgm:pt modelId="{4B6AB84E-F7FF-4483-9AF8-21E875BC4BAB}">
      <dgm:prSet/>
      <dgm:spPr/>
      <dgm:t>
        <a:bodyPr/>
        <a:lstStyle/>
        <a:p>
          <a:r>
            <a:rPr lang="el-GR" b="1" i="0" dirty="0" smtClean="0"/>
            <a:t>Το καυστικό ή βιτριολικό χιούμορ</a:t>
          </a:r>
          <a:endParaRPr lang="el-GR" dirty="0"/>
        </a:p>
      </dgm:t>
    </dgm:pt>
    <dgm:pt modelId="{3761D912-7E56-4622-9F03-BB05EB5FC028}" type="parTrans" cxnId="{2A866289-1262-4613-AD9A-AB34F236A295}">
      <dgm:prSet/>
      <dgm:spPr/>
      <dgm:t>
        <a:bodyPr/>
        <a:lstStyle/>
        <a:p>
          <a:endParaRPr lang="el-GR"/>
        </a:p>
      </dgm:t>
    </dgm:pt>
    <dgm:pt modelId="{813290DE-84A0-4F57-B33B-266C257C51D4}" type="sibTrans" cxnId="{2A866289-1262-4613-AD9A-AB34F236A295}">
      <dgm:prSet/>
      <dgm:spPr/>
      <dgm:t>
        <a:bodyPr/>
        <a:lstStyle/>
        <a:p>
          <a:endParaRPr lang="el-GR"/>
        </a:p>
      </dgm:t>
    </dgm:pt>
    <dgm:pt modelId="{1F67D64D-BE3F-4426-9335-8389D8CCCC2F}" type="pres">
      <dgm:prSet presAssocID="{29A14EB6-F341-4AC8-857C-8CEEAF4702BF}" presName="cycle" presStyleCnt="0">
        <dgm:presLayoutVars>
          <dgm:dir/>
          <dgm:resizeHandles val="exact"/>
        </dgm:presLayoutVars>
      </dgm:prSet>
      <dgm:spPr/>
      <dgm:t>
        <a:bodyPr/>
        <a:lstStyle/>
        <a:p>
          <a:endParaRPr lang="el-GR"/>
        </a:p>
      </dgm:t>
    </dgm:pt>
    <dgm:pt modelId="{8354AF28-E2D1-4F47-B9D4-59C405BDA3E7}" type="pres">
      <dgm:prSet presAssocID="{0889B027-12D8-4658-B6F1-9EBA507CDC64}" presName="node" presStyleLbl="node1" presStyleIdx="0" presStyleCnt="7">
        <dgm:presLayoutVars>
          <dgm:bulletEnabled val="1"/>
        </dgm:presLayoutVars>
      </dgm:prSet>
      <dgm:spPr/>
      <dgm:t>
        <a:bodyPr/>
        <a:lstStyle/>
        <a:p>
          <a:endParaRPr lang="el-GR"/>
        </a:p>
      </dgm:t>
    </dgm:pt>
    <dgm:pt modelId="{7080FC6E-46FE-4A9D-A2AF-9060BF061F1B}" type="pres">
      <dgm:prSet presAssocID="{0889B027-12D8-4658-B6F1-9EBA507CDC64}" presName="spNode" presStyleCnt="0"/>
      <dgm:spPr/>
    </dgm:pt>
    <dgm:pt modelId="{6F91DBFC-93D7-4969-9FB9-A03127BDAF5C}" type="pres">
      <dgm:prSet presAssocID="{47FD3346-C295-4309-B06C-D72F65D1DD95}" presName="sibTrans" presStyleLbl="sibTrans1D1" presStyleIdx="0" presStyleCnt="7"/>
      <dgm:spPr/>
      <dgm:t>
        <a:bodyPr/>
        <a:lstStyle/>
        <a:p>
          <a:endParaRPr lang="el-GR"/>
        </a:p>
      </dgm:t>
    </dgm:pt>
    <dgm:pt modelId="{9C1C61DC-C8AA-4612-9B99-97ED43A2D60E}" type="pres">
      <dgm:prSet presAssocID="{284D5788-C727-4A53-AFD4-9B4E67EB513A}" presName="node" presStyleLbl="node1" presStyleIdx="1" presStyleCnt="7">
        <dgm:presLayoutVars>
          <dgm:bulletEnabled val="1"/>
        </dgm:presLayoutVars>
      </dgm:prSet>
      <dgm:spPr/>
      <dgm:t>
        <a:bodyPr/>
        <a:lstStyle/>
        <a:p>
          <a:endParaRPr lang="el-GR"/>
        </a:p>
      </dgm:t>
    </dgm:pt>
    <dgm:pt modelId="{270EE59D-9D06-4F70-A66C-293AD53E1F9C}" type="pres">
      <dgm:prSet presAssocID="{284D5788-C727-4A53-AFD4-9B4E67EB513A}" presName="spNode" presStyleCnt="0"/>
      <dgm:spPr/>
    </dgm:pt>
    <dgm:pt modelId="{F0C08BB4-8C36-4B4A-B788-8E014D385F25}" type="pres">
      <dgm:prSet presAssocID="{57464518-AD30-4CBE-80F1-D9C7891D015B}" presName="sibTrans" presStyleLbl="sibTrans1D1" presStyleIdx="1" presStyleCnt="7"/>
      <dgm:spPr/>
      <dgm:t>
        <a:bodyPr/>
        <a:lstStyle/>
        <a:p>
          <a:endParaRPr lang="el-GR"/>
        </a:p>
      </dgm:t>
    </dgm:pt>
    <dgm:pt modelId="{34648787-5B68-4A9E-BE14-E5DB13C23912}" type="pres">
      <dgm:prSet presAssocID="{807055F3-BA72-4256-BB0A-9AEA03B74F93}" presName="node" presStyleLbl="node1" presStyleIdx="2" presStyleCnt="7">
        <dgm:presLayoutVars>
          <dgm:bulletEnabled val="1"/>
        </dgm:presLayoutVars>
      </dgm:prSet>
      <dgm:spPr/>
      <dgm:t>
        <a:bodyPr/>
        <a:lstStyle/>
        <a:p>
          <a:endParaRPr lang="el-GR"/>
        </a:p>
      </dgm:t>
    </dgm:pt>
    <dgm:pt modelId="{4F9BB12D-9DC6-40F1-9188-676CF9F237E9}" type="pres">
      <dgm:prSet presAssocID="{807055F3-BA72-4256-BB0A-9AEA03B74F93}" presName="spNode" presStyleCnt="0"/>
      <dgm:spPr/>
    </dgm:pt>
    <dgm:pt modelId="{3010A976-5DE3-440B-8DA5-B0BCCF9DB09C}" type="pres">
      <dgm:prSet presAssocID="{D21431EC-257C-4DA4-9E08-A68B3F0891BA}" presName="sibTrans" presStyleLbl="sibTrans1D1" presStyleIdx="2" presStyleCnt="7"/>
      <dgm:spPr/>
      <dgm:t>
        <a:bodyPr/>
        <a:lstStyle/>
        <a:p>
          <a:endParaRPr lang="el-GR"/>
        </a:p>
      </dgm:t>
    </dgm:pt>
    <dgm:pt modelId="{D2D87D6C-3EC2-4B76-A3FC-F81E355F6E65}" type="pres">
      <dgm:prSet presAssocID="{E4D4C7C8-A6E8-4B32-BE93-6B25027B896A}" presName="node" presStyleLbl="node1" presStyleIdx="3" presStyleCnt="7" custRadScaleRad="100904" custRadScaleInc="-5915">
        <dgm:presLayoutVars>
          <dgm:bulletEnabled val="1"/>
        </dgm:presLayoutVars>
      </dgm:prSet>
      <dgm:spPr/>
      <dgm:t>
        <a:bodyPr/>
        <a:lstStyle/>
        <a:p>
          <a:endParaRPr lang="el-GR"/>
        </a:p>
      </dgm:t>
    </dgm:pt>
    <dgm:pt modelId="{A0AF34C1-16EB-45F4-89A2-36866137DA22}" type="pres">
      <dgm:prSet presAssocID="{E4D4C7C8-A6E8-4B32-BE93-6B25027B896A}" presName="spNode" presStyleCnt="0"/>
      <dgm:spPr/>
    </dgm:pt>
    <dgm:pt modelId="{24F9F6BA-6667-497B-9A93-4AE0245DC4B9}" type="pres">
      <dgm:prSet presAssocID="{24758C2D-88B1-4FAA-AB98-41784EB2C3F1}" presName="sibTrans" presStyleLbl="sibTrans1D1" presStyleIdx="3" presStyleCnt="7"/>
      <dgm:spPr/>
      <dgm:t>
        <a:bodyPr/>
        <a:lstStyle/>
        <a:p>
          <a:endParaRPr lang="el-GR"/>
        </a:p>
      </dgm:t>
    </dgm:pt>
    <dgm:pt modelId="{CE4D177E-9E01-432F-94F9-E21D1BD51D10}" type="pres">
      <dgm:prSet presAssocID="{4EE666E7-2309-47FE-B8F1-488438C80CB9}" presName="node" presStyleLbl="node1" presStyleIdx="4" presStyleCnt="7">
        <dgm:presLayoutVars>
          <dgm:bulletEnabled val="1"/>
        </dgm:presLayoutVars>
      </dgm:prSet>
      <dgm:spPr/>
      <dgm:t>
        <a:bodyPr/>
        <a:lstStyle/>
        <a:p>
          <a:endParaRPr lang="el-GR"/>
        </a:p>
      </dgm:t>
    </dgm:pt>
    <dgm:pt modelId="{3F85E5FF-BF52-4513-914C-BFB877005725}" type="pres">
      <dgm:prSet presAssocID="{4EE666E7-2309-47FE-B8F1-488438C80CB9}" presName="spNode" presStyleCnt="0"/>
      <dgm:spPr/>
    </dgm:pt>
    <dgm:pt modelId="{FD6BABBF-748A-4DD8-83A8-CAEDB7AE4767}" type="pres">
      <dgm:prSet presAssocID="{B78C5407-EA6D-4852-B6E6-F40648315D83}" presName="sibTrans" presStyleLbl="sibTrans1D1" presStyleIdx="4" presStyleCnt="7"/>
      <dgm:spPr/>
      <dgm:t>
        <a:bodyPr/>
        <a:lstStyle/>
        <a:p>
          <a:endParaRPr lang="el-GR"/>
        </a:p>
      </dgm:t>
    </dgm:pt>
    <dgm:pt modelId="{65FBAF5C-BEA8-4433-A938-D27A8429AB60}" type="pres">
      <dgm:prSet presAssocID="{8E8732E8-4CF4-439C-9025-3CBC1FD8676B}" presName="node" presStyleLbl="node1" presStyleIdx="5" presStyleCnt="7">
        <dgm:presLayoutVars>
          <dgm:bulletEnabled val="1"/>
        </dgm:presLayoutVars>
      </dgm:prSet>
      <dgm:spPr/>
      <dgm:t>
        <a:bodyPr/>
        <a:lstStyle/>
        <a:p>
          <a:endParaRPr lang="el-GR"/>
        </a:p>
      </dgm:t>
    </dgm:pt>
    <dgm:pt modelId="{80DF9C25-5A08-4DC6-BB33-819BF21F3021}" type="pres">
      <dgm:prSet presAssocID="{8E8732E8-4CF4-439C-9025-3CBC1FD8676B}" presName="spNode" presStyleCnt="0"/>
      <dgm:spPr/>
    </dgm:pt>
    <dgm:pt modelId="{180D4DE7-5E7D-4B37-BD2C-7CD0360A6F3C}" type="pres">
      <dgm:prSet presAssocID="{970BD0FE-CDB1-4E8F-BC90-383B912082BB}" presName="sibTrans" presStyleLbl="sibTrans1D1" presStyleIdx="5" presStyleCnt="7"/>
      <dgm:spPr/>
      <dgm:t>
        <a:bodyPr/>
        <a:lstStyle/>
        <a:p>
          <a:endParaRPr lang="el-GR"/>
        </a:p>
      </dgm:t>
    </dgm:pt>
    <dgm:pt modelId="{1BB37426-E8E7-4D9F-B3BD-99CF7E2409D5}" type="pres">
      <dgm:prSet presAssocID="{4B6AB84E-F7FF-4483-9AF8-21E875BC4BAB}" presName="node" presStyleLbl="node1" presStyleIdx="6" presStyleCnt="7">
        <dgm:presLayoutVars>
          <dgm:bulletEnabled val="1"/>
        </dgm:presLayoutVars>
      </dgm:prSet>
      <dgm:spPr/>
      <dgm:t>
        <a:bodyPr/>
        <a:lstStyle/>
        <a:p>
          <a:endParaRPr lang="el-GR"/>
        </a:p>
      </dgm:t>
    </dgm:pt>
    <dgm:pt modelId="{BB7239C9-D8A6-45BC-9411-24579607D5B3}" type="pres">
      <dgm:prSet presAssocID="{4B6AB84E-F7FF-4483-9AF8-21E875BC4BAB}" presName="spNode" presStyleCnt="0"/>
      <dgm:spPr/>
    </dgm:pt>
    <dgm:pt modelId="{51A7696F-701F-47AC-8FCD-C80C77EE7DE1}" type="pres">
      <dgm:prSet presAssocID="{813290DE-84A0-4F57-B33B-266C257C51D4}" presName="sibTrans" presStyleLbl="sibTrans1D1" presStyleIdx="6" presStyleCnt="7"/>
      <dgm:spPr/>
      <dgm:t>
        <a:bodyPr/>
        <a:lstStyle/>
        <a:p>
          <a:endParaRPr lang="el-GR"/>
        </a:p>
      </dgm:t>
    </dgm:pt>
  </dgm:ptLst>
  <dgm:cxnLst>
    <dgm:cxn modelId="{D4DED456-51FD-4BAC-9160-D9792CAF9E77}" type="presOf" srcId="{8E8732E8-4CF4-439C-9025-3CBC1FD8676B}" destId="{65FBAF5C-BEA8-4433-A938-D27A8429AB60}" srcOrd="0" destOrd="0" presId="urn:microsoft.com/office/officeart/2005/8/layout/cycle6"/>
    <dgm:cxn modelId="{0CBA6C0E-A4AA-403B-9884-4DEA640E7C23}" srcId="{29A14EB6-F341-4AC8-857C-8CEEAF4702BF}" destId="{E4D4C7C8-A6E8-4B32-BE93-6B25027B896A}" srcOrd="3" destOrd="0" parTransId="{353FEEE8-649A-45F7-B357-5799E33D9B82}" sibTransId="{24758C2D-88B1-4FAA-AB98-41784EB2C3F1}"/>
    <dgm:cxn modelId="{BC1604A6-51C7-4282-83BA-DE1EDF6B6889}" type="presOf" srcId="{0889B027-12D8-4658-B6F1-9EBA507CDC64}" destId="{8354AF28-E2D1-4F47-B9D4-59C405BDA3E7}" srcOrd="0" destOrd="0" presId="urn:microsoft.com/office/officeart/2005/8/layout/cycle6"/>
    <dgm:cxn modelId="{C86066F9-9735-40F7-972F-EB394D3730E8}" type="presOf" srcId="{57464518-AD30-4CBE-80F1-D9C7891D015B}" destId="{F0C08BB4-8C36-4B4A-B788-8E014D385F25}" srcOrd="0" destOrd="0" presId="urn:microsoft.com/office/officeart/2005/8/layout/cycle6"/>
    <dgm:cxn modelId="{C0FB3A25-D0C9-4D3C-B9CD-E9C73327B038}" type="presOf" srcId="{813290DE-84A0-4F57-B33B-266C257C51D4}" destId="{51A7696F-701F-47AC-8FCD-C80C77EE7DE1}" srcOrd="0" destOrd="0" presId="urn:microsoft.com/office/officeart/2005/8/layout/cycle6"/>
    <dgm:cxn modelId="{65CE4471-D5F4-44A4-A583-C35148C18E7C}" type="presOf" srcId="{B78C5407-EA6D-4852-B6E6-F40648315D83}" destId="{FD6BABBF-748A-4DD8-83A8-CAEDB7AE4767}" srcOrd="0" destOrd="0" presId="urn:microsoft.com/office/officeart/2005/8/layout/cycle6"/>
    <dgm:cxn modelId="{7ABDC63A-CC12-4870-817E-B3A491388A2B}" srcId="{29A14EB6-F341-4AC8-857C-8CEEAF4702BF}" destId="{4EE666E7-2309-47FE-B8F1-488438C80CB9}" srcOrd="4" destOrd="0" parTransId="{594B2B6F-BED2-430A-82FF-009A6C86078A}" sibTransId="{B78C5407-EA6D-4852-B6E6-F40648315D83}"/>
    <dgm:cxn modelId="{14EBF476-7740-47EC-9828-671937AA317D}" srcId="{29A14EB6-F341-4AC8-857C-8CEEAF4702BF}" destId="{0889B027-12D8-4658-B6F1-9EBA507CDC64}" srcOrd="0" destOrd="0" parTransId="{56474008-B004-4D45-B0EE-B334D06FE926}" sibTransId="{47FD3346-C295-4309-B06C-D72F65D1DD95}"/>
    <dgm:cxn modelId="{B9407C4C-C1A8-49F8-A864-AC5FACF2E518}" type="presOf" srcId="{4B6AB84E-F7FF-4483-9AF8-21E875BC4BAB}" destId="{1BB37426-E8E7-4D9F-B3BD-99CF7E2409D5}" srcOrd="0" destOrd="0" presId="urn:microsoft.com/office/officeart/2005/8/layout/cycle6"/>
    <dgm:cxn modelId="{2A866289-1262-4613-AD9A-AB34F236A295}" srcId="{29A14EB6-F341-4AC8-857C-8CEEAF4702BF}" destId="{4B6AB84E-F7FF-4483-9AF8-21E875BC4BAB}" srcOrd="6" destOrd="0" parTransId="{3761D912-7E56-4622-9F03-BB05EB5FC028}" sibTransId="{813290DE-84A0-4F57-B33B-266C257C51D4}"/>
    <dgm:cxn modelId="{FA6B7511-BCA2-4D0D-83C2-DA30293E469E}" srcId="{29A14EB6-F341-4AC8-857C-8CEEAF4702BF}" destId="{8E8732E8-4CF4-439C-9025-3CBC1FD8676B}" srcOrd="5" destOrd="0" parTransId="{DF1B5A8E-FA46-4758-BBD5-632267141E2C}" sibTransId="{970BD0FE-CDB1-4E8F-BC90-383B912082BB}"/>
    <dgm:cxn modelId="{CD1EA488-0F8E-431F-8C87-42ACE869737C}" type="presOf" srcId="{D21431EC-257C-4DA4-9E08-A68B3F0891BA}" destId="{3010A976-5DE3-440B-8DA5-B0BCCF9DB09C}" srcOrd="0" destOrd="0" presId="urn:microsoft.com/office/officeart/2005/8/layout/cycle6"/>
    <dgm:cxn modelId="{5C27416F-F42F-4946-AA72-1F12AD79B0A4}" type="presOf" srcId="{E4D4C7C8-A6E8-4B32-BE93-6B25027B896A}" destId="{D2D87D6C-3EC2-4B76-A3FC-F81E355F6E65}" srcOrd="0" destOrd="0" presId="urn:microsoft.com/office/officeart/2005/8/layout/cycle6"/>
    <dgm:cxn modelId="{01C195FE-E61D-41DE-8248-E22D79EDD527}" type="presOf" srcId="{4EE666E7-2309-47FE-B8F1-488438C80CB9}" destId="{CE4D177E-9E01-432F-94F9-E21D1BD51D10}" srcOrd="0" destOrd="0" presId="urn:microsoft.com/office/officeart/2005/8/layout/cycle6"/>
    <dgm:cxn modelId="{91C26014-3746-4E58-9C8C-FD6120098E30}" type="presOf" srcId="{284D5788-C727-4A53-AFD4-9B4E67EB513A}" destId="{9C1C61DC-C8AA-4612-9B99-97ED43A2D60E}" srcOrd="0" destOrd="0" presId="urn:microsoft.com/office/officeart/2005/8/layout/cycle6"/>
    <dgm:cxn modelId="{3D31611D-9C7D-4820-A9C5-12AED4319600}" type="presOf" srcId="{807055F3-BA72-4256-BB0A-9AEA03B74F93}" destId="{34648787-5B68-4A9E-BE14-E5DB13C23912}" srcOrd="0" destOrd="0" presId="urn:microsoft.com/office/officeart/2005/8/layout/cycle6"/>
    <dgm:cxn modelId="{9D3985F5-91CD-4B28-8BC7-743735E95071}" type="presOf" srcId="{970BD0FE-CDB1-4E8F-BC90-383B912082BB}" destId="{180D4DE7-5E7D-4B37-BD2C-7CD0360A6F3C}" srcOrd="0" destOrd="0" presId="urn:microsoft.com/office/officeart/2005/8/layout/cycle6"/>
    <dgm:cxn modelId="{793DCC7B-A626-41BF-85A0-7A761DB08013}" type="presOf" srcId="{47FD3346-C295-4309-B06C-D72F65D1DD95}" destId="{6F91DBFC-93D7-4969-9FB9-A03127BDAF5C}" srcOrd="0" destOrd="0" presId="urn:microsoft.com/office/officeart/2005/8/layout/cycle6"/>
    <dgm:cxn modelId="{3BC3AD79-7FC6-473A-B626-14D7A9AC957A}" srcId="{29A14EB6-F341-4AC8-857C-8CEEAF4702BF}" destId="{284D5788-C727-4A53-AFD4-9B4E67EB513A}" srcOrd="1" destOrd="0" parTransId="{7B81E9FD-3E1D-41F9-9299-4137DA7658B8}" sibTransId="{57464518-AD30-4CBE-80F1-D9C7891D015B}"/>
    <dgm:cxn modelId="{7EB95F84-052F-4667-8439-2E92A473E9B8}" srcId="{29A14EB6-F341-4AC8-857C-8CEEAF4702BF}" destId="{807055F3-BA72-4256-BB0A-9AEA03B74F93}" srcOrd="2" destOrd="0" parTransId="{9C43A47B-A6EC-46C1-94E9-4AF092C3AEDC}" sibTransId="{D21431EC-257C-4DA4-9E08-A68B3F0891BA}"/>
    <dgm:cxn modelId="{6DD263F3-5ED2-4B40-B514-0FC6D5FDF611}" type="presOf" srcId="{24758C2D-88B1-4FAA-AB98-41784EB2C3F1}" destId="{24F9F6BA-6667-497B-9A93-4AE0245DC4B9}" srcOrd="0" destOrd="0" presId="urn:microsoft.com/office/officeart/2005/8/layout/cycle6"/>
    <dgm:cxn modelId="{F98E619A-1A92-4531-82DF-C832BC7CB424}" type="presOf" srcId="{29A14EB6-F341-4AC8-857C-8CEEAF4702BF}" destId="{1F67D64D-BE3F-4426-9335-8389D8CCCC2F}" srcOrd="0" destOrd="0" presId="urn:microsoft.com/office/officeart/2005/8/layout/cycle6"/>
    <dgm:cxn modelId="{06E44DD7-4702-4C58-BF23-DB8990EADA64}" type="presParOf" srcId="{1F67D64D-BE3F-4426-9335-8389D8CCCC2F}" destId="{8354AF28-E2D1-4F47-B9D4-59C405BDA3E7}" srcOrd="0" destOrd="0" presId="urn:microsoft.com/office/officeart/2005/8/layout/cycle6"/>
    <dgm:cxn modelId="{B04D4B4E-3C91-4621-9B83-5924757EC30C}" type="presParOf" srcId="{1F67D64D-BE3F-4426-9335-8389D8CCCC2F}" destId="{7080FC6E-46FE-4A9D-A2AF-9060BF061F1B}" srcOrd="1" destOrd="0" presId="urn:microsoft.com/office/officeart/2005/8/layout/cycle6"/>
    <dgm:cxn modelId="{0E84CB48-D429-4B2A-A970-3F026E8F8866}" type="presParOf" srcId="{1F67D64D-BE3F-4426-9335-8389D8CCCC2F}" destId="{6F91DBFC-93D7-4969-9FB9-A03127BDAF5C}" srcOrd="2" destOrd="0" presId="urn:microsoft.com/office/officeart/2005/8/layout/cycle6"/>
    <dgm:cxn modelId="{D34BDDFE-7DEB-4A3E-AA3A-12C2055B6A27}" type="presParOf" srcId="{1F67D64D-BE3F-4426-9335-8389D8CCCC2F}" destId="{9C1C61DC-C8AA-4612-9B99-97ED43A2D60E}" srcOrd="3" destOrd="0" presId="urn:microsoft.com/office/officeart/2005/8/layout/cycle6"/>
    <dgm:cxn modelId="{19BE9672-61CF-4AAD-B107-0ABE8C159600}" type="presParOf" srcId="{1F67D64D-BE3F-4426-9335-8389D8CCCC2F}" destId="{270EE59D-9D06-4F70-A66C-293AD53E1F9C}" srcOrd="4" destOrd="0" presId="urn:microsoft.com/office/officeart/2005/8/layout/cycle6"/>
    <dgm:cxn modelId="{610C1B8B-B2B5-4EE1-871E-CEAC8FA03DD4}" type="presParOf" srcId="{1F67D64D-BE3F-4426-9335-8389D8CCCC2F}" destId="{F0C08BB4-8C36-4B4A-B788-8E014D385F25}" srcOrd="5" destOrd="0" presId="urn:microsoft.com/office/officeart/2005/8/layout/cycle6"/>
    <dgm:cxn modelId="{B77FD963-C53D-4EEF-8C29-626DCA370E5B}" type="presParOf" srcId="{1F67D64D-BE3F-4426-9335-8389D8CCCC2F}" destId="{34648787-5B68-4A9E-BE14-E5DB13C23912}" srcOrd="6" destOrd="0" presId="urn:microsoft.com/office/officeart/2005/8/layout/cycle6"/>
    <dgm:cxn modelId="{0F695D10-E788-4A8D-868D-09DA81846A74}" type="presParOf" srcId="{1F67D64D-BE3F-4426-9335-8389D8CCCC2F}" destId="{4F9BB12D-9DC6-40F1-9188-676CF9F237E9}" srcOrd="7" destOrd="0" presId="urn:microsoft.com/office/officeart/2005/8/layout/cycle6"/>
    <dgm:cxn modelId="{3D2786B0-BF3A-42F9-8658-1FC8140AEC62}" type="presParOf" srcId="{1F67D64D-BE3F-4426-9335-8389D8CCCC2F}" destId="{3010A976-5DE3-440B-8DA5-B0BCCF9DB09C}" srcOrd="8" destOrd="0" presId="urn:microsoft.com/office/officeart/2005/8/layout/cycle6"/>
    <dgm:cxn modelId="{F6C95AB5-9F29-40C8-8772-F6641B173731}" type="presParOf" srcId="{1F67D64D-BE3F-4426-9335-8389D8CCCC2F}" destId="{D2D87D6C-3EC2-4B76-A3FC-F81E355F6E65}" srcOrd="9" destOrd="0" presId="urn:microsoft.com/office/officeart/2005/8/layout/cycle6"/>
    <dgm:cxn modelId="{10FC1945-EC1C-48BF-A9CB-76E0116AD501}" type="presParOf" srcId="{1F67D64D-BE3F-4426-9335-8389D8CCCC2F}" destId="{A0AF34C1-16EB-45F4-89A2-36866137DA22}" srcOrd="10" destOrd="0" presId="urn:microsoft.com/office/officeart/2005/8/layout/cycle6"/>
    <dgm:cxn modelId="{78A47EDD-F119-4A24-BE03-64E09209D3D7}" type="presParOf" srcId="{1F67D64D-BE3F-4426-9335-8389D8CCCC2F}" destId="{24F9F6BA-6667-497B-9A93-4AE0245DC4B9}" srcOrd="11" destOrd="0" presId="urn:microsoft.com/office/officeart/2005/8/layout/cycle6"/>
    <dgm:cxn modelId="{19EF9006-F733-4696-9195-D560C0F13791}" type="presParOf" srcId="{1F67D64D-BE3F-4426-9335-8389D8CCCC2F}" destId="{CE4D177E-9E01-432F-94F9-E21D1BD51D10}" srcOrd="12" destOrd="0" presId="urn:microsoft.com/office/officeart/2005/8/layout/cycle6"/>
    <dgm:cxn modelId="{A876CE8F-1CED-4E66-B9F7-91D4D2510F32}" type="presParOf" srcId="{1F67D64D-BE3F-4426-9335-8389D8CCCC2F}" destId="{3F85E5FF-BF52-4513-914C-BFB877005725}" srcOrd="13" destOrd="0" presId="urn:microsoft.com/office/officeart/2005/8/layout/cycle6"/>
    <dgm:cxn modelId="{25AC8B4F-DC41-4DD7-AA7B-951D7165BEAD}" type="presParOf" srcId="{1F67D64D-BE3F-4426-9335-8389D8CCCC2F}" destId="{FD6BABBF-748A-4DD8-83A8-CAEDB7AE4767}" srcOrd="14" destOrd="0" presId="urn:microsoft.com/office/officeart/2005/8/layout/cycle6"/>
    <dgm:cxn modelId="{C4836073-280E-4815-97FF-04782749A187}" type="presParOf" srcId="{1F67D64D-BE3F-4426-9335-8389D8CCCC2F}" destId="{65FBAF5C-BEA8-4433-A938-D27A8429AB60}" srcOrd="15" destOrd="0" presId="urn:microsoft.com/office/officeart/2005/8/layout/cycle6"/>
    <dgm:cxn modelId="{E3A86C2A-F40F-4F29-82B2-3E1055AF16D8}" type="presParOf" srcId="{1F67D64D-BE3F-4426-9335-8389D8CCCC2F}" destId="{80DF9C25-5A08-4DC6-BB33-819BF21F3021}" srcOrd="16" destOrd="0" presId="urn:microsoft.com/office/officeart/2005/8/layout/cycle6"/>
    <dgm:cxn modelId="{82A63632-E11A-4826-9E39-07ADF012279C}" type="presParOf" srcId="{1F67D64D-BE3F-4426-9335-8389D8CCCC2F}" destId="{180D4DE7-5E7D-4B37-BD2C-7CD0360A6F3C}" srcOrd="17" destOrd="0" presId="urn:microsoft.com/office/officeart/2005/8/layout/cycle6"/>
    <dgm:cxn modelId="{F3FBDE39-07DC-4002-824F-8BCF33054210}" type="presParOf" srcId="{1F67D64D-BE3F-4426-9335-8389D8CCCC2F}" destId="{1BB37426-E8E7-4D9F-B3BD-99CF7E2409D5}" srcOrd="18" destOrd="0" presId="urn:microsoft.com/office/officeart/2005/8/layout/cycle6"/>
    <dgm:cxn modelId="{99BB062E-DE6E-4B0B-9682-FEDB15DCBC36}" type="presParOf" srcId="{1F67D64D-BE3F-4426-9335-8389D8CCCC2F}" destId="{BB7239C9-D8A6-45BC-9411-24579607D5B3}" srcOrd="19" destOrd="0" presId="urn:microsoft.com/office/officeart/2005/8/layout/cycle6"/>
    <dgm:cxn modelId="{1F4459CB-3EED-46BA-984F-0EEC17333BDC}" type="presParOf" srcId="{1F67D64D-BE3F-4426-9335-8389D8CCCC2F}" destId="{51A7696F-701F-47AC-8FCD-C80C77EE7DE1}" srcOrd="20"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354AF28-E2D1-4F47-B9D4-59C405BDA3E7}">
      <dsp:nvSpPr>
        <dsp:cNvPr id="0" name=""/>
        <dsp:cNvSpPr/>
      </dsp:nvSpPr>
      <dsp:spPr>
        <a:xfrm>
          <a:off x="3409674" y="677"/>
          <a:ext cx="1425058" cy="9262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i="0" kern="1200" dirty="0" smtClean="0"/>
            <a:t>Το ξερό χιούμορ</a:t>
          </a:r>
          <a:endParaRPr lang="el-GR" sz="1800" kern="1200" dirty="0"/>
        </a:p>
      </dsp:txBody>
      <dsp:txXfrm>
        <a:off x="3409674" y="677"/>
        <a:ext cx="1425058" cy="926288"/>
      </dsp:txXfrm>
    </dsp:sp>
    <dsp:sp modelId="{6F91DBFC-93D7-4969-9FB9-A03127BDAF5C}">
      <dsp:nvSpPr>
        <dsp:cNvPr id="0" name=""/>
        <dsp:cNvSpPr/>
      </dsp:nvSpPr>
      <dsp:spPr>
        <a:xfrm>
          <a:off x="1480584" y="463821"/>
          <a:ext cx="5283239" cy="5283239"/>
        </a:xfrm>
        <a:custGeom>
          <a:avLst/>
          <a:gdLst/>
          <a:ahLst/>
          <a:cxnLst/>
          <a:rect l="0" t="0" r="0" b="0"/>
          <a:pathLst>
            <a:path>
              <a:moveTo>
                <a:pt x="3363561" y="100565"/>
              </a:moveTo>
              <a:arcTo wR="2641619" hR="2641619" stAng="17151626" swAng="125461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C1C61DC-C8AA-4612-9B99-97ED43A2D60E}">
      <dsp:nvSpPr>
        <dsp:cNvPr id="0" name=""/>
        <dsp:cNvSpPr/>
      </dsp:nvSpPr>
      <dsp:spPr>
        <a:xfrm>
          <a:off x="5474975" y="995274"/>
          <a:ext cx="1425058" cy="9262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b="1" i="0" kern="1200" dirty="0" smtClean="0"/>
            <a:t>Το μαύρο χιούμορ</a:t>
          </a:r>
          <a:endParaRPr lang="el-GR" sz="1600" kern="1200" dirty="0"/>
        </a:p>
      </dsp:txBody>
      <dsp:txXfrm>
        <a:off x="5474975" y="995274"/>
        <a:ext cx="1425058" cy="926288"/>
      </dsp:txXfrm>
    </dsp:sp>
    <dsp:sp modelId="{F0C08BB4-8C36-4B4A-B788-8E014D385F25}">
      <dsp:nvSpPr>
        <dsp:cNvPr id="0" name=""/>
        <dsp:cNvSpPr/>
      </dsp:nvSpPr>
      <dsp:spPr>
        <a:xfrm>
          <a:off x="1480584" y="463821"/>
          <a:ext cx="5283239" cy="5283239"/>
        </a:xfrm>
        <a:custGeom>
          <a:avLst/>
          <a:gdLst/>
          <a:ahLst/>
          <a:cxnLst/>
          <a:rect l="0" t="0" r="0" b="0"/>
          <a:pathLst>
            <a:path>
              <a:moveTo>
                <a:pt x="5009063" y="1469713"/>
              </a:moveTo>
              <a:arcTo wR="2641619" hR="2641619" stAng="20019850" swAng="172504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4648787-5B68-4A9E-BE14-E5DB13C23912}">
      <dsp:nvSpPr>
        <dsp:cNvPr id="0" name=""/>
        <dsp:cNvSpPr/>
      </dsp:nvSpPr>
      <dsp:spPr>
        <a:xfrm>
          <a:off x="5985063" y="3230112"/>
          <a:ext cx="1425058" cy="9262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b="0" i="0" kern="1200" dirty="0" smtClean="0"/>
            <a:t>Η </a:t>
          </a:r>
          <a:r>
            <a:rPr lang="el-GR" sz="1600" b="1" i="0" kern="1200" dirty="0" smtClean="0"/>
            <a:t>παρωδία</a:t>
          </a:r>
          <a:endParaRPr lang="el-GR" sz="1600" kern="1200" dirty="0"/>
        </a:p>
      </dsp:txBody>
      <dsp:txXfrm>
        <a:off x="5985063" y="3230112"/>
        <a:ext cx="1425058" cy="926288"/>
      </dsp:txXfrm>
    </dsp:sp>
    <dsp:sp modelId="{3010A976-5DE3-440B-8DA5-B0BCCF9DB09C}">
      <dsp:nvSpPr>
        <dsp:cNvPr id="0" name=""/>
        <dsp:cNvSpPr/>
      </dsp:nvSpPr>
      <dsp:spPr>
        <a:xfrm>
          <a:off x="1456550" y="521078"/>
          <a:ext cx="5283239" cy="5283239"/>
        </a:xfrm>
        <a:custGeom>
          <a:avLst/>
          <a:gdLst/>
          <a:ahLst/>
          <a:cxnLst/>
          <a:rect l="0" t="0" r="0" b="0"/>
          <a:pathLst>
            <a:path>
              <a:moveTo>
                <a:pt x="5085287" y="3644935"/>
              </a:moveTo>
              <a:arcTo wR="2641619" hR="2641619" stAng="1339319" swAng="133317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2D87D6C-3EC2-4B76-A3FC-F81E355F6E65}">
      <dsp:nvSpPr>
        <dsp:cNvPr id="0" name=""/>
        <dsp:cNvSpPr/>
      </dsp:nvSpPr>
      <dsp:spPr>
        <a:xfrm>
          <a:off x="4608509" y="5022986"/>
          <a:ext cx="1425058" cy="9262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b="0" i="0" kern="1200" dirty="0" smtClean="0"/>
            <a:t>Η </a:t>
          </a:r>
          <a:r>
            <a:rPr lang="el-GR" sz="1600" b="1" i="0" kern="1200" dirty="0" smtClean="0"/>
            <a:t>σάτιρα</a:t>
          </a:r>
          <a:endParaRPr lang="el-GR" sz="1600" kern="1200" dirty="0"/>
        </a:p>
      </dsp:txBody>
      <dsp:txXfrm>
        <a:off x="4608509" y="5022986"/>
        <a:ext cx="1425058" cy="926288"/>
      </dsp:txXfrm>
    </dsp:sp>
    <dsp:sp modelId="{24F9F6BA-6667-497B-9A93-4AE0245DC4B9}">
      <dsp:nvSpPr>
        <dsp:cNvPr id="0" name=""/>
        <dsp:cNvSpPr/>
      </dsp:nvSpPr>
      <dsp:spPr>
        <a:xfrm>
          <a:off x="1549266" y="476185"/>
          <a:ext cx="5283239" cy="5283239"/>
        </a:xfrm>
        <a:custGeom>
          <a:avLst/>
          <a:gdLst/>
          <a:ahLst/>
          <a:cxnLst/>
          <a:rect l="0" t="0" r="0" b="0"/>
          <a:pathLst>
            <a:path>
              <a:moveTo>
                <a:pt x="3050156" y="5251457"/>
              </a:moveTo>
              <a:arcTo wR="2641619" hR="2641619" stAng="4866197" swAng="117952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E4D177E-9E01-432F-94F9-E21D1BD51D10}">
      <dsp:nvSpPr>
        <dsp:cNvPr id="0" name=""/>
        <dsp:cNvSpPr/>
      </dsp:nvSpPr>
      <dsp:spPr>
        <a:xfrm>
          <a:off x="2263518" y="5022314"/>
          <a:ext cx="1425058" cy="9262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b="0" i="0" kern="1200" dirty="0" smtClean="0"/>
            <a:t>Ο </a:t>
          </a:r>
          <a:r>
            <a:rPr lang="el-GR" sz="1600" b="1" i="0" kern="1200" dirty="0" smtClean="0"/>
            <a:t>αυτοσαρκασμός</a:t>
          </a:r>
          <a:r>
            <a:rPr lang="el-GR" sz="1600" b="0" i="0" kern="1200" dirty="0" smtClean="0"/>
            <a:t>.</a:t>
          </a:r>
          <a:endParaRPr lang="el-GR" sz="1600" kern="1200" dirty="0"/>
        </a:p>
      </dsp:txBody>
      <dsp:txXfrm>
        <a:off x="2263518" y="5022314"/>
        <a:ext cx="1425058" cy="926288"/>
      </dsp:txXfrm>
    </dsp:sp>
    <dsp:sp modelId="{FD6BABBF-748A-4DD8-83A8-CAEDB7AE4767}">
      <dsp:nvSpPr>
        <dsp:cNvPr id="0" name=""/>
        <dsp:cNvSpPr/>
      </dsp:nvSpPr>
      <dsp:spPr>
        <a:xfrm>
          <a:off x="1480584" y="463821"/>
          <a:ext cx="5283239" cy="5283239"/>
        </a:xfrm>
        <a:custGeom>
          <a:avLst/>
          <a:gdLst/>
          <a:ahLst/>
          <a:cxnLst/>
          <a:rect l="0" t="0" r="0" b="0"/>
          <a:pathLst>
            <a:path>
              <a:moveTo>
                <a:pt x="816342" y="4551205"/>
              </a:moveTo>
              <a:arcTo wR="2641619" hR="2641619" stAng="8022412" swAng="135721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5FBAF5C-BEA8-4433-A938-D27A8429AB60}">
      <dsp:nvSpPr>
        <dsp:cNvPr id="0" name=""/>
        <dsp:cNvSpPr/>
      </dsp:nvSpPr>
      <dsp:spPr>
        <a:xfrm>
          <a:off x="834285" y="3230112"/>
          <a:ext cx="1425058" cy="9262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b="1" i="0" kern="1200" dirty="0" smtClean="0"/>
            <a:t>Πηγαίο χιούμορ</a:t>
          </a:r>
          <a:endParaRPr lang="el-GR" sz="1600" kern="1200" dirty="0"/>
        </a:p>
      </dsp:txBody>
      <dsp:txXfrm>
        <a:off x="834285" y="3230112"/>
        <a:ext cx="1425058" cy="926288"/>
      </dsp:txXfrm>
    </dsp:sp>
    <dsp:sp modelId="{180D4DE7-5E7D-4B37-BD2C-7CD0360A6F3C}">
      <dsp:nvSpPr>
        <dsp:cNvPr id="0" name=""/>
        <dsp:cNvSpPr/>
      </dsp:nvSpPr>
      <dsp:spPr>
        <a:xfrm>
          <a:off x="1480584" y="463821"/>
          <a:ext cx="5283239" cy="5283239"/>
        </a:xfrm>
        <a:custGeom>
          <a:avLst/>
          <a:gdLst/>
          <a:ahLst/>
          <a:cxnLst/>
          <a:rect l="0" t="0" r="0" b="0"/>
          <a:pathLst>
            <a:path>
              <a:moveTo>
                <a:pt x="2346" y="2752928"/>
              </a:moveTo>
              <a:arcTo wR="2641619" hR="2641619" stAng="10655102" swAng="172504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BB37426-E8E7-4D9F-B3BD-99CF7E2409D5}">
      <dsp:nvSpPr>
        <dsp:cNvPr id="0" name=""/>
        <dsp:cNvSpPr/>
      </dsp:nvSpPr>
      <dsp:spPr>
        <a:xfrm>
          <a:off x="1344373" y="995274"/>
          <a:ext cx="1425058" cy="9262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b="1" i="0" kern="1200" dirty="0" smtClean="0"/>
            <a:t>Το καυστικό ή βιτριολικό χιούμορ</a:t>
          </a:r>
          <a:endParaRPr lang="el-GR" sz="1600" kern="1200" dirty="0"/>
        </a:p>
      </dsp:txBody>
      <dsp:txXfrm>
        <a:off x="1344373" y="995274"/>
        <a:ext cx="1425058" cy="926288"/>
      </dsp:txXfrm>
    </dsp:sp>
    <dsp:sp modelId="{51A7696F-701F-47AC-8FCD-C80C77EE7DE1}">
      <dsp:nvSpPr>
        <dsp:cNvPr id="0" name=""/>
        <dsp:cNvSpPr/>
      </dsp:nvSpPr>
      <dsp:spPr>
        <a:xfrm>
          <a:off x="1480584" y="463821"/>
          <a:ext cx="5283239" cy="5283239"/>
        </a:xfrm>
        <a:custGeom>
          <a:avLst/>
          <a:gdLst/>
          <a:ahLst/>
          <a:cxnLst/>
          <a:rect l="0" t="0" r="0" b="0"/>
          <a:pathLst>
            <a:path>
              <a:moveTo>
                <a:pt x="1060307" y="525583"/>
              </a:moveTo>
              <a:arcTo wR="2641619" hR="2641619" stAng="13993756" swAng="125461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60150D2E-678F-4315-84FA-4AD804EE5900}" type="datetimeFigureOut">
              <a:rPr lang="el-GR" smtClean="0"/>
              <a:pPr/>
              <a:t>20/2/2017</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ED5FEAA8-9DFD-49D7-8924-D20C0460D527}"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0150D2E-678F-4315-84FA-4AD804EE5900}" type="datetimeFigureOut">
              <a:rPr lang="el-GR" smtClean="0"/>
              <a:pPr/>
              <a:t>20/2/2017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ED5FEAA8-9DFD-49D7-8924-D20C0460D52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0150D2E-678F-4315-84FA-4AD804EE5900}" type="datetimeFigureOut">
              <a:rPr lang="el-GR" smtClean="0"/>
              <a:pPr/>
              <a:t>20/2/2017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ED5FEAA8-9DFD-49D7-8924-D20C0460D52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0150D2E-678F-4315-84FA-4AD804EE5900}" type="datetimeFigureOut">
              <a:rPr lang="el-GR" smtClean="0"/>
              <a:pPr/>
              <a:t>20/2/2017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ED5FEAA8-9DFD-49D7-8924-D20C0460D52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60150D2E-678F-4315-84FA-4AD804EE5900}" type="datetimeFigureOut">
              <a:rPr lang="el-GR" smtClean="0"/>
              <a:pPr/>
              <a:t>20/2/2017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ED5FEAA8-9DFD-49D7-8924-D20C0460D527}"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60150D2E-678F-4315-84FA-4AD804EE5900}" type="datetimeFigureOut">
              <a:rPr lang="el-GR" smtClean="0"/>
              <a:pPr/>
              <a:t>20/2/2017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ED5FEAA8-9DFD-49D7-8924-D20C0460D52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60150D2E-678F-4315-84FA-4AD804EE5900}" type="datetimeFigureOut">
              <a:rPr lang="el-GR" smtClean="0"/>
              <a:pPr/>
              <a:t>20/2/2017</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ED5FEAA8-9DFD-49D7-8924-D20C0460D52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60150D2E-678F-4315-84FA-4AD804EE5900}" type="datetimeFigureOut">
              <a:rPr lang="el-GR" smtClean="0"/>
              <a:pPr/>
              <a:t>20/2/2017</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ED5FEAA8-9DFD-49D7-8924-D20C0460D52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60150D2E-678F-4315-84FA-4AD804EE5900}" type="datetimeFigureOut">
              <a:rPr lang="el-GR" smtClean="0"/>
              <a:pPr/>
              <a:t>20/2/2017</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ED5FEAA8-9DFD-49D7-8924-D20C0460D527}"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60150D2E-678F-4315-84FA-4AD804EE5900}" type="datetimeFigureOut">
              <a:rPr lang="el-GR" smtClean="0"/>
              <a:pPr/>
              <a:t>20/2/2017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ED5FEAA8-9DFD-49D7-8924-D20C0460D52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60150D2E-678F-4315-84FA-4AD804EE5900}" type="datetimeFigureOut">
              <a:rPr lang="el-GR" smtClean="0"/>
              <a:pPr/>
              <a:t>20/2/2017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ED5FEAA8-9DFD-49D7-8924-D20C0460D527}"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150D2E-678F-4315-84FA-4AD804EE5900}" type="datetimeFigureOut">
              <a:rPr lang="el-GR" smtClean="0"/>
              <a:pPr/>
              <a:t>20/2/2017</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D5FEAA8-9DFD-49D7-8924-D20C0460D527}"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87624" y="188640"/>
            <a:ext cx="7742094" cy="4097616"/>
          </a:xfrm>
        </p:spPr>
        <p:txBody>
          <a:bodyPr>
            <a:noAutofit/>
          </a:bodyPr>
          <a:lstStyle/>
          <a:p>
            <a:r>
              <a:rPr lang="el-GR" sz="3600" dirty="0" smtClean="0"/>
              <a:t>«Η παρωδία </a:t>
            </a:r>
            <a:br>
              <a:rPr lang="el-GR" sz="3600" dirty="0" smtClean="0"/>
            </a:br>
            <a:r>
              <a:rPr lang="el-GR" sz="3600" dirty="0" smtClean="0"/>
              <a:t>στα έργα της παιδικής λογοτεχνίας»</a:t>
            </a:r>
            <a:endParaRPr lang="el-GR" sz="3600" dirty="0"/>
          </a:p>
        </p:txBody>
      </p:sp>
      <p:sp>
        <p:nvSpPr>
          <p:cNvPr id="3" name="2 - Θέση περιεχομένου"/>
          <p:cNvSpPr>
            <a:spLocks noGrp="1"/>
          </p:cNvSpPr>
          <p:nvPr>
            <p:ph idx="1"/>
          </p:nvPr>
        </p:nvSpPr>
        <p:spPr>
          <a:xfrm>
            <a:off x="1043608" y="1772816"/>
            <a:ext cx="7498080" cy="4800600"/>
          </a:xfrm>
        </p:spPr>
        <p:txBody>
          <a:bodyPr>
            <a:normAutofit/>
          </a:bodyPr>
          <a:lstStyle/>
          <a:p>
            <a:pPr>
              <a:buNone/>
            </a:pPr>
            <a:endParaRPr lang="el-GR" sz="2000" dirty="0" smtClean="0"/>
          </a:p>
          <a:p>
            <a:pPr>
              <a:buNone/>
            </a:pPr>
            <a:endParaRPr lang="el-GR"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87624" y="188640"/>
            <a:ext cx="7498080" cy="1143000"/>
          </a:xfrm>
        </p:spPr>
        <p:txBody>
          <a:bodyPr/>
          <a:lstStyle/>
          <a:p>
            <a:r>
              <a:rPr lang="el-GR" dirty="0" smtClean="0"/>
              <a:t>Γεώργιος Δροσίνης </a:t>
            </a:r>
            <a:endParaRPr lang="el-GR" dirty="0"/>
          </a:p>
        </p:txBody>
      </p:sp>
      <p:sp>
        <p:nvSpPr>
          <p:cNvPr id="3" name="2 - Θέση περιεχομένου"/>
          <p:cNvSpPr>
            <a:spLocks noGrp="1"/>
          </p:cNvSpPr>
          <p:nvPr>
            <p:ph idx="1"/>
          </p:nvPr>
        </p:nvSpPr>
        <p:spPr>
          <a:xfrm>
            <a:off x="611560" y="1268760"/>
            <a:ext cx="6192688" cy="1008112"/>
          </a:xfrm>
        </p:spPr>
        <p:txBody>
          <a:bodyPr>
            <a:normAutofit/>
          </a:bodyPr>
          <a:lstStyle/>
          <a:p>
            <a:pPr>
              <a:buNone/>
            </a:pPr>
            <a:r>
              <a:rPr lang="el-GR" sz="1600" dirty="0" smtClean="0">
                <a:latin typeface="Calibri" pitchFamily="34" charset="0"/>
                <a:cs typeface="Calibri" pitchFamily="34" charset="0"/>
              </a:rPr>
              <a:t>Ο </a:t>
            </a:r>
            <a:r>
              <a:rPr lang="el-GR" sz="1600" b="1" dirty="0" smtClean="0">
                <a:latin typeface="Calibri" pitchFamily="34" charset="0"/>
                <a:cs typeface="Calibri" pitchFamily="34" charset="0"/>
              </a:rPr>
              <a:t>Γεώργιος Δροσίνης</a:t>
            </a:r>
            <a:r>
              <a:rPr lang="el-GR" sz="1600" dirty="0" smtClean="0">
                <a:latin typeface="Calibri" pitchFamily="34" charset="0"/>
                <a:cs typeface="Calibri" pitchFamily="34" charset="0"/>
              </a:rPr>
              <a:t> (9 Δεκεμβρίου 1859 - 3 Ιανουαρίου 1951, 92 ετών) ήταν Έλληνας ποιητής, πεζογράφος και δημοσιογράφος. </a:t>
            </a:r>
            <a:endParaRPr lang="el-GR" sz="1600" dirty="0">
              <a:latin typeface="Calibri" pitchFamily="34" charset="0"/>
              <a:cs typeface="Calibri" pitchFamily="34" charset="0"/>
            </a:endParaRPr>
          </a:p>
        </p:txBody>
      </p:sp>
      <p:pic>
        <p:nvPicPr>
          <p:cNvPr id="4" name="3 - Εικόνα" descr="Georgios_Drosinis.JPG"/>
          <p:cNvPicPr>
            <a:picLocks noChangeAspect="1"/>
          </p:cNvPicPr>
          <p:nvPr/>
        </p:nvPicPr>
        <p:blipFill>
          <a:blip r:embed="rId2" cstate="print"/>
          <a:stretch>
            <a:fillRect/>
          </a:stretch>
        </p:blipFill>
        <p:spPr>
          <a:xfrm>
            <a:off x="6732240" y="260648"/>
            <a:ext cx="2095500" cy="2981325"/>
          </a:xfrm>
          <a:prstGeom prst="rect">
            <a:avLst/>
          </a:prstGeom>
        </p:spPr>
      </p:pic>
      <p:sp>
        <p:nvSpPr>
          <p:cNvPr id="5" name="4 - TextBox"/>
          <p:cNvSpPr txBox="1"/>
          <p:nvPr/>
        </p:nvSpPr>
        <p:spPr>
          <a:xfrm>
            <a:off x="827584" y="1916832"/>
            <a:ext cx="6043820" cy="1077218"/>
          </a:xfrm>
          <a:prstGeom prst="rect">
            <a:avLst/>
          </a:prstGeom>
          <a:noFill/>
        </p:spPr>
        <p:txBody>
          <a:bodyPr wrap="square" rtlCol="0">
            <a:spAutoFit/>
          </a:bodyPr>
          <a:lstStyle/>
          <a:p>
            <a:r>
              <a:rPr lang="el-GR" sz="1600" dirty="0">
                <a:latin typeface="Calibri" pitchFamily="34" charset="0"/>
                <a:cs typeface="Calibri" pitchFamily="34" charset="0"/>
              </a:rPr>
              <a:t>Χάρη στη φιλομάθειά του, αλλά και στις οικονομικές δυνατότητες που είχαν οι γονείς του, σπούδασε νομικά και φιλολογία στο Πανεπιστήμιο της </a:t>
            </a:r>
            <a:r>
              <a:rPr lang="el-GR" sz="1600" dirty="0" smtClean="0">
                <a:latin typeface="Calibri" pitchFamily="34" charset="0"/>
                <a:cs typeface="Calibri" pitchFamily="34" charset="0"/>
              </a:rPr>
              <a:t>Αθήνας και </a:t>
            </a:r>
            <a:r>
              <a:rPr lang="el-GR" sz="1600" dirty="0">
                <a:latin typeface="Calibri" pitchFamily="34" charset="0"/>
                <a:cs typeface="Calibri" pitchFamily="34" charset="0"/>
              </a:rPr>
              <a:t>στη συνέχεια Ιστορίας της Τέχνης στη Λειψία, στη Δρέσδη και στο Βερολίνο.</a:t>
            </a:r>
          </a:p>
        </p:txBody>
      </p:sp>
      <p:sp>
        <p:nvSpPr>
          <p:cNvPr id="6" name="5 - TextBox"/>
          <p:cNvSpPr txBox="1"/>
          <p:nvPr/>
        </p:nvSpPr>
        <p:spPr>
          <a:xfrm>
            <a:off x="395536" y="3068960"/>
            <a:ext cx="6048672" cy="3323987"/>
          </a:xfrm>
          <a:prstGeom prst="rect">
            <a:avLst/>
          </a:prstGeom>
          <a:noFill/>
        </p:spPr>
        <p:txBody>
          <a:bodyPr wrap="square" rtlCol="0">
            <a:spAutoFit/>
          </a:bodyPr>
          <a:lstStyle/>
          <a:p>
            <a:pPr>
              <a:buFont typeface="Arial" pitchFamily="34" charset="0"/>
              <a:buChar char="•"/>
            </a:pPr>
            <a:r>
              <a:rPr lang="el-GR" sz="1600" dirty="0" smtClean="0">
                <a:latin typeface="Calibri" pitchFamily="34" charset="0"/>
                <a:cs typeface="Calibri" pitchFamily="34" charset="0"/>
              </a:rPr>
              <a:t>1889 - 1897 : Διευθυντής </a:t>
            </a:r>
            <a:r>
              <a:rPr lang="el-GR" sz="1600" dirty="0">
                <a:latin typeface="Calibri" pitchFamily="34" charset="0"/>
                <a:cs typeface="Calibri" pitchFamily="34" charset="0"/>
              </a:rPr>
              <a:t>του περιοδικού </a:t>
            </a:r>
            <a:r>
              <a:rPr lang="el-GR" sz="1600" i="1" dirty="0" smtClean="0">
                <a:latin typeface="Calibri" pitchFamily="34" charset="0"/>
                <a:cs typeface="Calibri" pitchFamily="34" charset="0"/>
              </a:rPr>
              <a:t>Εστία</a:t>
            </a:r>
            <a:endParaRPr lang="el-GR" sz="1600" dirty="0" smtClean="0">
              <a:latin typeface="Calibri" pitchFamily="34" charset="0"/>
              <a:cs typeface="Calibri" pitchFamily="34" charset="0"/>
            </a:endParaRPr>
          </a:p>
          <a:p>
            <a:pPr>
              <a:buFont typeface="Arial" pitchFamily="34" charset="0"/>
              <a:buChar char="•"/>
            </a:pPr>
            <a:r>
              <a:rPr lang="el-GR" sz="1600" dirty="0">
                <a:latin typeface="Calibri" pitchFamily="34" charset="0"/>
                <a:cs typeface="Calibri" pitchFamily="34" charset="0"/>
              </a:rPr>
              <a:t>Την ίδια περίοδο ίδρυσε και διηύθυνε τα περιοδικά </a:t>
            </a:r>
            <a:r>
              <a:rPr lang="el-GR" sz="1600" i="1" dirty="0">
                <a:latin typeface="Calibri" pitchFamily="34" charset="0"/>
                <a:cs typeface="Calibri" pitchFamily="34" charset="0"/>
              </a:rPr>
              <a:t>Εθνική Αγωγή</a:t>
            </a:r>
            <a:r>
              <a:rPr lang="el-GR" sz="1600" dirty="0">
                <a:latin typeface="Calibri" pitchFamily="34" charset="0"/>
                <a:cs typeface="Calibri" pitchFamily="34" charset="0"/>
              </a:rPr>
              <a:t> και </a:t>
            </a:r>
            <a:r>
              <a:rPr lang="el-GR" sz="1600" i="1" dirty="0">
                <a:latin typeface="Calibri" pitchFamily="34" charset="0"/>
                <a:cs typeface="Calibri" pitchFamily="34" charset="0"/>
              </a:rPr>
              <a:t>Μελέτη</a:t>
            </a:r>
            <a:r>
              <a:rPr lang="el-GR" sz="1600" dirty="0">
                <a:latin typeface="Calibri" pitchFamily="34" charset="0"/>
                <a:cs typeface="Calibri" pitchFamily="34" charset="0"/>
              </a:rPr>
              <a:t>, καθώς και το ετήσιο </a:t>
            </a:r>
            <a:r>
              <a:rPr lang="el-GR" sz="1600" i="1" dirty="0" err="1">
                <a:latin typeface="Calibri" pitchFamily="34" charset="0"/>
                <a:cs typeface="Calibri" pitchFamily="34" charset="0"/>
              </a:rPr>
              <a:t>Ημερολόγιον</a:t>
            </a:r>
            <a:r>
              <a:rPr lang="el-GR" sz="1600" i="1" dirty="0">
                <a:latin typeface="Calibri" pitchFamily="34" charset="0"/>
                <a:cs typeface="Calibri" pitchFamily="34" charset="0"/>
              </a:rPr>
              <a:t> της Μεγάλης Ελλάδος</a:t>
            </a:r>
            <a:r>
              <a:rPr lang="el-GR" sz="1600" dirty="0" smtClean="0">
                <a:latin typeface="Calibri" pitchFamily="34" charset="0"/>
                <a:cs typeface="Calibri" pitchFamily="34" charset="0"/>
              </a:rPr>
              <a:t>.</a:t>
            </a:r>
          </a:p>
          <a:p>
            <a:pPr>
              <a:buFont typeface="Arial" pitchFamily="34" charset="0"/>
              <a:buChar char="•"/>
            </a:pPr>
            <a:r>
              <a:rPr lang="el-GR" sz="1600" dirty="0">
                <a:latin typeface="Calibri" pitchFamily="34" charset="0"/>
                <a:cs typeface="Calibri" pitchFamily="34" charset="0"/>
              </a:rPr>
              <a:t>1899 μαζί με τον Δημήτριο Βικέλα ίδρυσαν το </a:t>
            </a:r>
            <a:r>
              <a:rPr lang="el-GR" sz="1600" i="1" dirty="0">
                <a:latin typeface="Calibri" pitchFamily="34" charset="0"/>
                <a:cs typeface="Calibri" pitchFamily="34" charset="0"/>
              </a:rPr>
              <a:t>Σύλλογο προς </a:t>
            </a:r>
            <a:r>
              <a:rPr lang="el-GR" sz="1600" i="1" dirty="0" err="1">
                <a:latin typeface="Calibri" pitchFamily="34" charset="0"/>
                <a:cs typeface="Calibri" pitchFamily="34" charset="0"/>
              </a:rPr>
              <a:t>διάδοσιν</a:t>
            </a:r>
            <a:r>
              <a:rPr lang="el-GR" sz="1600" i="1" dirty="0">
                <a:latin typeface="Calibri" pitchFamily="34" charset="0"/>
                <a:cs typeface="Calibri" pitchFamily="34" charset="0"/>
              </a:rPr>
              <a:t> ωφελίμων βιβλίων</a:t>
            </a:r>
            <a:r>
              <a:rPr lang="el-GR" sz="1600" dirty="0">
                <a:latin typeface="Calibri" pitchFamily="34" charset="0"/>
                <a:cs typeface="Calibri" pitchFamily="34" charset="0"/>
              </a:rPr>
              <a:t>, που εξέδωσε λογοτεχνικά έργα, λαογραφικές και άλλες </a:t>
            </a:r>
            <a:r>
              <a:rPr lang="el-GR" sz="1600" dirty="0" smtClean="0">
                <a:latin typeface="Calibri" pitchFamily="34" charset="0"/>
                <a:cs typeface="Calibri" pitchFamily="34" charset="0"/>
              </a:rPr>
              <a:t>μελέτες</a:t>
            </a:r>
          </a:p>
          <a:p>
            <a:pPr>
              <a:buFont typeface="Arial" pitchFamily="34" charset="0"/>
              <a:buChar char="•"/>
            </a:pPr>
            <a:r>
              <a:rPr lang="el-GR" sz="1600" dirty="0" smtClean="0">
                <a:latin typeface="Calibri" pitchFamily="34" charset="0"/>
                <a:cs typeface="Calibri" pitchFamily="34" charset="0"/>
              </a:rPr>
              <a:t>1901:ίδρυσε </a:t>
            </a:r>
            <a:r>
              <a:rPr lang="el-GR" sz="1600" dirty="0">
                <a:latin typeface="Calibri" pitchFamily="34" charset="0"/>
                <a:cs typeface="Calibri" pitchFamily="34" charset="0"/>
              </a:rPr>
              <a:t>τις σχολικές βιβλιοθήκες </a:t>
            </a:r>
            <a:endParaRPr lang="el-GR" sz="1600" dirty="0" smtClean="0">
              <a:latin typeface="Calibri" pitchFamily="34" charset="0"/>
              <a:cs typeface="Calibri" pitchFamily="34" charset="0"/>
            </a:endParaRPr>
          </a:p>
          <a:p>
            <a:pPr>
              <a:buFont typeface="Arial" pitchFamily="34" charset="0"/>
              <a:buChar char="•"/>
            </a:pPr>
            <a:r>
              <a:rPr lang="el-GR" sz="1600" dirty="0" smtClean="0">
                <a:latin typeface="Calibri" pitchFamily="34" charset="0"/>
                <a:cs typeface="Calibri" pitchFamily="34" charset="0"/>
              </a:rPr>
              <a:t>1908 : ίδρυσε το </a:t>
            </a:r>
            <a:r>
              <a:rPr lang="el-GR" sz="1600" dirty="0">
                <a:latin typeface="Calibri" pitchFamily="34" charset="0"/>
                <a:cs typeface="Calibri" pitchFamily="34" charset="0"/>
              </a:rPr>
              <a:t>εκπαιδευτικό </a:t>
            </a:r>
            <a:r>
              <a:rPr lang="el-GR" sz="1600" dirty="0" smtClean="0">
                <a:latin typeface="Calibri" pitchFamily="34" charset="0"/>
                <a:cs typeface="Calibri" pitchFamily="34" charset="0"/>
              </a:rPr>
              <a:t>μουσείο</a:t>
            </a:r>
          </a:p>
          <a:p>
            <a:pPr>
              <a:buFont typeface="Arial" pitchFamily="34" charset="0"/>
              <a:buChar char="•"/>
            </a:pPr>
            <a:r>
              <a:rPr lang="el-GR" sz="1600" dirty="0" smtClean="0">
                <a:latin typeface="Calibri" pitchFamily="34" charset="0"/>
                <a:cs typeface="Calibri" pitchFamily="34" charset="0"/>
              </a:rPr>
              <a:t>1914 – 1923: </a:t>
            </a:r>
            <a:r>
              <a:rPr lang="el-GR" sz="1600" dirty="0">
                <a:latin typeface="Calibri" pitchFamily="34" charset="0"/>
                <a:cs typeface="Calibri" pitchFamily="34" charset="0"/>
              </a:rPr>
              <a:t>διετέλεσε τμηματάρχης Δημοτικής Εκπαίδευσης του Υπουργείου </a:t>
            </a:r>
            <a:r>
              <a:rPr lang="el-GR" sz="1600" dirty="0" smtClean="0">
                <a:latin typeface="Calibri" pitchFamily="34" charset="0"/>
                <a:cs typeface="Calibri" pitchFamily="34" charset="0"/>
              </a:rPr>
              <a:t>Παιδείας</a:t>
            </a:r>
          </a:p>
          <a:p>
            <a:pPr>
              <a:buFont typeface="Arial" pitchFamily="34" charset="0"/>
              <a:buChar char="•"/>
            </a:pPr>
            <a:r>
              <a:rPr lang="el-GR" sz="1600" dirty="0" smtClean="0">
                <a:latin typeface="Calibri" pitchFamily="34" charset="0"/>
                <a:cs typeface="Calibri" pitchFamily="34" charset="0"/>
              </a:rPr>
              <a:t>1924</a:t>
            </a:r>
            <a:r>
              <a:rPr lang="el-GR" sz="1600" dirty="0">
                <a:latin typeface="Calibri" pitchFamily="34" charset="0"/>
                <a:cs typeface="Calibri" pitchFamily="34" charset="0"/>
              </a:rPr>
              <a:t>:</a:t>
            </a:r>
            <a:r>
              <a:rPr lang="el-GR" sz="1600" dirty="0" smtClean="0">
                <a:latin typeface="Calibri" pitchFamily="34" charset="0"/>
                <a:cs typeface="Calibri" pitchFamily="34" charset="0"/>
              </a:rPr>
              <a:t> υπό </a:t>
            </a:r>
            <a:r>
              <a:rPr lang="el-GR" sz="1600" dirty="0">
                <a:latin typeface="Calibri" pitchFamily="34" charset="0"/>
                <a:cs typeface="Calibri" pitchFamily="34" charset="0"/>
              </a:rPr>
              <a:t>τη διεύθυνσή του, οργανώθηκε το Μουσείο Κοσμητικών Τεχνών</a:t>
            </a:r>
            <a:endParaRPr lang="el-GR" sz="1600" b="1" dirty="0">
              <a:latin typeface="Calibri" pitchFamily="34" charset="0"/>
              <a:cs typeface="Calibri" pitchFamily="34" charset="0"/>
            </a:endParaRPr>
          </a:p>
        </p:txBody>
      </p:sp>
      <p:sp>
        <p:nvSpPr>
          <p:cNvPr id="7" name="6 - TextBox"/>
          <p:cNvSpPr txBox="1"/>
          <p:nvPr/>
        </p:nvSpPr>
        <p:spPr>
          <a:xfrm>
            <a:off x="6804248" y="3861048"/>
            <a:ext cx="2339752" cy="2062103"/>
          </a:xfrm>
          <a:prstGeom prst="rect">
            <a:avLst/>
          </a:prstGeom>
          <a:noFill/>
        </p:spPr>
        <p:txBody>
          <a:bodyPr wrap="square" rtlCol="0">
            <a:spAutoFit/>
          </a:bodyPr>
          <a:lstStyle/>
          <a:p>
            <a:r>
              <a:rPr lang="el-GR" sz="1600" dirty="0">
                <a:latin typeface="Calibri" pitchFamily="34" charset="0"/>
                <a:cs typeface="Calibri" pitchFamily="34" charset="0"/>
              </a:rPr>
              <a:t>Ποιητής της νέας αθηναϊκής σχολής </a:t>
            </a:r>
            <a:r>
              <a:rPr lang="el-GR" sz="1600" dirty="0" smtClean="0">
                <a:latin typeface="Calibri" pitchFamily="34" charset="0"/>
                <a:cs typeface="Calibri" pitchFamily="34" charset="0"/>
              </a:rPr>
              <a:t> χρησιμοποίησε </a:t>
            </a:r>
            <a:r>
              <a:rPr lang="el-GR" sz="1600" dirty="0">
                <a:latin typeface="Calibri" pitchFamily="34" charset="0"/>
                <a:cs typeface="Calibri" pitchFamily="34" charset="0"/>
              </a:rPr>
              <a:t>τη δημοτική γλώσσα από τις πρώτες του δημιουργίες και άντλησε στοιχεία από τα δημοτικά τραγούδια και τη λαϊκή παράδοση.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«Η </a:t>
            </a:r>
            <a:r>
              <a:rPr lang="el-GR" sz="2800" dirty="0" err="1" smtClean="0"/>
              <a:t>γλόσα</a:t>
            </a:r>
            <a:r>
              <a:rPr lang="el-GR" sz="2800" dirty="0" smtClean="0"/>
              <a:t> του παπαγάλου» – Γεώργιος Δροσίνης</a:t>
            </a:r>
            <a:endParaRPr lang="el-GR" sz="2800" dirty="0"/>
          </a:p>
        </p:txBody>
      </p:sp>
      <p:sp>
        <p:nvSpPr>
          <p:cNvPr id="3" name="2 - Θέση περιεχομένου"/>
          <p:cNvSpPr>
            <a:spLocks noGrp="1"/>
          </p:cNvSpPr>
          <p:nvPr>
            <p:ph idx="1"/>
          </p:nvPr>
        </p:nvSpPr>
        <p:spPr>
          <a:xfrm>
            <a:off x="971600" y="1412776"/>
            <a:ext cx="7498080" cy="4800600"/>
          </a:xfrm>
        </p:spPr>
        <p:txBody>
          <a:bodyPr>
            <a:normAutofit fontScale="92500" lnSpcReduction="20000"/>
          </a:bodyPr>
          <a:lstStyle/>
          <a:p>
            <a:pPr>
              <a:buNone/>
            </a:pPr>
            <a:r>
              <a:rPr lang="el-GR" sz="2400" i="1" u="sng" dirty="0" smtClean="0">
                <a:latin typeface="Calibri" pitchFamily="34" charset="0"/>
                <a:cs typeface="Calibri" pitchFamily="34" charset="0"/>
              </a:rPr>
              <a:t>Πλοκή:</a:t>
            </a:r>
          </a:p>
          <a:p>
            <a:pPr>
              <a:buNone/>
            </a:pPr>
            <a:r>
              <a:rPr lang="el-GR" sz="1700" dirty="0" smtClean="0">
                <a:latin typeface="Calibri" pitchFamily="34" charset="0"/>
                <a:cs typeface="Calibri" pitchFamily="34" charset="0"/>
              </a:rPr>
              <a:t>Κεντρικός ήρωας του παραμυθιού είναι ο παπαγάλος ο οποίος έχει μάθει να μιλά την γλώσσα των ανθρώπων και αρνείται να μιλήσει την γλώσσα των πουλιών. Έτσι, όταν χάνεται στο δάσος και χρειάζεται τη βοήθεια των υπόλοιπων πουλιών για να γυρίσει σπίτι, η απόφαση του να απαρνηθεί τη γλώσσα των πουλιών αποβαίνει μοιραία. Κανένα πουλί δεν τον καταλαβαίνει και όλα μαζί τον χλευάζουν μέχρι που παίρνει την απόφαση να μιλήσει τη γλώσσα των πουλιών και εκείνα συνέχισαν να τον περιπαίζουν και κανένα δεν του έδειχνε τον δρόμο ώσπου το τρυγόνι τον λυπήθηκε. Εκείνος γύρισε στο σπίτι, μελαγχόλησε, δεν έτρωγε, βουβάθηκε και πέθανε.</a:t>
            </a:r>
          </a:p>
          <a:p>
            <a:pPr>
              <a:buNone/>
            </a:pPr>
            <a:endParaRPr lang="el-GR" sz="1600" dirty="0" smtClean="0">
              <a:latin typeface="Calibri" pitchFamily="34" charset="0"/>
              <a:cs typeface="Calibri" pitchFamily="34" charset="0"/>
            </a:endParaRPr>
          </a:p>
          <a:p>
            <a:pPr>
              <a:buNone/>
            </a:pPr>
            <a:r>
              <a:rPr lang="el-GR" sz="2400" i="1" u="sng" dirty="0" smtClean="0">
                <a:latin typeface="Calibri" pitchFamily="34" charset="0"/>
                <a:cs typeface="Calibri" pitchFamily="34" charset="0"/>
              </a:rPr>
              <a:t>Ήρωες:</a:t>
            </a:r>
          </a:p>
          <a:p>
            <a:r>
              <a:rPr lang="el-GR" sz="2200" dirty="0" smtClean="0">
                <a:latin typeface="Calibri" pitchFamily="34" charset="0"/>
                <a:cs typeface="Calibri" pitchFamily="34" charset="0"/>
              </a:rPr>
              <a:t>Παπαγάλος</a:t>
            </a:r>
          </a:p>
          <a:p>
            <a:r>
              <a:rPr lang="el-GR" sz="2200" dirty="0" smtClean="0">
                <a:latin typeface="Calibri" pitchFamily="34" charset="0"/>
                <a:cs typeface="Calibri" pitchFamily="34" charset="0"/>
              </a:rPr>
              <a:t>Σπουργίτι</a:t>
            </a:r>
          </a:p>
          <a:p>
            <a:r>
              <a:rPr lang="el-GR" sz="2200" dirty="0" smtClean="0">
                <a:latin typeface="Calibri" pitchFamily="34" charset="0"/>
                <a:cs typeface="Calibri" pitchFamily="34" charset="0"/>
              </a:rPr>
              <a:t>Κοτσύφι</a:t>
            </a:r>
          </a:p>
          <a:p>
            <a:r>
              <a:rPr lang="el-GR" sz="2200" dirty="0" smtClean="0">
                <a:latin typeface="Calibri" pitchFamily="34" charset="0"/>
                <a:cs typeface="Calibri" pitchFamily="34" charset="0"/>
              </a:rPr>
              <a:t>Κίσσα</a:t>
            </a:r>
          </a:p>
          <a:p>
            <a:r>
              <a:rPr lang="el-GR" sz="2200" dirty="0" smtClean="0">
                <a:latin typeface="Calibri" pitchFamily="34" charset="0"/>
                <a:cs typeface="Calibri" pitchFamily="34" charset="0"/>
              </a:rPr>
              <a:t>Τρυγόνι</a:t>
            </a:r>
            <a:endParaRPr lang="el-GR" sz="2600" dirty="0">
              <a:latin typeface="Calibri" pitchFamily="34" charset="0"/>
              <a:cs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«Η </a:t>
            </a:r>
            <a:r>
              <a:rPr lang="el-GR" sz="2800" dirty="0" err="1" smtClean="0"/>
              <a:t>γλόσα</a:t>
            </a:r>
            <a:r>
              <a:rPr lang="el-GR" sz="2800" dirty="0" smtClean="0"/>
              <a:t> του παπαγάλου» – Γεώργιος Δροσίνης</a:t>
            </a:r>
            <a:endParaRPr lang="el-GR" sz="2800" dirty="0"/>
          </a:p>
        </p:txBody>
      </p:sp>
      <p:sp>
        <p:nvSpPr>
          <p:cNvPr id="3" name="2 - Θέση περιεχομένου"/>
          <p:cNvSpPr>
            <a:spLocks noGrp="1"/>
          </p:cNvSpPr>
          <p:nvPr>
            <p:ph idx="1"/>
          </p:nvPr>
        </p:nvSpPr>
        <p:spPr/>
        <p:txBody>
          <a:bodyPr>
            <a:normAutofit fontScale="85000" lnSpcReduction="20000"/>
          </a:bodyPr>
          <a:lstStyle/>
          <a:p>
            <a:pPr algn="just">
              <a:lnSpc>
                <a:spcPct val="150000"/>
              </a:lnSpc>
            </a:pPr>
            <a:r>
              <a:rPr lang="el-GR" sz="2400" dirty="0" smtClean="0"/>
              <a:t>«Η </a:t>
            </a:r>
            <a:r>
              <a:rPr lang="el-GR" sz="2400" dirty="0" err="1" smtClean="0"/>
              <a:t>γλόσα</a:t>
            </a:r>
            <a:r>
              <a:rPr lang="el-GR" sz="2400" dirty="0" smtClean="0"/>
              <a:t> του παπαγάλου» αποτελεί μια πολιτική και κοινωνική αλληγορία στο πεδίο της γλωσσικής πολιτικής (ακατανοησία της καθαρεύουσας από τον ελληνικό λαό).</a:t>
            </a:r>
          </a:p>
          <a:p>
            <a:pPr algn="just">
              <a:lnSpc>
                <a:spcPct val="150000"/>
              </a:lnSpc>
            </a:pPr>
            <a:endParaRPr lang="el-GR" sz="2400" dirty="0" smtClean="0"/>
          </a:p>
          <a:p>
            <a:pPr algn="just">
              <a:lnSpc>
                <a:spcPct val="150000"/>
              </a:lnSpc>
            </a:pPr>
            <a:r>
              <a:rPr lang="el-GR" sz="2400" dirty="0" smtClean="0"/>
              <a:t>Η συμπεριφορά του ανθρωπόμορφου ήρωα ( παπαγάλος) αντανακλά γλωσσικά συμπτώματα της ελληνικής κοινωνίας εκείνης της εποχής.</a:t>
            </a:r>
          </a:p>
          <a:p>
            <a:pPr algn="just">
              <a:lnSpc>
                <a:spcPct val="150000"/>
              </a:lnSpc>
            </a:pPr>
            <a:endParaRPr lang="el-GR" sz="2400" dirty="0" smtClean="0"/>
          </a:p>
          <a:p>
            <a:pPr algn="just">
              <a:lnSpc>
                <a:spcPct val="150000"/>
              </a:lnSpc>
            </a:pPr>
            <a:r>
              <a:rPr lang="el-GR" sz="2400" dirty="0" smtClean="0"/>
              <a:t>Η γλώσσα των πουλιών συμβολίζει τη δημοτική γλώσσα του λαού την οποία χρησιμοποιεί ο παπαγάλος για να λύσει το πρόβλημά του.</a:t>
            </a:r>
            <a:endParaRPr lang="el-G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Εμμανουήλ Ροΐδης </a:t>
            </a:r>
            <a:endParaRPr lang="el-GR" dirty="0"/>
          </a:p>
        </p:txBody>
      </p:sp>
      <p:pic>
        <p:nvPicPr>
          <p:cNvPr id="4" name="3 - Θέση περιεχομένου" descr="220px-Royidis.jpg"/>
          <p:cNvPicPr>
            <a:picLocks noGrp="1" noChangeAspect="1"/>
          </p:cNvPicPr>
          <p:nvPr>
            <p:ph idx="1"/>
          </p:nvPr>
        </p:nvPicPr>
        <p:blipFill>
          <a:blip r:embed="rId2" cstate="print"/>
          <a:stretch>
            <a:fillRect/>
          </a:stretch>
        </p:blipFill>
        <p:spPr>
          <a:xfrm>
            <a:off x="6660232" y="332656"/>
            <a:ext cx="2011680" cy="2752344"/>
          </a:xfrm>
        </p:spPr>
      </p:pic>
      <p:sp>
        <p:nvSpPr>
          <p:cNvPr id="7" name="6 - TextBox"/>
          <p:cNvSpPr txBox="1"/>
          <p:nvPr/>
        </p:nvSpPr>
        <p:spPr>
          <a:xfrm>
            <a:off x="827584" y="2924944"/>
            <a:ext cx="8028384" cy="3737946"/>
          </a:xfrm>
          <a:prstGeom prst="rect">
            <a:avLst/>
          </a:prstGeom>
          <a:noFill/>
        </p:spPr>
        <p:txBody>
          <a:bodyPr wrap="square" rtlCol="0">
            <a:spAutoFit/>
          </a:bodyPr>
          <a:lstStyle/>
          <a:p>
            <a:pPr algn="just">
              <a:lnSpc>
                <a:spcPct val="150000"/>
              </a:lnSpc>
            </a:pPr>
            <a:r>
              <a:rPr lang="el-GR" sz="2000" dirty="0"/>
              <a:t>Ο </a:t>
            </a:r>
            <a:r>
              <a:rPr lang="el-GR" sz="2000" b="1" dirty="0"/>
              <a:t>Εμμανουήλ Ροΐδης</a:t>
            </a:r>
            <a:r>
              <a:rPr lang="el-GR" sz="2000" dirty="0"/>
              <a:t> </a:t>
            </a:r>
            <a:r>
              <a:rPr lang="el-GR" sz="2000" dirty="0" smtClean="0"/>
              <a:t>(Σύρος, 28 </a:t>
            </a:r>
            <a:r>
              <a:rPr lang="el-GR" sz="2000" dirty="0"/>
              <a:t>Ιουλίου 1836 – 7 Ιανουαρίου 1904) </a:t>
            </a:r>
            <a:r>
              <a:rPr lang="el-GR" sz="2000" dirty="0" smtClean="0"/>
              <a:t>ήταν σημαντικός</a:t>
            </a:r>
            <a:r>
              <a:rPr lang="el-GR" sz="2000" dirty="0"/>
              <a:t> Έλληνας λογοτέχνης και δοκιμιογράφος</a:t>
            </a:r>
            <a:r>
              <a:rPr lang="el-GR" sz="2000" dirty="0" smtClean="0"/>
              <a:t>.</a:t>
            </a:r>
          </a:p>
          <a:p>
            <a:pPr algn="just">
              <a:lnSpc>
                <a:spcPct val="150000"/>
              </a:lnSpc>
            </a:pPr>
            <a:endParaRPr lang="el-GR" sz="2000" dirty="0"/>
          </a:p>
          <a:p>
            <a:pPr algn="just">
              <a:lnSpc>
                <a:spcPct val="150000"/>
              </a:lnSpc>
            </a:pPr>
            <a:r>
              <a:rPr lang="el-GR" sz="2000" dirty="0" smtClean="0"/>
              <a:t> </a:t>
            </a:r>
            <a:r>
              <a:rPr lang="el-GR" sz="2000" dirty="0"/>
              <a:t>Θεωρείται ένας από τους πιο πνευματώδεις συγγραφείς που παρουσιάστηκαν στα ελληνικά γράμματα, ενώ το έργο του καλύπτει πολλά διαφορετικά είδη, όπως το μυθιστόρημα, το διήγημα, τις κριτικές μελέτες, κείμενα πολιτικού περιεχομένου, μεταφράσεις και χρονογραφήματα.</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«Η μηλιά» – Εμμανουήλ Ροΐδης </a:t>
            </a:r>
            <a:endParaRPr lang="el-GR" dirty="0"/>
          </a:p>
        </p:txBody>
      </p:sp>
      <p:sp>
        <p:nvSpPr>
          <p:cNvPr id="3" name="2 - Θέση περιεχομένου"/>
          <p:cNvSpPr>
            <a:spLocks noGrp="1"/>
          </p:cNvSpPr>
          <p:nvPr>
            <p:ph idx="1"/>
          </p:nvPr>
        </p:nvSpPr>
        <p:spPr>
          <a:xfrm>
            <a:off x="821872" y="1124744"/>
            <a:ext cx="8322128" cy="5733256"/>
          </a:xfrm>
        </p:spPr>
        <p:txBody>
          <a:bodyPr>
            <a:normAutofit fontScale="92500" lnSpcReduction="20000"/>
          </a:bodyPr>
          <a:lstStyle/>
          <a:p>
            <a:pPr>
              <a:buNone/>
            </a:pPr>
            <a:r>
              <a:rPr lang="el-GR" sz="2400" i="1" u="sng" dirty="0" smtClean="0">
                <a:latin typeface="Calibri" pitchFamily="34" charset="0"/>
                <a:cs typeface="Calibri" pitchFamily="34" charset="0"/>
              </a:rPr>
              <a:t>Πλοκή:</a:t>
            </a:r>
          </a:p>
          <a:p>
            <a:pPr>
              <a:buNone/>
            </a:pPr>
            <a:r>
              <a:rPr lang="el-GR" sz="1600" dirty="0" smtClean="0"/>
              <a:t>Ένα ηλικιωμένο ζευγάρι βρίσκει ένα πρωί, κάτω από ένα </a:t>
            </a:r>
            <a:r>
              <a:rPr lang="el-GR" sz="1600" dirty="0" err="1" smtClean="0"/>
              <a:t>μηλόδεντρο</a:t>
            </a:r>
            <a:r>
              <a:rPr lang="el-GR" sz="1600" dirty="0" smtClean="0"/>
              <a:t>, μέσα στο δάσος ένα κοριτσάκι, σκεπασμένο με άνθη λευκά, που είχε ρίξει απάνω του ο άνεμος τη νύχτα. Αμέσως το υιοθετούν και το φωνάζουν "Μηλιά". Το κορίτσι έχει μεγάλη καρδιά, αγαπάει πολύ τους γονείς του και προστατεύει με κάθε τρόπο τα ζώα και τα πουλιά του δάσους . Εκείνα με τη σειρά τους το ανταμείβουν και τη βοηθούν με τη σειρά τους να κερδίσει στον διαγωνισμό του παλατιού για να κάνουν ευτυχισμένο τον αγέλαστο και κουρασμένο βασιλιά . Στον διαγωνισμό παίρνουν μέρος ένας ταχυδακτυλουργός, ένας φιλόσοφος κι ένας επιστήμονας οι οποίοι εξοργίζουν τον βασιλιά και τους απειλεί ότι θα τους σκοτώσει. Η διαγωνιζόμενη Μηλιά προσκαλεί τα πουλιά να δώσουν μια συναυλία και να χορέψουν. Ο βασιλιάς κατενθουσιασμένος αρραβωνιάζεται την όμορφη Μηλιά.</a:t>
            </a:r>
          </a:p>
          <a:p>
            <a:pPr>
              <a:buNone/>
            </a:pPr>
            <a:endParaRPr lang="el-GR" sz="1600" i="1" u="sng" dirty="0" smtClean="0">
              <a:latin typeface="Calibri" pitchFamily="34" charset="0"/>
              <a:cs typeface="Calibri" pitchFamily="34" charset="0"/>
            </a:endParaRPr>
          </a:p>
          <a:p>
            <a:pPr>
              <a:buNone/>
            </a:pPr>
            <a:r>
              <a:rPr lang="el-GR" sz="2400" i="1" u="sng" dirty="0" smtClean="0">
                <a:latin typeface="Calibri" pitchFamily="34" charset="0"/>
                <a:cs typeface="Calibri" pitchFamily="34" charset="0"/>
              </a:rPr>
              <a:t>Ήρωες:</a:t>
            </a:r>
          </a:p>
          <a:p>
            <a:r>
              <a:rPr lang="el-GR" sz="2400" dirty="0" smtClean="0">
                <a:latin typeface="Calibri" pitchFamily="34" charset="0"/>
                <a:cs typeface="Calibri" pitchFamily="34" charset="0"/>
              </a:rPr>
              <a:t>Μηλιά</a:t>
            </a:r>
          </a:p>
          <a:p>
            <a:r>
              <a:rPr lang="el-GR" sz="2400" dirty="0" smtClean="0">
                <a:latin typeface="Calibri" pitchFamily="34" charset="0"/>
                <a:cs typeface="Calibri" pitchFamily="34" charset="0"/>
              </a:rPr>
              <a:t>Κυνηγός</a:t>
            </a:r>
          </a:p>
          <a:p>
            <a:r>
              <a:rPr lang="el-GR" sz="2400" dirty="0" smtClean="0">
                <a:latin typeface="Calibri" pitchFamily="34" charset="0"/>
                <a:cs typeface="Calibri" pitchFamily="34" charset="0"/>
              </a:rPr>
              <a:t>Πουλιά και ζώα</a:t>
            </a:r>
          </a:p>
          <a:p>
            <a:r>
              <a:rPr lang="el-GR" sz="2400" dirty="0" smtClean="0">
                <a:latin typeface="Calibri" pitchFamily="34" charset="0"/>
                <a:cs typeface="Calibri" pitchFamily="34" charset="0"/>
              </a:rPr>
              <a:t>Βασιλιάς</a:t>
            </a:r>
          </a:p>
          <a:p>
            <a:r>
              <a:rPr lang="el-GR" sz="2400" dirty="0" smtClean="0">
                <a:latin typeface="Calibri" pitchFamily="34" charset="0"/>
                <a:cs typeface="Calibri" pitchFamily="34" charset="0"/>
              </a:rPr>
              <a:t>Γονείς Μηλιάς</a:t>
            </a:r>
          </a:p>
          <a:p>
            <a:r>
              <a:rPr lang="el-GR" sz="2400" dirty="0" smtClean="0">
                <a:latin typeface="Calibri" pitchFamily="34" charset="0"/>
                <a:cs typeface="Calibri" pitchFamily="34" charset="0"/>
              </a:rPr>
              <a:t>Ταχυδακτυλουργός</a:t>
            </a:r>
          </a:p>
          <a:p>
            <a:r>
              <a:rPr lang="el-GR" sz="2400" dirty="0" smtClean="0">
                <a:latin typeface="Calibri" pitchFamily="34" charset="0"/>
                <a:cs typeface="Calibri" pitchFamily="34" charset="0"/>
              </a:rPr>
              <a:t>Φιλόσοφος</a:t>
            </a:r>
          </a:p>
          <a:p>
            <a:r>
              <a:rPr lang="el-GR" sz="2400" dirty="0" smtClean="0">
                <a:latin typeface="Calibri" pitchFamily="34" charset="0"/>
                <a:cs typeface="Calibri" pitchFamily="34" charset="0"/>
              </a:rPr>
              <a:t>Επιστήμονας</a:t>
            </a:r>
          </a:p>
          <a:p>
            <a:pPr>
              <a:buNone/>
            </a:pPr>
            <a:endParaRPr lang="el-GR" sz="1600" i="1" u="sng" dirty="0">
              <a:latin typeface="Calibri" pitchFamily="34" charset="0"/>
              <a:cs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03648" y="0"/>
            <a:ext cx="7498080" cy="1143000"/>
          </a:xfrm>
        </p:spPr>
        <p:txBody>
          <a:bodyPr/>
          <a:lstStyle/>
          <a:p>
            <a:r>
              <a:rPr lang="el-GR" dirty="0" smtClean="0"/>
              <a:t>«Η μηλιά» – Εμμανουήλ Ροΐδης </a:t>
            </a:r>
            <a:endParaRPr lang="el-GR" dirty="0"/>
          </a:p>
        </p:txBody>
      </p:sp>
      <p:sp>
        <p:nvSpPr>
          <p:cNvPr id="3" name="2 - Θέση περιεχομένου"/>
          <p:cNvSpPr>
            <a:spLocks noGrp="1"/>
          </p:cNvSpPr>
          <p:nvPr>
            <p:ph idx="1"/>
          </p:nvPr>
        </p:nvSpPr>
        <p:spPr>
          <a:xfrm>
            <a:off x="1187624" y="1196752"/>
            <a:ext cx="7746064" cy="5661248"/>
          </a:xfrm>
        </p:spPr>
        <p:txBody>
          <a:bodyPr>
            <a:normAutofit fontScale="70000" lnSpcReduction="20000"/>
          </a:bodyPr>
          <a:lstStyle/>
          <a:p>
            <a:r>
              <a:rPr lang="el-GR" dirty="0" smtClean="0"/>
              <a:t>Δημοσιεύτηκε πρώτη φορά το 1895 και είναι το μοναδικό έργο του συγγραφέα που έγραψε στη δημοτική.</a:t>
            </a:r>
          </a:p>
          <a:p>
            <a:pPr>
              <a:buNone/>
            </a:pPr>
            <a:endParaRPr lang="el-GR" dirty="0" smtClean="0"/>
          </a:p>
          <a:p>
            <a:r>
              <a:rPr lang="el-GR" dirty="0" smtClean="0"/>
              <a:t>Λαϊκό παραμύθι.</a:t>
            </a:r>
          </a:p>
          <a:p>
            <a:endParaRPr lang="el-GR" dirty="0" smtClean="0"/>
          </a:p>
          <a:p>
            <a:r>
              <a:rPr lang="el-GR" dirty="0" smtClean="0"/>
              <a:t>Είναι εμφανής σε όλα του τα έργα η κριτική του διάθεση εναντίον της κοινωνικής και πολιτικής πραγματικότητας. Χαρακτηριστικό είναι ότι πολλά έχουν ήρωες ζώα: η σύγκριση των ζώων με τον άνθρωπο είναι αρνητική εις βάρος του δευτέρου.</a:t>
            </a:r>
          </a:p>
          <a:p>
            <a:endParaRPr lang="el-GR" dirty="0" smtClean="0"/>
          </a:p>
          <a:p>
            <a:r>
              <a:rPr lang="el-GR" dirty="0" smtClean="0"/>
              <a:t>Ο Ροΐδης θεωρείται ότι είναι ο πρώτος που καθιέρωσε προσωπικό ύφος στη νεοελληνική λογοτεχνία. Το βασικό χαρακτηριστικό του είναι το χιούμορ και η ειρωνεία, που επιτυγχάνεται κυρίως με την απροσδόκητη σύναψη αταίριαστων λέξεων και εννοιών.</a:t>
            </a:r>
          </a:p>
          <a:p>
            <a:endParaRPr lang="el-GR" dirty="0" smtClean="0"/>
          </a:p>
          <a:p>
            <a:r>
              <a:rPr lang="el-GR" dirty="0" smtClean="0"/>
              <a:t>Υποστηρικτής της δημοτικής.</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Ευγένιος </a:t>
            </a:r>
            <a:r>
              <a:rPr lang="el-GR" dirty="0" err="1" smtClean="0"/>
              <a:t>Τριβιζάς</a:t>
            </a:r>
            <a:endParaRPr lang="el-GR" dirty="0"/>
          </a:p>
        </p:txBody>
      </p:sp>
      <p:pic>
        <p:nvPicPr>
          <p:cNvPr id="4" name="3 - Θέση περιεχομένου" descr="αρχείο λήψης.jpg"/>
          <p:cNvPicPr>
            <a:picLocks noGrp="1" noChangeAspect="1"/>
          </p:cNvPicPr>
          <p:nvPr>
            <p:ph idx="1"/>
          </p:nvPr>
        </p:nvPicPr>
        <p:blipFill>
          <a:blip r:embed="rId2" cstate="print"/>
          <a:stretch>
            <a:fillRect/>
          </a:stretch>
        </p:blipFill>
        <p:spPr>
          <a:xfrm>
            <a:off x="6876256" y="404664"/>
            <a:ext cx="1916162" cy="2874243"/>
          </a:xfrm>
        </p:spPr>
      </p:pic>
      <p:sp>
        <p:nvSpPr>
          <p:cNvPr id="5" name="4 - TextBox"/>
          <p:cNvSpPr txBox="1"/>
          <p:nvPr/>
        </p:nvSpPr>
        <p:spPr>
          <a:xfrm>
            <a:off x="1187624" y="1556792"/>
            <a:ext cx="5544616" cy="5355312"/>
          </a:xfrm>
          <a:prstGeom prst="rect">
            <a:avLst/>
          </a:prstGeom>
          <a:noFill/>
        </p:spPr>
        <p:txBody>
          <a:bodyPr wrap="square" rtlCol="0">
            <a:spAutoFit/>
          </a:bodyPr>
          <a:lstStyle/>
          <a:p>
            <a:r>
              <a:rPr lang="el-GR" dirty="0"/>
              <a:t>Ο </a:t>
            </a:r>
            <a:r>
              <a:rPr lang="el-GR" b="1" dirty="0"/>
              <a:t>Ευγένιος </a:t>
            </a:r>
            <a:r>
              <a:rPr lang="el-GR" b="1" dirty="0" err="1"/>
              <a:t>Τριβιζάς</a:t>
            </a:r>
            <a:r>
              <a:rPr lang="el-GR" dirty="0"/>
              <a:t> (1946) είναι </a:t>
            </a:r>
            <a:r>
              <a:rPr lang="el-GR" dirty="0" smtClean="0"/>
              <a:t>Έλληνας εγκληματολόγος </a:t>
            </a:r>
            <a:r>
              <a:rPr lang="el-GR" dirty="0"/>
              <a:t>και συγγραφέας.</a:t>
            </a:r>
          </a:p>
          <a:p>
            <a:endParaRPr lang="el-GR" dirty="0" smtClean="0"/>
          </a:p>
          <a:p>
            <a:r>
              <a:rPr lang="el-GR" dirty="0" smtClean="0"/>
              <a:t>Γεννήθηκε </a:t>
            </a:r>
            <a:r>
              <a:rPr lang="el-GR" dirty="0"/>
              <a:t>στην Αθήνα το 1946. Σπούδασε νομικά και οικονομικά και είναι καθηγητής εγκληματολογίας στην Αγγλία. Διδάσκει στο Πανεπιστήμιο του Ρέντινγκ (</a:t>
            </a:r>
            <a:r>
              <a:rPr lang="el-GR" dirty="0" err="1"/>
              <a:t>Reading</a:t>
            </a:r>
            <a:r>
              <a:rPr lang="el-GR" dirty="0"/>
              <a:t>), όπου διατελεί ομότιμος καθηγητής και σε άλλα πανεπιστήμια. Είναι γνωστός ως συγγραφέας βιβλίων για παιδιά από τεσσάρων χρονών και άνω. Όλα του τα έργα τα χαρακτηρίζει πρωτοτυπία και μεγάλη φαντασία.</a:t>
            </a:r>
          </a:p>
          <a:p>
            <a:endParaRPr lang="el-GR" dirty="0" smtClean="0"/>
          </a:p>
          <a:p>
            <a:r>
              <a:rPr lang="el-GR" dirty="0" smtClean="0"/>
              <a:t>Έχει </a:t>
            </a:r>
            <a:r>
              <a:rPr lang="el-GR" dirty="0"/>
              <a:t>γράψει περίπου 150 βιβλία μεταξύ των οποίων μυθιστορήματα, παραμύθια, θεατρικά έργα, αλφαβητάρια, διηγήματα, κόμικς, εκπαιδευτικά βιβλία, ενώ έχει συνεργαστεί και με παιδικά περιοδικά. Από τα πιο γνωστά του έργα είναι η </a:t>
            </a:r>
            <a:r>
              <a:rPr lang="el-GR" dirty="0" err="1"/>
              <a:t>Φρουτοπία</a:t>
            </a:r>
            <a:r>
              <a:rPr lang="el-GR" dirty="0"/>
              <a:t> και το "Νησί των πυροτεχνημάτων".</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«Τελευταία μαύρη γάτα» - Ευγένιος </a:t>
            </a:r>
            <a:r>
              <a:rPr lang="el-GR" sz="2800" dirty="0" err="1" smtClean="0"/>
              <a:t>Τριβιζάς</a:t>
            </a:r>
            <a:r>
              <a:rPr lang="el-GR" sz="2800" dirty="0" smtClean="0"/>
              <a:t>, 2001</a:t>
            </a:r>
            <a:endParaRPr lang="el-GR" sz="2800" dirty="0"/>
          </a:p>
        </p:txBody>
      </p:sp>
      <p:sp>
        <p:nvSpPr>
          <p:cNvPr id="3" name="2 - Θέση περιεχομένου"/>
          <p:cNvSpPr>
            <a:spLocks noGrp="1"/>
          </p:cNvSpPr>
          <p:nvPr>
            <p:ph idx="1"/>
          </p:nvPr>
        </p:nvSpPr>
        <p:spPr>
          <a:xfrm>
            <a:off x="1435608" y="1447800"/>
            <a:ext cx="7498080" cy="3205336"/>
          </a:xfrm>
        </p:spPr>
        <p:txBody>
          <a:bodyPr>
            <a:normAutofit/>
          </a:bodyPr>
          <a:lstStyle/>
          <a:p>
            <a:pPr>
              <a:buNone/>
            </a:pPr>
            <a:r>
              <a:rPr lang="el-GR" sz="2400" i="1" u="sng" dirty="0" smtClean="0">
                <a:latin typeface="Calibri" pitchFamily="34" charset="0"/>
                <a:cs typeface="Calibri" pitchFamily="34" charset="0"/>
              </a:rPr>
              <a:t>Πλοκή:</a:t>
            </a:r>
          </a:p>
          <a:p>
            <a:pPr>
              <a:buNone/>
            </a:pPr>
            <a:r>
              <a:rPr lang="el-GR" sz="1800" dirty="0" smtClean="0"/>
              <a:t>Σε ένα μακρινό νησί τα μέλη μιας μυστικής αδελφότητας προληπτικών πιστεύουν ότι οι μαύρες γάτες φέρνουν γρουσουζιά και αποφασίζουν να τις εξολοθρεύσουν με δηλητήρια, παγίδες και χίλιους δύο απάνθρωπους τρόπους. Σε λίγο έχουν σχεδόν επιτύχει τον σκοπό τους. Μόνο μια μαύρη γάτα έχει απομείνει ζωντανή. Τα μέλη της αδελφότητας είναι αποφασισμένα να τη βρουν και να την εξοντώσουν. Αλλά και η γάτα είναι αποφασισμένη να επιζήσει. Αυτή είναι η ιστορία ενός ανελέητου διωγμού, ενός απελπισμένου έρωτα, μιας πικρής προδοσίας – αυτή είναι η ιστορία της τελευταίας μαύρης γάτας.</a:t>
            </a:r>
          </a:p>
          <a:p>
            <a:pPr>
              <a:buNone/>
            </a:pPr>
            <a:endParaRPr lang="el-GR" sz="1800" dirty="0" smtClean="0"/>
          </a:p>
        </p:txBody>
      </p:sp>
      <p:sp>
        <p:nvSpPr>
          <p:cNvPr id="4" name="3 - TextBox"/>
          <p:cNvSpPr txBox="1"/>
          <p:nvPr/>
        </p:nvSpPr>
        <p:spPr>
          <a:xfrm>
            <a:off x="1295128" y="4457343"/>
            <a:ext cx="7848872" cy="2400657"/>
          </a:xfrm>
          <a:prstGeom prst="rect">
            <a:avLst/>
          </a:prstGeom>
          <a:noFill/>
        </p:spPr>
        <p:txBody>
          <a:bodyPr wrap="square" numCol="2" rtlCol="0">
            <a:spAutoFit/>
          </a:bodyPr>
          <a:lstStyle/>
          <a:p>
            <a:pPr>
              <a:buNone/>
            </a:pPr>
            <a:r>
              <a:rPr lang="el-GR" sz="2400" i="1" u="sng" dirty="0" smtClean="0"/>
              <a:t>Ήρωας: </a:t>
            </a:r>
          </a:p>
          <a:p>
            <a:pPr>
              <a:buFont typeface="Arial" pitchFamily="34" charset="0"/>
              <a:buChar char="•"/>
            </a:pPr>
            <a:r>
              <a:rPr lang="el-GR" dirty="0"/>
              <a:t>Ο Πρωταγωνιστής </a:t>
            </a:r>
            <a:endParaRPr lang="el-GR" dirty="0" smtClean="0"/>
          </a:p>
          <a:p>
            <a:pPr>
              <a:buFont typeface="Arial" pitchFamily="34" charset="0"/>
              <a:buChar char="•"/>
            </a:pPr>
            <a:r>
              <a:rPr lang="el-GR" dirty="0" smtClean="0"/>
              <a:t>ο </a:t>
            </a:r>
            <a:r>
              <a:rPr lang="el-GR" dirty="0" err="1" smtClean="0"/>
              <a:t>Κοψονούρης</a:t>
            </a:r>
            <a:endParaRPr lang="el-GR" dirty="0" smtClean="0"/>
          </a:p>
          <a:p>
            <a:pPr>
              <a:buFont typeface="Arial" pitchFamily="34" charset="0"/>
              <a:buChar char="•"/>
            </a:pPr>
            <a:r>
              <a:rPr lang="el-GR" dirty="0" smtClean="0"/>
              <a:t> </a:t>
            </a:r>
            <a:r>
              <a:rPr lang="el-GR" dirty="0"/>
              <a:t>η </a:t>
            </a:r>
            <a:r>
              <a:rPr lang="el-GR" dirty="0" err="1" smtClean="0"/>
              <a:t>Εβέλινα</a:t>
            </a:r>
            <a:endParaRPr lang="el-GR" dirty="0" smtClean="0"/>
          </a:p>
          <a:p>
            <a:pPr>
              <a:buFont typeface="Arial" pitchFamily="34" charset="0"/>
              <a:buChar char="•"/>
            </a:pPr>
            <a:r>
              <a:rPr lang="el-GR" dirty="0" smtClean="0"/>
              <a:t> </a:t>
            </a:r>
            <a:r>
              <a:rPr lang="el-GR" dirty="0"/>
              <a:t>η </a:t>
            </a:r>
            <a:r>
              <a:rPr lang="el-GR" dirty="0" err="1" smtClean="0"/>
              <a:t>Γκρατσιέλα</a:t>
            </a:r>
            <a:endParaRPr lang="el-GR" dirty="0" smtClean="0"/>
          </a:p>
          <a:p>
            <a:pPr>
              <a:buFont typeface="Arial" pitchFamily="34" charset="0"/>
              <a:buChar char="•"/>
            </a:pPr>
            <a:r>
              <a:rPr lang="el-GR" dirty="0" smtClean="0"/>
              <a:t>ο </a:t>
            </a:r>
            <a:r>
              <a:rPr lang="el-GR" dirty="0" err="1" smtClean="0"/>
              <a:t>Ράσμινος</a:t>
            </a:r>
            <a:endParaRPr lang="el-GR" dirty="0" smtClean="0"/>
          </a:p>
          <a:p>
            <a:pPr>
              <a:buFont typeface="Arial" pitchFamily="34" charset="0"/>
              <a:buChar char="•"/>
            </a:pPr>
            <a:r>
              <a:rPr lang="el-GR" dirty="0" smtClean="0"/>
              <a:t>ο Μουτζούρης</a:t>
            </a:r>
          </a:p>
          <a:p>
            <a:pPr>
              <a:buFont typeface="Arial" pitchFamily="34" charset="0"/>
              <a:buChar char="•"/>
            </a:pPr>
            <a:r>
              <a:rPr lang="el-GR" dirty="0" smtClean="0"/>
              <a:t> </a:t>
            </a:r>
            <a:r>
              <a:rPr lang="el-GR" dirty="0"/>
              <a:t>ο </a:t>
            </a:r>
            <a:r>
              <a:rPr lang="el-GR" dirty="0" err="1" smtClean="0"/>
              <a:t>Τσαμπατσίκος</a:t>
            </a:r>
            <a:endParaRPr lang="el-GR" dirty="0" smtClean="0"/>
          </a:p>
          <a:p>
            <a:pPr>
              <a:buFont typeface="Arial" pitchFamily="34" charset="0"/>
              <a:buChar char="•"/>
            </a:pPr>
            <a:r>
              <a:rPr lang="el-GR" dirty="0" smtClean="0"/>
              <a:t> </a:t>
            </a:r>
            <a:r>
              <a:rPr lang="el-GR" dirty="0"/>
              <a:t>ο </a:t>
            </a:r>
            <a:r>
              <a:rPr lang="el-GR" dirty="0" err="1" smtClean="0"/>
              <a:t>Χουρχουδερός</a:t>
            </a:r>
            <a:endParaRPr lang="el-GR" dirty="0" smtClean="0"/>
          </a:p>
          <a:p>
            <a:pPr>
              <a:buFont typeface="Arial" pitchFamily="34" charset="0"/>
              <a:buChar char="•"/>
            </a:pPr>
            <a:r>
              <a:rPr lang="el-GR" dirty="0" smtClean="0"/>
              <a:t>ο </a:t>
            </a:r>
            <a:r>
              <a:rPr lang="el-GR" dirty="0" err="1"/>
              <a:t>Τρύφβν</a:t>
            </a:r>
            <a:r>
              <a:rPr lang="el-GR" dirty="0"/>
              <a:t> ο </a:t>
            </a:r>
            <a:r>
              <a:rPr lang="el-GR" dirty="0" err="1" smtClean="0"/>
              <a:t>Τρυποκάρυδος</a:t>
            </a:r>
            <a:endParaRPr lang="el-GR" dirty="0" smtClean="0"/>
          </a:p>
          <a:p>
            <a:pPr>
              <a:buFont typeface="Arial" pitchFamily="34" charset="0"/>
              <a:buChar char="•"/>
            </a:pPr>
            <a:r>
              <a:rPr lang="el-GR" dirty="0" smtClean="0"/>
              <a:t>ο </a:t>
            </a:r>
            <a:r>
              <a:rPr lang="el-GR" dirty="0" err="1"/>
              <a:t>Φεντερτίκος</a:t>
            </a:r>
            <a:r>
              <a:rPr lang="el-GR" dirty="0"/>
              <a:t> </a:t>
            </a:r>
            <a:r>
              <a:rPr lang="el-GR" dirty="0" err="1" smtClean="0"/>
              <a:t>Φιριντσέ</a:t>
            </a:r>
            <a:endParaRPr lang="el-GR" dirty="0"/>
          </a:p>
          <a:p>
            <a:pPr>
              <a:buFont typeface="Arial" pitchFamily="34" charset="0"/>
              <a:buChar char="•"/>
            </a:pPr>
            <a:r>
              <a:rPr lang="el-GR" dirty="0" smtClean="0"/>
              <a:t> </a:t>
            </a:r>
            <a:r>
              <a:rPr lang="el-GR" dirty="0"/>
              <a:t>ο </a:t>
            </a:r>
            <a:r>
              <a:rPr lang="el-GR" dirty="0" err="1"/>
              <a:t>Ερνέστος</a:t>
            </a:r>
            <a:r>
              <a:rPr lang="el-GR" dirty="0"/>
              <a:t> και ο </a:t>
            </a:r>
            <a:r>
              <a:rPr lang="el-GR" dirty="0" err="1" smtClean="0"/>
              <a:t>Ερνούδος</a:t>
            </a:r>
            <a:endParaRPr lang="el-GR" dirty="0" smtClean="0"/>
          </a:p>
          <a:p>
            <a:pPr>
              <a:buFont typeface="Arial" pitchFamily="34" charset="0"/>
              <a:buChar char="•"/>
            </a:pPr>
            <a:r>
              <a:rPr lang="el-GR" dirty="0" smtClean="0"/>
              <a:t>ο </a:t>
            </a:r>
            <a:r>
              <a:rPr lang="el-GR" dirty="0" err="1" smtClean="0"/>
              <a:t>Αρμάνδος</a:t>
            </a:r>
            <a:endParaRPr lang="el-GR" dirty="0" smtClean="0"/>
          </a:p>
          <a:p>
            <a:pPr>
              <a:buFont typeface="Arial" pitchFamily="34" charset="0"/>
              <a:buChar char="•"/>
            </a:pPr>
            <a:r>
              <a:rPr lang="el-GR" dirty="0" smtClean="0"/>
              <a:t>  </a:t>
            </a:r>
            <a:r>
              <a:rPr lang="el-GR" dirty="0"/>
              <a:t>ο Γουλιέλμος </a:t>
            </a:r>
            <a:r>
              <a:rPr lang="el-GR" dirty="0" err="1" smtClean="0"/>
              <a:t>Δελαγόπας</a:t>
            </a:r>
            <a:endParaRPr lang="el-GR" dirty="0" smtClean="0"/>
          </a:p>
          <a:p>
            <a:pPr>
              <a:buFont typeface="Arial" pitchFamily="34" charset="0"/>
              <a:buChar char="•"/>
            </a:pPr>
            <a:r>
              <a:rPr lang="el-GR" dirty="0" smtClean="0"/>
              <a:t> </a:t>
            </a:r>
            <a:r>
              <a:rPr lang="el-GR" dirty="0"/>
              <a:t>ο κοντός με την τραγιάσκα</a:t>
            </a:r>
            <a:endParaRPr lang="el-GR" dirty="0">
              <a:latin typeface="Calibri" pitchFamily="34" charset="0"/>
              <a:cs typeface="Calibri" pitchFamily="34" charset="0"/>
            </a:endParaRP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«Τελευταία μαύρη γάτα» - Ευγένιος </a:t>
            </a:r>
            <a:r>
              <a:rPr lang="el-GR" sz="2800" dirty="0" err="1" smtClean="0"/>
              <a:t>Τριβιζάς</a:t>
            </a:r>
            <a:r>
              <a:rPr lang="el-GR" sz="2800" dirty="0" smtClean="0"/>
              <a:t>, 2001</a:t>
            </a:r>
            <a:endParaRPr lang="el-GR" sz="2800" dirty="0"/>
          </a:p>
        </p:txBody>
      </p:sp>
      <p:sp>
        <p:nvSpPr>
          <p:cNvPr id="3" name="2 - Θέση περιεχομένου"/>
          <p:cNvSpPr>
            <a:spLocks noGrp="1"/>
          </p:cNvSpPr>
          <p:nvPr>
            <p:ph idx="1"/>
          </p:nvPr>
        </p:nvSpPr>
        <p:spPr/>
        <p:txBody>
          <a:bodyPr>
            <a:normAutofit/>
          </a:bodyPr>
          <a:lstStyle/>
          <a:p>
            <a:r>
              <a:rPr lang="el-GR" sz="1600" dirty="0" smtClean="0"/>
              <a:t>Καθρεπτίζει διαφοροποιημένο τον κόσμο των ενηλίκων, προγενέστερα και σύγχρονα γεγονότα που σημάδεψαν την  εποχή του </a:t>
            </a:r>
            <a:r>
              <a:rPr lang="el-GR" sz="1600" dirty="0" err="1" smtClean="0"/>
              <a:t>Τριβιζά</a:t>
            </a:r>
            <a:r>
              <a:rPr lang="el-GR" sz="1600" dirty="0" smtClean="0"/>
              <a:t> , γεγονότα πολιτικά και πολιτισμικά τα παντρεύει με τις δικές του εμπειρίες. </a:t>
            </a:r>
          </a:p>
          <a:p>
            <a:endParaRPr lang="el-GR" sz="1600" dirty="0" smtClean="0"/>
          </a:p>
          <a:p>
            <a:r>
              <a:rPr lang="el-GR" sz="1600" dirty="0" smtClean="0"/>
              <a:t>Ήρωες ως ρήτορες  μεταμορφωμένοι σε γάτες , λαοπλάνοι πολιτικοί, αυταρχικός ηγέτης, κακομαθημένο πλουσιοκόριτσο (</a:t>
            </a:r>
            <a:r>
              <a:rPr lang="el-GR" sz="1600" dirty="0" err="1" smtClean="0"/>
              <a:t>Εβελίνα</a:t>
            </a:r>
            <a:r>
              <a:rPr lang="el-GR" sz="1600" dirty="0" smtClean="0"/>
              <a:t>), ο λεβέντης λαϊκός νέος (αφηγητής), ο γόης ερωτικός αντίζηλος ( </a:t>
            </a:r>
            <a:r>
              <a:rPr lang="el-GR" sz="1600" dirty="0" err="1" smtClean="0"/>
              <a:t>Ρασμίνος</a:t>
            </a:r>
            <a:r>
              <a:rPr lang="el-GR" sz="1600" dirty="0" smtClean="0"/>
              <a:t>).</a:t>
            </a:r>
          </a:p>
          <a:p>
            <a:endParaRPr lang="el-GR" sz="1600" dirty="0" smtClean="0"/>
          </a:p>
          <a:p>
            <a:r>
              <a:rPr lang="el-GR" sz="1600" dirty="0" smtClean="0"/>
              <a:t>Καυστική σάτιρα της αστικής κοινωνίας και της κουλτούρας  δηλαδή το πόσο αδυσώπητη και απάνθρωπη μπορεί να γίνει αυτή η κοινωνία απέναντι στα μέλη της, να </a:t>
            </a:r>
            <a:r>
              <a:rPr lang="el-GR" sz="1600" dirty="0" err="1" smtClean="0"/>
              <a:t>στοχοποιήσει</a:t>
            </a:r>
            <a:r>
              <a:rPr lang="el-GR" sz="1600" dirty="0" smtClean="0"/>
              <a:t>, να αποξενώσει, να ενοχοποιήσει.</a:t>
            </a:r>
          </a:p>
          <a:p>
            <a:endParaRPr lang="el-GR" sz="1600" dirty="0" smtClean="0"/>
          </a:p>
          <a:p>
            <a:r>
              <a:rPr lang="el-GR" sz="1600" dirty="0" smtClean="0"/>
              <a:t>παρωδία βασίζεται στο παιχνίδι μνήμης και έκπληξης, αναγνωρίσιμων στοιχείων και εντυπωσιακής ευρηματικότητας ( γενικότερη λογοτεχνική δημιουργία του </a:t>
            </a:r>
            <a:r>
              <a:rPr lang="en-US" sz="1600" dirty="0" smtClean="0"/>
              <a:t>T</a:t>
            </a:r>
            <a:r>
              <a:rPr lang="el-GR" sz="1600" dirty="0" err="1" smtClean="0"/>
              <a:t>ριβιζά</a:t>
            </a:r>
            <a:r>
              <a:rPr lang="el-GR" sz="1600" dirty="0" smtClean="0"/>
              <a:t>). </a:t>
            </a:r>
          </a:p>
          <a:p>
            <a:endParaRPr lang="el-GR"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5064" y="-171400"/>
            <a:ext cx="4392488" cy="1143000"/>
          </a:xfrm>
        </p:spPr>
        <p:txBody>
          <a:bodyPr/>
          <a:lstStyle/>
          <a:p>
            <a:endParaRPr lang="el-GR" dirty="0"/>
          </a:p>
        </p:txBody>
      </p:sp>
      <p:sp>
        <p:nvSpPr>
          <p:cNvPr id="3" name="2 - Θέση περιεχομένου"/>
          <p:cNvSpPr>
            <a:spLocks noGrp="1"/>
          </p:cNvSpPr>
          <p:nvPr>
            <p:ph idx="1"/>
          </p:nvPr>
        </p:nvSpPr>
        <p:spPr>
          <a:xfrm>
            <a:off x="1043608" y="0"/>
            <a:ext cx="8100392" cy="6858000"/>
          </a:xfrm>
        </p:spPr>
        <p:txBody>
          <a:bodyPr>
            <a:normAutofit lnSpcReduction="10000"/>
          </a:bodyPr>
          <a:lstStyle/>
          <a:p>
            <a:pPr>
              <a:buNone/>
            </a:pPr>
            <a:r>
              <a:rPr lang="el-GR" sz="1800" dirty="0" smtClean="0"/>
              <a:t>Στο έργο υπάρχουν 3 είδη παρωδίες:</a:t>
            </a:r>
          </a:p>
          <a:p>
            <a:r>
              <a:rPr lang="el-GR" sz="1800" u="sng" dirty="0" smtClean="0"/>
              <a:t>Μινιμαλιστική ή παρωδία των ήχων και των λέξεων:</a:t>
            </a:r>
            <a:endParaRPr lang="el-GR" sz="1800" dirty="0" smtClean="0"/>
          </a:p>
          <a:p>
            <a:pPr marL="596646" lvl="0" indent="-514350">
              <a:buFont typeface="+mj-lt"/>
              <a:buAutoNum type="arabicPeriod"/>
            </a:pPr>
            <a:r>
              <a:rPr lang="el-GR" sz="1800" dirty="0" smtClean="0"/>
              <a:t> Ακουστικό </a:t>
            </a:r>
            <a:r>
              <a:rPr lang="el-GR" sz="1800" dirty="0" err="1" smtClean="0"/>
              <a:t>παιχνιδιάρισμα</a:t>
            </a:r>
            <a:r>
              <a:rPr lang="el-GR" sz="1800" dirty="0" smtClean="0"/>
              <a:t> πρωτόγνωρων λέξεων που δημιουργούνται από τον συγγραφέα σε σχέση με τον κόσμο των γάτων «</a:t>
            </a:r>
            <a:r>
              <a:rPr lang="el-GR" sz="1800" dirty="0" err="1" smtClean="0"/>
              <a:t>γατάθλιψη</a:t>
            </a:r>
            <a:r>
              <a:rPr lang="el-GR" sz="1800" dirty="0" smtClean="0"/>
              <a:t>», « </a:t>
            </a:r>
            <a:r>
              <a:rPr lang="el-GR" sz="1800" dirty="0" err="1" smtClean="0"/>
              <a:t>γατεργάρης</a:t>
            </a:r>
            <a:r>
              <a:rPr lang="el-GR" sz="1800" dirty="0" smtClean="0"/>
              <a:t>», «</a:t>
            </a:r>
            <a:r>
              <a:rPr lang="el-GR" sz="1800" dirty="0" err="1" smtClean="0"/>
              <a:t>γαταζητούνται</a:t>
            </a:r>
            <a:r>
              <a:rPr lang="el-GR" sz="1800" dirty="0" smtClean="0"/>
              <a:t> οι μαύρες γάτες» κτλ</a:t>
            </a:r>
          </a:p>
          <a:p>
            <a:pPr marL="596646" lvl="0" indent="-514350">
              <a:buFont typeface="+mj-lt"/>
              <a:buAutoNum type="arabicPeriod"/>
            </a:pPr>
            <a:r>
              <a:rPr lang="el-GR" sz="1800" dirty="0" smtClean="0"/>
              <a:t>παρωδιακό παιχνίδι ανάμεσα στο </a:t>
            </a:r>
            <a:r>
              <a:rPr lang="el-GR" sz="1800" dirty="0" err="1" smtClean="0"/>
              <a:t>ζωικο</a:t>
            </a:r>
            <a:r>
              <a:rPr lang="el-GR" sz="1800" dirty="0" smtClean="0"/>
              <a:t> και ανθρώπινο στοιχείο ( όπως και ο ΑΙΣΩΠΟΣ).</a:t>
            </a:r>
          </a:p>
          <a:p>
            <a:pPr marL="596646" lvl="0" indent="-514350">
              <a:buFont typeface="+mj-lt"/>
              <a:buAutoNum type="arabicPeriod"/>
            </a:pPr>
            <a:endParaRPr lang="el-GR" sz="1800" dirty="0" smtClean="0"/>
          </a:p>
          <a:p>
            <a:pPr marL="596646" indent="-514350"/>
            <a:r>
              <a:rPr lang="el-GR" sz="1800" u="sng" dirty="0" smtClean="0"/>
              <a:t>Εκ μεταφοράς παρωδία</a:t>
            </a:r>
            <a:r>
              <a:rPr lang="el-GR" sz="1800" dirty="0" smtClean="0"/>
              <a:t>: </a:t>
            </a:r>
          </a:p>
          <a:p>
            <a:pPr marL="596646" indent="-514350">
              <a:buFont typeface="+mj-lt"/>
              <a:buAutoNum type="arabicPeriod"/>
            </a:pPr>
            <a:r>
              <a:rPr lang="el-GR" sz="1800" dirty="0" smtClean="0"/>
              <a:t>αλληγορία, πραγματικότητα και μεταμφιεσμένη ιστορικότητα </a:t>
            </a:r>
          </a:p>
          <a:p>
            <a:pPr marL="596646" indent="-514350">
              <a:buFont typeface="+mj-lt"/>
              <a:buAutoNum type="arabicPeriod"/>
            </a:pPr>
            <a:r>
              <a:rPr lang="el-GR" sz="1800" dirty="0" smtClean="0"/>
              <a:t>Χιούμορ, γλωσσικά παιχνίδια, ειρωνεία σχεδόν σε κάθε γραμμή του κειμένου, το καθαρτήριο τέλος μας βοηθά να εντοπίσουμε την μεταμφιεσμένη ιστορικότητα, λιγότερο φανταστική η υπόθεση, περισσότερο βασίζεται σε πραγματικά γεγονότα.-&gt; </a:t>
            </a:r>
            <a:r>
              <a:rPr lang="el-GR" sz="1800" dirty="0" err="1" smtClean="0"/>
              <a:t>γατο</a:t>
            </a:r>
            <a:r>
              <a:rPr lang="el-GR" sz="1800" dirty="0" smtClean="0"/>
              <a:t>- δίκη, αυτοκτονία του Μουτζούρη.</a:t>
            </a:r>
          </a:p>
          <a:p>
            <a:pPr marL="596646" indent="-514350">
              <a:buFont typeface="+mj-lt"/>
              <a:buAutoNum type="arabicPeriod"/>
            </a:pPr>
            <a:endParaRPr lang="el-GR" sz="1800" dirty="0" smtClean="0"/>
          </a:p>
          <a:p>
            <a:pPr marL="596646" indent="-514350"/>
            <a:r>
              <a:rPr lang="el-GR" sz="1800" u="sng" dirty="0" smtClean="0"/>
              <a:t>Διακειμενική ή υβρίδιο παρωδία:</a:t>
            </a:r>
          </a:p>
          <a:p>
            <a:pPr marL="596646" indent="-514350">
              <a:buFont typeface="+mj-lt"/>
              <a:buAutoNum type="arabicPeriod"/>
            </a:pPr>
            <a:r>
              <a:rPr lang="el-GR" sz="1800" dirty="0" smtClean="0"/>
              <a:t>Οι γάτοι μιλούν με ανθρώπινοι φωνή- </a:t>
            </a:r>
            <a:r>
              <a:rPr lang="el-GR" sz="1800" dirty="0" err="1" smtClean="0"/>
              <a:t>γατοδιάλεκτος</a:t>
            </a:r>
            <a:r>
              <a:rPr lang="el-GR" sz="1800" dirty="0" smtClean="0"/>
              <a:t>, ευθύς λόγος των ηρώων στην σκηνή της </a:t>
            </a:r>
            <a:r>
              <a:rPr lang="el-GR" sz="1800" dirty="0" err="1" smtClean="0"/>
              <a:t>γατοσυνέλευσης</a:t>
            </a:r>
            <a:r>
              <a:rPr lang="el-GR" sz="1800" dirty="0" smtClean="0"/>
              <a:t> ( όπως είναι η πολιτική ζωή των ανθρώπων).</a:t>
            </a:r>
          </a:p>
          <a:p>
            <a:pPr marL="596646" lvl="0" indent="-514350">
              <a:buFont typeface="+mj-lt"/>
              <a:buAutoNum type="arabicPeriod"/>
            </a:pPr>
            <a:r>
              <a:rPr lang="el-GR" sz="1800" dirty="0" smtClean="0"/>
              <a:t>παρωδία ως ξεχωριστό λογοτεχνικό είδος έχει χαρακτηρισθεί υβριδικό διότι προκύπτει από δυο διαφορετικά είδη γραφής( ιστορία με ζώα, ιστορική μαρτυρία, κοινωνική σάτιρα, μυθιστόρημα, φιλοσοφικό δοκίμιο).</a:t>
            </a:r>
          </a:p>
          <a:p>
            <a:pPr marL="596646" indent="-514350">
              <a:buFont typeface="+mj-lt"/>
              <a:buAutoNum type="arabicPeriod"/>
            </a:pPr>
            <a:endParaRPr lang="el-GR" sz="1800" dirty="0" smtClean="0"/>
          </a:p>
          <a:p>
            <a:pPr marL="596646" indent="-514350">
              <a:buFont typeface="+mj-lt"/>
              <a:buAutoNum type="arabicPeriod"/>
            </a:pPr>
            <a:endParaRPr lang="el-GR" sz="1800" dirty="0" smtClean="0"/>
          </a:p>
          <a:p>
            <a:pPr marL="596646" indent="-514350">
              <a:buNone/>
            </a:pPr>
            <a:endParaRPr lang="el-GR" sz="1800" dirty="0" smtClean="0"/>
          </a:p>
          <a:p>
            <a:pPr>
              <a:buNone/>
            </a:pPr>
            <a:endParaRPr lang="el-GR" dirty="0" smtClean="0"/>
          </a:p>
          <a:p>
            <a:pPr>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Ορισμός </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lnSpc>
                <a:spcPct val="150000"/>
              </a:lnSpc>
              <a:buNone/>
            </a:pPr>
            <a:r>
              <a:rPr lang="el-GR" sz="2800" b="1" dirty="0" smtClean="0">
                <a:latin typeface="Calibri" pitchFamily="34" charset="0"/>
                <a:cs typeface="Calibri" pitchFamily="34" charset="0"/>
              </a:rPr>
              <a:t>Χιούμορ</a:t>
            </a:r>
            <a:r>
              <a:rPr lang="el-GR" sz="2800" dirty="0" smtClean="0">
                <a:latin typeface="Calibri" pitchFamily="34" charset="0"/>
                <a:cs typeface="Calibri" pitchFamily="34" charset="0"/>
              </a:rPr>
              <a:t> (αγγλ. </a:t>
            </a:r>
            <a:r>
              <a:rPr lang="el-GR" sz="2800" i="1" dirty="0" err="1" smtClean="0">
                <a:latin typeface="Calibri" pitchFamily="34" charset="0"/>
                <a:cs typeface="Calibri" pitchFamily="34" charset="0"/>
              </a:rPr>
              <a:t>humor</a:t>
            </a:r>
            <a:r>
              <a:rPr lang="el-GR" sz="2800" dirty="0" smtClean="0">
                <a:latin typeface="Calibri" pitchFamily="34" charset="0"/>
                <a:cs typeface="Calibri" pitchFamily="34" charset="0"/>
              </a:rPr>
              <a:t> ή </a:t>
            </a:r>
            <a:r>
              <a:rPr lang="el-GR" sz="2800" i="1" dirty="0" err="1" smtClean="0">
                <a:latin typeface="Calibri" pitchFamily="34" charset="0"/>
                <a:cs typeface="Calibri" pitchFamily="34" charset="0"/>
              </a:rPr>
              <a:t>humour</a:t>
            </a:r>
            <a:r>
              <a:rPr lang="el-GR" sz="2800" dirty="0" smtClean="0">
                <a:latin typeface="Calibri" pitchFamily="34" charset="0"/>
                <a:cs typeface="Calibri" pitchFamily="34" charset="0"/>
              </a:rPr>
              <a:t>) είναι, στη βασική του έννοια, μία ιδιαίτερη μορφή ανθρώπινης επικοινωνίας, που ως στόχο έχει να προκαλέσει το γέλιο.</a:t>
            </a:r>
          </a:p>
          <a:p>
            <a:pPr algn="just">
              <a:lnSpc>
                <a:spcPct val="150000"/>
              </a:lnSpc>
              <a:buNone/>
            </a:pPr>
            <a:endParaRPr lang="el-GR" sz="2800" dirty="0" smtClean="0">
              <a:latin typeface="Calibri" pitchFamily="34" charset="0"/>
              <a:cs typeface="Calibri" pitchFamily="34" charset="0"/>
            </a:endParaRPr>
          </a:p>
          <a:p>
            <a:pPr algn="just">
              <a:lnSpc>
                <a:spcPct val="150000"/>
              </a:lnSpc>
              <a:buNone/>
            </a:pPr>
            <a:r>
              <a:rPr lang="el-GR" sz="2600" dirty="0" smtClean="0">
                <a:latin typeface="Calibri" pitchFamily="34" charset="0"/>
                <a:cs typeface="Calibri" pitchFamily="34" charset="0"/>
              </a:rPr>
              <a:t>Μέχρι σήμερα δεν υπήρξε καμία περιεκτική θεωρία σχετικά με το χιούμορ. Η μεγάλη ποικιλία των μορφών γέλιου, των στόχων του, των διαδικασιών και των αιτίων του διαδραματίζει, πιθανώς, κάποιο ρόλο. Είναι, όμως, επιστημονικά βεβαιωμένο ότι το γέλιο είναι συνδεδεμένο ως φαινόμενο πολιτισμού με πλειάδα κοινωνικών και ιστορικών ομάδων.</a:t>
            </a:r>
            <a:endParaRPr lang="el-GR" sz="26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«Μαγικά μαξιλάρια» - Ευγένιος </a:t>
            </a:r>
            <a:r>
              <a:rPr lang="el-GR" sz="2800" dirty="0" err="1" smtClean="0"/>
              <a:t>Τριβιζάς</a:t>
            </a:r>
            <a:r>
              <a:rPr lang="el-GR" sz="2800" dirty="0" smtClean="0"/>
              <a:t>, 1992</a:t>
            </a:r>
            <a:endParaRPr lang="el-GR" sz="2800" dirty="0"/>
          </a:p>
        </p:txBody>
      </p:sp>
      <p:sp>
        <p:nvSpPr>
          <p:cNvPr id="3" name="2 - Θέση περιεχομένου"/>
          <p:cNvSpPr>
            <a:spLocks noGrp="1"/>
          </p:cNvSpPr>
          <p:nvPr>
            <p:ph idx="1"/>
          </p:nvPr>
        </p:nvSpPr>
        <p:spPr>
          <a:xfrm>
            <a:off x="1187624" y="1447800"/>
            <a:ext cx="7746064" cy="5410200"/>
          </a:xfrm>
        </p:spPr>
        <p:txBody>
          <a:bodyPr>
            <a:normAutofit/>
          </a:bodyPr>
          <a:lstStyle/>
          <a:p>
            <a:pPr>
              <a:buNone/>
            </a:pPr>
            <a:r>
              <a:rPr lang="el-GR" sz="2400" i="1" u="sng" dirty="0" smtClean="0"/>
              <a:t>Πλοκή: </a:t>
            </a:r>
          </a:p>
          <a:p>
            <a:pPr>
              <a:buNone/>
            </a:pPr>
            <a:r>
              <a:rPr lang="el-GR" sz="1600" dirty="0" smtClean="0">
                <a:latin typeface="Calibri" pitchFamily="34" charset="0"/>
                <a:cs typeface="Calibri" pitchFamily="34" charset="0"/>
              </a:rPr>
              <a:t>Ο βασιλιάς </a:t>
            </a:r>
            <a:r>
              <a:rPr lang="el-GR" sz="1600" dirty="0" err="1" smtClean="0">
                <a:latin typeface="Calibri" pitchFamily="34" charset="0"/>
                <a:cs typeface="Calibri" pitchFamily="34" charset="0"/>
              </a:rPr>
              <a:t>Αρπατίλαος</a:t>
            </a:r>
            <a:r>
              <a:rPr lang="el-GR" sz="1600" dirty="0" smtClean="0">
                <a:latin typeface="Calibri" pitchFamily="34" charset="0"/>
                <a:cs typeface="Calibri" pitchFamily="34" charset="0"/>
              </a:rPr>
              <a:t> στύβει τους υπηκόους του σαν λεμονόκουπες, για να δουλεύουν όλο και περισσότερο και να γεμίζουν το στέμμα του πετράδια. Με μια σειρά από μέτρα, απαγορεύσεις και νόμους που προάγουν την εργασία και τα εργοστάσια, έχει μετατρέψει τη ζωή των πολιτών της </a:t>
            </a:r>
            <a:r>
              <a:rPr lang="el-GR" sz="1600" dirty="0" err="1" smtClean="0">
                <a:latin typeface="Calibri" pitchFamily="34" charset="0"/>
                <a:cs typeface="Calibri" pitchFamily="34" charset="0"/>
              </a:rPr>
              <a:t>Ουρανούπολης</a:t>
            </a:r>
            <a:r>
              <a:rPr lang="el-GR" sz="1600" dirty="0" smtClean="0">
                <a:latin typeface="Calibri" pitchFamily="34" charset="0"/>
                <a:cs typeface="Calibri" pitchFamily="34" charset="0"/>
              </a:rPr>
              <a:t> σε μια γκρίζα κόλαση. Όπως είναι φυσικό όλοι τον μισούν γι' αυτό, και στρώνουν στο δρόμο του μπανανόφλουδες για να πέφτει. Τότε και κείνος, συγκαλεί την Τρόικα των συμβούλων του, που καταλήγει σε ένα καταχθόνιο σχέδιο:  Να κατασκευάσουν για τους </a:t>
            </a:r>
            <a:r>
              <a:rPr lang="el-GR" sz="1600" dirty="0" err="1" smtClean="0">
                <a:latin typeface="Calibri" pitchFamily="34" charset="0"/>
                <a:cs typeface="Calibri" pitchFamily="34" charset="0"/>
              </a:rPr>
              <a:t>Ουρανουπολίτες</a:t>
            </a:r>
            <a:r>
              <a:rPr lang="el-GR" sz="1600" dirty="0" smtClean="0">
                <a:latin typeface="Calibri" pitchFamily="34" charset="0"/>
                <a:cs typeface="Calibri" pitchFamily="34" charset="0"/>
              </a:rPr>
              <a:t> μαγικά μαξιλάρια που θα τους στερήσουν τα όμορφά τους όνειρα και θα τους γεμίσουν με απαίσιους εφιάλτες! Τι θα συμβεί άραγε όταν το μοχθηρό του πλάνο μπει σε εφαρμογή; Υπάρχει σωτηρία από ένα μέλλον που διαγράφεται μαύρο; </a:t>
            </a:r>
          </a:p>
          <a:p>
            <a:pPr>
              <a:buNone/>
            </a:pPr>
            <a:r>
              <a:rPr lang="el-GR" sz="2400" i="1" u="sng" dirty="0" smtClean="0"/>
              <a:t>Ήρωες:</a:t>
            </a:r>
          </a:p>
          <a:p>
            <a:r>
              <a:rPr lang="el-GR" sz="1600" dirty="0" smtClean="0"/>
              <a:t> </a:t>
            </a:r>
            <a:r>
              <a:rPr lang="el-GR" sz="1600" dirty="0" err="1" smtClean="0"/>
              <a:t>Αρπατίλαος</a:t>
            </a:r>
            <a:endParaRPr lang="el-GR" sz="1600" dirty="0" smtClean="0"/>
          </a:p>
          <a:p>
            <a:r>
              <a:rPr lang="el-GR" sz="1600" dirty="0" smtClean="0"/>
              <a:t>  Μυρτώ </a:t>
            </a:r>
          </a:p>
          <a:p>
            <a:r>
              <a:rPr lang="el-GR" sz="1600" dirty="0" smtClean="0"/>
              <a:t>Αντώνη </a:t>
            </a:r>
          </a:p>
          <a:p>
            <a:r>
              <a:rPr lang="el-GR" sz="1600" dirty="0" err="1" smtClean="0"/>
              <a:t>Βουλίμιο</a:t>
            </a:r>
            <a:r>
              <a:rPr lang="el-GR" sz="1600" dirty="0" smtClean="0"/>
              <a:t> Βλήμα </a:t>
            </a:r>
          </a:p>
          <a:p>
            <a:r>
              <a:rPr lang="el-GR" sz="1600" dirty="0" err="1" smtClean="0"/>
              <a:t>Σαυρίλιο</a:t>
            </a:r>
            <a:r>
              <a:rPr lang="el-GR" sz="1600" dirty="0" smtClean="0"/>
              <a:t> </a:t>
            </a:r>
            <a:r>
              <a:rPr lang="el-GR" sz="1600" dirty="0" err="1" smtClean="0"/>
              <a:t>Βρισέλιε</a:t>
            </a:r>
            <a:endParaRPr lang="el-GR" sz="1600" i="1" u="sng"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«Μαγικά μαξιλάρια» - Ευγένιος </a:t>
            </a:r>
            <a:r>
              <a:rPr lang="el-GR" sz="2800" dirty="0" err="1" smtClean="0"/>
              <a:t>Τριβιζάς</a:t>
            </a:r>
            <a:r>
              <a:rPr lang="el-GR" sz="2800" dirty="0" smtClean="0"/>
              <a:t>, 1992</a:t>
            </a:r>
            <a:endParaRPr lang="el-GR" sz="2800" dirty="0"/>
          </a:p>
        </p:txBody>
      </p:sp>
      <p:sp>
        <p:nvSpPr>
          <p:cNvPr id="3" name="2 - Θέση περιεχομένου"/>
          <p:cNvSpPr>
            <a:spLocks noGrp="1"/>
          </p:cNvSpPr>
          <p:nvPr>
            <p:ph idx="1"/>
          </p:nvPr>
        </p:nvSpPr>
        <p:spPr/>
        <p:txBody>
          <a:bodyPr>
            <a:normAutofit/>
          </a:bodyPr>
          <a:lstStyle/>
          <a:p>
            <a:r>
              <a:rPr lang="el-GR" sz="1600" dirty="0" smtClean="0"/>
              <a:t>Αντικείμενα γίνονται φορείς δράσης στα έργα του, (όπως τα Μαγικά Μαξιλάρια του </a:t>
            </a:r>
            <a:r>
              <a:rPr lang="el-GR" sz="1600" dirty="0" err="1" smtClean="0"/>
              <a:t>Αρπατίλαου</a:t>
            </a:r>
            <a:r>
              <a:rPr lang="el-GR" sz="1600" dirty="0" smtClean="0"/>
              <a:t>  που μετατρέπουν τα όνειρα των πολιτών σε εφιάλτες),</a:t>
            </a:r>
          </a:p>
          <a:p>
            <a:endParaRPr lang="el-GR" sz="1600" dirty="0" smtClean="0"/>
          </a:p>
          <a:p>
            <a:r>
              <a:rPr lang="el-GR" sz="1600" dirty="0" smtClean="0"/>
              <a:t>Ο </a:t>
            </a:r>
            <a:r>
              <a:rPr lang="el-GR" sz="1600" dirty="0" err="1" smtClean="0"/>
              <a:t>Τριβιζάς</a:t>
            </a:r>
            <a:r>
              <a:rPr lang="el-GR" sz="1600" dirty="0" smtClean="0"/>
              <a:t> όμως δεν μένει μόνο σε αυτό αλλά ονοματίζει ήρωες και τόπους μέσα από συμφυρμούς λέξεων (</a:t>
            </a:r>
            <a:r>
              <a:rPr lang="el-GR" sz="1600" dirty="0" err="1" smtClean="0"/>
              <a:t>Αρπατίλαος</a:t>
            </a:r>
            <a:r>
              <a:rPr lang="el-GR" sz="1600" dirty="0" smtClean="0"/>
              <a:t>) επιβεβαιώνοντας πως είναι παράλληλα και ένας δεξιοτέχνης γλωσσοπλάστης (Μπαμπινιώτης, 2011).</a:t>
            </a:r>
          </a:p>
          <a:p>
            <a:pPr>
              <a:buNone/>
            </a:pPr>
            <a:endParaRPr lang="el-GR" sz="1600" dirty="0" smtClean="0"/>
          </a:p>
          <a:p>
            <a:pPr lvl="0"/>
            <a:r>
              <a:rPr lang="el-GR" sz="1600" dirty="0" smtClean="0"/>
              <a:t> Ζωντανή, παιχνιδιάρικη γλώσσα γεμάτη χιούμορ.</a:t>
            </a:r>
          </a:p>
          <a:p>
            <a:endParaRPr lang="el-GR" sz="1600" dirty="0" smtClean="0"/>
          </a:p>
          <a:p>
            <a:endParaRPr lang="el-GR"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«Τα τρία μικρά </a:t>
            </a:r>
            <a:r>
              <a:rPr lang="el-GR" sz="2800" dirty="0" err="1" smtClean="0"/>
              <a:t>λυκάκια</a:t>
            </a:r>
            <a:r>
              <a:rPr lang="el-GR" sz="2800" dirty="0" smtClean="0"/>
              <a:t>» – Ευγένιος </a:t>
            </a:r>
            <a:r>
              <a:rPr lang="el-GR" sz="2800" dirty="0" err="1" smtClean="0"/>
              <a:t>Τριβιζάς</a:t>
            </a:r>
            <a:endParaRPr lang="el-GR" sz="2800" dirty="0"/>
          </a:p>
        </p:txBody>
      </p:sp>
      <p:sp>
        <p:nvSpPr>
          <p:cNvPr id="3" name="2 - Θέση περιεχομένου"/>
          <p:cNvSpPr>
            <a:spLocks noGrp="1"/>
          </p:cNvSpPr>
          <p:nvPr>
            <p:ph idx="1"/>
          </p:nvPr>
        </p:nvSpPr>
        <p:spPr/>
        <p:txBody>
          <a:bodyPr>
            <a:normAutofit lnSpcReduction="10000"/>
          </a:bodyPr>
          <a:lstStyle/>
          <a:p>
            <a:pPr>
              <a:buNone/>
            </a:pPr>
            <a:r>
              <a:rPr lang="el-GR" sz="2600" i="1" u="sng" dirty="0" smtClean="0">
                <a:latin typeface="Calibri" pitchFamily="34" charset="0"/>
                <a:cs typeface="Calibri" pitchFamily="34" charset="0"/>
              </a:rPr>
              <a:t>Πλοκή:</a:t>
            </a:r>
          </a:p>
          <a:p>
            <a:pPr>
              <a:buNone/>
            </a:pPr>
            <a:r>
              <a:rPr lang="el-GR" sz="1600" dirty="0" smtClean="0">
                <a:latin typeface="Calibri" pitchFamily="34" charset="0"/>
                <a:cs typeface="Calibri" pitchFamily="34" charset="0"/>
              </a:rPr>
              <a:t>Όταν τα τρία μικρά </a:t>
            </a:r>
            <a:r>
              <a:rPr lang="el-GR" sz="1600" dirty="0" err="1" smtClean="0">
                <a:latin typeface="Calibri" pitchFamily="34" charset="0"/>
                <a:cs typeface="Calibri" pitchFamily="34" charset="0"/>
              </a:rPr>
              <a:t>λυκάκια</a:t>
            </a:r>
            <a:r>
              <a:rPr lang="el-GR" sz="1600" dirty="0" smtClean="0">
                <a:latin typeface="Calibri" pitchFamily="34" charset="0"/>
                <a:cs typeface="Calibri" pitchFamily="34" charset="0"/>
              </a:rPr>
              <a:t> χτίζουν ένα σπίτι από τούβλα, ο </a:t>
            </a:r>
            <a:r>
              <a:rPr lang="el-GR" sz="1600" dirty="0" err="1" smtClean="0">
                <a:latin typeface="Calibri" pitchFamily="34" charset="0"/>
                <a:cs typeface="Calibri" pitchFamily="34" charset="0"/>
              </a:rPr>
              <a:t>Ρούνι</a:t>
            </a:r>
            <a:r>
              <a:rPr lang="el-GR" sz="1600" dirty="0" smtClean="0">
                <a:latin typeface="Calibri" pitchFamily="34" charset="0"/>
                <a:cs typeface="Calibri" pitchFamily="34" charset="0"/>
              </a:rPr>
              <a:t> </a:t>
            </a:r>
            <a:r>
              <a:rPr lang="el-GR" sz="1600" dirty="0" err="1" smtClean="0">
                <a:latin typeface="Calibri" pitchFamily="34" charset="0"/>
                <a:cs typeface="Calibri" pitchFamily="34" charset="0"/>
              </a:rPr>
              <a:t>Ρούνι</a:t>
            </a:r>
            <a:r>
              <a:rPr lang="el-GR" sz="1600" dirty="0" smtClean="0">
                <a:latin typeface="Calibri" pitchFamily="34" charset="0"/>
                <a:cs typeface="Calibri" pitchFamily="34" charset="0"/>
              </a:rPr>
              <a:t>, το ύπουλο κακό γουρούνι, το γκρεμίζει με το σφυρί </a:t>
            </a:r>
            <a:r>
              <a:rPr lang="el-GR" sz="1600" dirty="0" err="1" smtClean="0">
                <a:latin typeface="Calibri" pitchFamily="34" charset="0"/>
                <a:cs typeface="Calibri" pitchFamily="34" charset="0"/>
              </a:rPr>
              <a:t>του.Όταν</a:t>
            </a:r>
            <a:r>
              <a:rPr lang="el-GR" sz="1600" dirty="0" smtClean="0">
                <a:latin typeface="Calibri" pitchFamily="34" charset="0"/>
                <a:cs typeface="Calibri" pitchFamily="34" charset="0"/>
              </a:rPr>
              <a:t> χτίζουν ένα σπίτι από τσιμέντο, το γκρεμίζει με το κομπρεσέρ </a:t>
            </a:r>
            <a:r>
              <a:rPr lang="el-GR" sz="1600" dirty="0" err="1" smtClean="0">
                <a:latin typeface="Calibri" pitchFamily="34" charset="0"/>
                <a:cs typeface="Calibri" pitchFamily="34" charset="0"/>
              </a:rPr>
              <a:t>του!Τι</a:t>
            </a:r>
            <a:r>
              <a:rPr lang="el-GR" sz="1600" dirty="0" smtClean="0">
                <a:latin typeface="Calibri" pitchFamily="34" charset="0"/>
                <a:cs typeface="Calibri" pitchFamily="34" charset="0"/>
              </a:rPr>
              <a:t> πρέπει να κάνουν τα τρία μικρά </a:t>
            </a:r>
            <a:r>
              <a:rPr lang="el-GR" sz="1600" dirty="0" err="1" smtClean="0">
                <a:latin typeface="Calibri" pitchFamily="34" charset="0"/>
                <a:cs typeface="Calibri" pitchFamily="34" charset="0"/>
              </a:rPr>
              <a:t>λυκάκια</a:t>
            </a:r>
            <a:r>
              <a:rPr lang="el-GR" sz="1600" dirty="0" smtClean="0">
                <a:latin typeface="Calibri" pitchFamily="34" charset="0"/>
                <a:cs typeface="Calibri" pitchFamily="34" charset="0"/>
              </a:rPr>
              <a:t> για να </a:t>
            </a:r>
            <a:r>
              <a:rPr lang="el-GR" sz="1600" dirty="0" err="1" smtClean="0">
                <a:latin typeface="Calibri" pitchFamily="34" charset="0"/>
                <a:cs typeface="Calibri" pitchFamily="34" charset="0"/>
              </a:rPr>
              <a:t>γλιτώσουν;Ένα</a:t>
            </a:r>
            <a:r>
              <a:rPr lang="el-GR" sz="1600" dirty="0" smtClean="0">
                <a:latin typeface="Calibri" pitchFamily="34" charset="0"/>
                <a:cs typeface="Calibri" pitchFamily="34" charset="0"/>
              </a:rPr>
              <a:t> κλασικό πλέον παραμύθι για τη συμφιλίωση, την κατανόηση και την ειρήνη που έγινε παγκόσμιο </a:t>
            </a:r>
            <a:r>
              <a:rPr lang="el-GR" sz="1600" dirty="0" err="1" smtClean="0">
                <a:latin typeface="Calibri" pitchFamily="34" charset="0"/>
                <a:cs typeface="Calibri" pitchFamily="34" charset="0"/>
              </a:rPr>
              <a:t>μπεστ</a:t>
            </a:r>
            <a:r>
              <a:rPr lang="el-GR" sz="1600" dirty="0" smtClean="0">
                <a:latin typeface="Calibri" pitchFamily="34" charset="0"/>
                <a:cs typeface="Calibri" pitchFamily="34" charset="0"/>
              </a:rPr>
              <a:t>-</a:t>
            </a:r>
            <a:r>
              <a:rPr lang="el-GR" sz="1600" dirty="0" err="1" smtClean="0">
                <a:latin typeface="Calibri" pitchFamily="34" charset="0"/>
                <a:cs typeface="Calibri" pitchFamily="34" charset="0"/>
              </a:rPr>
              <a:t>σέλερ</a:t>
            </a:r>
            <a:r>
              <a:rPr lang="el-GR" sz="1600" dirty="0" smtClean="0">
                <a:latin typeface="Calibri" pitchFamily="34" charset="0"/>
                <a:cs typeface="Calibri" pitchFamily="34" charset="0"/>
              </a:rPr>
              <a:t>. </a:t>
            </a:r>
          </a:p>
          <a:p>
            <a:pPr>
              <a:buNone/>
            </a:pPr>
            <a:endParaRPr lang="el-GR" sz="1600" dirty="0" smtClean="0">
              <a:latin typeface="Calibri" pitchFamily="34" charset="0"/>
              <a:cs typeface="Calibri" pitchFamily="34" charset="0"/>
            </a:endParaRPr>
          </a:p>
          <a:p>
            <a:pPr>
              <a:buNone/>
            </a:pPr>
            <a:r>
              <a:rPr lang="el-GR" sz="2400" i="1" u="sng" dirty="0" smtClean="0">
                <a:latin typeface="Calibri" pitchFamily="34" charset="0"/>
                <a:cs typeface="Calibri" pitchFamily="34" charset="0"/>
              </a:rPr>
              <a:t>Ήρωες:</a:t>
            </a:r>
          </a:p>
          <a:p>
            <a:r>
              <a:rPr lang="el-GR" sz="2000" dirty="0" smtClean="0"/>
              <a:t>μαύρο, άσπρο, γκρίζο </a:t>
            </a:r>
            <a:r>
              <a:rPr lang="el-GR" sz="2000" dirty="0" err="1" smtClean="0"/>
              <a:t>λυκάκι</a:t>
            </a:r>
            <a:endParaRPr lang="el-GR" sz="2000" dirty="0" smtClean="0"/>
          </a:p>
          <a:p>
            <a:r>
              <a:rPr lang="el-GR" sz="2000" dirty="0" smtClean="0"/>
              <a:t> </a:t>
            </a:r>
            <a:r>
              <a:rPr lang="el-GR" sz="2000" dirty="0" err="1" smtClean="0"/>
              <a:t>ζιπ</a:t>
            </a:r>
            <a:r>
              <a:rPr lang="el-GR" sz="2000" dirty="0" smtClean="0"/>
              <a:t> </a:t>
            </a:r>
            <a:r>
              <a:rPr lang="el-GR" sz="2000" dirty="0" err="1" smtClean="0"/>
              <a:t>ζιπ</a:t>
            </a:r>
            <a:r>
              <a:rPr lang="el-GR" sz="2000" dirty="0" smtClean="0"/>
              <a:t> </a:t>
            </a:r>
            <a:r>
              <a:rPr lang="el-GR" sz="2000" dirty="0" err="1" smtClean="0"/>
              <a:t>Ζορό</a:t>
            </a:r>
            <a:r>
              <a:rPr lang="el-GR" sz="2000" dirty="0" smtClean="0"/>
              <a:t> το καγκουρό</a:t>
            </a:r>
          </a:p>
          <a:p>
            <a:r>
              <a:rPr lang="el-GR" sz="2000" dirty="0" smtClean="0"/>
              <a:t>μάστορας ο κάστορας</a:t>
            </a:r>
          </a:p>
          <a:p>
            <a:r>
              <a:rPr lang="el-GR" sz="2000" dirty="0" smtClean="0"/>
              <a:t> </a:t>
            </a:r>
            <a:r>
              <a:rPr lang="el-GR" sz="2000" dirty="0" err="1" smtClean="0"/>
              <a:t>ποπο</a:t>
            </a:r>
            <a:r>
              <a:rPr lang="el-GR" sz="2000" dirty="0" smtClean="0"/>
              <a:t> </a:t>
            </a:r>
            <a:r>
              <a:rPr lang="el-GR" sz="2000" dirty="0" err="1" smtClean="0"/>
              <a:t>λιμπόπο</a:t>
            </a:r>
            <a:r>
              <a:rPr lang="el-GR" sz="2000" dirty="0" smtClean="0"/>
              <a:t> ο ρινόκερος</a:t>
            </a:r>
          </a:p>
          <a:p>
            <a:r>
              <a:rPr lang="el-GR" sz="2000" dirty="0" smtClean="0"/>
              <a:t> </a:t>
            </a:r>
            <a:r>
              <a:rPr lang="el-GR" sz="2000" dirty="0" err="1" smtClean="0"/>
              <a:t>Φίνγκο</a:t>
            </a:r>
            <a:r>
              <a:rPr lang="el-GR" sz="2000" dirty="0" smtClean="0"/>
              <a:t> </a:t>
            </a:r>
            <a:r>
              <a:rPr lang="el-GR" sz="2000" dirty="0" err="1" smtClean="0"/>
              <a:t>Μίνγκο</a:t>
            </a:r>
            <a:r>
              <a:rPr lang="el-GR" sz="2000" dirty="0" smtClean="0"/>
              <a:t> το φλαμίνγκο</a:t>
            </a:r>
          </a:p>
          <a:p>
            <a:r>
              <a:rPr lang="el-GR" sz="2000" dirty="0" smtClean="0"/>
              <a:t>μητέρα λύκαινα</a:t>
            </a:r>
            <a:endParaRPr lang="el-GR" sz="2000" i="1" u="sng" dirty="0" smtClean="0">
              <a:latin typeface="Calibri" pitchFamily="34" charset="0"/>
              <a:cs typeface="Calibri"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«Τα τρία μικρά </a:t>
            </a:r>
            <a:r>
              <a:rPr lang="el-GR" sz="2800" dirty="0" err="1" smtClean="0"/>
              <a:t>λυκάκια</a:t>
            </a:r>
            <a:r>
              <a:rPr lang="el-GR" sz="2800" dirty="0" smtClean="0"/>
              <a:t>» – Ευγένιος </a:t>
            </a:r>
            <a:r>
              <a:rPr lang="el-GR" sz="2800" dirty="0" err="1" smtClean="0"/>
              <a:t>Τριβιζάς</a:t>
            </a:r>
            <a:endParaRPr lang="el-GR" sz="2800" dirty="0"/>
          </a:p>
        </p:txBody>
      </p:sp>
      <p:sp>
        <p:nvSpPr>
          <p:cNvPr id="3" name="2 - Θέση περιεχομένου"/>
          <p:cNvSpPr>
            <a:spLocks noGrp="1"/>
          </p:cNvSpPr>
          <p:nvPr>
            <p:ph idx="1"/>
          </p:nvPr>
        </p:nvSpPr>
        <p:spPr/>
        <p:txBody>
          <a:bodyPr>
            <a:normAutofit/>
          </a:bodyPr>
          <a:lstStyle/>
          <a:p>
            <a:r>
              <a:rPr lang="el-GR" sz="2400" dirty="0" smtClean="0"/>
              <a:t>Η πλήρης αντιστροφή ρόλων και προτύπων επιχειρείται µε πολλή επιτυχία στο </a:t>
            </a:r>
            <a:r>
              <a:rPr lang="el-GR" sz="2400" dirty="0" err="1" smtClean="0"/>
              <a:t>παραµύθι</a:t>
            </a:r>
            <a:r>
              <a:rPr lang="el-GR" sz="2400" dirty="0" smtClean="0"/>
              <a:t> Τα τρία µ</a:t>
            </a:r>
            <a:r>
              <a:rPr lang="el-GR" sz="2400" dirty="0" err="1" smtClean="0"/>
              <a:t>ικρά</a:t>
            </a:r>
            <a:r>
              <a:rPr lang="el-GR" sz="2400" dirty="0" smtClean="0"/>
              <a:t> </a:t>
            </a:r>
            <a:r>
              <a:rPr lang="el-GR" sz="2400" dirty="0" err="1" smtClean="0"/>
              <a:t>λυκάκια</a:t>
            </a:r>
            <a:r>
              <a:rPr lang="el-GR" sz="2400" dirty="0" smtClean="0"/>
              <a:t>. Η αντιστροφή στοχεύει ρηξικέλευθα στην ανανέωση του </a:t>
            </a:r>
            <a:r>
              <a:rPr lang="el-GR" sz="2400" dirty="0" err="1" smtClean="0"/>
              <a:t>περιεχοµένου</a:t>
            </a:r>
            <a:r>
              <a:rPr lang="el-GR" sz="2400" dirty="0" smtClean="0"/>
              <a:t> του </a:t>
            </a:r>
            <a:r>
              <a:rPr lang="el-GR" sz="2400" dirty="0" err="1" smtClean="0"/>
              <a:t>παραµυθικού</a:t>
            </a:r>
            <a:r>
              <a:rPr lang="el-GR" sz="2400" dirty="0" smtClean="0"/>
              <a:t> είδους (αντιστροφή καλού – κακού ).</a:t>
            </a:r>
          </a:p>
          <a:p>
            <a:pPr>
              <a:buNone/>
            </a:pPr>
            <a:endParaRPr lang="el-GR" sz="2400" dirty="0" smtClean="0"/>
          </a:p>
          <a:p>
            <a:r>
              <a:rPr lang="el-GR" sz="2400" dirty="0" smtClean="0"/>
              <a:t>Ο τρόπος αυτός λογοτεχνικότητας είναι </a:t>
            </a:r>
            <a:r>
              <a:rPr lang="el-GR" sz="2400" dirty="0" err="1" smtClean="0"/>
              <a:t>συνδυασµένος</a:t>
            </a:r>
            <a:r>
              <a:rPr lang="el-GR" sz="2400" dirty="0" smtClean="0"/>
              <a:t>, άλλοτε µε το </a:t>
            </a:r>
            <a:r>
              <a:rPr lang="el-GR" sz="2400" dirty="0" err="1" smtClean="0"/>
              <a:t>χιούµορ</a:t>
            </a:r>
            <a:r>
              <a:rPr lang="el-GR" sz="2400" dirty="0" smtClean="0"/>
              <a:t> και τη σάτιρα και άλλοτε µε το </a:t>
            </a:r>
            <a:r>
              <a:rPr lang="el-GR" sz="2400" dirty="0" err="1" smtClean="0"/>
              <a:t>χιούµορ</a:t>
            </a:r>
            <a:r>
              <a:rPr lang="el-GR" sz="2400" dirty="0" smtClean="0"/>
              <a:t> και τη λεκτική φαντασία σε όλα σχεδόν τα έργα του.</a:t>
            </a:r>
            <a:endParaRPr lang="el-GR"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t>Μιγκέλ ντε Θερβάντες </a:t>
            </a:r>
            <a:r>
              <a:rPr lang="el-GR" sz="3600" dirty="0" err="1" smtClean="0"/>
              <a:t>Σααβέδρα</a:t>
            </a:r>
            <a:r>
              <a:rPr lang="el-GR" sz="3600" dirty="0" smtClean="0"/>
              <a:t> (</a:t>
            </a:r>
            <a:r>
              <a:rPr lang="el-GR" sz="3600" dirty="0" err="1" smtClean="0"/>
              <a:t>Don</a:t>
            </a:r>
            <a:r>
              <a:rPr lang="el-GR" sz="3600" dirty="0" smtClean="0"/>
              <a:t> </a:t>
            </a:r>
            <a:r>
              <a:rPr lang="el-GR" sz="3600" dirty="0" err="1" smtClean="0"/>
              <a:t>Miguel</a:t>
            </a:r>
            <a:r>
              <a:rPr lang="el-GR" sz="3600" dirty="0" smtClean="0"/>
              <a:t> </a:t>
            </a:r>
            <a:r>
              <a:rPr lang="el-GR" sz="3600" dirty="0" err="1" smtClean="0"/>
              <a:t>de</a:t>
            </a:r>
            <a:r>
              <a:rPr lang="el-GR" sz="3600" dirty="0" smtClean="0"/>
              <a:t> </a:t>
            </a:r>
            <a:r>
              <a:rPr lang="el-GR" sz="3600" dirty="0" err="1" smtClean="0"/>
              <a:t>Cervantes</a:t>
            </a:r>
            <a:r>
              <a:rPr lang="el-GR" sz="3600" dirty="0" smtClean="0"/>
              <a:t> y </a:t>
            </a:r>
            <a:r>
              <a:rPr lang="el-GR" sz="3600" dirty="0" err="1" smtClean="0"/>
              <a:t>Saavedra</a:t>
            </a:r>
            <a:r>
              <a:rPr lang="el-GR" sz="3600" dirty="0" smtClean="0"/>
              <a:t>)</a:t>
            </a:r>
            <a:endParaRPr lang="el-GR" sz="3600" dirty="0"/>
          </a:p>
        </p:txBody>
      </p:sp>
      <p:sp>
        <p:nvSpPr>
          <p:cNvPr id="3" name="2 - Θέση περιεχομένου"/>
          <p:cNvSpPr>
            <a:spLocks noGrp="1"/>
          </p:cNvSpPr>
          <p:nvPr>
            <p:ph idx="1"/>
          </p:nvPr>
        </p:nvSpPr>
        <p:spPr>
          <a:xfrm>
            <a:off x="395536" y="1447800"/>
            <a:ext cx="5904656" cy="5410200"/>
          </a:xfrm>
        </p:spPr>
        <p:txBody>
          <a:bodyPr>
            <a:normAutofit/>
          </a:bodyPr>
          <a:lstStyle/>
          <a:p>
            <a:pPr>
              <a:buNone/>
            </a:pPr>
            <a:r>
              <a:rPr lang="el-GR" sz="2000" dirty="0" smtClean="0"/>
              <a:t>(29 Σεπτεμβρίου 1547 – 22 Απριλίου 1616) ήταν Ισπανός λογοτέχνης, ποιητής και θεατρικός συγγραφέας. </a:t>
            </a:r>
          </a:p>
          <a:p>
            <a:pPr>
              <a:buNone/>
            </a:pPr>
            <a:endParaRPr lang="el-GR" sz="2000" dirty="0" smtClean="0"/>
          </a:p>
          <a:p>
            <a:pPr>
              <a:buNone/>
            </a:pPr>
            <a:r>
              <a:rPr lang="el-GR" sz="2000" dirty="0" smtClean="0"/>
              <a:t>Το έργο του ανήκει χρονικά στη «χρυσή εποχή» (</a:t>
            </a:r>
            <a:r>
              <a:rPr lang="el-GR" sz="2000" dirty="0" err="1" smtClean="0"/>
              <a:t>περ</a:t>
            </a:r>
            <a:r>
              <a:rPr lang="el-GR" sz="2000" dirty="0" smtClean="0"/>
              <a:t>. 1492-1648) της Ισπανίας, κατά την οποία παρατηρήθηκε μία εξαιρετική άνθιση στις τέχνες, ενώ ο ίδιος αποτελεί έναν από τους μείζονες λογοτέχνες παγκοσμίως. </a:t>
            </a:r>
          </a:p>
          <a:p>
            <a:pPr>
              <a:buNone/>
            </a:pPr>
            <a:endParaRPr lang="el-GR" sz="2000" dirty="0" smtClean="0"/>
          </a:p>
          <a:p>
            <a:pPr>
              <a:buNone/>
            </a:pPr>
            <a:r>
              <a:rPr lang="el-GR" sz="2000" dirty="0" smtClean="0"/>
              <a:t>Το διασημότερο μυθιστόρημά του, ο Δον Κιχώτης, συγκαταλέγεται στα κλασικά έργα της παγκόσμιας λογοτεχνίας, μεταφρασμένο σε περισσότερες από εξήντα γλώσσες και έχοντας υποβληθεί σε συστηματική ανάλυση και κριτικό σχολιασμό από το 18ο αιώνα.</a:t>
            </a:r>
          </a:p>
          <a:p>
            <a:endParaRPr lang="el-GR" sz="2000" dirty="0"/>
          </a:p>
        </p:txBody>
      </p:sp>
      <p:pic>
        <p:nvPicPr>
          <p:cNvPr id="4" name="3 - Εικόνα" descr="nea-acropoli-miguel-de-cervantes_0.jpg"/>
          <p:cNvPicPr>
            <a:picLocks noChangeAspect="1"/>
          </p:cNvPicPr>
          <p:nvPr/>
        </p:nvPicPr>
        <p:blipFill>
          <a:blip r:embed="rId2" cstate="print"/>
          <a:stretch>
            <a:fillRect/>
          </a:stretch>
        </p:blipFill>
        <p:spPr>
          <a:xfrm>
            <a:off x="5868144" y="1484784"/>
            <a:ext cx="3011243" cy="1656184"/>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03648" y="0"/>
            <a:ext cx="7498080" cy="1143000"/>
          </a:xfrm>
        </p:spPr>
        <p:txBody>
          <a:bodyPr>
            <a:noAutofit/>
          </a:bodyPr>
          <a:lstStyle/>
          <a:p>
            <a:r>
              <a:rPr lang="el-GR" sz="3200" dirty="0" smtClean="0"/>
              <a:t>«Δον Κιχώτης» - Μιγκέλ ντε Θερβάντες, 1605</a:t>
            </a:r>
            <a:endParaRPr lang="el-GR" sz="3200" dirty="0"/>
          </a:p>
        </p:txBody>
      </p:sp>
      <p:sp>
        <p:nvSpPr>
          <p:cNvPr id="3" name="2 - Θέση περιεχομένου"/>
          <p:cNvSpPr>
            <a:spLocks noGrp="1"/>
          </p:cNvSpPr>
          <p:nvPr>
            <p:ph idx="1"/>
          </p:nvPr>
        </p:nvSpPr>
        <p:spPr>
          <a:xfrm>
            <a:off x="1187624" y="1124744"/>
            <a:ext cx="7746064" cy="5472608"/>
          </a:xfrm>
        </p:spPr>
        <p:txBody>
          <a:bodyPr>
            <a:normAutofit lnSpcReduction="10000"/>
          </a:bodyPr>
          <a:lstStyle/>
          <a:p>
            <a:pPr>
              <a:buNone/>
            </a:pPr>
            <a:r>
              <a:rPr lang="el-GR" sz="2400" i="1" u="sng" dirty="0" smtClean="0">
                <a:latin typeface="Calibri" pitchFamily="34" charset="0"/>
                <a:cs typeface="Calibri" pitchFamily="34" charset="0"/>
              </a:rPr>
              <a:t>Πλοκή:</a:t>
            </a:r>
          </a:p>
          <a:p>
            <a:pPr>
              <a:buNone/>
            </a:pPr>
            <a:r>
              <a:rPr lang="el-GR" sz="1600" dirty="0" smtClean="0">
                <a:latin typeface="Calibri" pitchFamily="34" charset="0"/>
                <a:cs typeface="Calibri" pitchFamily="34" charset="0"/>
              </a:rPr>
              <a:t>Η ιστορία  εκτυλίσσεται στην Ισπανία. Ένας ευγενής ζει εκεί με την ανιψιά του και τους υπηρέτες του διαβάζοντας πολλά βιβλία. το βιβλίο του Μιγκέλ ντε </a:t>
            </a:r>
            <a:r>
              <a:rPr lang="el-GR" sz="1600" dirty="0" err="1" smtClean="0">
                <a:latin typeface="Calibri" pitchFamily="34" charset="0"/>
                <a:cs typeface="Calibri" pitchFamily="34" charset="0"/>
              </a:rPr>
              <a:t>θερβάντες</a:t>
            </a:r>
            <a:r>
              <a:rPr lang="el-GR" sz="1600" dirty="0" smtClean="0">
                <a:latin typeface="Calibri" pitchFamily="34" charset="0"/>
                <a:cs typeface="Calibri" pitchFamily="34" charset="0"/>
              </a:rPr>
              <a:t> του κάνει εντύπωση και χωρίς δεύτερη σκέψη πείθει τον εαυτό του ότι είναι ο Δον Κιχώτης. . Ο Δον Κιχώτης πιστεύοντας πως είναι ταγμένος για να πολεμήσει το κακό ξεκινά κάτω από τους ιερούς όρκους της Ιπποσύνης ένα ταξίδι του νου, ένα ταξίδι στις σκιές, ένα ταξίδι έξω από την πραγματικότητα. </a:t>
            </a:r>
            <a:r>
              <a:rPr lang="el-GR" sz="1600" dirty="0" err="1" smtClean="0">
                <a:latin typeface="Calibri" pitchFamily="34" charset="0"/>
                <a:cs typeface="Calibri" pitchFamily="34" charset="0"/>
              </a:rPr>
              <a:t>Συντροφοί</a:t>
            </a:r>
            <a:r>
              <a:rPr lang="el-GR" sz="1600" dirty="0" smtClean="0">
                <a:latin typeface="Calibri" pitchFamily="34" charset="0"/>
                <a:cs typeface="Calibri" pitchFamily="34" charset="0"/>
              </a:rPr>
              <a:t> του ο </a:t>
            </a:r>
            <a:r>
              <a:rPr lang="el-GR" sz="1600" dirty="0" err="1" smtClean="0">
                <a:latin typeface="Calibri" pitchFamily="34" charset="0"/>
                <a:cs typeface="Calibri" pitchFamily="34" charset="0"/>
              </a:rPr>
              <a:t>Σάντσο</a:t>
            </a:r>
            <a:r>
              <a:rPr lang="el-GR" sz="1600" dirty="0" smtClean="0">
                <a:latin typeface="Calibri" pitchFamily="34" charset="0"/>
                <a:cs typeface="Calibri" pitchFamily="34" charset="0"/>
              </a:rPr>
              <a:t> </a:t>
            </a:r>
            <a:r>
              <a:rPr lang="el-GR" sz="1600" dirty="0" err="1" smtClean="0">
                <a:latin typeface="Calibri" pitchFamily="34" charset="0"/>
                <a:cs typeface="Calibri" pitchFamily="34" charset="0"/>
              </a:rPr>
              <a:t>Πάντσα</a:t>
            </a:r>
            <a:r>
              <a:rPr lang="el-GR" sz="1600" dirty="0" smtClean="0">
                <a:latin typeface="Calibri" pitchFamily="34" charset="0"/>
                <a:cs typeface="Calibri" pitchFamily="34" charset="0"/>
              </a:rPr>
              <a:t>, ο πιστός του υπηρέτης, ο </a:t>
            </a:r>
            <a:r>
              <a:rPr lang="el-GR" sz="1600" dirty="0" err="1" smtClean="0">
                <a:latin typeface="Calibri" pitchFamily="34" charset="0"/>
                <a:cs typeface="Calibri" pitchFamily="34" charset="0"/>
              </a:rPr>
              <a:t>Ροσινάντης</a:t>
            </a:r>
            <a:r>
              <a:rPr lang="el-GR" sz="1600" dirty="0" smtClean="0">
                <a:latin typeface="Calibri" pitchFamily="34" charset="0"/>
                <a:cs typeface="Calibri" pitchFamily="34" charset="0"/>
              </a:rPr>
              <a:t> το άλογό του, η αγαπημένη του </a:t>
            </a:r>
            <a:r>
              <a:rPr lang="el-GR" sz="1600" dirty="0" err="1" smtClean="0">
                <a:latin typeface="Calibri" pitchFamily="34" charset="0"/>
                <a:cs typeface="Calibri" pitchFamily="34" charset="0"/>
              </a:rPr>
              <a:t>Δουλτσινέα</a:t>
            </a:r>
            <a:r>
              <a:rPr lang="el-GR" sz="1600" dirty="0" smtClean="0">
                <a:latin typeface="Calibri" pitchFamily="34" charset="0"/>
                <a:cs typeface="Calibri" pitchFamily="34" charset="0"/>
              </a:rPr>
              <a:t> αλλά και ένα πλήθος άλλων που βρίσκονται στο δρόμο του άθελά τους και παίρνουν τη μορφή που ο ίδιος τους δίνει. Εχθροί του οι Γίγαντες-Ανεμόμυλοι αλλά και όσοι προκαλούν την αδικία. </a:t>
            </a:r>
          </a:p>
          <a:p>
            <a:pPr>
              <a:buNone/>
            </a:pPr>
            <a:endParaRPr lang="el-GR" sz="1600" dirty="0" smtClean="0">
              <a:latin typeface="Calibri" pitchFamily="34" charset="0"/>
              <a:cs typeface="Calibri" pitchFamily="34" charset="0"/>
            </a:endParaRPr>
          </a:p>
          <a:p>
            <a:pPr>
              <a:buNone/>
            </a:pPr>
            <a:r>
              <a:rPr lang="el-GR" sz="2400" i="1" u="sng" dirty="0" smtClean="0">
                <a:latin typeface="Calibri" pitchFamily="34" charset="0"/>
                <a:cs typeface="Calibri" pitchFamily="34" charset="0"/>
              </a:rPr>
              <a:t>Ήρωες:</a:t>
            </a:r>
          </a:p>
          <a:p>
            <a:r>
              <a:rPr lang="el-GR" sz="1800" dirty="0" err="1" smtClean="0">
                <a:latin typeface="Calibri" pitchFamily="34" charset="0"/>
                <a:cs typeface="Calibri" pitchFamily="34" charset="0"/>
              </a:rPr>
              <a:t>Δόν</a:t>
            </a:r>
            <a:r>
              <a:rPr lang="el-GR" sz="1800" dirty="0" smtClean="0">
                <a:latin typeface="Calibri" pitchFamily="34" charset="0"/>
                <a:cs typeface="Calibri" pitchFamily="34" charset="0"/>
              </a:rPr>
              <a:t> Κιχώτης</a:t>
            </a:r>
          </a:p>
          <a:p>
            <a:r>
              <a:rPr lang="el-GR" sz="1800" dirty="0" err="1" smtClean="0">
                <a:latin typeface="Calibri" pitchFamily="34" charset="0"/>
                <a:cs typeface="Calibri" pitchFamily="34" charset="0"/>
              </a:rPr>
              <a:t>Σάντσο</a:t>
            </a:r>
            <a:r>
              <a:rPr lang="el-GR" sz="1800" dirty="0" smtClean="0">
                <a:latin typeface="Calibri" pitchFamily="34" charset="0"/>
                <a:cs typeface="Calibri" pitchFamily="34" charset="0"/>
              </a:rPr>
              <a:t> </a:t>
            </a:r>
            <a:r>
              <a:rPr lang="el-GR" sz="1800" dirty="0" err="1" smtClean="0">
                <a:latin typeface="Calibri" pitchFamily="34" charset="0"/>
                <a:cs typeface="Calibri" pitchFamily="34" charset="0"/>
              </a:rPr>
              <a:t>Πάντσα</a:t>
            </a:r>
            <a:endParaRPr lang="el-GR" sz="1800" dirty="0" smtClean="0">
              <a:latin typeface="Calibri" pitchFamily="34" charset="0"/>
              <a:cs typeface="Calibri" pitchFamily="34" charset="0"/>
            </a:endParaRPr>
          </a:p>
          <a:p>
            <a:r>
              <a:rPr lang="el-GR" sz="1800" dirty="0" err="1" smtClean="0">
                <a:latin typeface="Calibri" pitchFamily="34" charset="0"/>
                <a:cs typeface="Calibri" pitchFamily="34" charset="0"/>
              </a:rPr>
              <a:t>Ροσινάντης</a:t>
            </a:r>
            <a:r>
              <a:rPr lang="el-GR" sz="1800" dirty="0" smtClean="0">
                <a:latin typeface="Calibri" pitchFamily="34" charset="0"/>
                <a:cs typeface="Calibri" pitchFamily="34" charset="0"/>
              </a:rPr>
              <a:t> το άλογό </a:t>
            </a:r>
          </a:p>
          <a:p>
            <a:r>
              <a:rPr lang="el-GR" sz="1800" dirty="0" err="1" smtClean="0">
                <a:latin typeface="Calibri" pitchFamily="34" charset="0"/>
                <a:cs typeface="Calibri" pitchFamily="34" charset="0"/>
              </a:rPr>
              <a:t>Δουλτσινέα</a:t>
            </a:r>
            <a:endParaRPr lang="el-GR" sz="1800" dirty="0" smtClean="0">
              <a:latin typeface="Calibri" pitchFamily="34" charset="0"/>
              <a:cs typeface="Calibri" pitchFamily="34" charset="0"/>
            </a:endParaRPr>
          </a:p>
          <a:p>
            <a:r>
              <a:rPr lang="el-GR" sz="1800" dirty="0" smtClean="0">
                <a:latin typeface="Calibri" pitchFamily="34" charset="0"/>
                <a:cs typeface="Calibri" pitchFamily="34" charset="0"/>
              </a:rPr>
              <a:t>περαστικοί</a:t>
            </a:r>
          </a:p>
          <a:p>
            <a:endParaRPr lang="el-GR" sz="1800" dirty="0">
              <a:latin typeface="Calibri" pitchFamily="34" charset="0"/>
              <a:cs typeface="Calibri"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smtClean="0"/>
              <a:t>«Δον Κιχώτης» - Μιγκέλ ντε Θερβάντες</a:t>
            </a:r>
            <a:endParaRPr lang="el-GR" sz="3200" dirty="0"/>
          </a:p>
        </p:txBody>
      </p:sp>
      <p:sp>
        <p:nvSpPr>
          <p:cNvPr id="3" name="2 - Θέση περιεχομένου"/>
          <p:cNvSpPr>
            <a:spLocks noGrp="1"/>
          </p:cNvSpPr>
          <p:nvPr>
            <p:ph idx="1"/>
          </p:nvPr>
        </p:nvSpPr>
        <p:spPr/>
        <p:txBody>
          <a:bodyPr>
            <a:normAutofit lnSpcReduction="10000"/>
          </a:bodyPr>
          <a:lstStyle/>
          <a:p>
            <a:r>
              <a:rPr lang="el-GR" sz="2400" dirty="0" smtClean="0"/>
              <a:t>Το ζητούμενο στο παρόν κείμενο είναι να αντλεί ο αναγνώστης την ποιοτική απόλαυσή του από τη δεξαμενή της </a:t>
            </a:r>
            <a:r>
              <a:rPr lang="el-GR" sz="2400" dirty="0" err="1" smtClean="0"/>
              <a:t>θερβαντινής</a:t>
            </a:r>
            <a:r>
              <a:rPr lang="el-GR" sz="2400" dirty="0" smtClean="0"/>
              <a:t> </a:t>
            </a:r>
            <a:r>
              <a:rPr lang="el-GR" sz="2400" i="1" dirty="0" smtClean="0"/>
              <a:t>ειρωνείας. </a:t>
            </a:r>
            <a:r>
              <a:rPr lang="el-GR" sz="2400" dirty="0" smtClean="0"/>
              <a:t>Κάτι τέτοιο εμπλέκει στις διεργασίες πρόσληψης το ερμηνευτικό ερώτημα σχετικά με την ύπαρξη πολεμικής προθέσεως του Θερβάντες έναντι του ιπποτικού μύθου.</a:t>
            </a:r>
          </a:p>
          <a:p>
            <a:endParaRPr lang="el-GR" sz="2400" dirty="0" smtClean="0"/>
          </a:p>
          <a:p>
            <a:r>
              <a:rPr lang="el-GR" sz="2400" dirty="0" smtClean="0"/>
              <a:t>H παρωδία είναι το κύριο εργαλείο της κριτικής, αλλά και την αμβλύνει αισθητά: ο Θερβάντες, λ.χ., δεν πλησιάζει το ιπποτικό παραμύθι με την αγέλαστη επιθετικότητα της Ιεράς Εξέτασης αλλά με διάθεση ιλαρή και στοργική.</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0"/>
            <a:ext cx="7498080" cy="1143000"/>
          </a:xfrm>
        </p:spPr>
        <p:txBody>
          <a:bodyPr/>
          <a:lstStyle/>
          <a:p>
            <a:r>
              <a:rPr lang="el-GR" dirty="0" smtClean="0"/>
              <a:t>Είδη χιούμορ</a:t>
            </a:r>
            <a:endParaRPr lang="el-GR" dirty="0"/>
          </a:p>
        </p:txBody>
      </p:sp>
      <p:graphicFrame>
        <p:nvGraphicFramePr>
          <p:cNvPr id="9" name="8 - Θέση περιεχομένου"/>
          <p:cNvGraphicFramePr>
            <a:graphicFrameLocks noGrp="1"/>
          </p:cNvGraphicFramePr>
          <p:nvPr>
            <p:ph idx="1"/>
          </p:nvPr>
        </p:nvGraphicFramePr>
        <p:xfrm>
          <a:off x="899592" y="620688"/>
          <a:ext cx="8244408" cy="5949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 TextBox"/>
          <p:cNvSpPr txBox="1"/>
          <p:nvPr/>
        </p:nvSpPr>
        <p:spPr>
          <a:xfrm>
            <a:off x="4211960" y="3573016"/>
            <a:ext cx="1872208" cy="584775"/>
          </a:xfrm>
          <a:prstGeom prst="rect">
            <a:avLst/>
          </a:prstGeom>
          <a:noFill/>
        </p:spPr>
        <p:txBody>
          <a:bodyPr wrap="square" rtlCol="0">
            <a:spAutoFit/>
          </a:bodyPr>
          <a:lstStyle/>
          <a:p>
            <a:r>
              <a:rPr lang="el-GR" sz="3200" dirty="0" smtClean="0"/>
              <a:t>Χιούμορ</a:t>
            </a:r>
            <a:endParaRPr lang="el-GR"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παρωδία </a:t>
            </a:r>
            <a:endParaRPr lang="el-GR" dirty="0"/>
          </a:p>
        </p:txBody>
      </p:sp>
      <p:sp>
        <p:nvSpPr>
          <p:cNvPr id="3" name="2 - Θέση περιεχομένου"/>
          <p:cNvSpPr>
            <a:spLocks noGrp="1"/>
          </p:cNvSpPr>
          <p:nvPr>
            <p:ph idx="1"/>
          </p:nvPr>
        </p:nvSpPr>
        <p:spPr>
          <a:xfrm>
            <a:off x="1259632" y="1412776"/>
            <a:ext cx="7498080" cy="4800600"/>
          </a:xfrm>
        </p:spPr>
        <p:txBody>
          <a:bodyPr>
            <a:normAutofit lnSpcReduction="10000"/>
          </a:bodyPr>
          <a:lstStyle/>
          <a:p>
            <a:pPr algn="just">
              <a:lnSpc>
                <a:spcPct val="150000"/>
              </a:lnSpc>
            </a:pPr>
            <a:r>
              <a:rPr lang="el-GR" sz="2200" dirty="0" smtClean="0">
                <a:latin typeface="Calibri" pitchFamily="34" charset="0"/>
                <a:cs typeface="Calibri" pitchFamily="34" charset="0"/>
              </a:rPr>
              <a:t>Η λέξη </a:t>
            </a:r>
            <a:r>
              <a:rPr lang="el-GR" sz="2200" b="1" dirty="0" smtClean="0">
                <a:latin typeface="Calibri" pitchFamily="34" charset="0"/>
                <a:cs typeface="Calibri" pitchFamily="34" charset="0"/>
              </a:rPr>
              <a:t>παρωδία</a:t>
            </a:r>
            <a:r>
              <a:rPr lang="el-GR" sz="2200" dirty="0" smtClean="0">
                <a:latin typeface="Calibri" pitchFamily="34" charset="0"/>
                <a:cs typeface="Calibri" pitchFamily="34" charset="0"/>
              </a:rPr>
              <a:t> χαρακτηρίζει κάθε ανθρώπινη ενέργεια που έχει σαν σκοπό της να μειώσει ή διακωμωδήσει μια άλλη ενέργεια που δεν έγινε όπως έπρεπε. </a:t>
            </a:r>
          </a:p>
          <a:p>
            <a:pPr algn="just">
              <a:lnSpc>
                <a:spcPct val="150000"/>
              </a:lnSpc>
              <a:buNone/>
            </a:pPr>
            <a:endParaRPr lang="el-GR" sz="2000" dirty="0" smtClean="0">
              <a:latin typeface="Calibri" pitchFamily="34" charset="0"/>
              <a:cs typeface="Calibri" pitchFamily="34" charset="0"/>
            </a:endParaRPr>
          </a:p>
          <a:p>
            <a:pPr algn="just">
              <a:lnSpc>
                <a:spcPct val="150000"/>
              </a:lnSpc>
            </a:pPr>
            <a:r>
              <a:rPr lang="el-GR" sz="2000" dirty="0" smtClean="0">
                <a:latin typeface="Calibri" pitchFamily="34" charset="0"/>
                <a:cs typeface="Calibri" pitchFamily="34" charset="0"/>
              </a:rPr>
              <a:t>Στην καθομιλουμένη συχνά αναφέρονται οι εκφράσεις: "παρωδία δίκης", "παρωδία αγώνα", "παρωδία εκλογών" που σημαίνει ότι δεν τηρήθηκαν οι κανόνες διεξαγωγής τους με αποτέλεσμα τη γελιοποίηση ακόμα και απαξίωση της όλης διαδικασίας. Υπάρχουν επίσης οι εκφράσεις: "παρωδία έργου" που αναφέρεται για τα λογοτεχνικά έργα ή θεάματα</a:t>
            </a:r>
            <a:r>
              <a:rPr lang="el-GR" sz="2200" dirty="0" smtClean="0">
                <a:latin typeface="Calibri" pitchFamily="34" charset="0"/>
                <a:cs typeface="Calibri" pitchFamily="34" charset="0"/>
              </a:rPr>
              <a:t>.</a:t>
            </a:r>
            <a:endParaRPr lang="el-GR" sz="22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κίνητρα της παρωδίας</a:t>
            </a:r>
            <a:endParaRPr lang="el-GR" dirty="0"/>
          </a:p>
        </p:txBody>
      </p:sp>
      <p:sp>
        <p:nvSpPr>
          <p:cNvPr id="3" name="2 - Θέση περιεχομένου"/>
          <p:cNvSpPr>
            <a:spLocks noGrp="1"/>
          </p:cNvSpPr>
          <p:nvPr>
            <p:ph idx="1"/>
          </p:nvPr>
        </p:nvSpPr>
        <p:spPr>
          <a:xfrm>
            <a:off x="1115616" y="1484784"/>
            <a:ext cx="7818072" cy="4763616"/>
          </a:xfrm>
        </p:spPr>
        <p:txBody>
          <a:bodyPr>
            <a:normAutofit/>
          </a:bodyPr>
          <a:lstStyle/>
          <a:p>
            <a:endParaRPr lang="el-GR" sz="2800" dirty="0" smtClean="0"/>
          </a:p>
          <a:p>
            <a:endParaRPr lang="el-GR" sz="2800" dirty="0" smtClean="0"/>
          </a:p>
          <a:p>
            <a:r>
              <a:rPr lang="el-GR" sz="2800" dirty="0" smtClean="0"/>
              <a:t>Περιφρόνηση → περιπαικτική μίμηση → διακωμώδηση </a:t>
            </a:r>
          </a:p>
          <a:p>
            <a:pPr>
              <a:buNone/>
            </a:pPr>
            <a:endParaRPr lang="el-GR" sz="2800" dirty="0" smtClean="0"/>
          </a:p>
          <a:p>
            <a:r>
              <a:rPr lang="el-GR" sz="2800" dirty="0" smtClean="0"/>
              <a:t>Θαυμασμός → </a:t>
            </a:r>
            <a:r>
              <a:rPr lang="el-GR" sz="2800" dirty="0" err="1" smtClean="0"/>
              <a:t>μίμηση→</a:t>
            </a:r>
            <a:r>
              <a:rPr lang="el-GR" sz="2800" dirty="0" smtClean="0"/>
              <a:t> αναμέτρηση/βελτίωση </a:t>
            </a:r>
            <a:endParaRPr lang="el-GR"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Παρωδία   ≠  Σάτιρα </a:t>
            </a:r>
            <a:br>
              <a:rPr lang="el-GR" dirty="0" smtClean="0"/>
            </a:br>
            <a:endParaRPr lang="el-GR" dirty="0"/>
          </a:p>
        </p:txBody>
      </p:sp>
      <p:sp>
        <p:nvSpPr>
          <p:cNvPr id="3" name="2 - Θέση περιεχομένου"/>
          <p:cNvSpPr>
            <a:spLocks noGrp="1"/>
          </p:cNvSpPr>
          <p:nvPr>
            <p:ph idx="1"/>
          </p:nvPr>
        </p:nvSpPr>
        <p:spPr/>
        <p:txBody>
          <a:bodyPr>
            <a:normAutofit/>
          </a:bodyPr>
          <a:lstStyle/>
          <a:p>
            <a:pPr>
              <a:buNone/>
            </a:pPr>
            <a:r>
              <a:rPr lang="el-GR" sz="2400" dirty="0" smtClean="0"/>
              <a:t>Η πρώτη βασική διάκριση έγκειται στο γεγονός ότι η σάτιρα αναφέρεται σε πρόσωπα, πράγματα ή θέματα και η παρωδία σε λέξεις. Πολλοί θεωρητικοί χρησιμοποιούν τον όρο παρωδία σαν να ήταν μια μορφή σάτιρας.</a:t>
            </a:r>
          </a:p>
          <a:p>
            <a:pPr>
              <a:buNone/>
            </a:pPr>
            <a:r>
              <a:rPr lang="el-GR" sz="2400" dirty="0" smtClean="0"/>
              <a:t>Η σάτιρα χρησιμοποιεί μορφές παρωδίας για να πετύχει το σκοπό της όταν χρειάζεται ως μέσο της τη διαφοροποίηση του κειμένου.</a:t>
            </a:r>
          </a:p>
          <a:p>
            <a:pPr>
              <a:buNone/>
            </a:pPr>
            <a:r>
              <a:rPr lang="el-GR" sz="2400" dirty="0" smtClean="0"/>
              <a:t>Τέλος, η σάτιρα δεν περιορίζεται στη μίμηση, ανατροπή ή παράθεση άλλων λογοτεχνικών κειμένων.</a:t>
            </a:r>
            <a:endParaRPr lang="el-G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00608" y="0"/>
            <a:ext cx="7772400" cy="1470025"/>
          </a:xfrm>
        </p:spPr>
        <p:txBody>
          <a:bodyPr/>
          <a:lstStyle/>
          <a:p>
            <a:pPr algn="ctr"/>
            <a:r>
              <a:rPr lang="el-GR" dirty="0" smtClean="0"/>
              <a:t>Ιωάννης Ψυχάρης</a:t>
            </a:r>
            <a:endParaRPr lang="el-GR" dirty="0"/>
          </a:p>
        </p:txBody>
      </p:sp>
      <p:sp>
        <p:nvSpPr>
          <p:cNvPr id="3" name="2 - Υπότιτλος"/>
          <p:cNvSpPr>
            <a:spLocks noGrp="1"/>
          </p:cNvSpPr>
          <p:nvPr>
            <p:ph type="subTitle" idx="1"/>
          </p:nvPr>
        </p:nvSpPr>
        <p:spPr>
          <a:xfrm>
            <a:off x="0" y="1628800"/>
            <a:ext cx="6012160" cy="1296144"/>
          </a:xfrm>
        </p:spPr>
        <p:txBody>
          <a:bodyPr>
            <a:noAutofit/>
          </a:bodyPr>
          <a:lstStyle/>
          <a:p>
            <a:pPr lvl="1" algn="l"/>
            <a:r>
              <a:rPr lang="el-GR" sz="1600" dirty="0" smtClean="0">
                <a:solidFill>
                  <a:schemeClr val="tx1"/>
                </a:solidFill>
              </a:rPr>
              <a:t>Ο Γιάννης Ψυχάρης (</a:t>
            </a:r>
            <a:r>
              <a:rPr lang="el-GR" sz="1600" dirty="0" err="1" smtClean="0">
                <a:solidFill>
                  <a:schemeClr val="tx1"/>
                </a:solidFill>
              </a:rPr>
              <a:t>Οδυσσός</a:t>
            </a:r>
            <a:r>
              <a:rPr lang="el-GR" sz="1600" dirty="0" smtClean="0">
                <a:solidFill>
                  <a:schemeClr val="tx1"/>
                </a:solidFill>
              </a:rPr>
              <a:t>, 15 </a:t>
            </a:r>
            <a:r>
              <a:rPr lang="el-GR" sz="1600" dirty="0" err="1" smtClean="0">
                <a:solidFill>
                  <a:schemeClr val="tx1"/>
                </a:solidFill>
              </a:rPr>
              <a:t>Μαίου</a:t>
            </a:r>
            <a:r>
              <a:rPr lang="el-GR" sz="1600" dirty="0" smtClean="0">
                <a:solidFill>
                  <a:schemeClr val="tx1"/>
                </a:solidFill>
              </a:rPr>
              <a:t> 1854 – 29 Σεπτεμβρίου 1929) ήταν Έλληνας φιλόλογος και λογοτέχνης, συγγραφέας, καθηγητής της Ελληνικής γλώσσας στο Παρίσι, γνωστός για τον ρόλο του στο κίνημα του δημοτικισμού και τον αγώνα του για την καθιέρωση της δημοτικής σε επίσημη γλώσσα του ελληνικού κράτους.</a:t>
            </a:r>
            <a:endParaRPr lang="el-GR" sz="1600" dirty="0">
              <a:solidFill>
                <a:schemeClr val="tx1"/>
              </a:solidFill>
            </a:endParaRPr>
          </a:p>
        </p:txBody>
      </p:sp>
      <p:pic>
        <p:nvPicPr>
          <p:cNvPr id="6" name="5 - Εικόνα" descr="Giannis_Psixaris.jpg"/>
          <p:cNvPicPr>
            <a:picLocks noChangeAspect="1"/>
          </p:cNvPicPr>
          <p:nvPr/>
        </p:nvPicPr>
        <p:blipFill>
          <a:blip r:embed="rId2" cstate="print"/>
          <a:stretch>
            <a:fillRect/>
          </a:stretch>
        </p:blipFill>
        <p:spPr>
          <a:xfrm>
            <a:off x="6228184" y="188640"/>
            <a:ext cx="2376264" cy="3211168"/>
          </a:xfrm>
          <a:prstGeom prst="rect">
            <a:avLst/>
          </a:prstGeom>
        </p:spPr>
      </p:pic>
      <p:sp>
        <p:nvSpPr>
          <p:cNvPr id="7" name="6 - TextBox"/>
          <p:cNvSpPr txBox="1"/>
          <p:nvPr/>
        </p:nvSpPr>
        <p:spPr>
          <a:xfrm>
            <a:off x="2015208" y="5657671"/>
            <a:ext cx="7128792" cy="1200329"/>
          </a:xfrm>
          <a:prstGeom prst="rect">
            <a:avLst/>
          </a:prstGeom>
          <a:noFill/>
        </p:spPr>
        <p:txBody>
          <a:bodyPr wrap="square" rtlCol="0">
            <a:spAutoFit/>
          </a:bodyPr>
          <a:lstStyle/>
          <a:p>
            <a:r>
              <a:rPr lang="el-GR" dirty="0"/>
              <a:t>Σημαντικότατο έργο του το πεζογράφημα </a:t>
            </a:r>
            <a:r>
              <a:rPr lang="el-GR" i="1" dirty="0"/>
              <a:t>Το ταξίδι μου</a:t>
            </a:r>
            <a:r>
              <a:rPr lang="el-GR" dirty="0"/>
              <a:t>, γραμμένο με ιδιαίτερη προσοχή με τους μέχρι τότε αδημοσίευτους κανόνες της δημοτικής γλώσσας, το οποίο έλαβε ευρύτατη δημοσιότητα, αλλά και αρνητική κριτική από τους υποστηρικτές της καθαρεύουσας.</a:t>
            </a:r>
          </a:p>
        </p:txBody>
      </p:sp>
      <p:sp>
        <p:nvSpPr>
          <p:cNvPr id="8" name="7 - TextBox"/>
          <p:cNvSpPr txBox="1"/>
          <p:nvPr/>
        </p:nvSpPr>
        <p:spPr>
          <a:xfrm>
            <a:off x="971600" y="3356992"/>
            <a:ext cx="4752528" cy="1815882"/>
          </a:xfrm>
          <a:prstGeom prst="rect">
            <a:avLst/>
          </a:prstGeom>
          <a:noFill/>
        </p:spPr>
        <p:txBody>
          <a:bodyPr wrap="square" rtlCol="0">
            <a:spAutoFit/>
          </a:bodyPr>
          <a:lstStyle/>
          <a:p>
            <a:pPr>
              <a:buFont typeface="Arial" pitchFamily="34" charset="0"/>
              <a:buChar char="•"/>
            </a:pPr>
            <a:r>
              <a:rPr lang="el-GR" sz="1400" dirty="0"/>
              <a:t>Σπούδασε φιλοσοφία, φιλολογία και γλωσσολογία στο πανεπιστήμιο της </a:t>
            </a:r>
            <a:r>
              <a:rPr lang="el-GR" sz="1400" dirty="0" err="1"/>
              <a:t>Σορβόνης</a:t>
            </a:r>
            <a:r>
              <a:rPr lang="el-GR" sz="1400" dirty="0"/>
              <a:t> και στη Γερμανία γερμανική φιλολογία, καθώς και μεσαιωνική και νεοελληνική φιλολογία. </a:t>
            </a:r>
            <a:endParaRPr lang="el-GR" sz="1400" dirty="0" smtClean="0"/>
          </a:p>
          <a:p>
            <a:pPr>
              <a:buFont typeface="Arial" pitchFamily="34" charset="0"/>
              <a:buChar char="•"/>
            </a:pPr>
            <a:r>
              <a:rPr lang="el-GR" sz="1400" dirty="0" smtClean="0"/>
              <a:t>Καθηγητής </a:t>
            </a:r>
            <a:r>
              <a:rPr lang="el-GR" sz="1400" dirty="0"/>
              <a:t>της έδρας της νεοελληνικής γλώσσας στη Σχολή Ανωτέρων Σπουδών στο Παρίσι</a:t>
            </a:r>
            <a:r>
              <a:rPr lang="el-GR" sz="1400" dirty="0" smtClean="0"/>
              <a:t>.</a:t>
            </a:r>
          </a:p>
          <a:p>
            <a:pPr>
              <a:buFont typeface="Arial" pitchFamily="34" charset="0"/>
              <a:buChar char="•"/>
            </a:pPr>
            <a:r>
              <a:rPr lang="el-GR" sz="1400" dirty="0" smtClean="0"/>
              <a:t> </a:t>
            </a:r>
            <a:r>
              <a:rPr lang="el-GR" sz="1400" dirty="0"/>
              <a:t>Το 1904 διαδέχθηκε τον καθηγητή του </a:t>
            </a:r>
            <a:r>
              <a:rPr lang="el-GR" sz="1400" dirty="0" err="1"/>
              <a:t>Εμίλ</a:t>
            </a:r>
            <a:r>
              <a:rPr lang="el-GR" sz="1400" dirty="0"/>
              <a:t> </a:t>
            </a:r>
            <a:r>
              <a:rPr lang="el-GR" sz="1400" dirty="0" err="1"/>
              <a:t>Λεγκράν</a:t>
            </a:r>
            <a:r>
              <a:rPr lang="el-GR" sz="1400" dirty="0"/>
              <a:t> στην Διεύθυνση της Σχολής Ανατολικών Γλωσσών.</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μάγος» – Ιωάννης Ψυχάρης</a:t>
            </a:r>
            <a:endParaRPr lang="el-GR" dirty="0"/>
          </a:p>
        </p:txBody>
      </p:sp>
      <p:sp>
        <p:nvSpPr>
          <p:cNvPr id="3" name="2 - Θέση περιεχομένου"/>
          <p:cNvSpPr>
            <a:spLocks noGrp="1"/>
          </p:cNvSpPr>
          <p:nvPr>
            <p:ph idx="1"/>
          </p:nvPr>
        </p:nvSpPr>
        <p:spPr/>
        <p:txBody>
          <a:bodyPr>
            <a:normAutofit/>
          </a:bodyPr>
          <a:lstStyle/>
          <a:p>
            <a:pPr>
              <a:buNone/>
            </a:pPr>
            <a:r>
              <a:rPr lang="el-GR" sz="2400" i="1" u="sng" dirty="0" smtClean="0">
                <a:latin typeface="Calibri" pitchFamily="34" charset="0"/>
                <a:cs typeface="Calibri" pitchFamily="34" charset="0"/>
              </a:rPr>
              <a:t>Πλοκή :</a:t>
            </a:r>
          </a:p>
          <a:p>
            <a:pPr>
              <a:buNone/>
            </a:pPr>
            <a:r>
              <a:rPr lang="el-GR" sz="1600" dirty="0" smtClean="0">
                <a:latin typeface="Calibri" pitchFamily="34" charset="0"/>
                <a:cs typeface="Calibri" pitchFamily="34" charset="0"/>
              </a:rPr>
              <a:t>Λόγος γίνεται για μια μικρή χώρα που οι κάτοικοι της οι </a:t>
            </a:r>
            <a:r>
              <a:rPr lang="el-GR" sz="1600" dirty="0" err="1" smtClean="0">
                <a:latin typeface="Calibri" pitchFamily="34" charset="0"/>
                <a:cs typeface="Calibri" pitchFamily="34" charset="0"/>
              </a:rPr>
              <a:t>Μικροπολίτες</a:t>
            </a:r>
            <a:r>
              <a:rPr lang="el-GR" sz="1600" dirty="0" smtClean="0">
                <a:latin typeface="Calibri" pitchFamily="34" charset="0"/>
                <a:cs typeface="Calibri" pitchFamily="34" charset="0"/>
              </a:rPr>
              <a:t>  ( « ίσαμε ένα δάχτυλο») ζουν </a:t>
            </a:r>
            <a:r>
              <a:rPr lang="el-GR" sz="1600" dirty="0" err="1" smtClean="0">
                <a:latin typeface="Calibri" pitchFamily="34" charset="0"/>
                <a:cs typeface="Calibri" pitchFamily="34" charset="0"/>
              </a:rPr>
              <a:t>μονάχοιμε</a:t>
            </a:r>
            <a:r>
              <a:rPr lang="el-GR" sz="1600" dirty="0" smtClean="0">
                <a:latin typeface="Calibri" pitchFamily="34" charset="0"/>
                <a:cs typeface="Calibri" pitchFamily="34" charset="0"/>
              </a:rPr>
              <a:t> τις διάφορες δουλειές τους κι  ενώ  γράφουν βιβλία και επαινούν ο ένας τον άλλον δεν έχουν ούτε ιστορία </a:t>
            </a:r>
            <a:r>
              <a:rPr lang="el-GR" sz="1600" dirty="0" err="1" smtClean="0">
                <a:latin typeface="Calibri" pitchFamily="34" charset="0"/>
                <a:cs typeface="Calibri" pitchFamily="34" charset="0"/>
              </a:rPr>
              <a:t>ουτε</a:t>
            </a:r>
            <a:r>
              <a:rPr lang="el-GR" sz="1600" dirty="0" smtClean="0">
                <a:latin typeface="Calibri" pitchFamily="34" charset="0"/>
                <a:cs typeface="Calibri" pitchFamily="34" charset="0"/>
              </a:rPr>
              <a:t> μυθιστορία </a:t>
            </a:r>
            <a:r>
              <a:rPr lang="el-GR" sz="1600" dirty="0" err="1" smtClean="0">
                <a:latin typeface="Calibri" pitchFamily="34" charset="0"/>
                <a:cs typeface="Calibri" pitchFamily="34" charset="0"/>
              </a:rPr>
              <a:t>ουτε</a:t>
            </a:r>
            <a:r>
              <a:rPr lang="el-GR" sz="1600" dirty="0" smtClean="0">
                <a:latin typeface="Calibri" pitchFamily="34" charset="0"/>
                <a:cs typeface="Calibri" pitchFamily="34" charset="0"/>
              </a:rPr>
              <a:t> κρίση ούτε επιστήμη </a:t>
            </a:r>
            <a:r>
              <a:rPr lang="el-GR" sz="1600" dirty="0" err="1" smtClean="0">
                <a:latin typeface="Calibri" pitchFamily="34" charset="0"/>
                <a:cs typeface="Calibri" pitchFamily="34" charset="0"/>
              </a:rPr>
              <a:t>ουτε</a:t>
            </a:r>
            <a:r>
              <a:rPr lang="el-GR" sz="1600" dirty="0" smtClean="0">
                <a:latin typeface="Calibri" pitchFamily="34" charset="0"/>
                <a:cs typeface="Calibri" pitchFamily="34" charset="0"/>
              </a:rPr>
              <a:t> τέχνη. Μιλούσαν δε μια πολύ περίεργη γλώσσα («συνήθιζαν  κάτι λέξεις που τις είχαν πρώτα οι πατέρες τους οι </a:t>
            </a:r>
            <a:r>
              <a:rPr lang="el-GR" sz="1600" dirty="0" err="1" smtClean="0">
                <a:latin typeface="Calibri" pitchFamily="34" charset="0"/>
                <a:cs typeface="Calibri" pitchFamily="34" charset="0"/>
              </a:rPr>
              <a:t>γιγάντοι</a:t>
            </a:r>
            <a:r>
              <a:rPr lang="el-GR" sz="1600" dirty="0" smtClean="0">
                <a:latin typeface="Calibri" pitchFamily="34" charset="0"/>
                <a:cs typeface="Calibri" pitchFamily="34" charset="0"/>
              </a:rPr>
              <a:t>.»). Οι </a:t>
            </a:r>
            <a:r>
              <a:rPr lang="el-GR" sz="1600" dirty="0" err="1" smtClean="0">
                <a:latin typeface="Calibri" pitchFamily="34" charset="0"/>
                <a:cs typeface="Calibri" pitchFamily="34" charset="0"/>
              </a:rPr>
              <a:t>Μικροπολιτές</a:t>
            </a:r>
            <a:r>
              <a:rPr lang="el-GR" sz="1600" dirty="0" smtClean="0">
                <a:latin typeface="Calibri" pitchFamily="34" charset="0"/>
                <a:cs typeface="Calibri" pitchFamily="34" charset="0"/>
              </a:rPr>
              <a:t> ζούσαν μακριά από τους άλλους ανθρώπους και σπάνια </a:t>
            </a:r>
            <a:r>
              <a:rPr lang="el-GR" sz="1600" dirty="0" err="1" smtClean="0">
                <a:latin typeface="Calibri" pitchFamily="34" charset="0"/>
                <a:cs typeface="Calibri" pitchFamily="34" charset="0"/>
              </a:rPr>
              <a:t>δεχόνταν</a:t>
            </a:r>
            <a:r>
              <a:rPr lang="el-GR" sz="1600" dirty="0" smtClean="0">
                <a:latin typeface="Calibri" pitchFamily="34" charset="0"/>
                <a:cs typeface="Calibri" pitchFamily="34" charset="0"/>
              </a:rPr>
              <a:t> ξένους στη χώρα. Ώσπου κάποια μέρα ήρθε στη χώρα ένας Μάγος που «ήταν </a:t>
            </a:r>
            <a:r>
              <a:rPr lang="el-GR" sz="1600" dirty="0" err="1" smtClean="0">
                <a:latin typeface="Calibri" pitchFamily="34" charset="0"/>
                <a:cs typeface="Calibri" pitchFamily="34" charset="0"/>
              </a:rPr>
              <a:t>πολυ</a:t>
            </a:r>
            <a:r>
              <a:rPr lang="el-GR" sz="1600" dirty="0" smtClean="0">
                <a:latin typeface="Calibri" pitchFamily="34" charset="0"/>
                <a:cs typeface="Calibri" pitchFamily="34" charset="0"/>
              </a:rPr>
              <a:t> καλός άνθρωπος και του άρεσε να σπουδάζει και να μαθαίνει. Παρακολουθούσε τους </a:t>
            </a:r>
            <a:r>
              <a:rPr lang="el-GR" sz="1600" dirty="0" err="1" smtClean="0">
                <a:latin typeface="Calibri" pitchFamily="34" charset="0"/>
                <a:cs typeface="Calibri" pitchFamily="34" charset="0"/>
              </a:rPr>
              <a:t>Μικροπολίτες</a:t>
            </a:r>
            <a:r>
              <a:rPr lang="el-GR" sz="1600" dirty="0" smtClean="0">
                <a:latin typeface="Calibri" pitchFamily="34" charset="0"/>
                <a:cs typeface="Calibri" pitchFamily="34" charset="0"/>
              </a:rPr>
              <a:t> , τους μίκραινε, τους αφάνιζε , τους μεγάλωνε  μέχρι που η </a:t>
            </a:r>
            <a:r>
              <a:rPr lang="el-GR" sz="1600" dirty="0" err="1" smtClean="0">
                <a:latin typeface="Calibri" pitchFamily="34" charset="0"/>
                <a:cs typeface="Calibri" pitchFamily="34" charset="0"/>
              </a:rPr>
              <a:t>Μικρόπολη</a:t>
            </a:r>
            <a:r>
              <a:rPr lang="el-GR" sz="1600" dirty="0" smtClean="0">
                <a:latin typeface="Calibri" pitchFamily="34" charset="0"/>
                <a:cs typeface="Calibri" pitchFamily="34" charset="0"/>
              </a:rPr>
              <a:t> έγινε Μεγαλόπολη γιατί οι χωρικοί που ήρθανε  στη Μεγαλόπολη «λαλούσανε τη γλώσσα που λαλούνε στους κάμπους και τα βουνά».</a:t>
            </a:r>
          </a:p>
          <a:p>
            <a:pPr>
              <a:buNone/>
            </a:pPr>
            <a:r>
              <a:rPr lang="el-GR" sz="2400" i="1" u="sng" dirty="0" smtClean="0">
                <a:latin typeface="Calibri" pitchFamily="34" charset="0"/>
                <a:cs typeface="Calibri" pitchFamily="34" charset="0"/>
              </a:rPr>
              <a:t>Ήρωες :</a:t>
            </a:r>
          </a:p>
          <a:p>
            <a:r>
              <a:rPr lang="el-GR" sz="2000" dirty="0" err="1" smtClean="0">
                <a:latin typeface="Calibri" pitchFamily="34" charset="0"/>
                <a:cs typeface="Calibri" pitchFamily="34" charset="0"/>
              </a:rPr>
              <a:t>Μικροπολίτες</a:t>
            </a:r>
            <a:endParaRPr lang="el-GR" sz="2000" dirty="0" smtClean="0">
              <a:latin typeface="Calibri" pitchFamily="34" charset="0"/>
              <a:cs typeface="Calibri" pitchFamily="34" charset="0"/>
            </a:endParaRPr>
          </a:p>
          <a:p>
            <a:r>
              <a:rPr lang="el-GR" sz="2000" dirty="0" smtClean="0">
                <a:latin typeface="Calibri" pitchFamily="34" charset="0"/>
                <a:cs typeface="Calibri" pitchFamily="34" charset="0"/>
              </a:rPr>
              <a:t>Μάγος</a:t>
            </a:r>
          </a:p>
          <a:p>
            <a:r>
              <a:rPr lang="el-GR" sz="2000" dirty="0" err="1" smtClean="0">
                <a:latin typeface="Calibri" pitchFamily="34" charset="0"/>
                <a:cs typeface="Calibri" pitchFamily="34" charset="0"/>
              </a:rPr>
              <a:t>Μεγαλοπολίτες</a:t>
            </a:r>
            <a:endParaRPr lang="el-GR" sz="2000"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μάγος» – Ιωάννης Ψυχάρης</a:t>
            </a:r>
            <a:endParaRPr lang="el-GR" b="1" dirty="0"/>
          </a:p>
        </p:txBody>
      </p:sp>
      <p:sp>
        <p:nvSpPr>
          <p:cNvPr id="3" name="2 - Θέση περιεχομένου"/>
          <p:cNvSpPr>
            <a:spLocks noGrp="1"/>
          </p:cNvSpPr>
          <p:nvPr>
            <p:ph idx="1"/>
          </p:nvPr>
        </p:nvSpPr>
        <p:spPr/>
        <p:txBody>
          <a:bodyPr>
            <a:normAutofit lnSpcReduction="10000"/>
          </a:bodyPr>
          <a:lstStyle/>
          <a:p>
            <a:pPr>
              <a:buNone/>
            </a:pPr>
            <a:endParaRPr lang="el-GR" sz="2400" i="1" u="sng" dirty="0" smtClean="0">
              <a:latin typeface="Calibri" pitchFamily="34" charset="0"/>
              <a:cs typeface="Calibri" pitchFamily="34" charset="0"/>
            </a:endParaRPr>
          </a:p>
          <a:p>
            <a:r>
              <a:rPr lang="el-GR" sz="2200" i="1" dirty="0" smtClean="0">
                <a:latin typeface="Calibri" pitchFamily="34" charset="0"/>
                <a:cs typeface="Calibri" pitchFamily="34" charset="0"/>
              </a:rPr>
              <a:t>Πρόθεση συγγραφέα </a:t>
            </a:r>
            <a:r>
              <a:rPr lang="el-GR" sz="2000" dirty="0" smtClean="0">
                <a:latin typeface="Calibri" pitchFamily="34" charset="0"/>
                <a:cs typeface="Calibri" pitchFamily="34" charset="0"/>
              </a:rPr>
              <a:t>: να σχολιάσει πρόσωπα και πράγματα στην Ελλάδα της εποχής του, μερικά χρόνια από την πτώχευση του ελλ. κράτους, επί Τρικούπη, οπόταν και το γλωσσικό ζήτημα είχε αρχίσει να παίρνει δραματικές διαστάσεις.</a:t>
            </a:r>
          </a:p>
          <a:p>
            <a:r>
              <a:rPr lang="el-GR" sz="2200" i="1" dirty="0" smtClean="0">
                <a:latin typeface="Calibri" pitchFamily="34" charset="0"/>
                <a:cs typeface="Calibri" pitchFamily="34" charset="0"/>
              </a:rPr>
              <a:t>Πολιτική και κοινωνική αλληγορία </a:t>
            </a:r>
            <a:r>
              <a:rPr lang="el-GR" sz="2000" dirty="0" smtClean="0">
                <a:latin typeface="Calibri" pitchFamily="34" charset="0"/>
                <a:cs typeface="Calibri" pitchFamily="34" charset="0"/>
              </a:rPr>
              <a:t>( μικροί – μεγάλοι «…της πόλης» , συμβολική τάξη και ηθικό μέγεθος )</a:t>
            </a:r>
          </a:p>
          <a:p>
            <a:r>
              <a:rPr lang="el-GR" sz="2200" i="1" dirty="0" smtClean="0">
                <a:latin typeface="Calibri" pitchFamily="34" charset="0"/>
                <a:cs typeface="Calibri" pitchFamily="34" charset="0"/>
              </a:rPr>
              <a:t>Σάτιρα</a:t>
            </a:r>
            <a:r>
              <a:rPr lang="el-GR" sz="2000" dirty="0" smtClean="0">
                <a:latin typeface="Calibri" pitchFamily="34" charset="0"/>
                <a:cs typeface="Calibri" pitchFamily="34" charset="0"/>
              </a:rPr>
              <a:t> (λιλιπούτια εξωτική και ουτοπική χώρα/ άνθρωποι- νοοτροπία)</a:t>
            </a:r>
          </a:p>
          <a:p>
            <a:pPr>
              <a:buNone/>
            </a:pPr>
            <a:endParaRPr lang="el-GR" sz="2000" dirty="0" smtClean="0">
              <a:latin typeface="Calibri" pitchFamily="34" charset="0"/>
              <a:cs typeface="Calibri" pitchFamily="34" charset="0"/>
            </a:endParaRPr>
          </a:p>
          <a:p>
            <a:r>
              <a:rPr lang="el-GR" sz="2000" dirty="0" smtClean="0">
                <a:latin typeface="Calibri" pitchFamily="34" charset="0"/>
                <a:cs typeface="Calibri" pitchFamily="34" charset="0"/>
              </a:rPr>
              <a:t>Ο συγγραφέας μέσα από την παρωδία αυτή καταδικάζει την ηθική μικρότητα της νεοελληνικής ζωής  που δυναστεύεται απ’ τους δασκάλους («Οι </a:t>
            </a:r>
            <a:r>
              <a:rPr lang="el-GR" sz="2000" dirty="0" err="1" smtClean="0">
                <a:latin typeface="Calibri" pitchFamily="34" charset="0"/>
                <a:cs typeface="Calibri" pitchFamily="34" charset="0"/>
              </a:rPr>
              <a:t>μικροπολίτες</a:t>
            </a:r>
            <a:r>
              <a:rPr lang="el-GR" sz="2000" dirty="0" smtClean="0">
                <a:latin typeface="Calibri" pitchFamily="34" charset="0"/>
                <a:cs typeface="Calibri" pitchFamily="34" charset="0"/>
              </a:rPr>
              <a:t> είναι δικοί μας, ας είναι και δάσκαλοι»).</a:t>
            </a:r>
          </a:p>
          <a:p>
            <a:pPr>
              <a:buNone/>
            </a:pPr>
            <a:endParaRPr lang="el-GR" sz="2400" i="1" u="sng" dirty="0" smtClean="0">
              <a:latin typeface="Calibri" pitchFamily="34" charset="0"/>
              <a:cs typeface="Calibri" pitchFamily="34" charset="0"/>
            </a:endParaRPr>
          </a:p>
          <a:p>
            <a:pPr>
              <a:buNone/>
            </a:pPr>
            <a:endParaRPr lang="el-GR"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542</TotalTime>
  <Words>2076</Words>
  <Application>Microsoft Office PowerPoint</Application>
  <PresentationFormat>Προβολή στην οθόνη (4:3)</PresentationFormat>
  <Paragraphs>199</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Ηλιοστάσιο</vt:lpstr>
      <vt:lpstr>«Η παρωδία  στα έργα της παιδικής λογοτεχνίας»</vt:lpstr>
      <vt:lpstr>Ορισμός </vt:lpstr>
      <vt:lpstr>Είδη χιούμορ</vt:lpstr>
      <vt:lpstr>Η παρωδία </vt:lpstr>
      <vt:lpstr>Τα κίνητρα της παρωδίας</vt:lpstr>
      <vt:lpstr>Παρωδία   ≠  Σάτιρα  </vt:lpstr>
      <vt:lpstr>Ιωάννης Ψυχάρης</vt:lpstr>
      <vt:lpstr>«Ο μάγος» – Ιωάννης Ψυχάρης</vt:lpstr>
      <vt:lpstr>«Ο μάγος» – Ιωάννης Ψυχάρης</vt:lpstr>
      <vt:lpstr>Γεώργιος Δροσίνης </vt:lpstr>
      <vt:lpstr>«Η γλόσα του παπαγάλου» – Γεώργιος Δροσίνης</vt:lpstr>
      <vt:lpstr>«Η γλόσα του παπαγάλου» – Γεώργιος Δροσίνης</vt:lpstr>
      <vt:lpstr>Εμμανουήλ Ροΐδης </vt:lpstr>
      <vt:lpstr>«Η μηλιά» – Εμμανουήλ Ροΐδης </vt:lpstr>
      <vt:lpstr>«Η μηλιά» – Εμμανουήλ Ροΐδης </vt:lpstr>
      <vt:lpstr>Ευγένιος Τριβιζάς</vt:lpstr>
      <vt:lpstr>«Τελευταία μαύρη γάτα» - Ευγένιος Τριβιζάς, 2001</vt:lpstr>
      <vt:lpstr>«Τελευταία μαύρη γάτα» - Ευγένιος Τριβιζάς, 2001</vt:lpstr>
      <vt:lpstr>Διαφάνεια 19</vt:lpstr>
      <vt:lpstr>«Μαγικά μαξιλάρια» - Ευγένιος Τριβιζάς, 1992</vt:lpstr>
      <vt:lpstr>«Μαγικά μαξιλάρια» - Ευγένιος Τριβιζάς, 1992</vt:lpstr>
      <vt:lpstr>«Τα τρία μικρά λυκάκια» – Ευγένιος Τριβιζάς</vt:lpstr>
      <vt:lpstr>«Τα τρία μικρά λυκάκια» – Ευγένιος Τριβιζάς</vt:lpstr>
      <vt:lpstr>Μιγκέλ ντε Θερβάντες Σααβέδρα (Don Miguel de Cervantes y Saavedra)</vt:lpstr>
      <vt:lpstr>«Δον Κιχώτης» - Μιγκέλ ντε Θερβάντες, 1605</vt:lpstr>
      <vt:lpstr>«Δον Κιχώτης» - Μιγκέλ ντε Θερβάντες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παρωδία  στα έργα της παιδικής λογοτεχνίας»</dc:title>
  <dc:creator>Nina</dc:creator>
  <cp:lastModifiedBy>alex</cp:lastModifiedBy>
  <cp:revision>3</cp:revision>
  <dcterms:created xsi:type="dcterms:W3CDTF">2016-11-21T11:01:29Z</dcterms:created>
  <dcterms:modified xsi:type="dcterms:W3CDTF">2017-02-20T16:43:51Z</dcterms:modified>
</cp:coreProperties>
</file>