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4" autoAdjust="0"/>
    <p:restoredTop sz="94660"/>
  </p:normalViewPr>
  <p:slideViewPr>
    <p:cSldViewPr snapToGrid="0">
      <p:cViewPr varScale="1">
        <p:scale>
          <a:sx n="81" d="100"/>
          <a:sy n="81" d="100"/>
        </p:scale>
        <p:origin x="62" y="1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75255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088647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4016038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ECC5FA2-3FC5-416F-9777-C9FB5BBCCF0A}"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50696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866605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489AB5-B1EF-4812-997A-D5463C6E6505}" type="datetimeFigureOut">
              <a:rPr lang="en-US" smtClean="0"/>
              <a:t>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065185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489AB5-B1EF-4812-997A-D5463C6E6505}" type="datetimeFigureOut">
              <a:rPr lang="en-US" smtClean="0"/>
              <a:t>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123672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5411443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2489AB5-B1EF-4812-997A-D5463C6E6505}" type="datetimeFigureOut">
              <a:rPr lang="en-US" smtClean="0"/>
              <a:t>12/9/2022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ECC5FA2-3FC5-416F-9777-C9FB5BBCCF0A}" type="slidenum">
              <a:rPr lang="en-US" smtClean="0"/>
              <a:t>‹#›</a:t>
            </a:fld>
            <a:endParaRPr lang="en-US"/>
          </a:p>
        </p:txBody>
      </p:sp>
    </p:spTree>
    <p:extLst>
      <p:ext uri="{BB962C8B-B14F-4D97-AF65-F5344CB8AC3E}">
        <p14:creationId xmlns:p14="http://schemas.microsoft.com/office/powerpoint/2010/main" val="4832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489AB5-B1EF-4812-997A-D5463C6E6505}"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24352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489AB5-B1EF-4812-997A-D5463C6E6505}"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626516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489AB5-B1EF-4812-997A-D5463C6E6505}"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634573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489AB5-B1EF-4812-997A-D5463C6E6505}" type="datetimeFigureOut">
              <a:rPr lang="en-US" smtClean="0"/>
              <a:t>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1456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489AB5-B1EF-4812-997A-D5463C6E6505}" type="datetimeFigureOut">
              <a:rPr lang="en-US" smtClean="0"/>
              <a:t>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4229597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2489AB5-B1EF-4812-997A-D5463C6E6505}" type="datetimeFigureOut">
              <a:rPr lang="en-US" smtClean="0"/>
              <a:t>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65989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2970049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489AB5-B1EF-4812-997A-D5463C6E6505}"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C5FA2-3FC5-416F-9777-C9FB5BBCCF0A}" type="slidenum">
              <a:rPr lang="en-US" smtClean="0"/>
              <a:t>‹#›</a:t>
            </a:fld>
            <a:endParaRPr lang="en-US"/>
          </a:p>
        </p:txBody>
      </p:sp>
    </p:spTree>
    <p:extLst>
      <p:ext uri="{BB962C8B-B14F-4D97-AF65-F5344CB8AC3E}">
        <p14:creationId xmlns:p14="http://schemas.microsoft.com/office/powerpoint/2010/main" val="3181524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2489AB5-B1EF-4812-997A-D5463C6E6505}" type="datetimeFigureOut">
              <a:rPr lang="en-US" smtClean="0"/>
              <a:t>12/9/2022</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ECC5FA2-3FC5-416F-9777-C9FB5BBCCF0A}" type="slidenum">
              <a:rPr lang="en-US" smtClean="0"/>
              <a:t>‹#›</a:t>
            </a:fld>
            <a:endParaRPr lang="en-US"/>
          </a:p>
        </p:txBody>
      </p:sp>
    </p:spTree>
    <p:extLst>
      <p:ext uri="{BB962C8B-B14F-4D97-AF65-F5344CB8AC3E}">
        <p14:creationId xmlns:p14="http://schemas.microsoft.com/office/powerpoint/2010/main" val="34459798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JPG"/><Relationship Id="rId1" Type="http://schemas.openxmlformats.org/officeDocument/2006/relationships/slideLayout" Target="../slideLayouts/slideLayout7.xml"/><Relationship Id="rId5" Type="http://schemas.openxmlformats.org/officeDocument/2006/relationships/image" Target="../media/image8.JP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A1-67EB-A6E9-DA4F-968BBD4B4F24}"/>
              </a:ext>
            </a:extLst>
          </p:cNvPr>
          <p:cNvSpPr>
            <a:spLocks noGrp="1"/>
          </p:cNvSpPr>
          <p:nvPr>
            <p:ph type="ctrTitle"/>
          </p:nvPr>
        </p:nvSpPr>
        <p:spPr/>
        <p:txBody>
          <a:bodyPr/>
          <a:lstStyle/>
          <a:p>
            <a:r>
              <a:rPr lang="el-GR" dirty="0"/>
              <a:t>Εκπαιδευτικό Λογισμικό #</a:t>
            </a:r>
            <a:r>
              <a:rPr lang="en-US" dirty="0"/>
              <a:t>9</a:t>
            </a:r>
            <a:r>
              <a:rPr lang="el-GR" dirty="0"/>
              <a:t>-Έλεγχος</a:t>
            </a:r>
            <a:endParaRPr lang="en-US" dirty="0"/>
          </a:p>
        </p:txBody>
      </p:sp>
      <p:sp>
        <p:nvSpPr>
          <p:cNvPr id="3" name="Subtitle 2">
            <a:extLst>
              <a:ext uri="{FF2B5EF4-FFF2-40B4-BE49-F238E27FC236}">
                <a16:creationId xmlns:a16="http://schemas.microsoft.com/office/drawing/2014/main" id="{C7410A0D-2B68-FDD2-998A-EE7CCF0B3DAC}"/>
              </a:ext>
            </a:extLst>
          </p:cNvPr>
          <p:cNvSpPr>
            <a:spLocks noGrp="1"/>
          </p:cNvSpPr>
          <p:nvPr>
            <p:ph type="subTitle" idx="1"/>
          </p:nvPr>
        </p:nvSpPr>
        <p:spPr/>
        <p:txBody>
          <a:bodyPr/>
          <a:lstStyle/>
          <a:p>
            <a:r>
              <a:rPr lang="el-GR" dirty="0"/>
              <a:t>9</a:t>
            </a:r>
            <a:r>
              <a:rPr lang="en-GB" dirty="0"/>
              <a:t>/12/2022</a:t>
            </a:r>
            <a:endParaRPr lang="en-US" dirty="0"/>
          </a:p>
        </p:txBody>
      </p:sp>
    </p:spTree>
    <p:extLst>
      <p:ext uri="{BB962C8B-B14F-4D97-AF65-F5344CB8AC3E}">
        <p14:creationId xmlns:p14="http://schemas.microsoft.com/office/powerpoint/2010/main" val="378100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F26A2-219A-68D9-D84F-9CBBC743821C}"/>
              </a:ext>
            </a:extLst>
          </p:cNvPr>
          <p:cNvSpPr>
            <a:spLocks noGrp="1"/>
          </p:cNvSpPr>
          <p:nvPr>
            <p:ph type="title"/>
          </p:nvPr>
        </p:nvSpPr>
        <p:spPr/>
        <p:txBody>
          <a:bodyPr/>
          <a:lstStyle/>
          <a:p>
            <a:r>
              <a:rPr lang="el-GR" dirty="0"/>
              <a:t>Χρώμα αγγίζει χρώμα;</a:t>
            </a:r>
          </a:p>
        </p:txBody>
      </p:sp>
      <p:pic>
        <p:nvPicPr>
          <p:cNvPr id="4" name="Picture 3">
            <a:extLst>
              <a:ext uri="{FF2B5EF4-FFF2-40B4-BE49-F238E27FC236}">
                <a16:creationId xmlns:a16="http://schemas.microsoft.com/office/drawing/2014/main" id="{FE4EFB2F-96A7-BAD2-B6E1-06BD0C666C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4491" y="1205661"/>
            <a:ext cx="6157188" cy="5247722"/>
          </a:xfrm>
          <a:prstGeom prst="rect">
            <a:avLst/>
          </a:prstGeom>
        </p:spPr>
      </p:pic>
    </p:spTree>
    <p:extLst>
      <p:ext uri="{BB962C8B-B14F-4D97-AF65-F5344CB8AC3E}">
        <p14:creationId xmlns:p14="http://schemas.microsoft.com/office/powerpoint/2010/main" val="16206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FD74A-6553-E082-2A4D-4663AEBFF696}"/>
              </a:ext>
            </a:extLst>
          </p:cNvPr>
          <p:cNvSpPr>
            <a:spLocks noGrp="1"/>
          </p:cNvSpPr>
          <p:nvPr>
            <p:ph type="title"/>
          </p:nvPr>
        </p:nvSpPr>
        <p:spPr/>
        <p:txBody>
          <a:bodyPr/>
          <a:lstStyle/>
          <a:p>
            <a:r>
              <a:rPr lang="el-GR" dirty="0"/>
              <a:t>Δε βγαίνω από τα όρια</a:t>
            </a:r>
            <a:r>
              <a:rPr lang="en-US" dirty="0"/>
              <a:t> – </a:t>
            </a:r>
            <a:r>
              <a:rPr lang="el-GR" dirty="0"/>
              <a:t>ΕΞΕΤΑΣΕΙΣ!!!!</a:t>
            </a:r>
          </a:p>
        </p:txBody>
      </p:sp>
      <p:sp>
        <p:nvSpPr>
          <p:cNvPr id="4" name="TextBox 3">
            <a:extLst>
              <a:ext uri="{FF2B5EF4-FFF2-40B4-BE49-F238E27FC236}">
                <a16:creationId xmlns:a16="http://schemas.microsoft.com/office/drawing/2014/main" id="{3DC8F164-67E7-1268-2B2D-2B18B44FB152}"/>
              </a:ext>
            </a:extLst>
          </p:cNvPr>
          <p:cNvSpPr txBox="1"/>
          <p:nvPr/>
        </p:nvSpPr>
        <p:spPr>
          <a:xfrm>
            <a:off x="605900" y="2136766"/>
            <a:ext cx="6094520" cy="2862322"/>
          </a:xfrm>
          <a:prstGeom prst="rect">
            <a:avLst/>
          </a:prstGeom>
          <a:noFill/>
        </p:spPr>
        <p:txBody>
          <a:bodyPr wrap="square">
            <a:spAutoFit/>
          </a:bodyPr>
          <a:lstStyle/>
          <a:p>
            <a:r>
              <a:rPr lang="el-GR" dirty="0"/>
              <a:t>Ας δούμε ακόμη ένα παράδειγμα. Έστω ότι θέλουμε να κατασκευάσουμε ένα παιχνίδι στο οποίο ένας χρήστης οδηγεί ένα αυτοκίνητο σε μια πίστα με τα βελάκια του πληκτρολογίου. Αν το αυτοκίνητο ακουμπήσει την περιοχή γύρω από την πίστα</a:t>
            </a:r>
          </a:p>
          <a:p>
            <a:r>
              <a:rPr lang="el-GR" dirty="0"/>
              <a:t>που είναι κόκκινη τότε χάνει.</a:t>
            </a:r>
          </a:p>
          <a:p>
            <a:endParaRPr lang="el-GR" dirty="0"/>
          </a:p>
          <a:p>
            <a:r>
              <a:rPr lang="el-GR" dirty="0"/>
              <a:t> Πως θα μπορούσαμε να υλοποιήσουμε το παιχνίδι με τις εντολές εάν και τη συνθήκη αγγίζει</a:t>
            </a:r>
          </a:p>
          <a:p>
            <a:r>
              <a:rPr lang="el-GR" dirty="0"/>
              <a:t>το χρώμα…;</a:t>
            </a:r>
          </a:p>
        </p:txBody>
      </p:sp>
      <p:pic>
        <p:nvPicPr>
          <p:cNvPr id="6" name="Picture 5">
            <a:extLst>
              <a:ext uri="{FF2B5EF4-FFF2-40B4-BE49-F238E27FC236}">
                <a16:creationId xmlns:a16="http://schemas.microsoft.com/office/drawing/2014/main" id="{E4D57D1D-4A5A-A0AC-6BB6-939AB7A627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4653" y="2211914"/>
            <a:ext cx="5182159" cy="3892858"/>
          </a:xfrm>
          <a:prstGeom prst="rect">
            <a:avLst/>
          </a:prstGeom>
        </p:spPr>
      </p:pic>
    </p:spTree>
    <p:extLst>
      <p:ext uri="{BB962C8B-B14F-4D97-AF65-F5344CB8AC3E}">
        <p14:creationId xmlns:p14="http://schemas.microsoft.com/office/powerpoint/2010/main" val="212536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44B82-9D4A-040E-4535-3606354DF121}"/>
              </a:ext>
            </a:extLst>
          </p:cNvPr>
          <p:cNvSpPr>
            <a:spLocks noGrp="1"/>
          </p:cNvSpPr>
          <p:nvPr>
            <p:ph type="title"/>
          </p:nvPr>
        </p:nvSpPr>
        <p:spPr/>
        <p:txBody>
          <a:bodyPr/>
          <a:lstStyle/>
          <a:p>
            <a:r>
              <a:rPr lang="el-GR" dirty="0"/>
              <a:t>Κίνηση με αισθητήρες</a:t>
            </a:r>
          </a:p>
        </p:txBody>
      </p:sp>
      <p:sp>
        <p:nvSpPr>
          <p:cNvPr id="3" name="TextBox 2">
            <a:extLst>
              <a:ext uri="{FF2B5EF4-FFF2-40B4-BE49-F238E27FC236}">
                <a16:creationId xmlns:a16="http://schemas.microsoft.com/office/drawing/2014/main" id="{1F090F91-2CC1-F15E-8419-B59C4D05B833}"/>
              </a:ext>
            </a:extLst>
          </p:cNvPr>
          <p:cNvSpPr txBox="1"/>
          <p:nvPr/>
        </p:nvSpPr>
        <p:spPr>
          <a:xfrm>
            <a:off x="221942" y="2237172"/>
            <a:ext cx="4953740" cy="1200329"/>
          </a:xfrm>
          <a:prstGeom prst="rect">
            <a:avLst/>
          </a:prstGeom>
          <a:noFill/>
        </p:spPr>
        <p:txBody>
          <a:bodyPr wrap="square" rtlCol="0">
            <a:spAutoFit/>
          </a:bodyPr>
          <a:lstStyle/>
          <a:p>
            <a:r>
              <a:rPr lang="el-GR" dirty="0"/>
              <a:t>Διαφορετικός τρόπος.</a:t>
            </a:r>
          </a:p>
          <a:p>
            <a:r>
              <a:rPr lang="el-GR" dirty="0"/>
              <a:t>Χρησιμοποιούμε </a:t>
            </a:r>
            <a:r>
              <a:rPr lang="el-GR" dirty="0" err="1"/>
              <a:t>εάν..τότε</a:t>
            </a:r>
            <a:endParaRPr lang="el-GR" dirty="0"/>
          </a:p>
          <a:p>
            <a:r>
              <a:rPr lang="el-GR" dirty="0"/>
              <a:t>Και «πατήθηκε πλήκτρο …» από το μενού αισθητήρων</a:t>
            </a:r>
          </a:p>
        </p:txBody>
      </p:sp>
      <p:pic>
        <p:nvPicPr>
          <p:cNvPr id="5" name="Picture 4">
            <a:extLst>
              <a:ext uri="{FF2B5EF4-FFF2-40B4-BE49-F238E27FC236}">
                <a16:creationId xmlns:a16="http://schemas.microsoft.com/office/drawing/2014/main" id="{C0377F00-FA22-759C-4F7D-DDD8462B3F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1300" y="538172"/>
            <a:ext cx="5600700" cy="6225540"/>
          </a:xfrm>
          <a:prstGeom prst="rect">
            <a:avLst/>
          </a:prstGeom>
        </p:spPr>
      </p:pic>
    </p:spTree>
    <p:extLst>
      <p:ext uri="{BB962C8B-B14F-4D97-AF65-F5344CB8AC3E}">
        <p14:creationId xmlns:p14="http://schemas.microsoft.com/office/powerpoint/2010/main" val="278249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006E0B7-B64C-A814-48A8-6358E7D380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13519" y="259080"/>
            <a:ext cx="5082540" cy="6339840"/>
          </a:xfrm>
          <a:prstGeom prst="rect">
            <a:avLst/>
          </a:prstGeom>
        </p:spPr>
      </p:pic>
      <p:sp>
        <p:nvSpPr>
          <p:cNvPr id="5" name="TextBox 4">
            <a:extLst>
              <a:ext uri="{FF2B5EF4-FFF2-40B4-BE49-F238E27FC236}">
                <a16:creationId xmlns:a16="http://schemas.microsoft.com/office/drawing/2014/main" id="{7601952A-F349-350A-913E-D08331B0AA02}"/>
              </a:ext>
            </a:extLst>
          </p:cNvPr>
          <p:cNvSpPr txBox="1"/>
          <p:nvPr/>
        </p:nvSpPr>
        <p:spPr>
          <a:xfrm>
            <a:off x="452761" y="976544"/>
            <a:ext cx="2902998" cy="4247317"/>
          </a:xfrm>
          <a:prstGeom prst="rect">
            <a:avLst/>
          </a:prstGeom>
          <a:noFill/>
        </p:spPr>
        <p:txBody>
          <a:bodyPr wrap="square" rtlCol="0">
            <a:spAutoFit/>
          </a:bodyPr>
          <a:lstStyle/>
          <a:p>
            <a:r>
              <a:rPr lang="el-GR" dirty="0"/>
              <a:t>ΣΗΜΑΝΤΙΚΟ</a:t>
            </a:r>
          </a:p>
          <a:p>
            <a:r>
              <a:rPr lang="el-GR" dirty="0"/>
              <a:t>ΕΤΣΙ ΕΊΝΑΙ ΤΟ ΒΑΣΙΚΟ ΠΡΟΓΡΑΜΜΑ ΓΙΑ ΝΑ ΚΙΝΕΙΤΑΙ ΕΝΑΣ ΧΑΡΑΚΤΗΡΑΣ ΜΕΣΑ ΣΤΗΝ ΟΘΟΝΗ ΧΩΡΙΣ ΝΑ ΒΓΑΙΝΕΙ ΑΠΌ ΤΑ ΟΡΙΑ ΤΗΣ.</a:t>
            </a:r>
          </a:p>
          <a:p>
            <a:endParaRPr lang="el-GR" dirty="0"/>
          </a:p>
          <a:p>
            <a:r>
              <a:rPr lang="el-GR" dirty="0"/>
              <a:t>ΑΝ ΘΕΛΟΥΜΕ ΝΑ ΣΤΑΜΑΤΑΕΙ/ΑΝΤΙΔΡΑ ΌΤΑΝ ΑΓΓΙΖΕΙ ΚΑΤΙ… </a:t>
            </a:r>
          </a:p>
          <a:p>
            <a:endParaRPr lang="el-GR" dirty="0"/>
          </a:p>
          <a:p>
            <a:r>
              <a:rPr lang="el-GR" dirty="0"/>
              <a:t>ΠΡΟΣΘΕΤΟΥΜΕ ΕΞΤΡΑ </a:t>
            </a:r>
          </a:p>
          <a:p>
            <a:r>
              <a:rPr lang="el-GR" dirty="0"/>
              <a:t>ΕΆΝ«ΑΓΓΙΞΕΙ ΧΡΩΜΑ…»</a:t>
            </a:r>
          </a:p>
          <a:p>
            <a:endParaRPr lang="el-GR" dirty="0"/>
          </a:p>
        </p:txBody>
      </p:sp>
    </p:spTree>
    <p:extLst>
      <p:ext uri="{BB962C8B-B14F-4D97-AF65-F5344CB8AC3E}">
        <p14:creationId xmlns:p14="http://schemas.microsoft.com/office/powerpoint/2010/main" val="1838620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F8E16C9-69AA-FFCD-A772-1EF2C417FB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260" y="759558"/>
            <a:ext cx="5628530" cy="2669442"/>
          </a:xfrm>
          <a:prstGeom prst="rect">
            <a:avLst/>
          </a:prstGeom>
        </p:spPr>
      </p:pic>
      <p:cxnSp>
        <p:nvCxnSpPr>
          <p:cNvPr id="5" name="Straight Arrow Connector 4">
            <a:extLst>
              <a:ext uri="{FF2B5EF4-FFF2-40B4-BE49-F238E27FC236}">
                <a16:creationId xmlns:a16="http://schemas.microsoft.com/office/drawing/2014/main" id="{AEDFC6C9-459E-5DDF-8A8D-D439AB455E0E}"/>
              </a:ext>
            </a:extLst>
          </p:cNvPr>
          <p:cNvCxnSpPr/>
          <p:nvPr/>
        </p:nvCxnSpPr>
        <p:spPr>
          <a:xfrm>
            <a:off x="3524435" y="1979720"/>
            <a:ext cx="2876365"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B5272080-A7EC-FCE9-43C5-923E576C6E90}"/>
              </a:ext>
            </a:extLst>
          </p:cNvPr>
          <p:cNvSpPr/>
          <p:nvPr/>
        </p:nvSpPr>
        <p:spPr>
          <a:xfrm>
            <a:off x="6578353" y="1526959"/>
            <a:ext cx="3230622" cy="10919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r>
              <a:rPr lang="el-GR" dirty="0"/>
              <a:t>Αν ακουμπήσεις όριο, πήγαινε στην αρχή της πίστας»</a:t>
            </a:r>
          </a:p>
        </p:txBody>
      </p:sp>
      <p:pic>
        <p:nvPicPr>
          <p:cNvPr id="8" name="Picture 7">
            <a:extLst>
              <a:ext uri="{FF2B5EF4-FFF2-40B4-BE49-F238E27FC236}">
                <a16:creationId xmlns:a16="http://schemas.microsoft.com/office/drawing/2014/main" id="{458F2213-EAB6-B90B-BDA8-200A043047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581" y="3727812"/>
            <a:ext cx="5927745" cy="2555803"/>
          </a:xfrm>
          <a:prstGeom prst="rect">
            <a:avLst/>
          </a:prstGeom>
        </p:spPr>
      </p:pic>
      <p:sp>
        <p:nvSpPr>
          <p:cNvPr id="9" name="Rectangle 8">
            <a:extLst>
              <a:ext uri="{FF2B5EF4-FFF2-40B4-BE49-F238E27FC236}">
                <a16:creationId xmlns:a16="http://schemas.microsoft.com/office/drawing/2014/main" id="{9D009C4A-64B6-7EB3-9969-C07623B54340}"/>
              </a:ext>
            </a:extLst>
          </p:cNvPr>
          <p:cNvSpPr/>
          <p:nvPr/>
        </p:nvSpPr>
        <p:spPr>
          <a:xfrm>
            <a:off x="6997083" y="4058574"/>
            <a:ext cx="3230622" cy="10919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r>
              <a:rPr lang="el-GR" dirty="0"/>
              <a:t>Αν ακουμπήσεις όριο, πήγαινε λίγο πιο πίσω</a:t>
            </a:r>
          </a:p>
        </p:txBody>
      </p:sp>
      <p:cxnSp>
        <p:nvCxnSpPr>
          <p:cNvPr id="10" name="Straight Arrow Connector 9">
            <a:extLst>
              <a:ext uri="{FF2B5EF4-FFF2-40B4-BE49-F238E27FC236}">
                <a16:creationId xmlns:a16="http://schemas.microsoft.com/office/drawing/2014/main" id="{431B530E-F117-E785-C9B2-6E62840E5E5C}"/>
              </a:ext>
            </a:extLst>
          </p:cNvPr>
          <p:cNvCxnSpPr>
            <a:cxnSpLocks/>
          </p:cNvCxnSpPr>
          <p:nvPr/>
        </p:nvCxnSpPr>
        <p:spPr>
          <a:xfrm flipV="1">
            <a:off x="3082031" y="4749553"/>
            <a:ext cx="3727142" cy="56965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8102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C78AC-6B89-6F5A-32CA-49706FC25F86}"/>
              </a:ext>
            </a:extLst>
          </p:cNvPr>
          <p:cNvSpPr>
            <a:spLocks noGrp="1"/>
          </p:cNvSpPr>
          <p:nvPr>
            <p:ph type="title"/>
          </p:nvPr>
        </p:nvSpPr>
        <p:spPr/>
        <p:txBody>
          <a:bodyPr/>
          <a:lstStyle/>
          <a:p>
            <a:r>
              <a:rPr lang="el-GR" dirty="0"/>
              <a:t>Λαβύρινθος – χάνω ζωή αν ακουμπήσω – πάω από την αρχή</a:t>
            </a:r>
          </a:p>
        </p:txBody>
      </p:sp>
      <p:sp>
        <p:nvSpPr>
          <p:cNvPr id="3" name="TextBox 2">
            <a:extLst>
              <a:ext uri="{FF2B5EF4-FFF2-40B4-BE49-F238E27FC236}">
                <a16:creationId xmlns:a16="http://schemas.microsoft.com/office/drawing/2014/main" id="{C8BAAA56-A04E-82FD-04D6-FA585600DEF5}"/>
              </a:ext>
            </a:extLst>
          </p:cNvPr>
          <p:cNvSpPr txBox="1"/>
          <p:nvPr/>
        </p:nvSpPr>
        <p:spPr>
          <a:xfrm>
            <a:off x="514905" y="2272683"/>
            <a:ext cx="9871969" cy="646331"/>
          </a:xfrm>
          <a:prstGeom prst="rect">
            <a:avLst/>
          </a:prstGeom>
          <a:noFill/>
        </p:spPr>
        <p:txBody>
          <a:bodyPr wrap="square" rtlCol="0">
            <a:spAutoFit/>
          </a:bodyPr>
          <a:lstStyle/>
          <a:p>
            <a:r>
              <a:rPr lang="el-GR" dirty="0"/>
              <a:t>ΜΕΤΑΒΛΗΤΕΣ!</a:t>
            </a:r>
          </a:p>
          <a:p>
            <a:r>
              <a:rPr lang="el-GR" dirty="0"/>
              <a:t>ΟΙ «ΖΩΕΣ» – Η ΑΝΤΙΔΡΑΣΗ ΣΤΟ ΧΑΣΙΜΟ ΖΩΗΣ – ΕΠΙΣΤΡΕΦΩ ΣΤΗΝ ΑΡΧΗ</a:t>
            </a:r>
          </a:p>
        </p:txBody>
      </p:sp>
      <p:sp>
        <p:nvSpPr>
          <p:cNvPr id="4" name="TextBox 3">
            <a:extLst>
              <a:ext uri="{FF2B5EF4-FFF2-40B4-BE49-F238E27FC236}">
                <a16:creationId xmlns:a16="http://schemas.microsoft.com/office/drawing/2014/main" id="{D2D75A4D-4987-E2D9-58F5-0A89545DA7FE}"/>
              </a:ext>
            </a:extLst>
          </p:cNvPr>
          <p:cNvSpPr txBox="1"/>
          <p:nvPr/>
        </p:nvSpPr>
        <p:spPr>
          <a:xfrm>
            <a:off x="399496" y="3195961"/>
            <a:ext cx="7368466" cy="2862322"/>
          </a:xfrm>
          <a:prstGeom prst="rect">
            <a:avLst/>
          </a:prstGeom>
          <a:noFill/>
        </p:spPr>
        <p:txBody>
          <a:bodyPr wrap="square" rtlCol="0">
            <a:spAutoFit/>
          </a:bodyPr>
          <a:lstStyle/>
          <a:p>
            <a:r>
              <a:rPr lang="el-GR" dirty="0"/>
              <a:t>ΣΤΗΝ ΑΡΧΗ ΤΟΥ ΠΑΙΧΝΙΔΙΟΥ ΕΧΩ Χ ΖΩΕΣ. ΚΆΘΕ ΦΟΡΑ ΠΟΥ ΧΑΝΩ ΜΙΑ, ΑΦΑΙΡΕΙΤΑΙ ΚΑΙ ΠΑΩ ΣΤΗΝ ΑΡΧΗ. ΑΝ ΦΤΑΣΩ 0, </a:t>
            </a:r>
            <a:r>
              <a:rPr lang="en-US" dirty="0"/>
              <a:t>GAME OVER</a:t>
            </a:r>
          </a:p>
          <a:p>
            <a:endParaRPr lang="en-US" dirty="0"/>
          </a:p>
          <a:p>
            <a:r>
              <a:rPr lang="el-GR" dirty="0"/>
              <a:t>ΜΕΝΟΥ ΜΕΤΑΒΛΗΤΕΣ – ΔΗΜΙΟΥΡΓΩ ΜΕΤΑΒΛΗΤΗ «ΖΩΗ», ΑΦΑΙΡΩ ΜΙΑ ΑΝ ΑΚΟΥΜΠΗΣΕΙ ΤΟΙΧΟ Ή Ο,ΤΙΔΗΠΟΤΕ ΆΛΛΟ (ΑΙΣΘΗΤΗΡΕΣ)</a:t>
            </a:r>
            <a:endParaRPr lang="en-US" dirty="0"/>
          </a:p>
          <a:p>
            <a:endParaRPr lang="en-US" dirty="0"/>
          </a:p>
          <a:p>
            <a:r>
              <a:rPr lang="el-GR" dirty="0"/>
              <a:t>ΕΚΦΩΝΗΣΗ : ΦΤΙΑΧΤΕ ΈΝΑ ΠΑΙΧΝΙΔΙ «ΛΑΒΥΡΙΝΘΟ» ΠΟΥ Ο ΧΑΡΑΚΤΗΡΑΣ ΚΆΘΕ ΦΟΡΑ ΠΟΥ ΑΚΟΥΜΠΑΕΙ ΤΟΥΣ ΤΟΙΧΟΥΣ, ΧΑΝΕΙ ΜΙΑ ΖΩΗ ΚΑΙ ΕΠΙΣΤΡΕΦΕΙ ΣΤΗΝ ΑΡΧΗ. ΑΝ ΤΕΛΕΙΩΣΟΥΝ ΟΙ ΖΩΕΣ, ΒΓΑΙΝΕΙ ΟΘΟΝΗ </a:t>
            </a:r>
            <a:r>
              <a:rPr lang="en-US" dirty="0"/>
              <a:t>GAME OVER</a:t>
            </a:r>
            <a:r>
              <a:rPr lang="el-GR" dirty="0"/>
              <a:t> ΚΑΙ ΑΚΟΥΓΕΤΑΙ ΗΧΟΣ </a:t>
            </a:r>
            <a:r>
              <a:rPr lang="en-US" dirty="0"/>
              <a:t>DUN </a:t>
            </a:r>
            <a:r>
              <a:rPr lang="en-US" dirty="0" err="1"/>
              <a:t>DUN</a:t>
            </a:r>
            <a:r>
              <a:rPr lang="en-US" dirty="0"/>
              <a:t> </a:t>
            </a:r>
            <a:r>
              <a:rPr lang="en-US" dirty="0" err="1"/>
              <a:t>DUN</a:t>
            </a:r>
            <a:endParaRPr lang="el-GR" dirty="0"/>
          </a:p>
        </p:txBody>
      </p:sp>
      <p:pic>
        <p:nvPicPr>
          <p:cNvPr id="6" name="Picture 5">
            <a:extLst>
              <a:ext uri="{FF2B5EF4-FFF2-40B4-BE49-F238E27FC236}">
                <a16:creationId xmlns:a16="http://schemas.microsoft.com/office/drawing/2014/main" id="{D347F996-A700-BB20-5033-C8876DE541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7695" y="2253188"/>
            <a:ext cx="2819400" cy="2918460"/>
          </a:xfrm>
          <a:prstGeom prst="rect">
            <a:avLst/>
          </a:prstGeom>
        </p:spPr>
      </p:pic>
    </p:spTree>
    <p:extLst>
      <p:ext uri="{BB962C8B-B14F-4D97-AF65-F5344CB8AC3E}">
        <p14:creationId xmlns:p14="http://schemas.microsoft.com/office/powerpoint/2010/main" val="3376008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89D4E-B751-400A-E0B0-D05C17A1A2D8}"/>
              </a:ext>
            </a:extLst>
          </p:cNvPr>
          <p:cNvSpPr>
            <a:spLocks noGrp="1"/>
          </p:cNvSpPr>
          <p:nvPr>
            <p:ph type="title"/>
          </p:nvPr>
        </p:nvSpPr>
        <p:spPr/>
        <p:txBody>
          <a:bodyPr/>
          <a:lstStyle/>
          <a:p>
            <a:r>
              <a:rPr lang="el-GR" dirty="0"/>
              <a:t>ΛΑΒΥΡΙΝΘΟΣ</a:t>
            </a:r>
          </a:p>
        </p:txBody>
      </p:sp>
      <p:pic>
        <p:nvPicPr>
          <p:cNvPr id="4" name="Picture 3">
            <a:extLst>
              <a:ext uri="{FF2B5EF4-FFF2-40B4-BE49-F238E27FC236}">
                <a16:creationId xmlns:a16="http://schemas.microsoft.com/office/drawing/2014/main" id="{A570DC5D-22B6-AEEC-C6F1-36CE9E4EA936}"/>
              </a:ext>
            </a:extLst>
          </p:cNvPr>
          <p:cNvPicPr>
            <a:picLocks noChangeAspect="1"/>
          </p:cNvPicPr>
          <p:nvPr/>
        </p:nvPicPr>
        <p:blipFill rotWithShape="1">
          <a:blip r:embed="rId2">
            <a:extLst>
              <a:ext uri="{28A0092B-C50C-407E-A947-70E740481C1C}">
                <a14:useLocalDpi xmlns:a14="http://schemas.microsoft.com/office/drawing/2010/main" val="0"/>
              </a:ext>
            </a:extLst>
          </a:blip>
          <a:srcRect l="2476"/>
          <a:stretch/>
        </p:blipFill>
        <p:spPr>
          <a:xfrm>
            <a:off x="71020" y="574112"/>
            <a:ext cx="11890159" cy="6047128"/>
          </a:xfrm>
          <a:prstGeom prst="rect">
            <a:avLst/>
          </a:prstGeom>
        </p:spPr>
      </p:pic>
      <p:sp>
        <p:nvSpPr>
          <p:cNvPr id="5" name="Rectangle 4">
            <a:extLst>
              <a:ext uri="{FF2B5EF4-FFF2-40B4-BE49-F238E27FC236}">
                <a16:creationId xmlns:a16="http://schemas.microsoft.com/office/drawing/2014/main" id="{CE234D1D-6C77-89CC-44FE-4406F09789E8}"/>
              </a:ext>
            </a:extLst>
          </p:cNvPr>
          <p:cNvSpPr/>
          <p:nvPr/>
        </p:nvSpPr>
        <p:spPr>
          <a:xfrm>
            <a:off x="5069148" y="1020932"/>
            <a:ext cx="2610035" cy="1322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ΙΔΙΕΣ ΒΑΣΙΚΕΣ ΕΝΤΟΛΕΣ ΚΙΝΗΣΗΣ. ΑΥΤΆ ΜΕΝΟΥΝ ΑΠΕΙΡΑΧΤΑ</a:t>
            </a:r>
          </a:p>
        </p:txBody>
      </p:sp>
      <p:sp>
        <p:nvSpPr>
          <p:cNvPr id="6" name="Rectangle 5">
            <a:extLst>
              <a:ext uri="{FF2B5EF4-FFF2-40B4-BE49-F238E27FC236}">
                <a16:creationId xmlns:a16="http://schemas.microsoft.com/office/drawing/2014/main" id="{5B386F81-060D-0308-CAEB-07FA8387C871}"/>
              </a:ext>
            </a:extLst>
          </p:cNvPr>
          <p:cNvSpPr/>
          <p:nvPr/>
        </p:nvSpPr>
        <p:spPr>
          <a:xfrm>
            <a:off x="5909569" y="5404086"/>
            <a:ext cx="1885025" cy="10809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ΜΑΣ ΕΝΔΙΑΦΕΡΕΙ ΤΙ ΣΥΜΒΑΙΝΕΙ ΑΝ ΑΚΟΥΜΠΗΣΕΙ ΤΟΙΧΟ</a:t>
            </a:r>
          </a:p>
        </p:txBody>
      </p:sp>
    </p:spTree>
    <p:extLst>
      <p:ext uri="{BB962C8B-B14F-4D97-AF65-F5344CB8AC3E}">
        <p14:creationId xmlns:p14="http://schemas.microsoft.com/office/powerpoint/2010/main" val="735508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14376-39D0-1E25-3687-539AB7043A96}"/>
              </a:ext>
            </a:extLst>
          </p:cNvPr>
          <p:cNvSpPr>
            <a:spLocks noGrp="1"/>
          </p:cNvSpPr>
          <p:nvPr>
            <p:ph type="title"/>
          </p:nvPr>
        </p:nvSpPr>
        <p:spPr/>
        <p:txBody>
          <a:bodyPr/>
          <a:lstStyle/>
          <a:p>
            <a:r>
              <a:rPr lang="el-GR" dirty="0"/>
              <a:t>ΑΡΧΙΚΟΠΟΙΗΣΗ	</a:t>
            </a:r>
          </a:p>
        </p:txBody>
      </p:sp>
      <p:pic>
        <p:nvPicPr>
          <p:cNvPr id="4" name="Picture 3">
            <a:extLst>
              <a:ext uri="{FF2B5EF4-FFF2-40B4-BE49-F238E27FC236}">
                <a16:creationId xmlns:a16="http://schemas.microsoft.com/office/drawing/2014/main" id="{FB19D769-5984-A4EC-783D-B11E8E679E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3022" y="1940250"/>
            <a:ext cx="6589413" cy="2793483"/>
          </a:xfrm>
          <a:prstGeom prst="rect">
            <a:avLst/>
          </a:prstGeom>
        </p:spPr>
      </p:pic>
      <p:sp>
        <p:nvSpPr>
          <p:cNvPr id="5" name="TextBox 4">
            <a:extLst>
              <a:ext uri="{FF2B5EF4-FFF2-40B4-BE49-F238E27FC236}">
                <a16:creationId xmlns:a16="http://schemas.microsoft.com/office/drawing/2014/main" id="{6D7B53D3-7E56-54C2-2087-140FC1FEB0D6}"/>
              </a:ext>
            </a:extLst>
          </p:cNvPr>
          <p:cNvSpPr txBox="1"/>
          <p:nvPr/>
        </p:nvSpPr>
        <p:spPr>
          <a:xfrm>
            <a:off x="488272" y="2148396"/>
            <a:ext cx="3684233" cy="2862322"/>
          </a:xfrm>
          <a:prstGeom prst="rect">
            <a:avLst/>
          </a:prstGeom>
          <a:noFill/>
        </p:spPr>
        <p:txBody>
          <a:bodyPr wrap="square" rtlCol="0">
            <a:spAutoFit/>
          </a:bodyPr>
          <a:lstStyle/>
          <a:p>
            <a:r>
              <a:rPr lang="el-GR" dirty="0"/>
              <a:t>ΟΠΟΤΕ…</a:t>
            </a:r>
          </a:p>
          <a:p>
            <a:endParaRPr lang="el-GR" dirty="0"/>
          </a:p>
          <a:p>
            <a:r>
              <a:rPr lang="el-GR" dirty="0"/>
              <a:t>ΟΡΙΖΟΥΜΕ 3 ΖΩΕΣ</a:t>
            </a:r>
          </a:p>
          <a:p>
            <a:endParaRPr lang="el-GR" dirty="0"/>
          </a:p>
          <a:p>
            <a:r>
              <a:rPr lang="el-GR" dirty="0"/>
              <a:t>ΑΝ ΑΚΟΥΜΠΗΣΕΙ ΜΑΥΡΟ,</a:t>
            </a:r>
          </a:p>
          <a:p>
            <a:r>
              <a:rPr lang="el-GR" dirty="0"/>
              <a:t>ΑΦΑΙΡΟΥΜΕ 1</a:t>
            </a:r>
          </a:p>
          <a:p>
            <a:endParaRPr lang="el-GR" dirty="0"/>
          </a:p>
          <a:p>
            <a:r>
              <a:rPr lang="el-GR" dirty="0"/>
              <a:t>ΑΝ ΖΩΕΣ=0</a:t>
            </a:r>
          </a:p>
          <a:p>
            <a:r>
              <a:rPr lang="el-GR" dirty="0"/>
              <a:t>ΤΟΤΕ.. </a:t>
            </a:r>
            <a:r>
              <a:rPr lang="en-US" dirty="0"/>
              <a:t>BACKGROUND=GAME OVER</a:t>
            </a:r>
          </a:p>
          <a:p>
            <a:r>
              <a:rPr lang="el-GR" dirty="0"/>
              <a:t>ΠΑΙΞΕ ΗΧΟ </a:t>
            </a:r>
            <a:r>
              <a:rPr lang="en-US" dirty="0"/>
              <a:t>DUN </a:t>
            </a:r>
            <a:r>
              <a:rPr lang="en-US" dirty="0" err="1"/>
              <a:t>DUN</a:t>
            </a:r>
            <a:r>
              <a:rPr lang="en-US" dirty="0"/>
              <a:t> </a:t>
            </a:r>
            <a:r>
              <a:rPr lang="en-US" dirty="0" err="1"/>
              <a:t>DUN</a:t>
            </a:r>
            <a:endParaRPr lang="el-GR" dirty="0"/>
          </a:p>
        </p:txBody>
      </p:sp>
    </p:spTree>
    <p:extLst>
      <p:ext uri="{BB962C8B-B14F-4D97-AF65-F5344CB8AC3E}">
        <p14:creationId xmlns:p14="http://schemas.microsoft.com/office/powerpoint/2010/main" val="352499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26A85-1C78-49AF-70B5-F6B66551DB6D}"/>
              </a:ext>
            </a:extLst>
          </p:cNvPr>
          <p:cNvSpPr>
            <a:spLocks noGrp="1"/>
          </p:cNvSpPr>
          <p:nvPr>
            <p:ph type="title"/>
          </p:nvPr>
        </p:nvSpPr>
        <p:spPr/>
        <p:txBody>
          <a:bodyPr/>
          <a:lstStyle/>
          <a:p>
            <a:r>
              <a:rPr lang="en-US" dirty="0"/>
              <a:t>GAME OVER</a:t>
            </a:r>
            <a:endParaRPr lang="el-GR" dirty="0"/>
          </a:p>
        </p:txBody>
      </p:sp>
      <p:pic>
        <p:nvPicPr>
          <p:cNvPr id="4" name="Picture 3">
            <a:extLst>
              <a:ext uri="{FF2B5EF4-FFF2-40B4-BE49-F238E27FC236}">
                <a16:creationId xmlns:a16="http://schemas.microsoft.com/office/drawing/2014/main" id="{F86AFD85-58AB-7383-0967-4A6622A271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207" y="2244201"/>
            <a:ext cx="7082309" cy="3169552"/>
          </a:xfrm>
          <a:prstGeom prst="rect">
            <a:avLst/>
          </a:prstGeom>
        </p:spPr>
      </p:pic>
      <p:sp>
        <p:nvSpPr>
          <p:cNvPr id="5" name="Rectangle 4">
            <a:extLst>
              <a:ext uri="{FF2B5EF4-FFF2-40B4-BE49-F238E27FC236}">
                <a16:creationId xmlns:a16="http://schemas.microsoft.com/office/drawing/2014/main" id="{94723B94-01EC-4F41-1DDA-BA696A330395}"/>
              </a:ext>
            </a:extLst>
          </p:cNvPr>
          <p:cNvSpPr/>
          <p:nvPr/>
        </p:nvSpPr>
        <p:spPr>
          <a:xfrm>
            <a:off x="7696940" y="2244201"/>
            <a:ext cx="4219853" cy="37659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ΤΩΡΑ ΠΡΕΠΕΙ ΝΑ ΞΑΝΑΛΛΑΞΟΥΜΕ ΤΗΝ ΑΡΧΙΚΟΠΟΙΗΣΗ ΏΣΤΕ ΣΤΗΝ ΑΡΧΗ ΝΑ ΒΡΙΣΚΕΤΑΙ ΤΟ ΑΡΧΙΚΟ ΥΠΟΒΑΘΡΟ ΤΟΥ ΛΑΒΥΡΙΝΘΟΥ</a:t>
            </a:r>
          </a:p>
          <a:p>
            <a:pPr algn="ctr"/>
            <a:endParaRPr lang="el-GR" dirty="0"/>
          </a:p>
          <a:p>
            <a:pPr algn="ctr"/>
            <a:r>
              <a:rPr lang="el-GR" dirty="0"/>
              <a:t>ΜΠΟΡΟΥΜΕ ΣΤΟ «ΕΆΝ ΖΩΗ=0» ΝΑ ΠΡΟΣΘΕΣΟΥΜΕ ΕΦΦΕ ΧΑΡΑΚΤΗΡΑ; ΦΑΝΤΑΣΜΑ, ΗΧΟΥΣ ΚΛΠ</a:t>
            </a:r>
          </a:p>
          <a:p>
            <a:pPr algn="ctr"/>
            <a:r>
              <a:rPr lang="el-GR" dirty="0"/>
              <a:t>ΑΛΛΑ ΠΡΕΠΕΙ ΝΑ ΕΧΟΥΜΕ ΣΤΟ ΝΟΥ ΜΑΣ ΤΗΝ ΑΡΧΙΚΟΠΟΙΗΣΗ…</a:t>
            </a:r>
          </a:p>
        </p:txBody>
      </p:sp>
      <p:cxnSp>
        <p:nvCxnSpPr>
          <p:cNvPr id="7" name="Straight Arrow Connector 6">
            <a:extLst>
              <a:ext uri="{FF2B5EF4-FFF2-40B4-BE49-F238E27FC236}">
                <a16:creationId xmlns:a16="http://schemas.microsoft.com/office/drawing/2014/main" id="{4EB4B3B4-10A4-A9CD-29D5-433F79B360C1}"/>
              </a:ext>
            </a:extLst>
          </p:cNvPr>
          <p:cNvCxnSpPr/>
          <p:nvPr/>
        </p:nvCxnSpPr>
        <p:spPr>
          <a:xfrm>
            <a:off x="1917577" y="5023835"/>
            <a:ext cx="0" cy="986348"/>
          </a:xfrm>
          <a:prstGeom prst="straightConnector1">
            <a:avLst/>
          </a:prstGeom>
          <a:ln w="152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33FEB629-D66C-E18A-8330-11C816FE2F2D}"/>
              </a:ext>
            </a:extLst>
          </p:cNvPr>
          <p:cNvSpPr/>
          <p:nvPr/>
        </p:nvSpPr>
        <p:spPr>
          <a:xfrm>
            <a:off x="452487" y="6010183"/>
            <a:ext cx="3874416" cy="6168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ΣΤΑΜΑΤΑΕΙ ΤΟ ΣΕΝΑΡΙΟ!!</a:t>
            </a:r>
          </a:p>
        </p:txBody>
      </p:sp>
      <p:sp>
        <p:nvSpPr>
          <p:cNvPr id="9" name="Rectangle 8">
            <a:extLst>
              <a:ext uri="{FF2B5EF4-FFF2-40B4-BE49-F238E27FC236}">
                <a16:creationId xmlns:a16="http://schemas.microsoft.com/office/drawing/2014/main" id="{0C308DBA-87B7-4E95-EDD4-78474980DAA9}"/>
              </a:ext>
            </a:extLst>
          </p:cNvPr>
          <p:cNvSpPr/>
          <p:nvPr/>
        </p:nvSpPr>
        <p:spPr>
          <a:xfrm>
            <a:off x="5109328" y="5599522"/>
            <a:ext cx="2045615" cy="848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ΤΙΙ ΞΕΧΑΣΑΜΕ;;;;</a:t>
            </a:r>
          </a:p>
        </p:txBody>
      </p:sp>
    </p:spTree>
    <p:extLst>
      <p:ext uri="{BB962C8B-B14F-4D97-AF65-F5344CB8AC3E}">
        <p14:creationId xmlns:p14="http://schemas.microsoft.com/office/powerpoint/2010/main" val="1168913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2467A-F779-1D55-69B8-1F7E69DF36F9}"/>
              </a:ext>
            </a:extLst>
          </p:cNvPr>
          <p:cNvSpPr>
            <a:spLocks noGrp="1"/>
          </p:cNvSpPr>
          <p:nvPr>
            <p:ph type="title"/>
          </p:nvPr>
        </p:nvSpPr>
        <p:spPr/>
        <p:txBody>
          <a:bodyPr/>
          <a:lstStyle/>
          <a:p>
            <a:r>
              <a:rPr lang="el-GR" dirty="0"/>
              <a:t>ΤΟ «ΚΕΡΔΙΣΑ» ΞΕΧΑΣΑΜΕ!!!!!</a:t>
            </a:r>
          </a:p>
        </p:txBody>
      </p:sp>
      <p:sp>
        <p:nvSpPr>
          <p:cNvPr id="3" name="Rectangle 2">
            <a:extLst>
              <a:ext uri="{FF2B5EF4-FFF2-40B4-BE49-F238E27FC236}">
                <a16:creationId xmlns:a16="http://schemas.microsoft.com/office/drawing/2014/main" id="{D7686212-5AFE-0D78-CFDF-FC336A277D45}"/>
              </a:ext>
            </a:extLst>
          </p:cNvPr>
          <p:cNvSpPr/>
          <p:nvPr/>
        </p:nvSpPr>
        <p:spPr>
          <a:xfrm>
            <a:off x="680321" y="2290713"/>
            <a:ext cx="8944446" cy="2347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ΌΤΑΝ ΑΓΓΙΞΕΙ ΤΟ ΠΡΑΣΙΝΟ ΣΤΟ ΤΕΡΜΑ, ΚΕΡΔΙΖΕΙ!!!</a:t>
            </a:r>
          </a:p>
          <a:p>
            <a:pPr algn="ctr"/>
            <a:r>
              <a:rPr lang="el-GR" dirty="0"/>
              <a:t>ΠΑΕΙ ΣΤΟ ΚΕΝΤΡΟ, ΑΛΛΑΖΕΙ ΜΕΓΕΘΟΣ, ΑΛΛΑΖΕΙ ΥΠΟΒΑΘΡΟ, ΠΑΙΖΕΙ ΜΟΥΣΙΚΗ</a:t>
            </a:r>
          </a:p>
        </p:txBody>
      </p:sp>
    </p:spTree>
    <p:extLst>
      <p:ext uri="{BB962C8B-B14F-4D97-AF65-F5344CB8AC3E}">
        <p14:creationId xmlns:p14="http://schemas.microsoft.com/office/powerpoint/2010/main" val="21089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E1A0C-30CD-E363-01CD-C7B61EE9A79A}"/>
              </a:ext>
            </a:extLst>
          </p:cNvPr>
          <p:cNvSpPr>
            <a:spLocks noGrp="1"/>
          </p:cNvSpPr>
          <p:nvPr>
            <p:ph type="title"/>
          </p:nvPr>
        </p:nvSpPr>
        <p:spPr/>
        <p:txBody>
          <a:bodyPr/>
          <a:lstStyle/>
          <a:p>
            <a:r>
              <a:rPr lang="el-GR" dirty="0"/>
              <a:t>Έλεγχος – Αν---τότε</a:t>
            </a:r>
          </a:p>
        </p:txBody>
      </p:sp>
      <p:sp>
        <p:nvSpPr>
          <p:cNvPr id="3" name="Content Placeholder 2">
            <a:extLst>
              <a:ext uri="{FF2B5EF4-FFF2-40B4-BE49-F238E27FC236}">
                <a16:creationId xmlns:a16="http://schemas.microsoft.com/office/drawing/2014/main" id="{E5F5C11A-AF37-A8F9-0EAD-8453BA69C2F4}"/>
              </a:ext>
            </a:extLst>
          </p:cNvPr>
          <p:cNvSpPr>
            <a:spLocks noGrp="1"/>
          </p:cNvSpPr>
          <p:nvPr>
            <p:ph idx="1"/>
          </p:nvPr>
        </p:nvSpPr>
        <p:spPr>
          <a:xfrm>
            <a:off x="153579" y="2070542"/>
            <a:ext cx="6451407" cy="4658732"/>
          </a:xfrm>
        </p:spPr>
        <p:txBody>
          <a:bodyPr>
            <a:normAutofit fontScale="70000" lnSpcReduction="20000"/>
          </a:bodyPr>
          <a:lstStyle/>
          <a:p>
            <a:r>
              <a:rPr lang="el-GR" dirty="0"/>
              <a:t>Ο κόσμος γύρω μας είναι γεμάτος επιλογές οι οποίες εξαρτώνται από διάφορες συνθήκες. </a:t>
            </a:r>
          </a:p>
          <a:p>
            <a:r>
              <a:rPr lang="el-GR" dirty="0"/>
              <a:t>Εάν βρέχει, παίρνουμε ομπρέλα.</a:t>
            </a:r>
          </a:p>
          <a:p>
            <a:r>
              <a:rPr lang="el-GR" dirty="0"/>
              <a:t>Εάν έχει ήλιο, φοράμε καπέλο. </a:t>
            </a:r>
          </a:p>
          <a:p>
            <a:r>
              <a:rPr lang="el-GR" dirty="0"/>
              <a:t>Εάν είναι σαββατοκύριακο, ξεκουραζόμαστε, αλλιώς πάμε σχολείο. </a:t>
            </a:r>
          </a:p>
          <a:p>
            <a:r>
              <a:rPr lang="el-GR" dirty="0"/>
              <a:t>Το ίδιο όμως ισχύει και στον υπολογιστικό κόσμο. </a:t>
            </a:r>
          </a:p>
          <a:p>
            <a:r>
              <a:rPr lang="el-GR" dirty="0"/>
              <a:t>Όταν ένα αυτοκινητάκι πατάει </a:t>
            </a:r>
            <a:r>
              <a:rPr lang="el-GR" dirty="0" err="1"/>
              <a:t>στογρασίδι</a:t>
            </a:r>
            <a:r>
              <a:rPr lang="el-GR" dirty="0"/>
              <a:t>, τότε επιβραδύνεται.</a:t>
            </a:r>
          </a:p>
          <a:p>
            <a:r>
              <a:rPr lang="el-GR" dirty="0"/>
              <a:t> Όταν ένα </a:t>
            </a:r>
            <a:r>
              <a:rPr lang="el-GR" dirty="0" err="1"/>
              <a:t>φαντασματάκι</a:t>
            </a:r>
            <a:r>
              <a:rPr lang="el-GR" dirty="0"/>
              <a:t> ακουμπήσει τον </a:t>
            </a:r>
            <a:r>
              <a:rPr lang="el-GR" dirty="0" err="1"/>
              <a:t>Packman</a:t>
            </a:r>
            <a:r>
              <a:rPr lang="el-GR" dirty="0"/>
              <a:t>, τότε αφαιρείται μια ζωή.</a:t>
            </a:r>
          </a:p>
          <a:p>
            <a:r>
              <a:rPr lang="el-GR" dirty="0"/>
              <a:t> Αν ο </a:t>
            </a:r>
            <a:r>
              <a:rPr lang="el-GR" dirty="0" err="1"/>
              <a:t>Packman</a:t>
            </a:r>
            <a:r>
              <a:rPr lang="el-GR" dirty="0"/>
              <a:t> ακουμπήσει ένα </a:t>
            </a:r>
            <a:r>
              <a:rPr lang="el-GR" dirty="0" err="1"/>
              <a:t>φρουτάκι</a:t>
            </a:r>
            <a:r>
              <a:rPr lang="el-GR" dirty="0"/>
              <a:t>, τότε το </a:t>
            </a:r>
            <a:r>
              <a:rPr lang="el-GR" dirty="0" err="1"/>
              <a:t>φρουτάκι</a:t>
            </a:r>
            <a:r>
              <a:rPr lang="el-GR" dirty="0"/>
              <a:t> εξαφανίζεται και εμείς κερδίζουμε πόντους. </a:t>
            </a:r>
          </a:p>
          <a:p>
            <a:r>
              <a:rPr lang="el-GR" dirty="0"/>
              <a:t> Όταν ένα αντικείμενο στο Scratch θέλει να προσδιορίσει τη συμπεριφορά του ανάλογα με το τι συμβαίνει γύρω του, τότε χρησιμοποιούμε τις</a:t>
            </a:r>
          </a:p>
          <a:p>
            <a:r>
              <a:rPr lang="el-GR" dirty="0"/>
              <a:t>εντολές εάν... και εάν... αλλιώς...</a:t>
            </a:r>
          </a:p>
        </p:txBody>
      </p:sp>
      <p:pic>
        <p:nvPicPr>
          <p:cNvPr id="5" name="Picture 4">
            <a:extLst>
              <a:ext uri="{FF2B5EF4-FFF2-40B4-BE49-F238E27FC236}">
                <a16:creationId xmlns:a16="http://schemas.microsoft.com/office/drawing/2014/main" id="{A3DBCBE7-BDB8-4201-743C-39F6761775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4007" y="2673917"/>
            <a:ext cx="4800600" cy="25222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98378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84AD-95A5-F8B5-364E-0BD7273D2905}"/>
              </a:ext>
            </a:extLst>
          </p:cNvPr>
          <p:cNvSpPr>
            <a:spLocks noGrp="1"/>
          </p:cNvSpPr>
          <p:nvPr>
            <p:ph type="title"/>
          </p:nvPr>
        </p:nvSpPr>
        <p:spPr/>
        <p:txBody>
          <a:bodyPr/>
          <a:lstStyle/>
          <a:p>
            <a:r>
              <a:rPr lang="el-GR" dirty="0"/>
              <a:t>Ποια θα ήταν η εκφώνηση;</a:t>
            </a:r>
          </a:p>
        </p:txBody>
      </p:sp>
      <p:sp>
        <p:nvSpPr>
          <p:cNvPr id="3" name="Rectangle 2">
            <a:extLst>
              <a:ext uri="{FF2B5EF4-FFF2-40B4-BE49-F238E27FC236}">
                <a16:creationId xmlns:a16="http://schemas.microsoft.com/office/drawing/2014/main" id="{D3679158-01C5-73DC-2740-7FC69BBB9816}"/>
              </a:ext>
            </a:extLst>
          </p:cNvPr>
          <p:cNvSpPr/>
          <p:nvPr/>
        </p:nvSpPr>
        <p:spPr>
          <a:xfrm>
            <a:off x="499621" y="2243579"/>
            <a:ext cx="11057641" cy="4100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err="1"/>
              <a:t>Φτιαχτε</a:t>
            </a:r>
            <a:r>
              <a:rPr lang="el-GR" dirty="0"/>
              <a:t> ένα </a:t>
            </a:r>
            <a:r>
              <a:rPr lang="el-GR" dirty="0" err="1"/>
              <a:t>παιχνιδι</a:t>
            </a:r>
            <a:r>
              <a:rPr lang="el-GR" dirty="0"/>
              <a:t> στο </a:t>
            </a:r>
            <a:r>
              <a:rPr lang="el-GR" dirty="0" err="1"/>
              <a:t>οποιο</a:t>
            </a:r>
            <a:r>
              <a:rPr lang="el-GR" dirty="0"/>
              <a:t> ο </a:t>
            </a:r>
            <a:r>
              <a:rPr lang="el-GR" dirty="0" err="1"/>
              <a:t>χαρακτηρας</a:t>
            </a:r>
            <a:r>
              <a:rPr lang="el-GR" dirty="0"/>
              <a:t> </a:t>
            </a:r>
            <a:r>
              <a:rPr lang="en-US" dirty="0" err="1"/>
              <a:t>Gigo</a:t>
            </a:r>
            <a:r>
              <a:rPr lang="el-GR" dirty="0"/>
              <a:t> </a:t>
            </a:r>
            <a:r>
              <a:rPr lang="el-GR" dirty="0" err="1"/>
              <a:t>βρισκεται</a:t>
            </a:r>
            <a:r>
              <a:rPr lang="el-GR" dirty="0"/>
              <a:t> σε ένα </a:t>
            </a:r>
            <a:r>
              <a:rPr lang="el-GR" dirty="0" err="1"/>
              <a:t>λαβυρινθο</a:t>
            </a:r>
            <a:r>
              <a:rPr lang="el-GR" dirty="0"/>
              <a:t> και έχει 3 ζωές.</a:t>
            </a:r>
          </a:p>
          <a:p>
            <a:pPr algn="ctr"/>
            <a:r>
              <a:rPr lang="el-GR" dirty="0"/>
              <a:t>Αν ακουμπήσει σε έναν τοίχο, χάνει μια ζωή και επιστρέφει στην αρχή.</a:t>
            </a:r>
          </a:p>
          <a:p>
            <a:pPr algn="ctr"/>
            <a:r>
              <a:rPr lang="el-GR" dirty="0"/>
              <a:t>Όταν χάσει, ακούγεται ο ήχος Χ και ο </a:t>
            </a:r>
            <a:r>
              <a:rPr lang="en-US" dirty="0" err="1"/>
              <a:t>gigo</a:t>
            </a:r>
            <a:r>
              <a:rPr lang="en-US" dirty="0"/>
              <a:t> </a:t>
            </a:r>
            <a:r>
              <a:rPr lang="el-GR" dirty="0"/>
              <a:t>εξαφανίζεται, ενώ το </a:t>
            </a:r>
            <a:r>
              <a:rPr lang="el-GR" dirty="0" err="1"/>
              <a:t>υποβαθρο</a:t>
            </a:r>
            <a:r>
              <a:rPr lang="el-GR" dirty="0"/>
              <a:t> αλλάζει σε ένα που </a:t>
            </a:r>
            <a:r>
              <a:rPr lang="el-GR" dirty="0" err="1"/>
              <a:t>γραφει</a:t>
            </a:r>
            <a:r>
              <a:rPr lang="el-GR" dirty="0"/>
              <a:t> </a:t>
            </a:r>
            <a:r>
              <a:rPr lang="en-US" dirty="0"/>
              <a:t>game over.</a:t>
            </a:r>
          </a:p>
          <a:p>
            <a:pPr algn="ctr"/>
            <a:r>
              <a:rPr lang="el-GR" dirty="0"/>
              <a:t>Όταν </a:t>
            </a:r>
            <a:r>
              <a:rPr lang="el-GR" dirty="0" err="1"/>
              <a:t>κερδισει</a:t>
            </a:r>
            <a:r>
              <a:rPr lang="el-GR" dirty="0"/>
              <a:t>, </a:t>
            </a:r>
            <a:r>
              <a:rPr lang="el-GR" dirty="0" err="1"/>
              <a:t>ακουγεται</a:t>
            </a:r>
            <a:r>
              <a:rPr lang="el-GR" dirty="0"/>
              <a:t> ο ήχος </a:t>
            </a:r>
            <a:r>
              <a:rPr lang="en-US" dirty="0"/>
              <a:t>Y,</a:t>
            </a:r>
            <a:r>
              <a:rPr lang="el-GR" dirty="0"/>
              <a:t> το </a:t>
            </a:r>
            <a:r>
              <a:rPr lang="el-GR" dirty="0" err="1"/>
              <a:t>υποβαθρο</a:t>
            </a:r>
            <a:r>
              <a:rPr lang="el-GR" dirty="0"/>
              <a:t> αλλάζει στο </a:t>
            </a:r>
            <a:r>
              <a:rPr lang="en-US" dirty="0"/>
              <a:t>spaceship,</a:t>
            </a:r>
            <a:r>
              <a:rPr lang="el-GR" dirty="0"/>
              <a:t> ο </a:t>
            </a:r>
            <a:r>
              <a:rPr lang="en-US" dirty="0" err="1"/>
              <a:t>Gigo</a:t>
            </a:r>
            <a:r>
              <a:rPr lang="en-US" dirty="0"/>
              <a:t> </a:t>
            </a:r>
            <a:r>
              <a:rPr lang="el-GR" dirty="0" err="1"/>
              <a:t>εμφανιζεται</a:t>
            </a:r>
            <a:r>
              <a:rPr lang="el-GR" dirty="0"/>
              <a:t> στο </a:t>
            </a:r>
            <a:r>
              <a:rPr lang="el-GR" dirty="0" err="1"/>
              <a:t>κεντρο</a:t>
            </a:r>
            <a:r>
              <a:rPr lang="el-GR" dirty="0"/>
              <a:t> σε </a:t>
            </a:r>
            <a:r>
              <a:rPr lang="el-GR" dirty="0" err="1"/>
              <a:t>πληρες</a:t>
            </a:r>
            <a:r>
              <a:rPr lang="el-GR" dirty="0"/>
              <a:t> </a:t>
            </a:r>
            <a:r>
              <a:rPr lang="el-GR" dirty="0" err="1"/>
              <a:t>μεγεθος</a:t>
            </a:r>
            <a:r>
              <a:rPr lang="el-GR" dirty="0"/>
              <a:t> και λέει «ΚΕΡΔΙΣΑ»</a:t>
            </a:r>
          </a:p>
          <a:p>
            <a:pPr algn="ctr"/>
            <a:r>
              <a:rPr lang="en-US" dirty="0"/>
              <a:t>BONUS: </a:t>
            </a:r>
            <a:r>
              <a:rPr lang="el-GR" dirty="0" err="1"/>
              <a:t>Φυσιολογικη</a:t>
            </a:r>
            <a:r>
              <a:rPr lang="el-GR" dirty="0"/>
              <a:t> </a:t>
            </a:r>
            <a:r>
              <a:rPr lang="el-GR" dirty="0" err="1"/>
              <a:t>κινηση</a:t>
            </a:r>
            <a:r>
              <a:rPr lang="el-GR" dirty="0"/>
              <a:t>, </a:t>
            </a:r>
            <a:r>
              <a:rPr lang="el-GR" dirty="0" err="1"/>
              <a:t>εφφέ</a:t>
            </a:r>
            <a:r>
              <a:rPr lang="el-GR" dirty="0"/>
              <a:t> εμφάνισης, εξαφάνισης, αρχική οθόνη </a:t>
            </a:r>
            <a:r>
              <a:rPr lang="el-GR" dirty="0" err="1"/>
              <a:t>διαφορετικη</a:t>
            </a:r>
            <a:endParaRPr lang="el-GR" dirty="0"/>
          </a:p>
        </p:txBody>
      </p:sp>
    </p:spTree>
    <p:extLst>
      <p:ext uri="{BB962C8B-B14F-4D97-AF65-F5344CB8AC3E}">
        <p14:creationId xmlns:p14="http://schemas.microsoft.com/office/powerpoint/2010/main" val="2113614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6229D-1D92-9F9D-DE12-60E2132C27C2}"/>
              </a:ext>
            </a:extLst>
          </p:cNvPr>
          <p:cNvSpPr>
            <a:spLocks noGrp="1"/>
          </p:cNvSpPr>
          <p:nvPr>
            <p:ph type="title"/>
          </p:nvPr>
        </p:nvSpPr>
        <p:spPr/>
        <p:txBody>
          <a:bodyPr/>
          <a:lstStyle/>
          <a:p>
            <a:r>
              <a:rPr lang="en-US" dirty="0"/>
              <a:t>H </a:t>
            </a:r>
            <a:r>
              <a:rPr lang="el-GR" dirty="0"/>
              <a:t>συνθήκη και το αποτέλεσμα</a:t>
            </a:r>
          </a:p>
        </p:txBody>
      </p:sp>
      <p:sp>
        <p:nvSpPr>
          <p:cNvPr id="3" name="Content Placeholder 2">
            <a:extLst>
              <a:ext uri="{FF2B5EF4-FFF2-40B4-BE49-F238E27FC236}">
                <a16:creationId xmlns:a16="http://schemas.microsoft.com/office/drawing/2014/main" id="{CE0DF10D-13C9-F71D-FB83-E554DF1078CD}"/>
              </a:ext>
            </a:extLst>
          </p:cNvPr>
          <p:cNvSpPr>
            <a:spLocks noGrp="1"/>
          </p:cNvSpPr>
          <p:nvPr>
            <p:ph idx="1"/>
          </p:nvPr>
        </p:nvSpPr>
        <p:spPr/>
        <p:txBody>
          <a:bodyPr/>
          <a:lstStyle/>
          <a:p>
            <a:r>
              <a:rPr lang="el-GR" dirty="0"/>
              <a:t>Πριν κάνουμε μια επιλογή εξετάζουμε τουλάχιστον μια συνθήκη που μπορεί να αφορά τα κίνητρά μας, τις ανάγκες μας, τις υποχρεώσεις μας κτλ.</a:t>
            </a:r>
          </a:p>
          <a:p>
            <a:r>
              <a:rPr lang="el-GR" dirty="0"/>
              <a:t>Στο προγραμματισμό μπορούμε να επιλέξουμε την υπό συνθήκη εκτέλεση ορισμένων εντολών, δηλαδή να προσδιορίσουμε ότι κάποιες εντολές θα τρέχουν μόνο εφόσον ισχύει μια συνθήκη. Η δομή της εντολής εάν… στον προγραμματισμό είναι η ακόλουθη:</a:t>
            </a:r>
          </a:p>
          <a:p>
            <a:r>
              <a:rPr lang="el-GR" b="1" dirty="0">
                <a:effectLst>
                  <a:outerShdw blurRad="38100" dist="38100" dir="2700000" algn="tl">
                    <a:srgbClr val="000000">
                      <a:alpha val="43137"/>
                    </a:srgbClr>
                  </a:outerShdw>
                </a:effectLst>
              </a:rPr>
              <a:t>Εάν (συνθήκη) (εντολές)</a:t>
            </a:r>
          </a:p>
          <a:p>
            <a:endParaRPr lang="el-GR" dirty="0"/>
          </a:p>
        </p:txBody>
      </p:sp>
    </p:spTree>
    <p:extLst>
      <p:ext uri="{BB962C8B-B14F-4D97-AF65-F5344CB8AC3E}">
        <p14:creationId xmlns:p14="http://schemas.microsoft.com/office/powerpoint/2010/main" val="2552402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2517E-FC4A-5903-8983-A849BE4ACC48}"/>
              </a:ext>
            </a:extLst>
          </p:cNvPr>
          <p:cNvSpPr>
            <a:spLocks noGrp="1"/>
          </p:cNvSpPr>
          <p:nvPr>
            <p:ph type="title"/>
          </p:nvPr>
        </p:nvSpPr>
        <p:spPr/>
        <p:txBody>
          <a:bodyPr/>
          <a:lstStyle/>
          <a:p>
            <a:r>
              <a:rPr lang="el-GR" dirty="0"/>
              <a:t>Αληθής-Ψευδής</a:t>
            </a:r>
          </a:p>
        </p:txBody>
      </p:sp>
      <p:sp>
        <p:nvSpPr>
          <p:cNvPr id="3" name="Content Placeholder 2">
            <a:extLst>
              <a:ext uri="{FF2B5EF4-FFF2-40B4-BE49-F238E27FC236}">
                <a16:creationId xmlns:a16="http://schemas.microsoft.com/office/drawing/2014/main" id="{37E55C1F-E54A-F3AE-9368-F990E6D981E6}"/>
              </a:ext>
            </a:extLst>
          </p:cNvPr>
          <p:cNvSpPr>
            <a:spLocks noGrp="1"/>
          </p:cNvSpPr>
          <p:nvPr>
            <p:ph idx="1"/>
          </p:nvPr>
        </p:nvSpPr>
        <p:spPr/>
        <p:txBody>
          <a:bodyPr/>
          <a:lstStyle/>
          <a:p>
            <a:pPr marL="0" indent="0">
              <a:buNone/>
            </a:pPr>
            <a:r>
              <a:rPr lang="el-GR" dirty="0"/>
              <a:t>Η συνθήκη μπορεί να αποτιμηθεί είτε σε αληθής (δηλαδή να ισχύει) είτε σε ψευδής (δηλαδή να μην ισχύει). Σε περίπτωση που η συνθήκη είναι αληθής, τότε θα εκτελεστούν οι εντολές που περιέχει, ενώ αν είναι ψευδής δεν θα εκτελεστούν και το πρόγραμμα θα συνεχίσει στις επόμενες εντολές. Ας προχωρήσουμε σε ένα μικρό παράδειγμα πάλι από την καθημερινότητα</a:t>
            </a:r>
          </a:p>
        </p:txBody>
      </p:sp>
    </p:spTree>
    <p:extLst>
      <p:ext uri="{BB962C8B-B14F-4D97-AF65-F5344CB8AC3E}">
        <p14:creationId xmlns:p14="http://schemas.microsoft.com/office/powerpoint/2010/main" val="250672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59E28-59E1-6898-B6E0-4138D55BCA84}"/>
              </a:ext>
            </a:extLst>
          </p:cNvPr>
          <p:cNvSpPr>
            <a:spLocks noGrp="1"/>
          </p:cNvSpPr>
          <p:nvPr>
            <p:ph type="title"/>
          </p:nvPr>
        </p:nvSpPr>
        <p:spPr/>
        <p:txBody>
          <a:bodyPr/>
          <a:lstStyle/>
          <a:p>
            <a:r>
              <a:rPr lang="el-GR" dirty="0"/>
              <a:t>Μία ή πολλές συνθήκες</a:t>
            </a:r>
          </a:p>
        </p:txBody>
      </p:sp>
      <p:sp>
        <p:nvSpPr>
          <p:cNvPr id="3" name="Content Placeholder 2">
            <a:extLst>
              <a:ext uri="{FF2B5EF4-FFF2-40B4-BE49-F238E27FC236}">
                <a16:creationId xmlns:a16="http://schemas.microsoft.com/office/drawing/2014/main" id="{8E0FFE7E-0784-E065-F8D1-5A3B652E7855}"/>
              </a:ext>
            </a:extLst>
          </p:cNvPr>
          <p:cNvSpPr>
            <a:spLocks noGrp="1"/>
          </p:cNvSpPr>
          <p:nvPr>
            <p:ph idx="1"/>
          </p:nvPr>
        </p:nvSpPr>
        <p:spPr>
          <a:xfrm>
            <a:off x="458380" y="2374679"/>
            <a:ext cx="6723656" cy="3599316"/>
          </a:xfrm>
        </p:spPr>
        <p:txBody>
          <a:bodyPr/>
          <a:lstStyle/>
          <a:p>
            <a:r>
              <a:rPr lang="el-GR" dirty="0"/>
              <a:t>Αν διάβασα τότε - &gt; Βγαίνω έξω με το φίλο μου -&gt; Αν δε μπορεί ο φίλος μου -&gt; Τότε μένω μέσα και βλέπω </a:t>
            </a:r>
            <a:r>
              <a:rPr lang="en-US" dirty="0"/>
              <a:t>Netflix</a:t>
            </a:r>
            <a:r>
              <a:rPr lang="el-GR" dirty="0"/>
              <a:t> -&gt; Αν δεν κόπηκε η σύνδεση -&gt; τότε..</a:t>
            </a:r>
          </a:p>
        </p:txBody>
      </p:sp>
      <p:pic>
        <p:nvPicPr>
          <p:cNvPr id="6" name="Picture 5">
            <a:extLst>
              <a:ext uri="{FF2B5EF4-FFF2-40B4-BE49-F238E27FC236}">
                <a16:creationId xmlns:a16="http://schemas.microsoft.com/office/drawing/2014/main" id="{06B4EC0B-AD21-044B-62F7-C68527F72C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2753" y="0"/>
            <a:ext cx="4699247" cy="6782048"/>
          </a:xfrm>
          <a:prstGeom prst="rect">
            <a:avLst/>
          </a:prstGeom>
        </p:spPr>
      </p:pic>
    </p:spTree>
    <p:extLst>
      <p:ext uri="{BB962C8B-B14F-4D97-AF65-F5344CB8AC3E}">
        <p14:creationId xmlns:p14="http://schemas.microsoft.com/office/powerpoint/2010/main" val="2610212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C911ED7-6995-F22F-78D0-7D75503A2B0F}"/>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109568"/>
            <a:ext cx="6711950" cy="3525838"/>
          </a:xfrm>
        </p:spPr>
      </p:pic>
      <p:cxnSp>
        <p:nvCxnSpPr>
          <p:cNvPr id="7" name="Straight Arrow Connector 6">
            <a:extLst>
              <a:ext uri="{FF2B5EF4-FFF2-40B4-BE49-F238E27FC236}">
                <a16:creationId xmlns:a16="http://schemas.microsoft.com/office/drawing/2014/main" id="{1CD9069A-A5FA-B48C-0A1B-9751EB378915}"/>
              </a:ext>
            </a:extLst>
          </p:cNvPr>
          <p:cNvCxnSpPr>
            <a:cxnSpLocks/>
          </p:cNvCxnSpPr>
          <p:nvPr/>
        </p:nvCxnSpPr>
        <p:spPr>
          <a:xfrm>
            <a:off x="4520214" y="1074198"/>
            <a:ext cx="3151572" cy="0"/>
          </a:xfrm>
          <a:prstGeom prst="straightConnector1">
            <a:avLst/>
          </a:prstGeom>
          <a:ln w="76200">
            <a:tailEnd type="triangle"/>
          </a:ln>
        </p:spPr>
        <p:style>
          <a:lnRef idx="1">
            <a:schemeClr val="accent4"/>
          </a:lnRef>
          <a:fillRef idx="0">
            <a:schemeClr val="accent4"/>
          </a:fillRef>
          <a:effectRef idx="0">
            <a:schemeClr val="accent4"/>
          </a:effectRef>
          <a:fontRef idx="minor">
            <a:schemeClr val="tx1"/>
          </a:fontRef>
        </p:style>
      </p:cxnSp>
      <p:sp>
        <p:nvSpPr>
          <p:cNvPr id="10" name="TextBox 9">
            <a:extLst>
              <a:ext uri="{FF2B5EF4-FFF2-40B4-BE49-F238E27FC236}">
                <a16:creationId xmlns:a16="http://schemas.microsoft.com/office/drawing/2014/main" id="{1C936CF8-E8A6-CC99-B272-3E1A882CEBEC}"/>
              </a:ext>
            </a:extLst>
          </p:cNvPr>
          <p:cNvSpPr txBox="1"/>
          <p:nvPr/>
        </p:nvSpPr>
        <p:spPr>
          <a:xfrm>
            <a:off x="7572213" y="697936"/>
            <a:ext cx="3939466" cy="1754326"/>
          </a:xfrm>
          <a:prstGeom prst="rect">
            <a:avLst/>
          </a:prstGeom>
          <a:noFill/>
        </p:spPr>
        <p:txBody>
          <a:bodyPr wrap="square">
            <a:spAutoFit/>
          </a:bodyPr>
          <a:lstStyle/>
          <a:p>
            <a:r>
              <a:rPr lang="el-GR" dirty="0"/>
              <a:t>Όπως μπορείτε να παρατηρήσετε μπλοκ μόνο από τις παλέτες Αισθητήρες, Τελεστές και </a:t>
            </a:r>
            <a:r>
              <a:rPr lang="el-GR" dirty="0" err="1"/>
              <a:t>Mεταβλητές</a:t>
            </a:r>
            <a:r>
              <a:rPr lang="el-GR" dirty="0"/>
              <a:t> έχουν αντίστοιχο σχήμα και μπορούν να χρησιμοποιηθούν ως στοιχεία των συνθηκών.</a:t>
            </a:r>
          </a:p>
        </p:txBody>
      </p:sp>
      <p:pic>
        <p:nvPicPr>
          <p:cNvPr id="12" name="Picture 11">
            <a:extLst>
              <a:ext uri="{FF2B5EF4-FFF2-40B4-BE49-F238E27FC236}">
                <a16:creationId xmlns:a16="http://schemas.microsoft.com/office/drawing/2014/main" id="{258BCA8D-255F-6656-967D-80BCEC79CD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3314" y="3053271"/>
            <a:ext cx="2597643" cy="3856840"/>
          </a:xfrm>
          <a:prstGeom prst="rect">
            <a:avLst/>
          </a:prstGeom>
        </p:spPr>
      </p:pic>
      <p:pic>
        <p:nvPicPr>
          <p:cNvPr id="14" name="Picture 13">
            <a:extLst>
              <a:ext uri="{FF2B5EF4-FFF2-40B4-BE49-F238E27FC236}">
                <a16:creationId xmlns:a16="http://schemas.microsoft.com/office/drawing/2014/main" id="{1EB23D56-A916-0D6D-E43F-FC53AE5D04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28455" y="2929942"/>
            <a:ext cx="2756879" cy="3524124"/>
          </a:xfrm>
          <a:prstGeom prst="rect">
            <a:avLst/>
          </a:prstGeom>
        </p:spPr>
      </p:pic>
      <p:pic>
        <p:nvPicPr>
          <p:cNvPr id="16" name="Picture 15">
            <a:extLst>
              <a:ext uri="{FF2B5EF4-FFF2-40B4-BE49-F238E27FC236}">
                <a16:creationId xmlns:a16="http://schemas.microsoft.com/office/drawing/2014/main" id="{A74090D8-7907-8167-C868-877EAE2C31E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26470" y="3886226"/>
            <a:ext cx="3370959" cy="1611555"/>
          </a:xfrm>
          <a:prstGeom prst="rect">
            <a:avLst/>
          </a:prstGeom>
        </p:spPr>
      </p:pic>
      <p:cxnSp>
        <p:nvCxnSpPr>
          <p:cNvPr id="18" name="Straight Arrow Connector 17">
            <a:extLst>
              <a:ext uri="{FF2B5EF4-FFF2-40B4-BE49-F238E27FC236}">
                <a16:creationId xmlns:a16="http://schemas.microsoft.com/office/drawing/2014/main" id="{45E173E9-8E56-B433-C25E-35B2970EF0B1}"/>
              </a:ext>
            </a:extLst>
          </p:cNvPr>
          <p:cNvCxnSpPr/>
          <p:nvPr/>
        </p:nvCxnSpPr>
        <p:spPr>
          <a:xfrm flipV="1">
            <a:off x="6436311" y="3701988"/>
            <a:ext cx="3036163" cy="798991"/>
          </a:xfrm>
          <a:prstGeom prst="straightConnector1">
            <a:avLst/>
          </a:prstGeom>
          <a:ln w="76200">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581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04FF5-240F-558F-71E5-107FAA8A2B53}"/>
              </a:ext>
            </a:extLst>
          </p:cNvPr>
          <p:cNvSpPr>
            <a:spLocks noGrp="1"/>
          </p:cNvSpPr>
          <p:nvPr>
            <p:ph type="title"/>
          </p:nvPr>
        </p:nvSpPr>
        <p:spPr/>
        <p:txBody>
          <a:bodyPr/>
          <a:lstStyle/>
          <a:p>
            <a:r>
              <a:rPr lang="el-GR" dirty="0"/>
              <a:t>Εάν και αισθητήρες</a:t>
            </a:r>
          </a:p>
        </p:txBody>
      </p:sp>
      <p:sp>
        <p:nvSpPr>
          <p:cNvPr id="4" name="TextBox 3">
            <a:extLst>
              <a:ext uri="{FF2B5EF4-FFF2-40B4-BE49-F238E27FC236}">
                <a16:creationId xmlns:a16="http://schemas.microsoft.com/office/drawing/2014/main" id="{9472A552-DCAF-3A8E-0DE6-E1338C9EA48D}"/>
              </a:ext>
            </a:extLst>
          </p:cNvPr>
          <p:cNvSpPr txBox="1"/>
          <p:nvPr/>
        </p:nvSpPr>
        <p:spPr>
          <a:xfrm>
            <a:off x="383959" y="2344575"/>
            <a:ext cx="6094520" cy="3416320"/>
          </a:xfrm>
          <a:prstGeom prst="rect">
            <a:avLst/>
          </a:prstGeom>
          <a:noFill/>
        </p:spPr>
        <p:txBody>
          <a:bodyPr wrap="square">
            <a:spAutoFit/>
          </a:bodyPr>
          <a:lstStyle/>
          <a:p>
            <a:r>
              <a:rPr lang="el-GR" dirty="0"/>
              <a:t>Όπως υποδηλώνει και το όνομά τους, αφορούν το τι μπορεί να αισθανθεί ο χαρακτήρας μας!</a:t>
            </a:r>
          </a:p>
          <a:p>
            <a:endParaRPr lang="el-GR" dirty="0"/>
          </a:p>
          <a:p>
            <a:r>
              <a:rPr lang="el-GR" dirty="0"/>
              <a:t>Αισθάνονται ποιους αγγίζουν, αν πατήθηκε κάποιο κουμπί του πληκτρολογίου ή του ποντικιού κτλ. και να δρουν ανάλογα. </a:t>
            </a:r>
          </a:p>
          <a:p>
            <a:r>
              <a:rPr lang="el-GR" dirty="0"/>
              <a:t>Οι αισθητήρες είναι ουσιαστικά συνθήκες οι οποίες μας ενημερώνουν για το τι αντιλαμβάνονται οι χαρακτήρες μας.</a:t>
            </a:r>
          </a:p>
          <a:p>
            <a:r>
              <a:rPr lang="el-GR" dirty="0"/>
              <a:t> Για παράδειγμα, η συνθήκη αγγίζει το.... είναι αληθής όταν το αντικείμενο αγγίζει το στοιχείο που έχει επιλεχθεί από την αντίστοιχη λίστα.</a:t>
            </a:r>
          </a:p>
        </p:txBody>
      </p:sp>
    </p:spTree>
    <p:extLst>
      <p:ext uri="{BB962C8B-B14F-4D97-AF65-F5344CB8AC3E}">
        <p14:creationId xmlns:p14="http://schemas.microsoft.com/office/powerpoint/2010/main" val="3762561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64CB2-19C5-0B54-9160-869B907AF389}"/>
              </a:ext>
            </a:extLst>
          </p:cNvPr>
          <p:cNvSpPr>
            <a:spLocks noGrp="1"/>
          </p:cNvSpPr>
          <p:nvPr>
            <p:ph type="title"/>
          </p:nvPr>
        </p:nvSpPr>
        <p:spPr/>
        <p:txBody>
          <a:bodyPr/>
          <a:lstStyle/>
          <a:p>
            <a:r>
              <a:rPr lang="el-GR" dirty="0"/>
              <a:t>Αν αγγίξει…τότε</a:t>
            </a:r>
          </a:p>
        </p:txBody>
      </p:sp>
      <p:sp>
        <p:nvSpPr>
          <p:cNvPr id="4" name="TextBox 3">
            <a:extLst>
              <a:ext uri="{FF2B5EF4-FFF2-40B4-BE49-F238E27FC236}">
                <a16:creationId xmlns:a16="http://schemas.microsoft.com/office/drawing/2014/main" id="{20DD08E1-7F0C-F899-AE37-8366B06C16B1}"/>
              </a:ext>
            </a:extLst>
          </p:cNvPr>
          <p:cNvSpPr txBox="1"/>
          <p:nvPr/>
        </p:nvSpPr>
        <p:spPr>
          <a:xfrm>
            <a:off x="319595" y="1988598"/>
            <a:ext cx="5571811" cy="4524315"/>
          </a:xfrm>
          <a:prstGeom prst="rect">
            <a:avLst/>
          </a:prstGeom>
          <a:noFill/>
        </p:spPr>
        <p:txBody>
          <a:bodyPr wrap="square">
            <a:spAutoFit/>
          </a:bodyPr>
          <a:lstStyle/>
          <a:p>
            <a:r>
              <a:rPr lang="el-GR" dirty="0"/>
              <a:t>θέλουμε, αν ο γάτος ακουμπά τον κάβουρα, να τον</a:t>
            </a:r>
          </a:p>
          <a:p>
            <a:r>
              <a:rPr lang="el-GR" dirty="0"/>
              <a:t>χαιρετά και να αλλάζει κατεύθυνση, όπως παρουσιάζεται στο</a:t>
            </a:r>
          </a:p>
          <a:p>
            <a:r>
              <a:rPr lang="el-GR" dirty="0"/>
              <a:t>παρακάτω σενάριο</a:t>
            </a:r>
            <a:endParaRPr lang="en-US" dirty="0"/>
          </a:p>
          <a:p>
            <a:r>
              <a:rPr lang="el-GR" dirty="0"/>
              <a:t>Στο σενάριο αυτό, σε κάθε επανάληψη της </a:t>
            </a:r>
            <a:r>
              <a:rPr lang="el-GR" b="1" dirty="0"/>
              <a:t>για πάντα</a:t>
            </a:r>
            <a:r>
              <a:rPr lang="el-GR" dirty="0"/>
              <a:t>, το αντικείμενο κινείται 10 βήματα </a:t>
            </a:r>
            <a:r>
              <a:rPr lang="el-GR" b="1" dirty="0"/>
              <a:t>και μετά γίνεται έλεγχος για το αν το αντικείμενο αγγίζει το στρείδι</a:t>
            </a:r>
            <a:r>
              <a:rPr lang="el-GR" dirty="0"/>
              <a:t>. </a:t>
            </a:r>
            <a:r>
              <a:rPr lang="el-GR" b="1" dirty="0"/>
              <a:t>Αν δεν το αγγίζει, τότε εκτελείται η εάν στα όρια, αναπήδησε</a:t>
            </a:r>
            <a:r>
              <a:rPr lang="el-GR" dirty="0"/>
              <a:t>, η οποία ελέγχει αν το αντικείμενο βρίσκεται στα όρια της οθόνης του Scratch. </a:t>
            </a:r>
            <a:r>
              <a:rPr lang="el-GR" dirty="0" err="1"/>
              <a:t>Aν</a:t>
            </a:r>
            <a:r>
              <a:rPr lang="el-GR" dirty="0"/>
              <a:t> βρίσκεται στα όρια, αντιστρέφει την κατεύθυνσή του. Στην περίπτωση που το αντικείμενό μας ακουμπά τον κάβουρα, πρώτα λέει «Γεια σου» για 2 δευτερόλεπτα και αλλάζει κατεύθυνση και μετά εκτελείται η εντολή εάν στα όρια, αναπήδησε.</a:t>
            </a:r>
          </a:p>
        </p:txBody>
      </p:sp>
      <p:pic>
        <p:nvPicPr>
          <p:cNvPr id="6" name="Picture 5">
            <a:extLst>
              <a:ext uri="{FF2B5EF4-FFF2-40B4-BE49-F238E27FC236}">
                <a16:creationId xmlns:a16="http://schemas.microsoft.com/office/drawing/2014/main" id="{65810016-E6B8-3D68-B755-45146EFEAE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375634"/>
            <a:ext cx="5571811" cy="6036953"/>
          </a:xfrm>
          <a:prstGeom prst="rect">
            <a:avLst/>
          </a:prstGeom>
        </p:spPr>
      </p:pic>
    </p:spTree>
    <p:extLst>
      <p:ext uri="{BB962C8B-B14F-4D97-AF65-F5344CB8AC3E}">
        <p14:creationId xmlns:p14="http://schemas.microsoft.com/office/powerpoint/2010/main" val="872421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C2F74-EBEB-7D1A-9333-8F57D221333D}"/>
              </a:ext>
            </a:extLst>
          </p:cNvPr>
          <p:cNvSpPr>
            <a:spLocks noGrp="1"/>
          </p:cNvSpPr>
          <p:nvPr>
            <p:ph type="title"/>
          </p:nvPr>
        </p:nvSpPr>
        <p:spPr/>
        <p:txBody>
          <a:bodyPr/>
          <a:lstStyle/>
          <a:p>
            <a:r>
              <a:rPr lang="el-GR" dirty="0"/>
              <a:t>Αγγίζω χρώμα!! [ΣΗΜΑΝΤΙΚΟ ΓΙΑ ΕΞΕΤΑΣΕΙΣ]</a:t>
            </a:r>
          </a:p>
        </p:txBody>
      </p:sp>
      <p:sp>
        <p:nvSpPr>
          <p:cNvPr id="3" name="TextBox 2">
            <a:extLst>
              <a:ext uri="{FF2B5EF4-FFF2-40B4-BE49-F238E27FC236}">
                <a16:creationId xmlns:a16="http://schemas.microsoft.com/office/drawing/2014/main" id="{CCC648A6-8556-C134-3028-5011A0910720}"/>
              </a:ext>
            </a:extLst>
          </p:cNvPr>
          <p:cNvSpPr txBox="1"/>
          <p:nvPr/>
        </p:nvSpPr>
        <p:spPr>
          <a:xfrm>
            <a:off x="238460" y="2199323"/>
            <a:ext cx="3773009" cy="1477328"/>
          </a:xfrm>
          <a:prstGeom prst="rect">
            <a:avLst/>
          </a:prstGeom>
          <a:noFill/>
        </p:spPr>
        <p:txBody>
          <a:bodyPr wrap="square" rtlCol="0">
            <a:spAutoFit/>
          </a:bodyPr>
          <a:lstStyle/>
          <a:p>
            <a:r>
              <a:rPr lang="el-GR" dirty="0"/>
              <a:t>Αν ακουμπήσω τοίχο … δεν περνάω</a:t>
            </a:r>
          </a:p>
          <a:p>
            <a:r>
              <a:rPr lang="el-GR" dirty="0"/>
              <a:t>Αν ακουμπήσω </a:t>
            </a:r>
            <a:r>
              <a:rPr lang="el-GR" dirty="0" err="1"/>
              <a:t>χρώμα..σταματάω</a:t>
            </a:r>
            <a:r>
              <a:rPr lang="el-GR" dirty="0"/>
              <a:t> / αλλάζω κατεύθυνση… </a:t>
            </a:r>
            <a:r>
              <a:rPr lang="el-GR" dirty="0" err="1"/>
              <a:t>κλπ</a:t>
            </a:r>
            <a:endParaRPr lang="el-GR" dirty="0"/>
          </a:p>
          <a:p>
            <a:endParaRPr lang="el-GR" dirty="0"/>
          </a:p>
        </p:txBody>
      </p:sp>
      <p:pic>
        <p:nvPicPr>
          <p:cNvPr id="5" name="Picture 4">
            <a:extLst>
              <a:ext uri="{FF2B5EF4-FFF2-40B4-BE49-F238E27FC236}">
                <a16:creationId xmlns:a16="http://schemas.microsoft.com/office/drawing/2014/main" id="{D08100BC-007D-B4A3-0690-618712D3AA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1469" y="1981237"/>
            <a:ext cx="3878580" cy="4671060"/>
          </a:xfrm>
          <a:prstGeom prst="rect">
            <a:avLst/>
          </a:prstGeom>
        </p:spPr>
      </p:pic>
      <p:pic>
        <p:nvPicPr>
          <p:cNvPr id="7" name="Picture 6">
            <a:extLst>
              <a:ext uri="{FF2B5EF4-FFF2-40B4-BE49-F238E27FC236}">
                <a16:creationId xmlns:a16="http://schemas.microsoft.com/office/drawing/2014/main" id="{260DF0C9-99B3-4E68-C1FC-0FA1C2B4A2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2840" y="2172168"/>
            <a:ext cx="4709160" cy="3771900"/>
          </a:xfrm>
          <a:prstGeom prst="rect">
            <a:avLst/>
          </a:prstGeom>
        </p:spPr>
      </p:pic>
    </p:spTree>
    <p:extLst>
      <p:ext uri="{BB962C8B-B14F-4D97-AF65-F5344CB8AC3E}">
        <p14:creationId xmlns:p14="http://schemas.microsoft.com/office/powerpoint/2010/main" val="135709811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
  <TotalTime>875</TotalTime>
  <Words>1056</Words>
  <Application>Microsoft Office PowerPoint</Application>
  <PresentationFormat>Widescreen</PresentationFormat>
  <Paragraphs>94</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Trebuchet MS</vt:lpstr>
      <vt:lpstr>Berlin</vt:lpstr>
      <vt:lpstr>Εκπαιδευτικό Λογισμικό #9-Έλεγχος</vt:lpstr>
      <vt:lpstr>Έλεγχος – Αν---τότε</vt:lpstr>
      <vt:lpstr>H συνθήκη και το αποτέλεσμα</vt:lpstr>
      <vt:lpstr>Αληθής-Ψευδής</vt:lpstr>
      <vt:lpstr>Μία ή πολλές συνθήκες</vt:lpstr>
      <vt:lpstr>PowerPoint Presentation</vt:lpstr>
      <vt:lpstr>Εάν και αισθητήρες</vt:lpstr>
      <vt:lpstr>Αν αγγίξει…τότε</vt:lpstr>
      <vt:lpstr>Αγγίζω χρώμα!! [ΣΗΜΑΝΤΙΚΟ ΓΙΑ ΕΞΕΤΑΣΕΙΣ]</vt:lpstr>
      <vt:lpstr>Χρώμα αγγίζει χρώμα;</vt:lpstr>
      <vt:lpstr>Δε βγαίνω από τα όρια – ΕΞΕΤΑΣΕΙΣ!!!!</vt:lpstr>
      <vt:lpstr>Κίνηση με αισθητήρες</vt:lpstr>
      <vt:lpstr>PowerPoint Presentation</vt:lpstr>
      <vt:lpstr>PowerPoint Presentation</vt:lpstr>
      <vt:lpstr>Λαβύρινθος – χάνω ζωή αν ακουμπήσω – πάω από την αρχή</vt:lpstr>
      <vt:lpstr>ΛΑΒΥΡΙΝΘΟΣ</vt:lpstr>
      <vt:lpstr>ΑΡΧΙΚΟΠΟΙΗΣΗ </vt:lpstr>
      <vt:lpstr>GAME OVER</vt:lpstr>
      <vt:lpstr>ΤΟ «ΚΕΡΔΙΣΑ» ΞΕΧΑΣΑΜΕ!!!!!</vt:lpstr>
      <vt:lpstr>Ποια θα ήταν η εκφώνηση;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Εκπαιδευτικό Λογισμικό #2</dc:title>
  <dc:creator>S X</dc:creator>
  <cp:lastModifiedBy>Admin</cp:lastModifiedBy>
  <cp:revision>16</cp:revision>
  <dcterms:created xsi:type="dcterms:W3CDTF">2022-10-20T11:49:17Z</dcterms:created>
  <dcterms:modified xsi:type="dcterms:W3CDTF">2022-12-09T10:51:38Z</dcterms:modified>
</cp:coreProperties>
</file>