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87" r:id="rId2"/>
    <p:sldId id="257" r:id="rId3"/>
    <p:sldId id="299" r:id="rId4"/>
    <p:sldId id="258" r:id="rId5"/>
    <p:sldId id="290" r:id="rId6"/>
    <p:sldId id="291" r:id="rId7"/>
    <p:sldId id="292" r:id="rId8"/>
    <p:sldId id="259" r:id="rId9"/>
    <p:sldId id="260" r:id="rId10"/>
    <p:sldId id="261" r:id="rId11"/>
    <p:sldId id="293" r:id="rId12"/>
    <p:sldId id="262" r:id="rId13"/>
    <p:sldId id="294" r:id="rId14"/>
    <p:sldId id="263" r:id="rId15"/>
    <p:sldId id="264" r:id="rId16"/>
    <p:sldId id="265" r:id="rId17"/>
    <p:sldId id="266" r:id="rId18"/>
    <p:sldId id="267" r:id="rId19"/>
    <p:sldId id="268" r:id="rId20"/>
    <p:sldId id="298" r:id="rId21"/>
    <p:sldId id="295" r:id="rId22"/>
    <p:sldId id="269" r:id="rId23"/>
    <p:sldId id="270" r:id="rId24"/>
    <p:sldId id="271" r:id="rId25"/>
    <p:sldId id="272" r:id="rId26"/>
    <p:sldId id="273" r:id="rId27"/>
    <p:sldId id="300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97" r:id="rId42"/>
  </p:sldIdLst>
  <p:sldSz cx="9118600" cy="68453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35" autoAdjust="0"/>
  </p:normalViewPr>
  <p:slideViewPr>
    <p:cSldViewPr>
      <p:cViewPr varScale="1">
        <p:scale>
          <a:sx n="69" d="100"/>
          <a:sy n="69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38C7E-4E0E-41D8-B84D-ECD475E96F9D}" type="datetimeFigureOut">
              <a:rPr lang="el-GR" smtClean="0"/>
              <a:t>25/2/2013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E92C1-4BE8-40F6-87C6-76BD02350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549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92C1-4BE8-40F6-87C6-76BD023508DA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850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white">
          <a:xfrm>
            <a:off x="0" y="5959976"/>
            <a:ext cx="9118600" cy="8853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12" tIns="45605" rIns="91212" bIns="456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-9119" y="6042118"/>
            <a:ext cx="2243176" cy="71191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12" tIns="45605" rIns="91212" bIns="456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352600" y="6032991"/>
            <a:ext cx="6766001" cy="71191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12" tIns="45605" rIns="91212" bIns="456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 hasCustomPrompt="1"/>
          </p:nvPr>
        </p:nvSpPr>
        <p:spPr>
          <a:xfrm>
            <a:off x="2355639" y="4031121"/>
            <a:ext cx="6459008" cy="18254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dirty="0" err="1" smtClean="0"/>
              <a:t>ΠαρουΣΙΑΣΗ</a:t>
            </a:r>
            <a:r>
              <a:rPr kumimoji="0" lang="el-GR" dirty="0" smtClean="0"/>
              <a:t>  </a:t>
            </a:r>
            <a:endParaRPr kumimoji="0" lang="en-US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 hasCustomPrompt="1"/>
          </p:nvPr>
        </p:nvSpPr>
        <p:spPr>
          <a:xfrm>
            <a:off x="2355639" y="6038833"/>
            <a:ext cx="6686973" cy="68453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6055" indent="0" algn="ctr">
              <a:buNone/>
            </a:lvl2pPr>
            <a:lvl3pPr marL="912109" indent="0" algn="ctr">
              <a:buNone/>
            </a:lvl3pPr>
            <a:lvl4pPr marL="1368164" indent="0" algn="ctr">
              <a:buNone/>
            </a:lvl4pPr>
            <a:lvl5pPr marL="1824218" indent="0" algn="ctr">
              <a:buNone/>
            </a:lvl5pPr>
            <a:lvl6pPr marL="2280273" indent="0" algn="ctr">
              <a:buNone/>
            </a:lvl6pPr>
            <a:lvl7pPr marL="2736327" indent="0" algn="ctr">
              <a:buNone/>
            </a:lvl7pPr>
            <a:lvl8pPr marL="3192382" indent="0" algn="ctr">
              <a:buNone/>
            </a:lvl8pPr>
            <a:lvl9pPr marL="3648437" indent="0" algn="ctr">
              <a:buNone/>
            </a:lvl9pPr>
          </a:lstStyle>
          <a:p>
            <a:r>
              <a:rPr kumimoji="0" lang="el-GR" dirty="0" err="1" smtClean="0"/>
              <a:t>Ειδαγωγή</a:t>
            </a:r>
            <a:endParaRPr kumimoji="0" lang="en-US" dirty="0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75988" y="6057461"/>
            <a:ext cx="2051685" cy="684530"/>
          </a:xfrm>
          <a:prstGeom prst="rect">
            <a:avLst/>
          </a:prstGeom>
        </p:spPr>
        <p:txBody>
          <a:bodyPr lIns="91212" tIns="45605" rIns="91212" bIns="45605"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079600" y="236101"/>
            <a:ext cx="5851102" cy="364449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l-GR" dirty="0" smtClean="0"/>
              <a:t>Θεωρία Σημάτων και Συστημάτων</a:t>
            </a:r>
            <a:endParaRPr lang="el-GR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7978775" y="228177"/>
            <a:ext cx="835872" cy="3802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5629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5849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34998" y="608473"/>
            <a:ext cx="2051685" cy="5506347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5930" y="608471"/>
            <a:ext cx="5547148" cy="5506348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Ορθογώνιο 6"/>
          <p:cNvSpPr/>
          <p:nvPr/>
        </p:nvSpPr>
        <p:spPr bwMode="white">
          <a:xfrm>
            <a:off x="6079385" y="0"/>
            <a:ext cx="319151" cy="68453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2" tIns="45605" rIns="91212" bIns="4560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124978" y="608471"/>
            <a:ext cx="227965" cy="6236829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2" tIns="45605" rIns="91212" bIns="4560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124978" y="0"/>
            <a:ext cx="227965" cy="532412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2" tIns="45605" rIns="91212" bIns="4560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5972753" y="144309"/>
            <a:ext cx="532412" cy="243797"/>
          </a:xfrm>
        </p:spPr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543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0946" y="228176"/>
            <a:ext cx="8130752" cy="988766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0946" y="1597237"/>
            <a:ext cx="8130752" cy="448747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937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67791" y="2738122"/>
            <a:ext cx="7103327" cy="1670126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521179"/>
            <a:ext cx="9118600" cy="114088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12" tIns="45605" rIns="91212" bIns="456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597236"/>
            <a:ext cx="1291802" cy="98876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12" tIns="45605" rIns="91212" bIns="456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1367790" y="1597236"/>
            <a:ext cx="7750810" cy="98876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12" tIns="45605" rIns="91212" bIns="456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67790" y="1597236"/>
            <a:ext cx="7598833" cy="988766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1749354"/>
            <a:ext cx="1291802" cy="70037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1456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7908" y="1586625"/>
            <a:ext cx="3875405" cy="4563533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831444" y="1586625"/>
            <a:ext cx="3875405" cy="4563533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777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1918" y="272544"/>
            <a:ext cx="8130752" cy="86833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7908" y="2433884"/>
            <a:ext cx="3875405" cy="357476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787266" y="2433884"/>
            <a:ext cx="3875405" cy="357476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5"/>
          </p:nvPr>
        </p:nvSpPr>
        <p:spPr>
          <a:xfrm>
            <a:off x="6079067" y="6236830"/>
            <a:ext cx="2659592" cy="364449"/>
          </a:xfrm>
          <a:prstGeom prst="rect">
            <a:avLst/>
          </a:prstGeom>
        </p:spPr>
        <p:txBody>
          <a:bodyPr lIns="91212" tIns="45605" rIns="91212" bIns="45605" rtlCol="0"/>
          <a:lstStyle/>
          <a:p>
            <a:fld id="{4CBF98B7-C5B0-4DEC-BABB-67F27B07BDED}" type="datetime1">
              <a:rPr lang="el-GR" smtClean="0"/>
              <a:t>25/2/2013</a:t>
            </a:fld>
            <a:endParaRPr lang="el-GR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/>
          </p:nvPr>
        </p:nvSpPr>
        <p:spPr>
          <a:xfrm>
            <a:off x="607908" y="1749354"/>
            <a:ext cx="3875405" cy="638895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/>
          </p:nvPr>
        </p:nvSpPr>
        <p:spPr>
          <a:xfrm>
            <a:off x="4787266" y="1749354"/>
            <a:ext cx="3875405" cy="638895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54074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079067" y="6236830"/>
            <a:ext cx="2659592" cy="364449"/>
          </a:xfrm>
          <a:prstGeom prst="rect">
            <a:avLst/>
          </a:prstGeom>
        </p:spPr>
        <p:txBody>
          <a:bodyPr lIns="91212" tIns="45605" rIns="91212" bIns="45605"/>
          <a:lstStyle/>
          <a:p>
            <a:fld id="{1F8C918D-9C6D-459B-9F92-1C1E5E306E98}" type="datetime1">
              <a:rPr lang="el-GR" smtClean="0"/>
              <a:t>25/2/2013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306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6079067" y="6236830"/>
            <a:ext cx="2659592" cy="364449"/>
          </a:xfrm>
          <a:prstGeom prst="rect">
            <a:avLst/>
          </a:prstGeom>
        </p:spPr>
        <p:txBody>
          <a:bodyPr lIns="91212" tIns="45605" rIns="91212" bIns="45605"/>
          <a:lstStyle/>
          <a:p>
            <a:fld id="{68018138-23E6-4BDB-80DB-A12E0E96E9F5}" type="datetime1">
              <a:rPr lang="el-GR" smtClean="0"/>
              <a:t>25/2/2013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0" y="6236829"/>
            <a:ext cx="531918" cy="3802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430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7908" y="272544"/>
            <a:ext cx="8054763" cy="868339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07908" y="1749354"/>
            <a:ext cx="1595755" cy="4335357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6817" tIns="182422" rIns="136817" bIns="91212"/>
          <a:lstStyle>
            <a:lvl1pPr marL="0" indent="0">
              <a:spcAft>
                <a:spcPts val="998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2355638" y="1749354"/>
            <a:ext cx="6383020" cy="4411416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1979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595755" y="5476240"/>
            <a:ext cx="7294880" cy="68453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/>
          <p:nvPr/>
        </p:nvSpPr>
        <p:spPr bwMode="white">
          <a:xfrm>
            <a:off x="-9119" y="4563535"/>
            <a:ext cx="9118600" cy="8853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12" tIns="45605" rIns="91212" bIns="456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-9119" y="4654804"/>
            <a:ext cx="1458976" cy="71191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12" tIns="45605" rIns="91212" bIns="456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1541043" y="4645677"/>
            <a:ext cx="7577557" cy="71191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12" tIns="45605" rIns="91212" bIns="456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95755" y="4639592"/>
            <a:ext cx="7294880" cy="68453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white">
          <a:xfrm>
            <a:off x="1443778" y="0"/>
            <a:ext cx="100305" cy="685442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12" tIns="45605" rIns="91212" bIns="456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>
          <a:xfrm>
            <a:off x="6231043" y="6236830"/>
            <a:ext cx="2659592" cy="364449"/>
          </a:xfrm>
          <a:prstGeom prst="rect">
            <a:avLst/>
          </a:prstGeom>
        </p:spPr>
        <p:txBody>
          <a:bodyPr lIns="91212" tIns="45605" rIns="91212" bIns="45605" rtlCol="0"/>
          <a:lstStyle/>
          <a:p>
            <a:fld id="{EF19515D-3610-4F0E-8005-1C8EE727FFB9}" type="datetime1">
              <a:rPr lang="el-GR" smtClean="0"/>
              <a:t>25/2/2013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4658606"/>
            <a:ext cx="1443778" cy="662349"/>
          </a:xfrm>
        </p:spPr>
        <p:txBody>
          <a:bodyPr rtlCol="0"/>
          <a:lstStyle>
            <a:lvl1pPr>
              <a:defRPr sz="2800"/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556241" y="1"/>
            <a:ext cx="7562359" cy="456049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33958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9883" cy="751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897093" y="228176"/>
            <a:ext cx="7841565" cy="988766"/>
          </a:xfrm>
          <a:prstGeom prst="rect">
            <a:avLst/>
          </a:prstGeom>
        </p:spPr>
        <p:txBody>
          <a:bodyPr vert="horz" lIns="91221" tIns="45610" rIns="91221" bIns="45610" anchor="ctr">
            <a:normAutofit/>
          </a:bodyPr>
          <a:lstStyle/>
          <a:p>
            <a:r>
              <a:rPr kumimoji="0" lang="el-GR" dirty="0" smtClean="0"/>
              <a:t>Στυλ κύριου τίτλου</a:t>
            </a:r>
            <a:endParaRPr kumimoji="0" lang="en-US" dirty="0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10946" y="1597237"/>
            <a:ext cx="8130752" cy="4517898"/>
          </a:xfrm>
          <a:prstGeom prst="rect">
            <a:avLst/>
          </a:prstGeom>
        </p:spPr>
        <p:txBody>
          <a:bodyPr vert="horz" lIns="91221" tIns="45610" rIns="91221" bIns="45610">
            <a:normAutofit/>
          </a:bodyPr>
          <a:lstStyle/>
          <a:p>
            <a:pPr lvl="0" eaLnBrk="1" latinLnBrk="0" hangingPunct="1"/>
            <a:r>
              <a:rPr kumimoji="0" lang="el-GR" dirty="0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-108218" y="6480852"/>
            <a:ext cx="3210303" cy="364449"/>
          </a:xfrm>
          <a:prstGeom prst="rect">
            <a:avLst/>
          </a:prstGeom>
        </p:spPr>
        <p:txBody>
          <a:bodyPr vert="horz" lIns="91221" tIns="45610" rIns="91221" bIns="45610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/>
            <a:r>
              <a:rPr lang="el-GR" dirty="0" smtClean="0"/>
              <a:t>Θεωρία Πολυπλοκότητας</a:t>
            </a:r>
            <a:endParaRPr lang="el-GR" baseline="30000" dirty="0"/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2154"/>
            <a:ext cx="9118600" cy="31944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21" tIns="45610" rIns="91221" bIns="4561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277789"/>
            <a:ext cx="531918" cy="2281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21" tIns="45610" rIns="91221" bIns="4561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588910" y="1277789"/>
            <a:ext cx="8529690" cy="22817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21" tIns="45610" rIns="91221" bIns="4561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69866"/>
            <a:ext cx="531918" cy="244023"/>
          </a:xfrm>
          <a:prstGeom prst="rect">
            <a:avLst/>
          </a:prstGeom>
        </p:spPr>
        <p:txBody>
          <a:bodyPr vert="horz" lIns="91221" tIns="45610" rIns="91221" bIns="45610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941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9272" indent="-319272" algn="l" rtl="0" eaLnBrk="1" latinLnBrk="0" hangingPunct="1">
        <a:spcBef>
          <a:spcPts val="698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8544" indent="-273662" algn="l" rtl="0" eaLnBrk="1" latinLnBrk="0" hangingPunct="1">
        <a:spcBef>
          <a:spcPts val="549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05" indent="-228051" algn="l" rtl="0" eaLnBrk="1" latinLnBrk="0" hangingPunct="1">
        <a:spcBef>
          <a:spcPts val="499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308" indent="-228051" algn="l" rtl="0" eaLnBrk="1" latinLnBrk="0" hangingPunct="1">
        <a:spcBef>
          <a:spcPts val="399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411" indent="-228051" algn="l" rtl="0" eaLnBrk="1" latinLnBrk="0" hangingPunct="1">
        <a:spcBef>
          <a:spcPts val="399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098073" indent="-228051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1734" indent="-228051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45396" indent="-228051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9057" indent="-228051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1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2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8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44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05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66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88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ocw.mit.edu/courses/electrical-engineering-and-computer-science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uowm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27" y="285199"/>
            <a:ext cx="759883" cy="751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9 - TextBox"/>
          <p:cNvSpPr txBox="1">
            <a:spLocks noChangeArrowheads="1"/>
          </p:cNvSpPr>
          <p:nvPr/>
        </p:nvSpPr>
        <p:spPr bwMode="auto">
          <a:xfrm>
            <a:off x="1044810" y="283466"/>
            <a:ext cx="4844256" cy="73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1" tIns="45610" rIns="91221" bIns="456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dirty="0">
                <a:latin typeface="Calibri" pitchFamily="34" charset="0"/>
              </a:rPr>
              <a:t>Π</a:t>
            </a:r>
            <a:r>
              <a:rPr lang="el-GR" sz="1200" dirty="0">
                <a:latin typeface="Calibri" pitchFamily="34" charset="0"/>
              </a:rPr>
              <a:t>ΑΝΕΠΙΣΤΗΜΙΟ</a:t>
            </a:r>
            <a:r>
              <a:rPr lang="el-GR" dirty="0">
                <a:latin typeface="Calibri" pitchFamily="34" charset="0"/>
              </a:rPr>
              <a:t> Δ</a:t>
            </a:r>
            <a:r>
              <a:rPr lang="el-GR" sz="1200" dirty="0">
                <a:latin typeface="Calibri" pitchFamily="34" charset="0"/>
              </a:rPr>
              <a:t>ΥΤΙΚΗΣ</a:t>
            </a:r>
            <a:r>
              <a:rPr lang="el-GR" dirty="0">
                <a:latin typeface="Calibri" pitchFamily="34" charset="0"/>
              </a:rPr>
              <a:t> Μ</a:t>
            </a:r>
            <a:r>
              <a:rPr lang="el-GR" sz="1200" dirty="0">
                <a:latin typeface="Calibri" pitchFamily="34" charset="0"/>
              </a:rPr>
              <a:t>ΑΚΕΔΟΝΙΑΣ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ΤΜΗΜΑ  ΜΗΧΑΝΙΚΩΝ  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ΠΛΗΡΟΦΟΡΙΚΗΣ  &amp;  ΤΗΛΕΠΙΚΟΙΝΩΝΙΩΝ</a:t>
            </a:r>
          </a:p>
        </p:txBody>
      </p:sp>
      <p:sp>
        <p:nvSpPr>
          <p:cNvPr id="7" name="10 - TextBox"/>
          <p:cNvSpPr txBox="1">
            <a:spLocks noChangeArrowheads="1"/>
          </p:cNvSpPr>
          <p:nvPr/>
        </p:nvSpPr>
        <p:spPr bwMode="auto">
          <a:xfrm>
            <a:off x="4631108" y="116235"/>
            <a:ext cx="4345583" cy="33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1" tIns="45610" rIns="91221" bIns="456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sz="1600" dirty="0">
                <a:latin typeface="Calibri" pitchFamily="34" charset="0"/>
              </a:rPr>
              <a:t>Θεωρία Σημάτων και </a:t>
            </a:r>
            <a:r>
              <a:rPr lang="el-GR" sz="1600" dirty="0" smtClean="0">
                <a:latin typeface="Calibri" pitchFamily="34" charset="0"/>
              </a:rPr>
              <a:t>Συστημάτων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692293" y="2128908"/>
            <a:ext cx="4111607" cy="2580535"/>
          </a:xfrm>
          <a:prstGeom prst="rect">
            <a:avLst/>
          </a:prstGeom>
          <a:noFill/>
        </p:spPr>
        <p:txBody>
          <a:bodyPr wrap="square" lIns="91221" tIns="45610" rIns="91221" bIns="4561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Εισαγωγή</a:t>
            </a:r>
          </a:p>
          <a:p>
            <a:pPr algn="ctr">
              <a:defRPr/>
            </a:pP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13 - TextBox"/>
          <p:cNvSpPr txBox="1">
            <a:spLocks noChangeArrowheads="1"/>
          </p:cNvSpPr>
          <p:nvPr/>
        </p:nvSpPr>
        <p:spPr bwMode="auto">
          <a:xfrm>
            <a:off x="142478" y="6274859"/>
            <a:ext cx="1994694" cy="30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1" tIns="45610" rIns="91221" bIns="456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Μάθημα 1</a:t>
            </a:r>
            <a:r>
              <a:rPr lang="el-GR" sz="1400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ο</a:t>
            </a:r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endParaRPr lang="el-GR" sz="14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1232" y="6438662"/>
            <a:ext cx="5026558" cy="276486"/>
          </a:xfrm>
          <a:prstGeom prst="rect">
            <a:avLst/>
          </a:prstGeom>
          <a:noFill/>
        </p:spPr>
        <p:txBody>
          <a:bodyPr wrap="square" lIns="91221" tIns="45610" rIns="91221" bIns="45610" rtlCol="0">
            <a:spAutoFit/>
          </a:bodyPr>
          <a:lstStyle/>
          <a:p>
            <a:pPr algn="r"/>
            <a:r>
              <a:rPr lang="el-GR" sz="1200" i="1" dirty="0"/>
              <a:t>Δ.Γ. </a:t>
            </a:r>
            <a:r>
              <a:rPr lang="el-GR" sz="1200" i="1" dirty="0" err="1"/>
              <a:t>Τσαλικάκης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39266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100" y="2965450"/>
            <a:ext cx="5956300" cy="20574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368300" y="1651000"/>
            <a:ext cx="8153400" cy="4950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rtlCol="0">
            <a:spAutoFit/>
          </a:bodyPr>
          <a:lstStyle/>
          <a:p>
            <a:pPr algn="just">
              <a:lnSpc>
                <a:spcPts val="3500"/>
              </a:lnSpc>
              <a:tabLst/>
            </a:pPr>
            <a:r>
              <a:rPr lang="el-GR" altLang="zh-CN" sz="3197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Σύστημ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α: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οντότητα που μετατρέπει ένα  σήμα σε άλλο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68300" y="5403850"/>
            <a:ext cx="8610600" cy="94384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197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Είδη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συστημάτων: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αναλογικά,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ακριτού</a:t>
            </a:r>
            <a:r>
              <a:rPr lang="el-GR" altLang="zh-CN" sz="31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χρόνου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ψηφιακά,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υβριδικά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00" y="604518"/>
            <a:ext cx="2042226" cy="600164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Εισαγωγή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5500" y="298450"/>
            <a:ext cx="3962400" cy="988766"/>
          </a:xfrm>
        </p:spPr>
        <p:txBody>
          <a:bodyPr vert="horz" lIns="91221" tIns="45610" rIns="91221" bIns="45610" anchor="ctr">
            <a:normAutofit fontScale="92500"/>
          </a:bodyPr>
          <a:lstStyle/>
          <a:p>
            <a:r>
              <a:rPr lang="el-GR" sz="3600" dirty="0">
                <a:solidFill>
                  <a:schemeClr val="accent1"/>
                </a:solidFill>
              </a:rPr>
              <a:t>Βιολογικά Συστήματα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"/>
          </p:nvPr>
        </p:nvSpPr>
        <p:spPr>
          <a:xfrm>
            <a:off x="9071" y="2051050"/>
            <a:ext cx="5242454" cy="448747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l-GR" b="1" dirty="0"/>
              <a:t>Φυσιολογικά/ Βιολογικά </a:t>
            </a:r>
            <a:r>
              <a:rPr lang="el-GR" b="1" dirty="0" smtClean="0"/>
              <a:t> ή άλλα συστήματα</a:t>
            </a:r>
            <a:r>
              <a:rPr lang="el-GR" b="1" dirty="0"/>
              <a:t>,</a:t>
            </a:r>
          </a:p>
          <a:p>
            <a:pPr algn="just"/>
            <a:r>
              <a:rPr lang="el-GR" dirty="0" smtClean="0"/>
              <a:t>Σύστημα</a:t>
            </a:r>
            <a:r>
              <a:rPr lang="el-GR" dirty="0"/>
              <a:t> ρύθμισης πίεσης στον </a:t>
            </a:r>
            <a:r>
              <a:rPr lang="el-GR" dirty="0" smtClean="0"/>
              <a:t>    ανθρώπινο</a:t>
            </a:r>
            <a:r>
              <a:rPr lang="el-GR" dirty="0"/>
              <a:t> οργανισμό</a:t>
            </a:r>
          </a:p>
          <a:p>
            <a:pPr algn="just"/>
            <a:r>
              <a:rPr lang="el-GR" dirty="0" smtClean="0"/>
              <a:t>Πολλά</a:t>
            </a:r>
            <a:r>
              <a:rPr lang="el-GR" dirty="0"/>
              <a:t> συστήματα που συναντάμε </a:t>
            </a:r>
            <a:r>
              <a:rPr lang="el-GR" dirty="0" smtClean="0"/>
              <a:t> στη</a:t>
            </a:r>
            <a:r>
              <a:rPr lang="el-GR" dirty="0"/>
              <a:t> φύση μπορούν να αναλυθούν </a:t>
            </a:r>
            <a:r>
              <a:rPr lang="el-GR" dirty="0" smtClean="0"/>
              <a:t>  σε</a:t>
            </a:r>
            <a:r>
              <a:rPr lang="el-GR" dirty="0"/>
              <a:t> </a:t>
            </a:r>
            <a:r>
              <a:rPr lang="el-GR" dirty="0" smtClean="0"/>
              <a:t>απλούστερα</a:t>
            </a:r>
            <a:r>
              <a:rPr lang="el-GR" dirty="0"/>
              <a:t> υποσυστήματα</a:t>
            </a:r>
          </a:p>
          <a:p>
            <a:pPr algn="just"/>
            <a:r>
              <a:rPr lang="el-GR" dirty="0" smtClean="0"/>
              <a:t>Ακόμη</a:t>
            </a:r>
            <a:r>
              <a:rPr lang="el-GR" dirty="0"/>
              <a:t> και εξαιρετικά πολύπλοκα </a:t>
            </a:r>
            <a:r>
              <a:rPr lang="el-GR" dirty="0" smtClean="0"/>
              <a:t>    βιολογικά</a:t>
            </a:r>
            <a:r>
              <a:rPr lang="el-GR" dirty="0"/>
              <a:t> φαινόμενα (π.χ. η </a:t>
            </a:r>
            <a:r>
              <a:rPr lang="el-GR" dirty="0" err="1" smtClean="0"/>
              <a:t>λειτου</a:t>
            </a:r>
            <a:r>
              <a:rPr lang="el-GR" dirty="0" smtClean="0"/>
              <a:t>-</a:t>
            </a:r>
            <a:r>
              <a:rPr lang="el-GR" dirty="0" err="1" smtClean="0"/>
              <a:t>ργία</a:t>
            </a:r>
            <a:r>
              <a:rPr lang="el-GR" dirty="0"/>
              <a:t> του εγκεφάλου) μπορούν </a:t>
            </a:r>
            <a:r>
              <a:rPr lang="el-GR" dirty="0" smtClean="0"/>
              <a:t>να</a:t>
            </a:r>
            <a:r>
              <a:rPr lang="el-GR" dirty="0"/>
              <a:t> </a:t>
            </a:r>
            <a:r>
              <a:rPr lang="el-GR" dirty="0" smtClean="0"/>
              <a:t>    μελετηθούν</a:t>
            </a:r>
            <a:r>
              <a:rPr lang="el-GR" dirty="0"/>
              <a:t> με βάση τη θεωρία </a:t>
            </a:r>
            <a:r>
              <a:rPr lang="el-GR" dirty="0" smtClean="0"/>
              <a:t>σημάτων</a:t>
            </a:r>
            <a:r>
              <a:rPr lang="el-GR" dirty="0"/>
              <a:t> και συστημάτων!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25" y="1974850"/>
            <a:ext cx="3880502" cy="437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609600"/>
            <a:ext cx="6832511" cy="600164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Αιτιατά και Μη-Αιτιατά Συστήματα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23850" y="1873986"/>
            <a:ext cx="8496300" cy="17081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10" rIns="91221" bIns="45610" rtlCol="0" anchor="ctr"/>
          <a:lstStyle>
            <a:defPPr>
              <a:defRPr lang="en-US"/>
            </a:defPPr>
            <a:lvl1pPr>
              <a:defRPr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Αιτιατό: </a:t>
            </a:r>
            <a:r>
              <a:rPr lang="en-US" altLang="zh-CN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Ένα σύστημα λέγεται αιτιατό όταν το </a:t>
            </a:r>
            <a:r>
              <a:rPr lang="en-US" altLang="zh-C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σήμα</a:t>
            </a:r>
            <a:r>
              <a:rPr lang="el-GR" altLang="zh-C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εξόδου</a:t>
            </a:r>
            <a:r>
              <a:rPr lang="en-US" altLang="zh-C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y(t) εξαρτάται από τις τιμές του σήματος </a:t>
            </a:r>
            <a:r>
              <a:rPr lang="en-US" altLang="zh-C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εισόδου</a:t>
            </a:r>
            <a:r>
              <a:rPr lang="el-GR" altLang="zh-C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στην</a:t>
            </a:r>
            <a:r>
              <a:rPr lang="en-US" altLang="zh-C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παρούσα, t, και προηγούμενες χρονικές στιγμές. </a:t>
            </a:r>
            <a:r>
              <a:rPr lang="en-US" altLang="zh-CN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Οι</a:t>
            </a:r>
            <a:r>
              <a:rPr lang="el-GR" altLang="zh-C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μετ</a:t>
            </a:r>
            <a:r>
              <a:rPr lang="en-US" altLang="zh-C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αβολές </a:t>
            </a:r>
            <a:r>
              <a:rPr lang="en-US" altLang="zh-CN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στην έξοδο (αποτέλεσμα) ενός </a:t>
            </a:r>
            <a:r>
              <a:rPr lang="en-US" altLang="zh-C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συστήματος</a:t>
            </a:r>
            <a:r>
              <a:rPr lang="el-GR" altLang="zh-C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έπ</a:t>
            </a:r>
            <a:r>
              <a:rPr lang="en-US" altLang="zh-CN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οντ</a:t>
            </a:r>
            <a:r>
              <a:rPr lang="en-US" altLang="zh-C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αι </a:t>
            </a:r>
            <a:r>
              <a:rPr lang="en-US" altLang="zh-CN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των μεταβολών που επιτελούνται στην </a:t>
            </a:r>
            <a:r>
              <a:rPr lang="en-US" altLang="zh-C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είσοδο</a:t>
            </a:r>
            <a:r>
              <a:rPr lang="el-GR" altLang="zh-C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(α</a:t>
            </a:r>
            <a:r>
              <a:rPr lang="en-US" altLang="zh-CN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ιτί</a:t>
            </a:r>
            <a:r>
              <a:rPr lang="en-US" altLang="zh-C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</a:t>
            </a:r>
            <a:r>
              <a:rPr lang="en-US" altLang="zh-CN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39816" y="4108450"/>
            <a:ext cx="8496300" cy="12772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10" rIns="91221" bIns="45610" rtlCol="0" anchor="ctr"/>
          <a:lstStyle>
            <a:defPPr>
              <a:defRPr lang="en-US"/>
            </a:defPPr>
            <a:lvl1pPr algn="just">
              <a:defRPr sz="2000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Μη-Αιτιατό: </a:t>
            </a:r>
            <a:r>
              <a:rPr lang="en-US" altLang="zh-CN" dirty="0">
                <a:solidFill>
                  <a:schemeClr val="bg1"/>
                </a:solidFill>
              </a:rPr>
              <a:t>Όταν η έξοδος του συστήματος </a:t>
            </a:r>
            <a:r>
              <a:rPr lang="en-US" altLang="zh-CN" dirty="0" smtClean="0">
                <a:solidFill>
                  <a:schemeClr val="bg1"/>
                </a:solidFill>
              </a:rPr>
              <a:t>εξαρτάται</a:t>
            </a:r>
            <a:r>
              <a:rPr lang="el-GR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και </a:t>
            </a:r>
            <a:r>
              <a:rPr lang="en-US" altLang="zh-CN" dirty="0">
                <a:solidFill>
                  <a:schemeClr val="bg1"/>
                </a:solidFill>
              </a:rPr>
              <a:t>από μελλοντικές τιμές της εισόδου, </a:t>
            </a:r>
            <a:r>
              <a:rPr lang="en-US" altLang="zh-CN" dirty="0" err="1">
                <a:solidFill>
                  <a:schemeClr val="bg1"/>
                </a:solidFill>
              </a:rPr>
              <a:t>το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</a:rPr>
              <a:t>σύστημ</a:t>
            </a:r>
            <a:r>
              <a:rPr lang="en-US" altLang="zh-CN" dirty="0" smtClean="0">
                <a:solidFill>
                  <a:schemeClr val="bg1"/>
                </a:solidFill>
              </a:rPr>
              <a:t>α</a:t>
            </a:r>
            <a:r>
              <a:rPr lang="el-GR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κα</a:t>
            </a:r>
            <a:r>
              <a:rPr lang="en-US" altLang="zh-CN" dirty="0" err="1" smtClean="0">
                <a:solidFill>
                  <a:schemeClr val="bg1"/>
                </a:solidFill>
              </a:rPr>
              <a:t>λείτ</a:t>
            </a:r>
            <a:r>
              <a:rPr lang="en-US" altLang="zh-CN" dirty="0" smtClean="0">
                <a:solidFill>
                  <a:schemeClr val="bg1"/>
                </a:solidFill>
              </a:rPr>
              <a:t>αι </a:t>
            </a:r>
            <a:r>
              <a:rPr lang="en-US" altLang="zh-CN" dirty="0">
                <a:solidFill>
                  <a:schemeClr val="bg1"/>
                </a:solidFill>
              </a:rPr>
              <a:t>μη-αιτιατό.  Ένα μη-αιτιατό σύστημα δεν </a:t>
            </a:r>
            <a:r>
              <a:rPr lang="en-US" altLang="zh-CN" dirty="0" smtClean="0">
                <a:solidFill>
                  <a:schemeClr val="bg1"/>
                </a:solidFill>
              </a:rPr>
              <a:t>μπορεί</a:t>
            </a:r>
            <a:r>
              <a:rPr lang="el-GR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να </a:t>
            </a:r>
            <a:r>
              <a:rPr lang="en-US" altLang="zh-CN" dirty="0">
                <a:solidFill>
                  <a:schemeClr val="bg1"/>
                </a:solidFill>
              </a:rPr>
              <a:t>λειτουργήσει σε πραγματικό χρόνο (real time).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94" y="2114532"/>
            <a:ext cx="7999411" cy="36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76300" y="609600"/>
            <a:ext cx="6832511" cy="600164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Αιτιατά και Μη-Αιτιατά Συστήματα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4483100" y="3803650"/>
            <a:ext cx="3886200" cy="457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13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437" y="604518"/>
            <a:ext cx="4974952" cy="600164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Κατηγορίες Συστημάτων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38430" y="1985102"/>
            <a:ext cx="1926045" cy="48423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10" rIns="91221" bIns="45610" rtlCol="0" anchor="ctr"/>
          <a:lstStyle>
            <a:defPPr>
              <a:defRPr lang="en-US"/>
            </a:defPPr>
            <a:lvl1pPr algn="ctr">
              <a:defRPr b="1" i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Γραμμικό: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4948" y="3879850"/>
            <a:ext cx="7888152" cy="4154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10" rIns="91221" bIns="45610" rtlCol="0" anchor="ctr"/>
          <a:lstStyle>
            <a:defPPr>
              <a:defRPr lang="en-US"/>
            </a:defPPr>
            <a:lvl1pPr>
              <a:defRPr sz="2400" b="1" i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Μη-γραμμικό: </a:t>
            </a:r>
            <a:r>
              <a:rPr lang="en-US" altLang="zh-CN" dirty="0"/>
              <a:t>δεν ισχύει η παραπάνω σχέση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38430" y="2660650"/>
            <a:ext cx="8229600" cy="62324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262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3584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[</a:t>
            </a:r>
            <a:r>
              <a:rPr lang="en-US" altLang="zh-CN" sz="262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5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2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62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152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62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altLang="zh-CN" sz="262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21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+</a:t>
            </a:r>
            <a:r>
              <a:rPr lang="en-US" altLang="zh-CN" sz="262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2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5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2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6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15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2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346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61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(</a:t>
            </a:r>
            <a:r>
              <a:rPr lang="en-US" altLang="zh-CN" sz="262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3461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)</a:t>
            </a:r>
            <a:r>
              <a:rPr lang="en-US" altLang="zh-CN" sz="3584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]</a:t>
            </a:r>
            <a:r>
              <a:rPr lang="el-GR" altLang="zh-CN" sz="3584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 </a:t>
            </a:r>
            <a:r>
              <a:rPr lang="en-US" altLang="zh-CN" sz="2621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=</a:t>
            </a:r>
            <a:r>
              <a:rPr lang="en-US" altLang="zh-CN" sz="262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2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5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2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62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3584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[</a:t>
            </a:r>
            <a:r>
              <a:rPr lang="en-US" altLang="zh-CN" sz="262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15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2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3461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(</a:t>
            </a:r>
            <a:r>
              <a:rPr lang="en-US" altLang="zh-CN" sz="262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3461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)</a:t>
            </a:r>
            <a:r>
              <a:rPr lang="en-US" altLang="zh-CN" sz="3584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]</a:t>
            </a:r>
            <a:r>
              <a:rPr lang="en-US" altLang="zh-CN" sz="2621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+</a:t>
            </a:r>
            <a:r>
              <a:rPr lang="en-US" altLang="zh-CN" sz="262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2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5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2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6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358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84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[</a:t>
            </a:r>
            <a:r>
              <a:rPr lang="en-US" altLang="zh-CN" sz="262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15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2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346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61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(</a:t>
            </a:r>
            <a:r>
              <a:rPr lang="en-US" altLang="zh-CN" sz="262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3461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)</a:t>
            </a:r>
            <a:r>
              <a:rPr lang="en-US" altLang="zh-CN" sz="3584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]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430348" y="4480014"/>
            <a:ext cx="8396151" cy="163121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10" rIns="91221" bIns="45610" rtlCol="0" anchor="ctr"/>
          <a:lstStyle/>
          <a:p>
            <a:pPr algn="just"/>
            <a:r>
              <a:rPr lang="el-G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Συγκεκριμένα, εάν η είσοδος του συστήματος, το οποίο αρχικά βρισκόταν σε ηρεμία αποτελείται από ένα γραμμικό συνδυασμό σημάτων, τότε η έξοδος του συστήματος (απόκριση) θα ισούται με το γραμμικό συνδυασμό των αποκρίσεων των επιμέρους σημάτων, σαν αυτά να είχαν εφαρμοσθεί το καθένα χωριστά.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3285078" y="4699176"/>
            <a:ext cx="5691687" cy="70788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10" rIns="91221" bIns="45610" rtlCol="0" anchor="ctr"/>
          <a:lstStyle>
            <a:defPPr>
              <a:defRPr lang="en-US"/>
            </a:defPPr>
            <a:lvl1pPr algn="just">
              <a:defRPr sz="2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Η χρονική </a:t>
            </a:r>
            <a:r>
              <a:rPr lang="en-US" altLang="zh-CN" dirty="0" err="1"/>
              <a:t>ολίσθηση</a:t>
            </a:r>
            <a:r>
              <a:rPr lang="en-US" altLang="zh-CN" dirty="0"/>
              <a:t> </a:t>
            </a:r>
            <a:r>
              <a:rPr lang="el-GR" altLang="zh-CN" dirty="0"/>
              <a:t> </a:t>
            </a:r>
            <a:r>
              <a:rPr lang="en-US" altLang="zh-CN" dirty="0" err="1"/>
              <a:t>στην</a:t>
            </a:r>
            <a:r>
              <a:rPr lang="el-GR" altLang="zh-CN" dirty="0"/>
              <a:t>  </a:t>
            </a:r>
            <a:r>
              <a:rPr lang="en-US" altLang="zh-CN" dirty="0" err="1"/>
              <a:t>είσοδο</a:t>
            </a:r>
            <a:r>
              <a:rPr lang="en-US" altLang="zh-CN" dirty="0"/>
              <a:t> μπορεί να </a:t>
            </a:r>
            <a:r>
              <a:rPr lang="en-US" altLang="zh-CN" dirty="0" err="1"/>
              <a:t>οδηγήσει</a:t>
            </a:r>
            <a:r>
              <a:rPr lang="el-GR" altLang="zh-CN" dirty="0"/>
              <a:t> </a:t>
            </a:r>
            <a:r>
              <a:rPr lang="en-US" altLang="zh-CN" dirty="0" err="1"/>
              <a:t>σε</a:t>
            </a:r>
            <a:r>
              <a:rPr lang="en-US" altLang="zh-CN" dirty="0"/>
              <a:t> </a:t>
            </a:r>
            <a:r>
              <a:rPr lang="en-US" altLang="zh-CN" dirty="0" err="1"/>
              <a:t>εντελώς</a:t>
            </a:r>
            <a:r>
              <a:rPr lang="en-US" altLang="zh-CN" dirty="0"/>
              <a:t> </a:t>
            </a:r>
            <a:r>
              <a:rPr lang="en-US" altLang="zh-CN" dirty="0" err="1"/>
              <a:t>δι</a:t>
            </a:r>
            <a:r>
              <a:rPr lang="en-US" altLang="zh-CN" dirty="0"/>
              <a:t>αφορετική</a:t>
            </a:r>
            <a:r>
              <a:rPr lang="el-GR" altLang="zh-CN" dirty="0"/>
              <a:t> </a:t>
            </a:r>
            <a:r>
              <a:rPr lang="en-US" altLang="zh-CN" dirty="0" err="1"/>
              <a:t>έξοδο</a:t>
            </a:r>
            <a:r>
              <a:rPr lang="en-US" altLang="zh-CN" dirty="0"/>
              <a:t>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4881" y="2095499"/>
            <a:ext cx="2855412" cy="370101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177800" algn="l"/>
              </a:tabLst>
            </a:pP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Χρονικά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αμετάβλητο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5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7800" algn="l"/>
              </a:tabLst>
            </a:pP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Χρονικά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μεταβαλλόμενο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2500"/>
              </a:lnSpc>
              <a:tabLst>
                <a:tab pos="177800" algn="l"/>
              </a:tabLst>
            </a:pP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παραπάνω</a:t>
            </a:r>
          </a:p>
          <a:p>
            <a:pPr>
              <a:lnSpc>
                <a:spcPts val="2500"/>
              </a:lnSpc>
              <a:tabLst>
                <a:tab pos="177800" algn="l"/>
              </a:tabLst>
            </a:pP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9437" y="604518"/>
            <a:ext cx="4974952" cy="600164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Κατηγορίες Συστημάτων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84450"/>
            <a:ext cx="2162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285079" y="2095500"/>
            <a:ext cx="5691687" cy="10156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10" rIns="91221" bIns="45610" rtlCol="0" anchor="ctr"/>
          <a:lstStyle/>
          <a:p>
            <a:pPr algn="just"/>
            <a:r>
              <a:rPr lang="en-US" altLang="zh-CN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Οι</a:t>
            </a:r>
            <a:r>
              <a:rPr lang="en-US" altLang="zh-CN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χρονικές</a:t>
            </a:r>
            <a:r>
              <a:rPr lang="el-GR" altLang="zh-CN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ολισθήσεις</a:t>
            </a:r>
            <a:r>
              <a:rPr lang="en-US" altLang="zh-CN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altLang="zh-CN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του</a:t>
            </a:r>
            <a:r>
              <a:rPr lang="el-GR" altLang="zh-CN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zh-CN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σήμ</a:t>
            </a:r>
            <a:r>
              <a:rPr lang="en-US" altLang="zh-CN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ατος εισόδου x(t) μεταφράζονται σε αντίστοιχες</a:t>
            </a:r>
            <a:r>
              <a:rPr lang="el-GR" altLang="zh-CN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zh-CN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χρονικές</a:t>
            </a:r>
            <a:r>
              <a:rPr lang="en-US" altLang="zh-CN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altLang="zh-CN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ολισθήσεις</a:t>
            </a:r>
            <a:r>
              <a:rPr lang="en-US" altLang="zh-CN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altLang="zh-CN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στην</a:t>
            </a:r>
            <a:r>
              <a:rPr lang="el-GR" altLang="zh-CN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έξοδο</a:t>
            </a:r>
            <a:r>
              <a:rPr lang="en-US" altLang="zh-CN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y(t).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19300"/>
            <a:ext cx="2095500" cy="11557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0600" y="2019300"/>
            <a:ext cx="2324100" cy="11049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000" y="2095500"/>
            <a:ext cx="1854200" cy="11049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095500"/>
            <a:ext cx="2260600" cy="10922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3200" y="4038600"/>
            <a:ext cx="1892300" cy="13208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84400" y="4038600"/>
            <a:ext cx="1879600" cy="14097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65600" y="3962400"/>
            <a:ext cx="2133600" cy="16002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3886200"/>
            <a:ext cx="2235200" cy="1676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84299" y="146050"/>
            <a:ext cx="6585585" cy="1154162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Χρονικά αμετάβλητο και χρονικά</a:t>
            </a:r>
          </a:p>
          <a:p>
            <a:r>
              <a:rPr lang="en-US" altLang="zh-CN" dirty="0"/>
              <a:t>	μεταβαλλόμενο σύστημα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6200" y="1739900"/>
            <a:ext cx="292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(α)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6200" y="3683000"/>
            <a:ext cx="2794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(β)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74700" y="5981700"/>
            <a:ext cx="74803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6637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Παραδείγματα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εισόδου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εξόδου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γραμμικού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(α)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χρονικά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αμετάβλητου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</a:p>
          <a:p>
            <a:pPr>
              <a:lnSpc>
                <a:spcPts val="2100"/>
              </a:lnSpc>
              <a:tabLst>
                <a:tab pos="16637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(β)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χρονικά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μεταβαλλόμενου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συστήματος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473827" y="3269996"/>
            <a:ext cx="2209800" cy="304800"/>
          </a:xfrm>
          <a:custGeom>
            <a:avLst/>
            <a:gdLst>
              <a:gd name="connsiteX0" fmla="*/ 0 w 2209800"/>
              <a:gd name="connsiteY0" fmla="*/ 0 h 304800"/>
              <a:gd name="connsiteX1" fmla="*/ 0 w 2209800"/>
              <a:gd name="connsiteY1" fmla="*/ 304800 h 304800"/>
              <a:gd name="connsiteX2" fmla="*/ 2209800 w 2209800"/>
              <a:gd name="connsiteY2" fmla="*/ 304800 h 304800"/>
              <a:gd name="connsiteX3" fmla="*/ 2209800 w 2209800"/>
              <a:gd name="connsiteY3" fmla="*/ 0 h 304800"/>
              <a:gd name="connsiteX4" fmla="*/ 0 w 2209800"/>
              <a:gd name="connsiteY4" fmla="*/ 0 h 304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09800" h="304800">
                <a:moveTo>
                  <a:pt x="0" y="0"/>
                </a:moveTo>
                <a:lnTo>
                  <a:pt x="0" y="304800"/>
                </a:lnTo>
                <a:lnTo>
                  <a:pt x="2209800" y="304800"/>
                </a:lnTo>
                <a:lnTo>
                  <a:pt x="22098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67477" y="3263646"/>
            <a:ext cx="2222500" cy="317500"/>
          </a:xfrm>
          <a:custGeom>
            <a:avLst/>
            <a:gdLst>
              <a:gd name="connsiteX0" fmla="*/ 6350 w 2222500"/>
              <a:gd name="connsiteY0" fmla="*/ 6350 h 317500"/>
              <a:gd name="connsiteX1" fmla="*/ 6350 w 2222500"/>
              <a:gd name="connsiteY1" fmla="*/ 311150 h 317500"/>
              <a:gd name="connsiteX2" fmla="*/ 2216150 w 2222500"/>
              <a:gd name="connsiteY2" fmla="*/ 311150 h 317500"/>
              <a:gd name="connsiteX3" fmla="*/ 2216150 w 2222500"/>
              <a:gd name="connsiteY3" fmla="*/ 6350 h 317500"/>
              <a:gd name="connsiteX4" fmla="*/ 6350 w 2222500"/>
              <a:gd name="connsiteY4" fmla="*/ 6350 h 317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22500" h="317500">
                <a:moveTo>
                  <a:pt x="6350" y="6350"/>
                </a:moveTo>
                <a:lnTo>
                  <a:pt x="6350" y="311150"/>
                </a:lnTo>
                <a:lnTo>
                  <a:pt x="2216150" y="311150"/>
                </a:lnTo>
                <a:lnTo>
                  <a:pt x="2216150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0" y="3403600"/>
            <a:ext cx="3721100" cy="3416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6300" y="591455"/>
            <a:ext cx="6015814" cy="600164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Ειδικές περιπτώσεις σημάτων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15900" y="1676400"/>
            <a:ext cx="316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Περιοδικά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σήματα: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49959" y="2667699"/>
            <a:ext cx="56769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(βασική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περίοδος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σήματος)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96273" y="3619500"/>
            <a:ext cx="18415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Παράδειγμα: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76300" y="4356100"/>
            <a:ext cx="2527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Ημιτονοειδές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92100" y="2070100"/>
            <a:ext cx="5751575" cy="5975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/>
            </a:pPr>
            <a:r>
              <a:rPr lang="en-US" altLang="zh-CN" sz="267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528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(</a:t>
            </a:r>
            <a:r>
              <a:rPr lang="en-US" altLang="zh-CN" sz="267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3528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)</a:t>
            </a:r>
            <a:r>
              <a:rPr lang="en-US" altLang="zh-CN" sz="2672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=</a:t>
            </a:r>
            <a:r>
              <a:rPr lang="en-US" altLang="zh-CN" sz="26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7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528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(</a:t>
            </a:r>
            <a:r>
              <a:rPr lang="en-US" altLang="zh-CN" sz="267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6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72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+</a:t>
            </a:r>
            <a:r>
              <a:rPr lang="en-US" altLang="zh-CN" sz="267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3528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)</a:t>
            </a:r>
            <a:r>
              <a:rPr lang="en-US" altLang="zh-CN" sz="267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672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sz="267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 κάθε </a:t>
            </a:r>
            <a:r>
              <a:rPr lang="en-US" altLang="zh-CN" sz="267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l-GR" altLang="zh-CN" sz="267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που ανήκει στο </a:t>
            </a:r>
            <a:r>
              <a:rPr lang="en-US" altLang="zh-CN" sz="267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zh-CN" sz="2672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977900" y="4749800"/>
            <a:ext cx="2935099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301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981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(</a:t>
            </a:r>
            <a:r>
              <a:rPr lang="en-US" altLang="zh-CN" sz="3015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3981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)</a:t>
            </a:r>
            <a:r>
              <a:rPr lang="en-US" altLang="zh-CN" sz="3015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=</a:t>
            </a:r>
            <a:r>
              <a:rPr lang="en-US" altLang="zh-CN" sz="30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15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015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altLang="zh-CN" sz="398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zh-C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CN" sz="301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30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15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+</a:t>
            </a:r>
            <a:r>
              <a:rPr lang="en-US" altLang="zh-CN" sz="301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CN" sz="3981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6975475" y="2446020"/>
            <a:ext cx="947674" cy="805180"/>
          </a:xfrm>
          <a:custGeom>
            <a:avLst/>
            <a:gdLst>
              <a:gd name="connsiteX0" fmla="*/ 6350 w 947674"/>
              <a:gd name="connsiteY0" fmla="*/ 6350 h 805180"/>
              <a:gd name="connsiteX1" fmla="*/ 941323 w 947674"/>
              <a:gd name="connsiteY1" fmla="*/ 798829 h 8051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47674" h="805180">
                <a:moveTo>
                  <a:pt x="6350" y="6350"/>
                </a:moveTo>
                <a:lnTo>
                  <a:pt x="941323" y="79882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038977" y="2446020"/>
            <a:ext cx="949197" cy="805180"/>
          </a:xfrm>
          <a:custGeom>
            <a:avLst/>
            <a:gdLst>
              <a:gd name="connsiteX0" fmla="*/ 942847 w 949197"/>
              <a:gd name="connsiteY0" fmla="*/ 6350 h 805180"/>
              <a:gd name="connsiteX1" fmla="*/ 6350 w 949197"/>
              <a:gd name="connsiteY1" fmla="*/ 798829 h 8051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49197" h="805180">
                <a:moveTo>
                  <a:pt x="942847" y="6350"/>
                </a:moveTo>
                <a:lnTo>
                  <a:pt x="6350" y="79882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767967" y="5020817"/>
            <a:ext cx="22225" cy="516381"/>
          </a:xfrm>
          <a:custGeom>
            <a:avLst/>
            <a:gdLst>
              <a:gd name="connsiteX0" fmla="*/ 6350 w 22225"/>
              <a:gd name="connsiteY0" fmla="*/ 6350 h 516381"/>
              <a:gd name="connsiteX1" fmla="*/ 6350 w 22225"/>
              <a:gd name="connsiteY1" fmla="*/ 510032 h 5163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516381">
                <a:moveTo>
                  <a:pt x="6350" y="6350"/>
                </a:moveTo>
                <a:lnTo>
                  <a:pt x="6350" y="51003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112141" y="5524500"/>
            <a:ext cx="22225" cy="515619"/>
          </a:xfrm>
          <a:custGeom>
            <a:avLst/>
            <a:gdLst>
              <a:gd name="connsiteX0" fmla="*/ 6350 w 22225"/>
              <a:gd name="connsiteY0" fmla="*/ 6350 h 515619"/>
              <a:gd name="connsiteX1" fmla="*/ 6350 w 22225"/>
              <a:gd name="connsiteY1" fmla="*/ 509270 h 5156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515619">
                <a:moveTo>
                  <a:pt x="6350" y="6350"/>
                </a:moveTo>
                <a:lnTo>
                  <a:pt x="6350" y="50927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112141" y="5020817"/>
            <a:ext cx="1668526" cy="1020825"/>
          </a:xfrm>
          <a:custGeom>
            <a:avLst/>
            <a:gdLst>
              <a:gd name="connsiteX0" fmla="*/ 6350 w 1668526"/>
              <a:gd name="connsiteY0" fmla="*/ 1014476 h 1020825"/>
              <a:gd name="connsiteX1" fmla="*/ 1662176 w 1668526"/>
              <a:gd name="connsiteY1" fmla="*/ 6350 h 10208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68526" h="1020825">
                <a:moveTo>
                  <a:pt x="6350" y="1014476"/>
                </a:moveTo>
                <a:lnTo>
                  <a:pt x="1662176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4800" y="2146300"/>
            <a:ext cx="2971800" cy="15494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4800" y="4432300"/>
            <a:ext cx="2971800" cy="1549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6300" y="616130"/>
            <a:ext cx="4683013" cy="600164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Άρτιο και Περιττό Σήμα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44500" y="2217882"/>
            <a:ext cx="4800600" cy="140551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Άρτιο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199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99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άρτιο,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όταν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ισχύει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x(-t)=x(t).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γραφική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παράσταση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ενός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άρτιου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παρουσιάζει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συμμετρία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ως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κατακόρυφο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άξονα.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444500" y="4292600"/>
            <a:ext cx="3886200" cy="165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Περιττό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199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99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περιττό,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όταν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ισχύει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x(-t)=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-x(t).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γραφική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παράσταση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ενός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περιττού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παρουσιάζει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συμμετρία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αρχή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αξόνων.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6565900" y="2120900"/>
            <a:ext cx="330200" cy="139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15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785100" y="3314700"/>
            <a:ext cx="482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5842000" y="3314700"/>
            <a:ext cx="2921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8216900" y="5600700"/>
            <a:ext cx="63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6565900" y="4406900"/>
            <a:ext cx="330200" cy="139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15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721600" y="55245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981700" y="5308600"/>
            <a:ext cx="203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9464" y="2355850"/>
            <a:ext cx="4305300" cy="4241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18515" y="673099"/>
            <a:ext cx="3465692" cy="22518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381000" algn="l"/>
              </a:tabLst>
            </a:pPr>
            <a:r>
              <a:rPr lang="en-US" altLang="zh-CN" dirty="0" smtClean="0"/>
              <a:t>	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381000" algn="l"/>
              </a:tabLst>
            </a:pPr>
            <a:r>
              <a:rPr lang="en-U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Παράδειγμα: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381000" algn="l"/>
              </a:tabLst>
            </a:pPr>
            <a:r>
              <a:rPr lang="en-US" altLang="zh-CN" sz="280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Μιγαδικό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εκθετικό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6300" y="591455"/>
            <a:ext cx="6015814" cy="600164"/>
          </a:xfrm>
          <a:prstGeom prst="rect">
            <a:avLst/>
          </a:prstGeom>
        </p:spPr>
        <p:txBody>
          <a:bodyPr vert="horz" lIns="91221" tIns="45610" rIns="91221" bIns="45610" anchor="ctr">
            <a:normAutofit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zh-CN" dirty="0" smtClean="0"/>
              <a:t>Ειδικές περιπτώσεις σημάτων</a:t>
            </a:r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66" y="1918438"/>
            <a:ext cx="2755448" cy="102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2933080"/>
            <a:ext cx="432261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" y="3679247"/>
            <a:ext cx="5237330" cy="159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82" y="5556250"/>
            <a:ext cx="5288908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699" y="631007"/>
            <a:ext cx="4688335" cy="600164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lvl1pPr>
              <a:spcBef>
                <a:spcPct val="0"/>
              </a:spcBef>
              <a:buNone/>
              <a:defRPr kumimoji="0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accent1"/>
                </a:solidFill>
              </a:rPr>
              <a:t>Σήματα και Συστήματα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15900" y="1568450"/>
            <a:ext cx="7442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διαφάνειες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παρουσιαστούν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βασίζονται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σε: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42546" y="3154663"/>
            <a:ext cx="5922070" cy="3282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Σημειώσεις </a:t>
            </a:r>
            <a:r>
              <a:rPr lang="en-US" altLang="zh-CN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Επίκουρου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Καθηγητή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Αθανασίου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Νικολαΐδη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68310" y="3497972"/>
            <a:ext cx="5876160" cy="3282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Βιβλίο: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Εισαγωγή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Θεωρία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Σημάτων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Συστημάτων,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Σ.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98510" y="3777372"/>
            <a:ext cx="4074833" cy="3282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Θεοδωρίδης,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Κ.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Μπερμπερίδης,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Ε.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Κοφίδης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76224" y="2445231"/>
            <a:ext cx="6385466" cy="6873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Βι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βλίο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ατα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Συστήματα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Συνεχή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Χρόνο,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Ι.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Γκαρούτσος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Προσωπικές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σημειώσεις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Δημήτρη </a:t>
            </a:r>
            <a:r>
              <a:rPr lang="el-GR" altLang="zh-CN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Τσαλικάκη</a:t>
            </a: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342546" y="2072079"/>
            <a:ext cx="4250715" cy="3282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Βιβλίο: Σήματα και Συστήματα, </a:t>
            </a:r>
            <a:r>
              <a:rPr lang="el-GR" altLang="zh-CN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Μάργαρης</a:t>
            </a: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587" y="4172709"/>
            <a:ext cx="7772764" cy="89255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>
            <a:defPPr>
              <a:defRPr lang="en-US"/>
            </a:defPPr>
            <a:lvl1pPr>
              <a:lnSpc>
                <a:spcPts val="2200"/>
              </a:lnSpc>
              <a:tabLst/>
              <a:defRPr sz="1997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sz="1800" dirty="0"/>
              <a:t>– </a:t>
            </a:r>
            <a:r>
              <a:rPr lang="el-GR" altLang="zh-CN" sz="1800" dirty="0" smtClean="0"/>
              <a:t> </a:t>
            </a:r>
            <a:r>
              <a:rPr lang="el-GR" sz="1800" dirty="0" smtClean="0">
                <a:solidFill>
                  <a:schemeClr val="tx1"/>
                </a:solidFill>
              </a:rPr>
              <a:t>Στις σημειώσεις του </a:t>
            </a:r>
            <a:r>
              <a:rPr lang="en-US" sz="1800" dirty="0" smtClean="0">
                <a:solidFill>
                  <a:schemeClr val="tx1"/>
                </a:solidFill>
              </a:rPr>
              <a:t>Prof</a:t>
            </a:r>
            <a:r>
              <a:rPr lang="en-US" sz="1800" dirty="0">
                <a:solidFill>
                  <a:schemeClr val="tx1"/>
                </a:solidFill>
              </a:rPr>
              <a:t>. Dennis Freeman</a:t>
            </a:r>
            <a:r>
              <a:rPr lang="el-GR" sz="1800" dirty="0">
                <a:solidFill>
                  <a:schemeClr val="tx1"/>
                </a:solidFill>
              </a:rPr>
              <a:t>, που </a:t>
            </a:r>
            <a:r>
              <a:rPr lang="el-GR" sz="1800" dirty="0" smtClean="0">
                <a:solidFill>
                  <a:schemeClr val="tx1"/>
                </a:solidFill>
              </a:rPr>
              <a:t>παραδίδει </a:t>
            </a:r>
            <a:r>
              <a:rPr lang="el-GR" sz="1800" dirty="0">
                <a:solidFill>
                  <a:schemeClr val="tx1"/>
                </a:solidFill>
              </a:rPr>
              <a:t>στα πλαίσια του </a:t>
            </a:r>
            <a:r>
              <a:rPr lang="el-GR" sz="1800" dirty="0" smtClean="0">
                <a:solidFill>
                  <a:schemeClr val="tx1"/>
                </a:solidFill>
              </a:rPr>
              <a:t>μαθήματος: </a:t>
            </a:r>
            <a:r>
              <a:rPr lang="en-US" sz="1800" dirty="0" smtClean="0">
                <a:solidFill>
                  <a:schemeClr val="tx1"/>
                </a:solidFill>
              </a:rPr>
              <a:t>Signals </a:t>
            </a:r>
            <a:r>
              <a:rPr lang="en-US" sz="1800" dirty="0">
                <a:solidFill>
                  <a:schemeClr val="tx1"/>
                </a:solidFill>
              </a:rPr>
              <a:t>and Systems</a:t>
            </a:r>
            <a:r>
              <a:rPr lang="el-GR" sz="1800" dirty="0">
                <a:solidFill>
                  <a:schemeClr val="tx1"/>
                </a:solidFill>
              </a:rPr>
              <a:t> στο </a:t>
            </a:r>
            <a:r>
              <a:rPr lang="en-US" sz="1800" dirty="0">
                <a:solidFill>
                  <a:schemeClr val="accent3"/>
                </a:solidFill>
                <a:hlinkClick r:id="rId2"/>
              </a:rPr>
              <a:t>Electrical Engineering and Computer Science</a:t>
            </a:r>
            <a:r>
              <a:rPr lang="en-US" sz="1800" dirty="0">
                <a:solidFill>
                  <a:schemeClr val="tx1"/>
                </a:solidFill>
              </a:rPr>
              <a:t> </a:t>
            </a:r>
            <a:r>
              <a:rPr lang="el-GR" sz="1800" dirty="0">
                <a:solidFill>
                  <a:schemeClr val="tx1"/>
                </a:solidFill>
              </a:rPr>
              <a:t>του ΜΙΤ την άνοιξη του 2012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32854" y="5188495"/>
            <a:ext cx="5424562" cy="3282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Προσωπικές </a:t>
            </a:r>
            <a:r>
              <a:rPr lang="el-GR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ημειώσεις </a:t>
            </a:r>
            <a:r>
              <a:rPr lang="en-US" altLang="zh-CN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συναδέλφου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Θ. </a:t>
            </a:r>
            <a:r>
              <a:rPr lang="el-GR" altLang="zh-CN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Ζυγκιρίδη</a:t>
            </a: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973742" y="6225746"/>
            <a:ext cx="8144858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l-GR" altLang="zh-CN" sz="1997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…Οι οποίοι έχουν ένα υπέροχο συγγραφικό έργο και μια εμπειρία στο χώρο </a:t>
            </a:r>
          </a:p>
          <a:p>
            <a:pPr>
              <a:lnSpc>
                <a:spcPts val="2200"/>
              </a:lnSpc>
              <a:tabLst/>
            </a:pPr>
            <a:r>
              <a:rPr lang="el-GR" altLang="zh-CN" sz="1997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 οποία αξίζει να την μεταλαμπαδεύσω στους Φοιτητές μου… Φεβρουάριος 2013</a:t>
            </a:r>
            <a:endParaRPr lang="en-US" altLang="zh-CN" sz="1997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20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0" y="1823027"/>
            <a:ext cx="9034790" cy="428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054100" y="603250"/>
            <a:ext cx="4999189" cy="646331"/>
          </a:xfrm>
          <a:prstGeom prst="rect">
            <a:avLst/>
          </a:prstGeom>
        </p:spPr>
        <p:txBody>
          <a:bodyPr vert="horz" lIns="91221" tIns="45610" rIns="91221" bIns="4561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Μιγ</a:t>
            </a:r>
            <a:r>
              <a:rPr lang="en-US" altLang="zh-CN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αδικό εκθετικό σήμα</a:t>
            </a:r>
          </a:p>
        </p:txBody>
      </p:sp>
    </p:spTree>
    <p:extLst>
      <p:ext uri="{BB962C8B-B14F-4D97-AF65-F5344CB8AC3E}">
        <p14:creationId xmlns:p14="http://schemas.microsoft.com/office/powerpoint/2010/main" val="42578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21</a:t>
            </a:fld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68300" y="2064628"/>
                <a:ext cx="2269339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l-GR" b="0" i="1" smtClean="0">
                            <a:latin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=</a:t>
                </a:r>
                <a:r>
                  <a:rPr lang="en-US" dirty="0" err="1" smtClean="0"/>
                  <a:t>cos</a:t>
                </a:r>
                <a:r>
                  <a:rPr lang="en-US" dirty="0" smtClean="0"/>
                  <a:t>(</a:t>
                </a:r>
                <a:r>
                  <a:rPr lang="el-GR" dirty="0" smtClean="0"/>
                  <a:t>ω</a:t>
                </a:r>
                <a:r>
                  <a:rPr lang="en-US" dirty="0" smtClean="0"/>
                  <a:t>t) </a:t>
                </a:r>
                <a:r>
                  <a:rPr lang="el-GR" dirty="0" smtClean="0"/>
                  <a:t>-</a:t>
                </a:r>
                <a:r>
                  <a:rPr lang="en-US" dirty="0" err="1" smtClean="0"/>
                  <a:t>jsin</a:t>
                </a:r>
                <a:r>
                  <a:rPr lang="en-US" dirty="0" smtClean="0"/>
                  <a:t>(</a:t>
                </a:r>
                <a:r>
                  <a:rPr lang="el-GR" dirty="0" smtClean="0"/>
                  <a:t>ω</a:t>
                </a:r>
                <a:r>
                  <a:rPr lang="en-US" dirty="0" smtClean="0"/>
                  <a:t>t</a:t>
                </a:r>
                <a:r>
                  <a:rPr lang="el-GR" dirty="0" smtClean="0"/>
                  <a:t>)</a:t>
                </a:r>
                <a:endParaRPr lang="el-GR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064628"/>
                <a:ext cx="2269339" cy="378245"/>
              </a:xfrm>
              <a:prstGeom prst="rect">
                <a:avLst/>
              </a:prstGeom>
              <a:blipFill rotWithShape="1">
                <a:blip r:embed="rId2"/>
                <a:stretch>
                  <a:fillRect t="-4839" r="-3753" b="-258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06771" y="2553525"/>
                <a:ext cx="2192395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l-GR" b="0" i="1" smtClean="0">
                            <a:latin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=</a:t>
                </a:r>
                <a:r>
                  <a:rPr lang="en-US" dirty="0" err="1" smtClean="0"/>
                  <a:t>cos</a:t>
                </a:r>
                <a:r>
                  <a:rPr lang="en-US" dirty="0" smtClean="0"/>
                  <a:t>(</a:t>
                </a:r>
                <a:r>
                  <a:rPr lang="el-GR" dirty="0" smtClean="0"/>
                  <a:t>ω</a:t>
                </a:r>
                <a:r>
                  <a:rPr lang="en-US" dirty="0" smtClean="0"/>
                  <a:t>t) </a:t>
                </a:r>
                <a:r>
                  <a:rPr lang="el-GR" dirty="0"/>
                  <a:t>+</a:t>
                </a:r>
                <a:r>
                  <a:rPr lang="en-US" dirty="0" err="1" smtClean="0"/>
                  <a:t>jsin</a:t>
                </a:r>
                <a:r>
                  <a:rPr lang="en-US" dirty="0" smtClean="0"/>
                  <a:t>(</a:t>
                </a:r>
                <a:r>
                  <a:rPr lang="el-GR" dirty="0" smtClean="0"/>
                  <a:t>ω</a:t>
                </a:r>
                <a:r>
                  <a:rPr lang="en-US" dirty="0" smtClean="0"/>
                  <a:t>t</a:t>
                </a:r>
                <a:r>
                  <a:rPr lang="el-GR" dirty="0" smtClean="0"/>
                  <a:t>)</a:t>
                </a:r>
                <a:endParaRPr lang="el-GR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71" y="2553525"/>
                <a:ext cx="2192395" cy="378245"/>
              </a:xfrm>
              <a:prstGeom prst="rect">
                <a:avLst/>
              </a:prstGeom>
              <a:blipFill rotWithShape="1">
                <a:blip r:embed="rId3"/>
                <a:stretch>
                  <a:fillRect t="-4839" r="-4178" b="-258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/>
          <p:cNvSpPr/>
          <p:nvPr/>
        </p:nvSpPr>
        <p:spPr>
          <a:xfrm>
            <a:off x="1054100" y="603250"/>
            <a:ext cx="4999189" cy="646331"/>
          </a:xfrm>
          <a:prstGeom prst="rect">
            <a:avLst/>
          </a:prstGeom>
        </p:spPr>
        <p:txBody>
          <a:bodyPr vert="horz" lIns="91221" tIns="45610" rIns="91221" bIns="4561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Μιγ</a:t>
            </a:r>
            <a:r>
              <a:rPr lang="en-US" altLang="zh-CN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αδικό εκθετικό σήμα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899" y="1584644"/>
            <a:ext cx="660142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Να δείξετε ότι είναι περιοδικά και ποια είναι η θεμελιώδη περίοδος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302336" y="3278901"/>
                <a:ext cx="1296830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l-GR" b="0" i="1" smtClean="0">
                            <a:latin typeface="Cambria Math"/>
                          </a:rPr>
                          <m:t>𝜔</m:t>
                        </m:r>
                        <m:r>
                          <a:rPr lang="el-GR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l-GR" b="0" i="1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Τ</m:t>
                        </m:r>
                        <m:r>
                          <a:rPr lang="el-GR" b="0" i="0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=</a:t>
                </a:r>
                <a:r>
                  <a:rPr lang="el-GR" dirty="0" smtClean="0"/>
                  <a:t>…</a:t>
                </a:r>
                <a:endParaRPr lang="el-GR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336" y="3278901"/>
                <a:ext cx="1296830" cy="380810"/>
              </a:xfrm>
              <a:prstGeom prst="rect">
                <a:avLst/>
              </a:prstGeom>
              <a:blipFill rotWithShape="1">
                <a:blip r:embed="rId4"/>
                <a:stretch>
                  <a:fillRect t="-4839" r="-6604" b="-258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Ορθογώνιο 10"/>
          <p:cNvSpPr/>
          <p:nvPr/>
        </p:nvSpPr>
        <p:spPr>
          <a:xfrm>
            <a:off x="663647" y="5175250"/>
            <a:ext cx="214629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dirty="0"/>
              <a:t>θεμελιώδη περίοδος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596899" y="4181851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l-GR" dirty="0" err="1" smtClean="0"/>
              <a:t>ω</a:t>
            </a:r>
            <a:r>
              <a:rPr lang="el-GR" dirty="0" err="1"/>
              <a:t>Τ</a:t>
            </a:r>
            <a:r>
              <a:rPr lang="en-US" dirty="0" smtClean="0"/>
              <a:t>) </a:t>
            </a:r>
            <a:r>
              <a:rPr lang="el-GR" dirty="0"/>
              <a:t>+</a:t>
            </a:r>
            <a:r>
              <a:rPr lang="en-US" dirty="0" err="1" smtClean="0"/>
              <a:t>jsin</a:t>
            </a:r>
            <a:r>
              <a:rPr lang="en-US" dirty="0" smtClean="0"/>
              <a:t>(</a:t>
            </a:r>
            <a:r>
              <a:rPr lang="el-GR" dirty="0" smtClean="0"/>
              <a:t>ω</a:t>
            </a:r>
            <a:r>
              <a:rPr lang="el-GR" dirty="0"/>
              <a:t>Τ</a:t>
            </a:r>
            <a:r>
              <a:rPr lang="el-GR" dirty="0" smtClean="0"/>
              <a:t>)=1+</a:t>
            </a:r>
            <a:r>
              <a:rPr lang="en-US" dirty="0" smtClean="0"/>
              <a:t>j</a:t>
            </a:r>
            <a:r>
              <a:rPr lang="el-GR" dirty="0" smtClean="0"/>
              <a:t>0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3140364" y="4184650"/>
            <a:ext cx="37880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ωΤ=2κπ,   κ</a:t>
            </a:r>
            <a:r>
              <a:rPr lang="en-US" dirty="0" smtClean="0"/>
              <a:t> </a:t>
            </a:r>
            <a:r>
              <a:rPr lang="el-GR" dirty="0" smtClean="0"/>
              <a:t>ανήκει </a:t>
            </a:r>
            <a:r>
              <a:rPr lang="el-GR" i="1" dirty="0" smtClean="0"/>
              <a:t>Ζ,   χωρίς το μηδέν </a:t>
            </a:r>
            <a:endParaRPr lang="el-GR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129998" y="5175250"/>
                <a:ext cx="1124501" cy="652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/>
                  <a:t>Τ</a:t>
                </a:r>
                <a:r>
                  <a:rPr lang="el-GR" sz="2400" baseline="-25000" dirty="0" smtClean="0"/>
                  <a:t>0</a:t>
                </a:r>
                <a:r>
                  <a:rPr lang="el-GR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/>
                          </a:rPr>
                          <m:t>2</m:t>
                        </m:r>
                        <m:r>
                          <a:rPr lang="el-GR" sz="2400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b="0" i="1" smtClean="0">
                                <a:latin typeface="Cambria Math"/>
                              </a:rPr>
                              <m:t>𝜔</m:t>
                            </m:r>
                          </m:e>
                        </m:d>
                      </m:den>
                    </m:f>
                  </m:oMath>
                </a14:m>
                <a:endParaRPr lang="el-GR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998" y="5175250"/>
                <a:ext cx="1124501" cy="652615"/>
              </a:xfrm>
              <a:prstGeom prst="rect">
                <a:avLst/>
              </a:prstGeom>
              <a:blipFill rotWithShape="1">
                <a:blip r:embed="rId5"/>
                <a:stretch>
                  <a:fillRect l="-8108" b="-37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08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1650" y="2432050"/>
            <a:ext cx="4559300" cy="4140200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876300" y="1676400"/>
            <a:ext cx="57150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Μοναδιαία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βηματική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6300" y="591455"/>
            <a:ext cx="6015814" cy="600164"/>
          </a:xfrm>
          <a:prstGeom prst="rect">
            <a:avLst/>
          </a:prstGeom>
        </p:spPr>
        <p:txBody>
          <a:bodyPr vert="horz" lIns="91221" tIns="45610" rIns="91221" bIns="45610" anchor="ctr">
            <a:normAutofit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zh-CN" dirty="0" smtClean="0"/>
              <a:t>Ειδικές περιπτώσεις σημάτων</a:t>
            </a:r>
            <a:endParaRPr lang="en-US" altLang="zh-C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432050"/>
            <a:ext cx="27051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65365" y="1434846"/>
            <a:ext cx="7785100" cy="22225"/>
          </a:xfrm>
          <a:custGeom>
            <a:avLst/>
            <a:gdLst>
              <a:gd name="connsiteX0" fmla="*/ 6350 w 7785100"/>
              <a:gd name="connsiteY0" fmla="*/ 6350 h 22225"/>
              <a:gd name="connsiteX1" fmla="*/ 7778749 w 77851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785100" h="22225">
                <a:moveTo>
                  <a:pt x="6350" y="6350"/>
                </a:moveTo>
                <a:lnTo>
                  <a:pt x="7778749" y="6350"/>
                </a:lnTo>
              </a:path>
            </a:pathLst>
          </a:custGeom>
          <a:ln w="12700">
            <a:solidFill>
              <a:srgbClr val="00999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5600" y="2832100"/>
            <a:ext cx="4902200" cy="39497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876299" y="1239436"/>
            <a:ext cx="3892091" cy="10592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900"/>
              </a:lnSpc>
              <a:tabLst>
                <a:tab pos="381000" algn="l"/>
              </a:tabLst>
            </a:pP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Κρουστική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6300" y="591455"/>
            <a:ext cx="6015814" cy="600164"/>
          </a:xfrm>
          <a:prstGeom prst="rect">
            <a:avLst/>
          </a:prstGeom>
        </p:spPr>
        <p:txBody>
          <a:bodyPr vert="horz" lIns="91221" tIns="45610" rIns="91221" bIns="45610" anchor="ctr">
            <a:normAutofit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zh-CN" dirty="0" smtClean="0"/>
              <a:t>Ειδικές περιπτώσεις σημάτων</a:t>
            </a:r>
            <a:endParaRPr lang="en-US" altLang="zh-C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0" y="2559050"/>
            <a:ext cx="24003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/>
          <p:nvPr/>
        </p:nvSpPr>
        <p:spPr>
          <a:xfrm>
            <a:off x="4576717" y="3312341"/>
            <a:ext cx="41656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(όπου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f(t)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συνεχής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3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4648200" y="4686300"/>
            <a:ext cx="18542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(λ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σταθερή,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λ≠0)</a:t>
            </a:r>
          </a:p>
        </p:txBody>
      </p:sp>
      <p:sp>
        <p:nvSpPr>
          <p:cNvPr id="18" name="Ορθογώνιο 17"/>
          <p:cNvSpPr/>
          <p:nvPr/>
        </p:nvSpPr>
        <p:spPr>
          <a:xfrm>
            <a:off x="968103" y="552208"/>
            <a:ext cx="7083734" cy="646331"/>
          </a:xfrm>
          <a:prstGeom prst="rect">
            <a:avLst/>
          </a:prstGeom>
        </p:spPr>
        <p:txBody>
          <a:bodyPr vert="horz" lIns="91221" tIns="45610" rIns="91221" bIns="4561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Ιδιότητες</a:t>
            </a:r>
            <a:r>
              <a:rPr lang="en-US" altLang="zh-CN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Κρουστικής</a:t>
            </a:r>
            <a:r>
              <a:rPr lang="en-US" altLang="zh-CN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Συνάρτησης</a:t>
            </a:r>
            <a:endParaRPr lang="el-GR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898650"/>
            <a:ext cx="3733800" cy="455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/>
          <p:nvPr/>
        </p:nvSpPr>
        <p:spPr>
          <a:xfrm>
            <a:off x="5588000" y="1898650"/>
            <a:ext cx="3073400" cy="1282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Για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κάθε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συνάρτηση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που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είναι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παραγωγίσιμη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και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περιορισμένης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έκτασης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(δηλαδή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φ(t) = 0, |t| &gt; t</a:t>
            </a:r>
            <a:r>
              <a:rPr lang="en-US" altLang="zh-CN" sz="1302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0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), ή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τείνει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στο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μηδέν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554518" y="3161723"/>
            <a:ext cx="2451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αρκούντως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γρήγορα.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829300" y="5080000"/>
            <a:ext cx="25908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ορισμός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αυτός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είναι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αυθαίρετος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αλλά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829300" y="5613400"/>
            <a:ext cx="30226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υιοθετείται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ώστε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να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υπάρχει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συμβατότητα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με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αντίστοιχες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ιδιότητες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των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συνήθων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συναρτήσεων. 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6300" y="591455"/>
            <a:ext cx="6015814" cy="600164"/>
          </a:xfrm>
          <a:prstGeom prst="rect">
            <a:avLst/>
          </a:prstGeom>
        </p:spPr>
        <p:txBody>
          <a:bodyPr vert="horz" lIns="91221" tIns="45610" rIns="91221" bIns="45610" anchor="ctr">
            <a:normAutofit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zh-CN" dirty="0" smtClean="0"/>
              <a:t>Ειδικές περιπτώσεις σημάτων</a:t>
            </a:r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7" y="2095319"/>
            <a:ext cx="5334709" cy="378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6628015" y="5820917"/>
            <a:ext cx="1936750" cy="22225"/>
          </a:xfrm>
          <a:custGeom>
            <a:avLst/>
            <a:gdLst>
              <a:gd name="connsiteX0" fmla="*/ 1930400 w 1936750"/>
              <a:gd name="connsiteY0" fmla="*/ 6350 h 22225"/>
              <a:gd name="connsiteX1" fmla="*/ 6350 w 193675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36750" h="22225">
                <a:moveTo>
                  <a:pt x="1930400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628015" y="5820917"/>
            <a:ext cx="22225" cy="471423"/>
          </a:xfrm>
          <a:custGeom>
            <a:avLst/>
            <a:gdLst>
              <a:gd name="connsiteX0" fmla="*/ 6350 w 22225"/>
              <a:gd name="connsiteY0" fmla="*/ 6350 h 471423"/>
              <a:gd name="connsiteX1" fmla="*/ 6350 w 22225"/>
              <a:gd name="connsiteY1" fmla="*/ 465073 h 4714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471423">
                <a:moveTo>
                  <a:pt x="6350" y="6350"/>
                </a:moveTo>
                <a:lnTo>
                  <a:pt x="6350" y="46507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200" y="3403600"/>
            <a:ext cx="1689100" cy="12573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0600" y="5295900"/>
            <a:ext cx="2768600" cy="1397000"/>
          </a:xfrm>
          <a:prstGeom prst="rect">
            <a:avLst/>
          </a:prstGeom>
          <a:noFill/>
        </p:spPr>
      </p:pic>
      <p:sp>
        <p:nvSpPr>
          <p:cNvPr id="11" name="TextBox 1"/>
          <p:cNvSpPr txBox="1"/>
          <p:nvPr/>
        </p:nvSpPr>
        <p:spPr>
          <a:xfrm>
            <a:off x="206336" y="1441450"/>
            <a:ext cx="8361055" cy="184153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457200" algn="l"/>
                <a:tab pos="736600" algn="l"/>
                <a:tab pos="1016000" algn="l"/>
              </a:tabLst>
            </a:pPr>
            <a:r>
              <a:rPr lang="el-GR" altLang="zh-CN" sz="1997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f(t)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οποιοδήποτε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3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θετική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σταθερά,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τότε: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457200" algn="l"/>
                <a:tab pos="736600" algn="l"/>
                <a:tab pos="1016000" algn="l"/>
              </a:tabLst>
            </a:pPr>
            <a:r>
              <a:rPr lang="en-US" altLang="zh-CN" dirty="0" smtClean="0"/>
              <a:t>	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f(t-t</a:t>
            </a:r>
            <a:r>
              <a:rPr lang="en-US" altLang="zh-CN" sz="13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μετατοπισμένο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κατά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3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θετικά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</a:p>
          <a:p>
            <a:pPr>
              <a:lnSpc>
                <a:spcPts val="1600"/>
              </a:lnSpc>
              <a:tabLst>
                <a:tab pos="457200" algn="l"/>
                <a:tab pos="736600" algn="l"/>
                <a:tab pos="1016000" algn="l"/>
              </a:tabLst>
            </a:pPr>
            <a:r>
              <a:rPr lang="en-US" altLang="zh-CN" dirty="0" smtClean="0"/>
              <a:t>		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f(t).</a:t>
            </a:r>
          </a:p>
          <a:p>
            <a:pPr>
              <a:lnSpc>
                <a:spcPts val="2800"/>
              </a:lnSpc>
              <a:tabLst>
                <a:tab pos="457200" algn="l"/>
                <a:tab pos="736600" algn="l"/>
                <a:tab pos="1016000" algn="l"/>
              </a:tabLst>
            </a:pPr>
            <a:r>
              <a:rPr lang="en-US" altLang="zh-CN" dirty="0" smtClean="0"/>
              <a:t>	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f(t+t</a:t>
            </a:r>
            <a:r>
              <a:rPr lang="en-US" altLang="zh-CN" sz="13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μετατοπισμένο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κατά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3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τ’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αρνητικά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</a:p>
          <a:p>
            <a:pPr>
              <a:lnSpc>
                <a:spcPts val="1600"/>
              </a:lnSpc>
              <a:tabLst>
                <a:tab pos="457200" algn="l"/>
                <a:tab pos="736600" algn="l"/>
                <a:tab pos="1016000" algn="l"/>
              </a:tabLst>
            </a:pPr>
            <a:r>
              <a:rPr lang="en-US" altLang="zh-CN" dirty="0" smtClean="0"/>
              <a:t>		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f(t)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28600" y="3492500"/>
            <a:ext cx="4775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Έτσι,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παράδειγμα,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δ(t-3)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μπορεί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28600" y="3759200"/>
            <a:ext cx="5702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προκύψει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μετατόπιση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δ(t)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προς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28600" y="5676900"/>
            <a:ext cx="5448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u(t+2)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μπορεί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προκύψει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μοναδιαίο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28600" y="5956300"/>
            <a:ext cx="5003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βηματικό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u(t)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μετατόπιση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28600" y="6235700"/>
            <a:ext cx="2146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αρνητικά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άξονα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t.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228600" y="4013200"/>
            <a:ext cx="5254195" cy="7001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952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θετικά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γραφική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παράσταση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φαίνεται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διπλανό</a:t>
            </a:r>
          </a:p>
          <a:p>
            <a:pPr>
              <a:lnSpc>
                <a:spcPts val="2100"/>
              </a:lnSpc>
              <a:tabLst>
                <a:tab pos="952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σχήμα.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</p:txBody>
      </p:sp>
      <p:sp>
        <p:nvSpPr>
          <p:cNvPr id="18" name="TextBox 1"/>
          <p:cNvSpPr txBox="1"/>
          <p:nvPr/>
        </p:nvSpPr>
        <p:spPr>
          <a:xfrm>
            <a:off x="7747000" y="62865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8712200" y="6350000"/>
            <a:ext cx="63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200900" y="5245100"/>
            <a:ext cx="5969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u(t+2)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6438900" y="6350000"/>
            <a:ext cx="203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061200" y="42672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8356600" y="4343400"/>
            <a:ext cx="63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6629400" y="3416300"/>
            <a:ext cx="546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δ(t-3)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7924800" y="43434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Ορθογώνιο 26"/>
          <p:cNvSpPr/>
          <p:nvPr/>
        </p:nvSpPr>
        <p:spPr>
          <a:xfrm>
            <a:off x="936894" y="527050"/>
            <a:ext cx="6960175" cy="646331"/>
          </a:xfrm>
          <a:prstGeom prst="rect">
            <a:avLst/>
          </a:prstGeom>
        </p:spPr>
        <p:txBody>
          <a:bodyPr vert="horz" lIns="91221" tIns="45610" rIns="91221" bIns="4561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Μετ</a:t>
            </a:r>
            <a:r>
              <a:rPr lang="en-US" altLang="zh-CN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ατόπιση Σήματος στον Χρόνο</a:t>
            </a:r>
            <a:endParaRPr lang="el-GR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4689716"/>
            <a:ext cx="33147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27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1054100" y="603250"/>
            <a:ext cx="4999189" cy="646331"/>
          </a:xfrm>
          <a:prstGeom prst="rect">
            <a:avLst/>
          </a:prstGeom>
        </p:spPr>
        <p:txBody>
          <a:bodyPr vert="horz" lIns="91221" tIns="45610" rIns="91221" bIns="4561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l-GR" altLang="zh-CN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Κλιμάκωση</a:t>
            </a:r>
            <a:endParaRPr lang="en-US" altLang="zh-CN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07" y="3500576"/>
            <a:ext cx="6922089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520700" y="174625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Κλιμάκωση υφίσταται ένα σήμα αν </a:t>
            </a:r>
            <a:r>
              <a:rPr lang="el-GR" dirty="0" err="1"/>
              <a:t>f(n)=Μn</a:t>
            </a:r>
            <a:r>
              <a:rPr lang="el-GR" dirty="0"/>
              <a:t> ή </a:t>
            </a:r>
            <a:r>
              <a:rPr lang="el-GR" dirty="0" err="1"/>
              <a:t>f(n)=n</a:t>
            </a:r>
            <a:r>
              <a:rPr lang="el-GR" dirty="0"/>
              <a:t>/Μ, όπου Μ ακέραιος. Στην</a:t>
            </a:r>
          </a:p>
          <a:p>
            <a:r>
              <a:rPr lang="el-GR" dirty="0"/>
              <a:t>πρώτη  περίπτωση  το  διακριτό  σήμα  λέμε  ότι  υπέστη  </a:t>
            </a:r>
            <a:r>
              <a:rPr lang="el-GR" dirty="0" err="1"/>
              <a:t>υποδειγματοληψία</a:t>
            </a:r>
            <a:r>
              <a:rPr lang="el-GR" dirty="0"/>
              <a:t>  και  </a:t>
            </a:r>
            <a:r>
              <a:rPr lang="el-GR" dirty="0" smtClean="0"/>
              <a:t>στη δεύτερη </a:t>
            </a:r>
            <a:r>
              <a:rPr lang="el-GR" dirty="0" err="1"/>
              <a:t>υπερδειγματοληψία</a:t>
            </a:r>
            <a:r>
              <a:rPr lang="el-GR" dirty="0"/>
              <a:t>.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Κατά </a:t>
            </a:r>
            <a:r>
              <a:rPr lang="el-GR" dirty="0"/>
              <a:t>την </a:t>
            </a:r>
            <a:r>
              <a:rPr lang="el-GR" dirty="0" err="1"/>
              <a:t>υποδειγματοληψία</a:t>
            </a:r>
            <a:r>
              <a:rPr lang="el-GR" dirty="0"/>
              <a:t> προκύπτει το σήμα</a:t>
            </a:r>
          </a:p>
          <a:p>
            <a:r>
              <a:rPr lang="el-GR" dirty="0" err="1"/>
              <a:t>y(n)=x(Mn</a:t>
            </a:r>
            <a:r>
              <a:rPr lang="el-GR" dirty="0"/>
              <a:t>) </a:t>
            </a:r>
            <a:r>
              <a:rPr lang="el-GR" dirty="0" smtClean="0"/>
              <a:t>και </a:t>
            </a:r>
            <a:r>
              <a:rPr lang="el-GR" dirty="0"/>
              <a:t>κατά την </a:t>
            </a:r>
            <a:r>
              <a:rPr lang="el-GR" dirty="0" err="1"/>
              <a:t>υπερδειγματοληψία</a:t>
            </a:r>
            <a:r>
              <a:rPr lang="el-GR" dirty="0"/>
              <a:t> το </a:t>
            </a:r>
            <a:r>
              <a:rPr lang="el-GR" dirty="0" smtClean="0"/>
              <a:t>σήμα </a:t>
            </a:r>
            <a:r>
              <a:rPr lang="el-GR" dirty="0" err="1" smtClean="0"/>
              <a:t>y(n</a:t>
            </a:r>
            <a:r>
              <a:rPr lang="el-GR" dirty="0" err="1"/>
              <a:t>)=x(n</a:t>
            </a:r>
            <a:r>
              <a:rPr lang="el-GR" dirty="0"/>
              <a:t>/Μ) </a:t>
            </a:r>
          </a:p>
        </p:txBody>
      </p:sp>
    </p:spTree>
    <p:extLst>
      <p:ext uri="{BB962C8B-B14F-4D97-AF65-F5344CB8AC3E}">
        <p14:creationId xmlns:p14="http://schemas.microsoft.com/office/powerpoint/2010/main" val="32548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2200" y="3098800"/>
            <a:ext cx="1397000" cy="16129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3900" y="4960389"/>
            <a:ext cx="1765300" cy="1669011"/>
          </a:xfrm>
          <a:prstGeom prst="rect">
            <a:avLst/>
          </a:prstGeom>
          <a:noFill/>
        </p:spPr>
      </p:pic>
      <p:sp>
        <p:nvSpPr>
          <p:cNvPr id="12" name="TextBox 1"/>
          <p:cNvSpPr txBox="1"/>
          <p:nvPr/>
        </p:nvSpPr>
        <p:spPr>
          <a:xfrm>
            <a:off x="1136650" y="222250"/>
            <a:ext cx="68707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603500" algn="l"/>
              </a:tabLst>
            </a:pPr>
            <a:r>
              <a:rPr lang="en-US" altLang="zh-CN" dirty="0" smtClean="0"/>
              <a:t>	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</a:p>
          <a:p>
            <a:pPr>
              <a:lnSpc>
                <a:spcPts val="3800"/>
              </a:lnSpc>
              <a:tabLst>
                <a:tab pos="2603500" algn="l"/>
              </a:tabLst>
            </a:pP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σχεδιαστούν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παρακάτω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σήματα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3873500" y="2654300"/>
            <a:ext cx="965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Λύσεις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228600" y="3162300"/>
            <a:ext cx="67183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i.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‐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(t) 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προκύπτει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μοναδιαία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ώθηση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(t) 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596900" y="3467100"/>
            <a:ext cx="57785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πολλαπλασιασμό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επί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αριθμό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(‐1). 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‐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(t) 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596900" y="3771900"/>
            <a:ext cx="46990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φαίνεται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σχεδιασμένο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διπλανό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σχήμα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.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443671" y="5571671"/>
            <a:ext cx="51435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=‐1, 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προκύπτει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αμέσως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(‐t)= 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(t).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280868" y="6145728"/>
            <a:ext cx="3688510" cy="636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Έτσι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διπλανό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σχήμα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.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(‐t) 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άρτιο</a:t>
            </a:r>
            <a:r>
              <a:rPr lang="en-US" altLang="zh-CN" sz="199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228600" y="4238012"/>
            <a:ext cx="5573642" cy="34111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438400" algn="l"/>
                <a:tab pos="2463800" algn="l"/>
              </a:tabLst>
            </a:pP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ii.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Σύμφωνα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ιδιότητα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μοναδιαίας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ώθησης</a:t>
            </a:r>
            <a:r>
              <a:rPr lang="en-US" altLang="zh-CN" sz="1997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: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7696200" y="61722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8140700" y="5321300"/>
            <a:ext cx="419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δ(-t)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8699500" y="6248400"/>
            <a:ext cx="63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7696200" y="39624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7404100" y="3111500"/>
            <a:ext cx="4064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-δ(t)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8686800" y="4102100"/>
            <a:ext cx="63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75" y="1670050"/>
            <a:ext cx="738304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132138"/>
            <a:ext cx="2857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711700"/>
            <a:ext cx="2857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5300" y="2641600"/>
            <a:ext cx="2057400" cy="12573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9100" y="5384800"/>
            <a:ext cx="2057400" cy="1257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29000" y="266700"/>
            <a:ext cx="2082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0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20700" y="1854200"/>
            <a:ext cx="18288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(iii)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δ(t-1)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413500" y="1854200"/>
            <a:ext cx="19685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(iv)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δ(t+4)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03200" y="2806700"/>
            <a:ext cx="330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016000" y="2806700"/>
            <a:ext cx="5257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δ(t-1)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προκύπτει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016000" y="3175000"/>
            <a:ext cx="54229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δ(t)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μετατόπιση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θετικά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κατά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03200" y="5067300"/>
            <a:ext cx="368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IV.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016000" y="3606800"/>
            <a:ext cx="5334000" cy="223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όπως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φαίνεται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διπλανό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σχήμα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δ(t+4)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προκύπτει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δ(t)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μετατόπιση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αρνητικά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016000" y="5803900"/>
            <a:ext cx="47244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όπως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φαίνεται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διπλανό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016000" y="6172200"/>
            <a:ext cx="9525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σχήμα.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8826500" y="3581400"/>
            <a:ext cx="63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099300" y="35179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6743700" y="2730500"/>
            <a:ext cx="546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δ(t-1)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962900" y="35941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810500" y="62484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8102600" y="5397500"/>
            <a:ext cx="5969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δ(t+4)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8750300" y="6324600"/>
            <a:ext cx="63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7023100" y="6324600"/>
            <a:ext cx="203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15900" y="1668441"/>
            <a:ext cx="617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Τα βιβλία που υπάρχουν στην Σελίδα του «Εύδοξος» είναι τρία 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445655" y="2508250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Μάθημα [ΜΚ23]: ΘΕΩΡΙΑ ΣΗΜΑΤΩΝ ΚΑΙ ΣΥΣΤΗΜΑΤΩΝ</a:t>
            </a:r>
          </a:p>
          <a:p>
            <a:r>
              <a:rPr lang="el-GR" b="1" dirty="0"/>
              <a:t>Εξάμηνο 4 - Εαρινό</a:t>
            </a:r>
          </a:p>
          <a:p>
            <a:r>
              <a:rPr lang="el-GR" dirty="0"/>
              <a:t>Επιλογή Συγγραμμάτων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Βιβλίο </a:t>
            </a:r>
            <a:r>
              <a:rPr lang="el-GR" dirty="0"/>
              <a:t>[7657858]: ΕΙΣΑΓΩΓΗ ΣΤΗΝ ΑΝΑΛΥΣΗ ΣΗΜΑΤΟΣ , Θεόδωρος Αλεξόπουλος </a:t>
            </a:r>
            <a:r>
              <a:rPr lang="el-GR" dirty="0" smtClean="0"/>
              <a:t>Επιλογή Συγγραμμάτων</a:t>
            </a:r>
          </a:p>
          <a:p>
            <a:pPr lvl="1"/>
            <a:endParaRPr lang="el-GR" dirty="0"/>
          </a:p>
          <a:p>
            <a:pPr lvl="1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Βιβλίο [12273250]: ΣΗΜΑΤΑ ΚΑΙ ΣΥΣΤΗΜΑΤΑ,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Oppenheim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Willsky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Nawab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Επιλογή Συγγραμμάτων</a:t>
            </a:r>
          </a:p>
          <a:p>
            <a:pPr lvl="1"/>
            <a:endParaRPr lang="el-GR" dirty="0"/>
          </a:p>
          <a:p>
            <a:pPr lvl="1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Βιβλίο [31326]: Εισαγωγή στη θεωρία σημάτων και συστημάτων, Θεοδωρίδης Σέργιος,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Μπερμπερίδης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Κώστας,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Κοφίδης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Λευτέρης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7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7866" y="4754050"/>
            <a:ext cx="2222500" cy="1953106"/>
          </a:xfrm>
          <a:prstGeom prst="rect">
            <a:avLst/>
          </a:prstGeom>
          <a:noFill/>
        </p:spPr>
      </p:pic>
      <p:sp>
        <p:nvSpPr>
          <p:cNvPr id="9" name="TextBox 1"/>
          <p:cNvSpPr txBox="1"/>
          <p:nvPr/>
        </p:nvSpPr>
        <p:spPr>
          <a:xfrm>
            <a:off x="3505200" y="330200"/>
            <a:ext cx="2082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0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57266" y="5353957"/>
            <a:ext cx="5630259" cy="10207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γραφική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παράσταση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δ(t</a:t>
            </a:r>
            <a:r>
              <a:rPr lang="el-GR" altLang="zh-CN" sz="24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συμπίπτει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γραφική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παράσταση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δ(t)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φαίνεται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διπλανό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σχήμα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62000" y="812800"/>
            <a:ext cx="15113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(v)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δ(t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658100" y="58928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750629" y="5108303"/>
            <a:ext cx="419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8864600" y="5981700"/>
            <a:ext cx="63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6" y="1898649"/>
            <a:ext cx="7112000" cy="275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8200" y="5232400"/>
            <a:ext cx="1689100" cy="12573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3721100" y="635000"/>
            <a:ext cx="1663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" y="2108200"/>
            <a:ext cx="368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46909" y="2108200"/>
            <a:ext cx="5321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t΄=2-t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δ(2-t)=δ(t΄).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Έτσι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είναι: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46909" y="5843905"/>
            <a:ext cx="4598375" cy="3282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και η σχεδίαση φαίνεται στο διπλανό σχήμα.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442200" y="60960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8737600" y="6172200"/>
            <a:ext cx="63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010400" y="5245100"/>
            <a:ext cx="546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δ(2-t)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8305800" y="61722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28600" y="1548674"/>
            <a:ext cx="18542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(vi)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δ(2-t)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2438400"/>
            <a:ext cx="52292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1" y="4260850"/>
            <a:ext cx="37242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5116104"/>
            <a:ext cx="3416300" cy="14732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3721100" y="635000"/>
            <a:ext cx="1663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85800" y="755650"/>
            <a:ext cx="1892300" cy="4445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(vii)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δ(sint)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01386" y="1808480"/>
            <a:ext cx="3683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viii.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964635" y="1835261"/>
            <a:ext cx="7032374" cy="214930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3035300" algn="l"/>
              </a:tabLst>
            </a:pP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t΄=sint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δ(t΄).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l-GR" altLang="zh-CN" dirty="0" smtClean="0"/>
          </a:p>
          <a:p>
            <a:pPr>
              <a:lnSpc>
                <a:spcPts val="1000"/>
              </a:lnSpc>
            </a:pPr>
            <a:endParaRPr lang="el-GR" altLang="zh-CN" dirty="0"/>
          </a:p>
          <a:p>
            <a:pPr>
              <a:lnSpc>
                <a:spcPts val="1000"/>
              </a:lnSpc>
            </a:pPr>
            <a:endParaRPr lang="el-GR" altLang="zh-CN" dirty="0" smtClean="0"/>
          </a:p>
          <a:p>
            <a:pPr>
              <a:lnSpc>
                <a:spcPts val="1000"/>
              </a:lnSpc>
            </a:pPr>
            <a:endParaRPr lang="el-GR" altLang="zh-CN" dirty="0"/>
          </a:p>
          <a:p>
            <a:pPr>
              <a:lnSpc>
                <a:spcPts val="1000"/>
              </a:lnSpc>
            </a:pPr>
            <a:endParaRPr lang="el-GR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3035300" algn="l"/>
              </a:tabLst>
            </a:pP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Όμως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t΄=0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όταν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sint=0,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δηλαδή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όταν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t=κπ,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όπου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κ=0,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±1,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±2,...</a:t>
            </a:r>
          </a:p>
          <a:p>
            <a:pPr>
              <a:lnSpc>
                <a:spcPts val="2300"/>
              </a:lnSpc>
              <a:tabLst>
                <a:tab pos="3035300" algn="l"/>
              </a:tabLst>
            </a:pP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έχουμε:</a:t>
            </a:r>
          </a:p>
        </p:txBody>
      </p:sp>
      <p:sp>
        <p:nvSpPr>
          <p:cNvPr id="12" name="TextBox 1"/>
          <p:cNvSpPr txBox="1"/>
          <p:nvPr/>
        </p:nvSpPr>
        <p:spPr>
          <a:xfrm flipH="1">
            <a:off x="6586220" y="6175466"/>
            <a:ext cx="215900" cy="30264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8724900" y="6159500"/>
            <a:ext cx="63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537200" y="5118100"/>
            <a:ext cx="635000" cy="25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δ(sint)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213600" y="6236789"/>
            <a:ext cx="1524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857309" y="6236789"/>
            <a:ext cx="2794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2π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740400" y="6212114"/>
            <a:ext cx="2286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-π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2289765"/>
            <a:ext cx="37052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7" y="4324350"/>
            <a:ext cx="3048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073257" y="5885599"/>
            <a:ext cx="211917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dirty="0"/>
              <a:t>Γραφική παράσταση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1100" y="635000"/>
            <a:ext cx="1663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85800" y="678577"/>
            <a:ext cx="1646285" cy="4950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(viii)</a:t>
            </a:r>
            <a:r>
              <a:rPr lang="el-GR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δ(e</a:t>
            </a:r>
            <a:r>
              <a:rPr lang="en-US" altLang="zh-CN" sz="3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sz="3197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1" y="2001566"/>
            <a:ext cx="6712059" cy="35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3721100" y="635000"/>
            <a:ext cx="1663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767534"/>
            <a:ext cx="13620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746250"/>
            <a:ext cx="7772400" cy="443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524370" y="5660897"/>
            <a:ext cx="1381252" cy="22225"/>
          </a:xfrm>
          <a:custGeom>
            <a:avLst/>
            <a:gdLst>
              <a:gd name="connsiteX0" fmla="*/ 1374902 w 1381252"/>
              <a:gd name="connsiteY0" fmla="*/ 6350 h 22225"/>
              <a:gd name="connsiteX1" fmla="*/ 6350 w 1381252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81252" h="22225">
                <a:moveTo>
                  <a:pt x="1374902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5400" y="5080000"/>
            <a:ext cx="2476500" cy="15367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1002937" y="146050"/>
            <a:ext cx="7345729" cy="11105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29337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</a:p>
          <a:p>
            <a:pPr>
              <a:lnSpc>
                <a:spcPts val="4300"/>
              </a:lnSpc>
              <a:tabLst>
                <a:tab pos="2933700" algn="l"/>
              </a:tabLst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 σχεδιαστούν τα παρακάτω σήματα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064000" y="2501900"/>
            <a:ext cx="965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Λύσεις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8600" y="2946400"/>
            <a:ext cx="1524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89000" y="2946400"/>
            <a:ext cx="35814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θέσουμε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t΄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έχουμε: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74496" y="1599474"/>
            <a:ext cx="990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u(-t),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046096" y="1599474"/>
            <a:ext cx="990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(ii)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r(-t),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392296" y="1599474"/>
            <a:ext cx="1371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(iii)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u(t+2),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322696" y="1599474"/>
            <a:ext cx="1562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(iv)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u(2t+1),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214996" y="1599474"/>
            <a:ext cx="1346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u(-t+3)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4889500" y="3754663"/>
            <a:ext cx="2794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889000" y="6349317"/>
            <a:ext cx="5421356" cy="3795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2921000" algn="l"/>
              </a:tabLst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Η γραφική παράσταση φαίνεται στο σχήμα.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8712200" y="6235700"/>
            <a:ext cx="63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988300" y="55880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340600" y="5054600"/>
            <a:ext cx="482600" cy="139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556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u(-t)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171" y="3429001"/>
            <a:ext cx="2839513" cy="80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79" y="4413250"/>
            <a:ext cx="49911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66" y="5240112"/>
            <a:ext cx="2554834" cy="82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927483" y="2473198"/>
            <a:ext cx="1378191" cy="22225"/>
          </a:xfrm>
          <a:custGeom>
            <a:avLst/>
            <a:gdLst>
              <a:gd name="connsiteX0" fmla="*/ 1371841 w 1378191"/>
              <a:gd name="connsiteY0" fmla="*/ 6350 h 22225"/>
              <a:gd name="connsiteX1" fmla="*/ 6350 w 1378191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78191" h="22225">
                <a:moveTo>
                  <a:pt x="13718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0" y="1892300"/>
            <a:ext cx="2463800" cy="15367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509814" y="2368550"/>
            <a:ext cx="177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92100" y="3956050"/>
            <a:ext cx="8204200" cy="263661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Παρατηρούμε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γραφική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παράσταση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u(-t)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συμμετρική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u(t)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κατακόρυφο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άξονα.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Σημείωση: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πράξη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αυτή,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όταν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τύπο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σχήματος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θέτουμε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γνωστή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ως</a:t>
            </a:r>
            <a:r>
              <a:rPr lang="el-GR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ντιστροφή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2500"/>
              </a:lnSpc>
              <a:tabLst/>
            </a:pPr>
            <a:endParaRPr lang="el-GR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tabLst/>
            </a:pP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x(-t)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έχει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γραφική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παράσταση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οποία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l-GR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συμμετρική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tabLst/>
            </a:pP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γραφικής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παράστασης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προς</a:t>
            </a:r>
            <a:r>
              <a:rPr lang="el-GR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κατακόρυφο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άξονα.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102600" y="3048000"/>
            <a:ext cx="63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391400" y="24003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743700" y="1866900"/>
            <a:ext cx="482600" cy="139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556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u(-t)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98714" y="1508034"/>
            <a:ext cx="3149100" cy="4950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3111500" algn="l"/>
              </a:tabLst>
            </a:pPr>
            <a:r>
              <a:rPr lang="en-US" altLang="zh-CN" sz="319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(i) u(-t) (συνέχεια)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01" y="2286961"/>
            <a:ext cx="21431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4394200" y="214476"/>
            <a:ext cx="1790875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  <a:tabLst>
                <a:tab pos="3111500" algn="l"/>
              </a:tabLst>
            </a:pP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  <a:endParaRPr lang="en-US" altLang="zh-CN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6691121" y="6089015"/>
            <a:ext cx="1459230" cy="38100"/>
          </a:xfrm>
          <a:custGeom>
            <a:avLst/>
            <a:gdLst>
              <a:gd name="connsiteX0" fmla="*/ 9525 w 1459230"/>
              <a:gd name="connsiteY0" fmla="*/ 9525 h 38100"/>
              <a:gd name="connsiteX1" fmla="*/ 1449705 w 1459230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59230" h="38100">
                <a:moveTo>
                  <a:pt x="9525" y="9525"/>
                </a:moveTo>
                <a:lnTo>
                  <a:pt x="1449705" y="952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587746" y="5189092"/>
            <a:ext cx="1122425" cy="918972"/>
          </a:xfrm>
          <a:custGeom>
            <a:avLst/>
            <a:gdLst>
              <a:gd name="connsiteX0" fmla="*/ 1112900 w 1122425"/>
              <a:gd name="connsiteY0" fmla="*/ 909447 h 918972"/>
              <a:gd name="connsiteX1" fmla="*/ 9525 w 1122425"/>
              <a:gd name="connsiteY1" fmla="*/ 9525 h 9189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22425" h="918972">
                <a:moveTo>
                  <a:pt x="1112900" y="909447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4364" y="5189092"/>
            <a:ext cx="2692400" cy="1473200"/>
          </a:xfrm>
          <a:prstGeom prst="rect">
            <a:avLst/>
          </a:prstGeom>
          <a:noFill/>
        </p:spPr>
      </p:pic>
      <p:sp>
        <p:nvSpPr>
          <p:cNvPr id="10" name="TextBox 1"/>
          <p:cNvSpPr txBox="1"/>
          <p:nvPr/>
        </p:nvSpPr>
        <p:spPr>
          <a:xfrm>
            <a:off x="3721100" y="635000"/>
            <a:ext cx="1663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85800" y="642146"/>
            <a:ext cx="1261564" cy="4950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19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(ii) r(-t)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33400" y="1663700"/>
            <a:ext cx="2159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193800" y="1663700"/>
            <a:ext cx="35814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θέσουμε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t΄,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έχουμε: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6502400" y="60960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68300" y="3903980"/>
            <a:ext cx="8108950" cy="143116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5092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σχεδίαση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φαίνεται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παρακάτω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σχήμα.</a:t>
            </a:r>
          </a:p>
          <a:p>
            <a:pPr>
              <a:lnSpc>
                <a:spcPts val="2800"/>
              </a:lnSpc>
              <a:tabLst>
                <a:tab pos="5092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προφανές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r(-t)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προέρχεται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l-GR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ντιστροφή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r(t)</a:t>
            </a:r>
          </a:p>
          <a:p>
            <a:pPr>
              <a:lnSpc>
                <a:spcPts val="2600"/>
              </a:lnSpc>
              <a:tabLst>
                <a:tab pos="50927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r(-t)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8077200" y="6159500"/>
            <a:ext cx="63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127250"/>
            <a:ext cx="6813664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3300361" y="5506973"/>
            <a:ext cx="2028951" cy="22225"/>
          </a:xfrm>
          <a:custGeom>
            <a:avLst/>
            <a:gdLst>
              <a:gd name="connsiteX0" fmla="*/ 2022602 w 2028951"/>
              <a:gd name="connsiteY0" fmla="*/ 6350 h 22225"/>
              <a:gd name="connsiteX1" fmla="*/ 6350 w 2028951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28951" h="22225">
                <a:moveTo>
                  <a:pt x="2022602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300361" y="5506973"/>
            <a:ext cx="22225" cy="517144"/>
          </a:xfrm>
          <a:custGeom>
            <a:avLst/>
            <a:gdLst>
              <a:gd name="connsiteX0" fmla="*/ 6350 w 22225"/>
              <a:gd name="connsiteY0" fmla="*/ 6350 h 517144"/>
              <a:gd name="connsiteX1" fmla="*/ 6350 w 22225"/>
              <a:gd name="connsiteY1" fmla="*/ 510794 h 517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517144">
                <a:moveTo>
                  <a:pt x="6350" y="6350"/>
                </a:moveTo>
                <a:lnTo>
                  <a:pt x="6350" y="51079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7800" y="4927600"/>
            <a:ext cx="2908300" cy="1536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21100" y="635000"/>
            <a:ext cx="1663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04800" y="1663700"/>
            <a:ext cx="2794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65200" y="1663700"/>
            <a:ext cx="7150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Βεβαίως,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μπορούμε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εργασθούμε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θέτοντας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t΄=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t+2.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965200" y="2463800"/>
            <a:ext cx="7251700" cy="223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16764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Μπορούμε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όμως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γράψουμε: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1676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u(t+2)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u[t-(-2)]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6764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u(t+2)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προέρχεται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μοναδιαίο</a:t>
            </a:r>
          </a:p>
          <a:p>
            <a:pPr>
              <a:lnSpc>
                <a:spcPts val="2800"/>
              </a:lnSpc>
              <a:tabLst>
                <a:tab pos="16764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βηματικό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u(t)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μετατόπιση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αρνητικά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965200" y="4660900"/>
            <a:ext cx="9525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897346" y="718639"/>
            <a:ext cx="1744067" cy="4950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19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(iii) u(t+2)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4508500" y="60071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499100" y="6083300"/>
            <a:ext cx="63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975100" y="4864100"/>
            <a:ext cx="5969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u(t+2)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3162300" y="6083300"/>
            <a:ext cx="203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/>
        </p:nvSpPr>
        <p:spPr>
          <a:xfrm>
            <a:off x="6775843" y="5432297"/>
            <a:ext cx="1668526" cy="22225"/>
          </a:xfrm>
          <a:custGeom>
            <a:avLst/>
            <a:gdLst>
              <a:gd name="connsiteX0" fmla="*/ 1662176 w 1668526"/>
              <a:gd name="connsiteY0" fmla="*/ 6350 h 22225"/>
              <a:gd name="connsiteX1" fmla="*/ 6350 w 1668526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68526" h="22225">
                <a:moveTo>
                  <a:pt x="166217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775843" y="5432297"/>
            <a:ext cx="22225" cy="517144"/>
          </a:xfrm>
          <a:custGeom>
            <a:avLst/>
            <a:gdLst>
              <a:gd name="connsiteX0" fmla="*/ 6350 w 22225"/>
              <a:gd name="connsiteY0" fmla="*/ 6350 h 517144"/>
              <a:gd name="connsiteX1" fmla="*/ 6350 w 22225"/>
              <a:gd name="connsiteY1" fmla="*/ 510794 h 517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517144">
                <a:moveTo>
                  <a:pt x="6350" y="6350"/>
                </a:moveTo>
                <a:lnTo>
                  <a:pt x="6350" y="51079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4851400"/>
            <a:ext cx="3124200" cy="1536700"/>
          </a:xfrm>
          <a:prstGeom prst="rect">
            <a:avLst/>
          </a:prstGeom>
          <a:noFill/>
        </p:spPr>
      </p:pic>
      <p:sp>
        <p:nvSpPr>
          <p:cNvPr id="12" name="TextBox 1"/>
          <p:cNvSpPr txBox="1"/>
          <p:nvPr/>
        </p:nvSpPr>
        <p:spPr>
          <a:xfrm>
            <a:off x="6502400" y="5994400"/>
            <a:ext cx="381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-1/2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721100" y="635000"/>
            <a:ext cx="1663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33400" y="1663700"/>
            <a:ext cx="304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iv.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879890" y="679450"/>
            <a:ext cx="1926810" cy="4950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19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(iv) u(2t+1)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1003100" y="1663700"/>
            <a:ext cx="7099700" cy="32265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31115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θέσουμε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t΄=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2t+1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3111500" algn="l"/>
              </a:tabLst>
            </a:pPr>
            <a:r>
              <a:rPr lang="en-US" altLang="zh-CN" dirty="0" smtClean="0"/>
              <a:t>	</a:t>
            </a:r>
            <a:endParaRPr lang="el-GR" altLang="zh-CN" dirty="0" smtClean="0"/>
          </a:p>
          <a:p>
            <a:pPr>
              <a:lnSpc>
                <a:spcPts val="4200"/>
              </a:lnSpc>
              <a:tabLst>
                <a:tab pos="3111500" algn="l"/>
              </a:tabLst>
            </a:pPr>
            <a:endParaRPr lang="el-GR" altLang="zh-CN" dirty="0"/>
          </a:p>
          <a:p>
            <a:pPr>
              <a:lnSpc>
                <a:spcPts val="4200"/>
              </a:lnSpc>
              <a:tabLst>
                <a:tab pos="3111500" algn="l"/>
              </a:tabLst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3111500" algn="l"/>
              </a:tabLst>
            </a:pP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Όμως,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t΄=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2t+1,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[t΄&lt;0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t&lt;-1/2],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ενώ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[t΄&gt;0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t&gt;-1/2].</a:t>
            </a:r>
          </a:p>
          <a:p>
            <a:pPr>
              <a:lnSpc>
                <a:spcPts val="2400"/>
              </a:lnSpc>
              <a:tabLst>
                <a:tab pos="3111500" algn="l"/>
              </a:tabLst>
            </a:pP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είναι: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8674100" y="6007100"/>
            <a:ext cx="63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6502400" y="4826000"/>
            <a:ext cx="838200" cy="139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723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u(2t+1)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442200" y="5143500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016" y="2210162"/>
            <a:ext cx="3381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911725"/>
            <a:ext cx="32861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516" y="3803650"/>
            <a:ext cx="4876800" cy="2489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11497" y="590731"/>
            <a:ext cx="2042226" cy="600164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Εισαγωγή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11150" y="1686923"/>
            <a:ext cx="8807450" cy="49500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Σύνολο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τιμών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φυσικής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ποσότητας</a:t>
            </a:r>
            <a:r>
              <a:rPr lang="el-GR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μεταβάλλεται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83210" y="2523309"/>
            <a:ext cx="8807450" cy="90377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Αναλογικό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εξαρτημένη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l-GR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νεξάρτητη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αβλητή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μεταβάλλονται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l-GR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συνεχές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σύνολο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τιμών</a:t>
            </a: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0" y="4337050"/>
            <a:ext cx="4406900" cy="17543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10" rIns="91221" bIns="45610" rtlCol="0" anchor="ctr"/>
          <a:lstStyle/>
          <a:p>
            <a:r>
              <a:rPr lang="el-GR" b="1" i="1" dirty="0" err="1">
                <a:solidFill>
                  <a:schemeClr val="accent2"/>
                </a:solidFill>
              </a:rPr>
              <a:t>x(t</a:t>
            </a:r>
            <a:r>
              <a:rPr lang="el-GR" b="1" i="1" dirty="0">
                <a:solidFill>
                  <a:schemeClr val="accent2"/>
                </a:solidFill>
              </a:rPr>
              <a:t>): Σήμα συνεχούς χρόνου</a:t>
            </a:r>
          </a:p>
          <a:p>
            <a:r>
              <a:rPr lang="el-GR" b="1" i="1" dirty="0" err="1">
                <a:solidFill>
                  <a:schemeClr val="accent2"/>
                </a:solidFill>
              </a:rPr>
              <a:t>x[n</a:t>
            </a:r>
            <a:r>
              <a:rPr lang="el-GR" b="1" i="1" dirty="0">
                <a:solidFill>
                  <a:schemeClr val="accent2"/>
                </a:solidFill>
              </a:rPr>
              <a:t>]: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l-GR" b="1" i="1" dirty="0">
                <a:solidFill>
                  <a:schemeClr val="accent2"/>
                </a:solidFill>
              </a:rPr>
              <a:t>Σήμα διακριτού χρόνου </a:t>
            </a:r>
          </a:p>
          <a:p>
            <a:r>
              <a:rPr lang="el-GR" b="1" i="1" dirty="0" err="1">
                <a:solidFill>
                  <a:schemeClr val="accent2"/>
                </a:solidFill>
              </a:rPr>
              <a:t>x[m,n</a:t>
            </a:r>
            <a:r>
              <a:rPr lang="el-GR" b="1" i="1" dirty="0">
                <a:solidFill>
                  <a:schemeClr val="accent2"/>
                </a:solidFill>
              </a:rPr>
              <a:t>]: Δισδιάστατο σήμα</a:t>
            </a:r>
          </a:p>
          <a:p>
            <a:r>
              <a:rPr lang="el-GR" b="1" i="1" dirty="0">
                <a:solidFill>
                  <a:schemeClr val="accent2"/>
                </a:solidFill>
              </a:rPr>
              <a:t>Τα σήματα είναι συναρτήσεις (ακολουθίες) ανεξάρτητων μεταβλητών που μεταφέρουν πληροφορία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6311918" y="5512488"/>
            <a:ext cx="1813318" cy="22225"/>
          </a:xfrm>
          <a:custGeom>
            <a:avLst/>
            <a:gdLst>
              <a:gd name="connsiteX0" fmla="*/ 1806968 w 1813318"/>
              <a:gd name="connsiteY0" fmla="*/ 6350 h 22225"/>
              <a:gd name="connsiteX1" fmla="*/ 6350 w 1813318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13318" h="22225">
                <a:moveTo>
                  <a:pt x="1806968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8304669" y="5190044"/>
            <a:ext cx="22225" cy="517144"/>
          </a:xfrm>
          <a:custGeom>
            <a:avLst/>
            <a:gdLst>
              <a:gd name="connsiteX0" fmla="*/ 6350 w 22225"/>
              <a:gd name="connsiteY0" fmla="*/ 6350 h 517144"/>
              <a:gd name="connsiteX1" fmla="*/ 6350 w 22225"/>
              <a:gd name="connsiteY1" fmla="*/ 510794 h 517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517144">
                <a:moveTo>
                  <a:pt x="6350" y="6350"/>
                </a:moveTo>
                <a:lnTo>
                  <a:pt x="6350" y="51079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0300" y="4609147"/>
            <a:ext cx="2908300" cy="1536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21100" y="635000"/>
            <a:ext cx="1663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63600" y="768350"/>
            <a:ext cx="1790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(v)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u(-t+3)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04800" y="1663700"/>
            <a:ext cx="228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965200" y="1663700"/>
            <a:ext cx="3886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Θέτουμε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t΄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-t+3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έχουμε: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19100" y="2225901"/>
            <a:ext cx="8331200" cy="229037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4089400" algn="l"/>
              </a:tabLst>
            </a:pPr>
            <a:r>
              <a:rPr lang="en-US" altLang="zh-CN" dirty="0" smtClean="0"/>
              <a:t>	</a:t>
            </a:r>
          </a:p>
          <a:p>
            <a:pPr>
              <a:lnSpc>
                <a:spcPts val="1000"/>
              </a:lnSpc>
            </a:pPr>
            <a:endParaRPr lang="el-GR" altLang="zh-CN" dirty="0" smtClean="0"/>
          </a:p>
          <a:p>
            <a:pPr>
              <a:lnSpc>
                <a:spcPts val="1000"/>
              </a:lnSpc>
            </a:pPr>
            <a:endParaRPr lang="el-GR" altLang="zh-CN" dirty="0" smtClean="0"/>
          </a:p>
          <a:p>
            <a:pPr>
              <a:lnSpc>
                <a:spcPts val="1000"/>
              </a:lnSpc>
            </a:pPr>
            <a:endParaRPr lang="el-GR" altLang="zh-CN" dirty="0"/>
          </a:p>
          <a:p>
            <a:pPr>
              <a:lnSpc>
                <a:spcPts val="1000"/>
              </a:lnSpc>
            </a:pPr>
            <a:endParaRPr lang="el-GR" altLang="zh-CN" dirty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40894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Όμως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t΄=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-t+3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[t΄&lt;0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-t+3&lt;0,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δηλαδή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t&gt;3]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</a:p>
          <a:p>
            <a:pPr>
              <a:lnSpc>
                <a:spcPts val="2800"/>
              </a:lnSpc>
              <a:tabLst>
                <a:tab pos="40894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[t΄&gt;0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-t+3&gt;0,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δηλαδή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t&lt;3].</a:t>
            </a:r>
          </a:p>
          <a:p>
            <a:pPr>
              <a:lnSpc>
                <a:spcPts val="2800"/>
              </a:lnSpc>
              <a:tabLst>
                <a:tab pos="40894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γραφική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παράσταση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315200" y="5688647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8978900" y="5764847"/>
            <a:ext cx="63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6743700" y="4545647"/>
            <a:ext cx="673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u(-t+3)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8255000" y="5764847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391704" y="5011482"/>
            <a:ext cx="5595620" cy="145680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lnSpc>
                <a:spcPts val="2200"/>
              </a:lnSpc>
              <a:tabLst>
                <a:tab pos="25400" algn="l"/>
              </a:tabLst>
            </a:pPr>
            <a:r>
              <a:rPr lang="en-US" altLang="zh-CN" sz="199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Παρατήρηση: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u(-t+3)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μπορεί</a:t>
            </a:r>
            <a:r>
              <a:rPr lang="el-GR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προέλθει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μον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αδιαίο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βηματικό</a:t>
            </a:r>
            <a:r>
              <a:rPr lang="el-GR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u(t),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αντιστροφή,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οπότε</a:t>
            </a:r>
            <a:r>
              <a:rPr lang="el-GR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1997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ροκύ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πτει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u(-t)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συνέχει</a:t>
            </a:r>
            <a:r>
              <a:rPr lang="el-GR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en-US" altLang="zh-CN" sz="1997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ατόπιση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κατά</a:t>
            </a:r>
            <a:r>
              <a:rPr lang="en-US" altLang="zh-CN" sz="19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+3,</a:t>
            </a:r>
            <a:r>
              <a:rPr lang="en-US" altLang="zh-CN" sz="19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δηλαδή</a:t>
            </a:r>
            <a:r>
              <a:rPr lang="en-US" altLang="zh-CN" sz="19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θέτοντας</a:t>
            </a:r>
            <a:r>
              <a:rPr lang="el-GR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u(-t)</a:t>
            </a:r>
            <a:r>
              <a:rPr lang="en-US" altLang="zh-CN" sz="19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</a:t>
            </a:r>
            <a:r>
              <a:rPr lang="en-US" altLang="zh-CN" sz="1997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ου</a:t>
            </a:r>
            <a:r>
              <a:rPr lang="en-US" altLang="zh-CN" sz="19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9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9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t-3</a:t>
            </a:r>
            <a:r>
              <a:rPr lang="en-US" altLang="zh-CN" sz="19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997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510902" y="5981700"/>
            <a:ext cx="4885844" cy="32829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endParaRPr lang="en-US" altLang="zh-CN" sz="199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7531100" y="4926647"/>
            <a:ext cx="127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2225901"/>
            <a:ext cx="3833224" cy="95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41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2" y="1746250"/>
            <a:ext cx="8007512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7900" y="755650"/>
            <a:ext cx="4101059" cy="4950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197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  <a:r>
              <a:rPr lang="el-GR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Προς επίλυση </a:t>
            </a:r>
            <a:endParaRPr lang="en-US" altLang="zh-CN" sz="319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520700" y="3603624"/>
            <a:ext cx="7359873" cy="962025"/>
            <a:chOff x="673100" y="3956050"/>
            <a:chExt cx="7359873" cy="96202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98" y="3956050"/>
              <a:ext cx="7305675" cy="96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Ορθογώνιο 4"/>
            <p:cNvSpPr/>
            <p:nvPr/>
          </p:nvSpPr>
          <p:spPr>
            <a:xfrm>
              <a:off x="673100" y="4032250"/>
              <a:ext cx="4191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2.</a:t>
              </a:r>
              <a:endParaRPr lang="el-GR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4810458"/>
            <a:ext cx="7778173" cy="39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9955" y="479425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3.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9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8350" y="298450"/>
            <a:ext cx="5029200" cy="988766"/>
          </a:xfrm>
        </p:spPr>
        <p:txBody>
          <a:bodyPr vert="horz" lIns="91221" tIns="45610" rIns="91221" bIns="45610" anchor="ctr">
            <a:noAutofit/>
          </a:bodyPr>
          <a:lstStyle/>
          <a:p>
            <a:r>
              <a:rPr lang="el-GR" sz="3600" dirty="0">
                <a:solidFill>
                  <a:schemeClr val="accent1"/>
                </a:solidFill>
                <a:ea typeface="Adobe Kaiti Std R" pitchFamily="18" charset="-128"/>
              </a:rPr>
              <a:t> Διάφορα </a:t>
            </a:r>
            <a:r>
              <a:rPr lang="el-GR" sz="3600" dirty="0" smtClean="0">
                <a:solidFill>
                  <a:schemeClr val="accent1"/>
                </a:solidFill>
                <a:ea typeface="Adobe Kaiti Std R" pitchFamily="18" charset="-128"/>
              </a:rPr>
              <a:t>σήματα</a:t>
            </a:r>
            <a:endParaRPr lang="el-GR" sz="3600" dirty="0">
              <a:solidFill>
                <a:schemeClr val="accent1"/>
              </a:solidFill>
              <a:ea typeface="Adobe Kaiti Std R" pitchFamily="18" charset="-128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"/>
          </p:nvPr>
        </p:nvSpPr>
        <p:spPr>
          <a:xfrm>
            <a:off x="215900" y="1593850"/>
            <a:ext cx="6400800" cy="4487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Μονοδιάστατα σήματα: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 Μια ανεξάρτητη Μεταβλητή (συνήθως </a:t>
            </a:r>
            <a:r>
              <a:rPr lang="el-GR" sz="1800" dirty="0" err="1">
                <a:latin typeface="Times New Roman" pitchFamily="18" charset="0"/>
                <a:cs typeface="Times New Roman" pitchFamily="18" charset="0"/>
              </a:rPr>
              <a:t>χρόνος–x(t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sz="1800" dirty="0" err="1">
                <a:latin typeface="Times New Roman" pitchFamily="18" charset="0"/>
                <a:cs typeface="Times New Roman" pitchFamily="18" charset="0"/>
              </a:rPr>
              <a:t>x[n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])</a:t>
            </a:r>
          </a:p>
          <a:p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– Ηλεκτρικά σήματα (τάση, ρεύμα σε κύκλωμα RC)</a:t>
            </a:r>
          </a:p>
          <a:p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– Ακουστικά/Ηχητικά σήματα (φωνή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Δισδιάστατα</a:t>
            </a:r>
            <a:r>
              <a:rPr lang="el-G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 Πολυδιάστατα σήματα</a:t>
            </a:r>
          </a:p>
          <a:p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– Εικόνες/</a:t>
            </a:r>
            <a:r>
              <a:rPr lang="el-GR" sz="1800" dirty="0" err="1">
                <a:latin typeface="Times New Roman" pitchFamily="18" charset="0"/>
                <a:cs typeface="Times New Roman" pitchFamily="18" charset="0"/>
              </a:rPr>
              <a:t>Video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 (ανεξάρτητες μεταβλητές  χώρος, χώρος και χρόνος)</a:t>
            </a:r>
          </a:p>
          <a:p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• Ασπρόμαυρη εικόνα [2d, </a:t>
            </a:r>
            <a:r>
              <a:rPr lang="el-GR" sz="1800" dirty="0" err="1">
                <a:latin typeface="Times New Roman" pitchFamily="18" charset="0"/>
                <a:cs typeface="Times New Roman" pitchFamily="18" charset="0"/>
              </a:rPr>
              <a:t>i(x,y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• Έγχρωμο </a:t>
            </a:r>
            <a:r>
              <a:rPr lang="el-GR" sz="1800" dirty="0" err="1">
                <a:latin typeface="Times New Roman" pitchFamily="18" charset="0"/>
                <a:cs typeface="Times New Roman" pitchFamily="18" charset="0"/>
              </a:rPr>
              <a:t>Video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 [3x3d, </a:t>
            </a:r>
            <a:r>
              <a:rPr lang="el-GR" sz="1800" dirty="0" err="1">
                <a:latin typeface="Times New Roman" pitchFamily="18" charset="0"/>
                <a:cs typeface="Times New Roman" pitchFamily="18" charset="0"/>
              </a:rPr>
              <a:t>i{r(x,y,t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), </a:t>
            </a:r>
            <a:r>
              <a:rPr lang="el-GR" sz="1800" dirty="0" err="1">
                <a:latin typeface="Times New Roman" pitchFamily="18" charset="0"/>
                <a:cs typeface="Times New Roman" pitchFamily="18" charset="0"/>
              </a:rPr>
              <a:t>g(x,y,t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), </a:t>
            </a:r>
            <a:r>
              <a:rPr lang="el-GR" sz="1800" dirty="0" err="1">
                <a:latin typeface="Times New Roman" pitchFamily="18" charset="0"/>
                <a:cs typeface="Times New Roman" pitchFamily="18" charset="0"/>
              </a:rPr>
              <a:t>b(x,y,t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)}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78" y="1551084"/>
            <a:ext cx="2390762" cy="347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2" y="5022850"/>
            <a:ext cx="8060568" cy="183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5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7097" y="260165"/>
            <a:ext cx="8130752" cy="988766"/>
          </a:xfrm>
        </p:spPr>
        <p:txBody>
          <a:bodyPr vert="horz" lIns="91221" tIns="45610" rIns="91221" bIns="45610" anchor="ctr">
            <a:normAutofit fontScale="92500"/>
          </a:bodyPr>
          <a:lstStyle/>
          <a:p>
            <a:r>
              <a:rPr lang="el-GR" sz="3600" dirty="0">
                <a:solidFill>
                  <a:schemeClr val="accent1"/>
                </a:solidFill>
              </a:rPr>
              <a:t>Παραδείγματα σημάτων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"/>
          </p:nvPr>
        </p:nvSpPr>
        <p:spPr>
          <a:xfrm>
            <a:off x="0" y="1517650"/>
            <a:ext cx="5321300" cy="4487474"/>
          </a:xfrm>
        </p:spPr>
        <p:txBody>
          <a:bodyPr/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Οικονομετρικά σήματα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Χρηματιστηριακός δείκτης)</a:t>
            </a:r>
          </a:p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Βιολογικά σήματα </a:t>
            </a:r>
          </a:p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(Εγκεφαλογράφημα,  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Καρδιο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-γράφημα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μικροσυστοιχίες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489450"/>
            <a:ext cx="3651197" cy="208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547" y="1625784"/>
            <a:ext cx="3438551" cy="313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8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144" y="260165"/>
            <a:ext cx="8130752" cy="988766"/>
          </a:xfrm>
        </p:spPr>
        <p:txBody>
          <a:bodyPr vert="horz" lIns="91221" tIns="45610" rIns="91221" bIns="45610" anchor="ctr">
            <a:normAutofit fontScale="92500"/>
          </a:bodyPr>
          <a:lstStyle/>
          <a:p>
            <a:r>
              <a:rPr lang="el-GR" sz="3600" dirty="0">
                <a:solidFill>
                  <a:schemeClr val="accent1"/>
                </a:solidFill>
              </a:rPr>
              <a:t>Κατηγορίες Σημάτων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"/>
          </p:nvPr>
        </p:nvSpPr>
        <p:spPr>
          <a:xfrm>
            <a:off x="107206" y="1482035"/>
            <a:ext cx="8688765" cy="4487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Σήματα συνεχούς χρόνου (</a:t>
            </a:r>
            <a:r>
              <a:rPr lang="el-GR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</a:t>
            </a:r>
            <a:r>
              <a:rPr lang="el-G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el-GR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Timesignals</a:t>
            </a:r>
            <a:r>
              <a:rPr lang="el-G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)‐</a:t>
            </a:r>
          </a:p>
          <a:p>
            <a:r>
              <a:rPr lang="el-GR" sz="1900" dirty="0"/>
              <a:t>t:συνεχήςμεταβλητή </a:t>
            </a:r>
            <a:r>
              <a:rPr lang="el-GR" sz="1900" dirty="0" smtClean="0"/>
              <a:t> </a:t>
            </a:r>
            <a:r>
              <a:rPr lang="el-GR" sz="1900" dirty="0" err="1"/>
              <a:t>x(t</a:t>
            </a:r>
            <a:r>
              <a:rPr lang="el-GR" sz="1900" dirty="0"/>
              <a:t>), </a:t>
            </a:r>
          </a:p>
          <a:p>
            <a:r>
              <a:rPr lang="el-GR" sz="1900" dirty="0"/>
              <a:t>t: συνεχής μεταβλητή</a:t>
            </a:r>
          </a:p>
          <a:p>
            <a:r>
              <a:rPr lang="el-GR" sz="1900" dirty="0"/>
              <a:t>– Συνεχούς πλάτους (Αναλογικά)</a:t>
            </a:r>
          </a:p>
          <a:p>
            <a:r>
              <a:rPr lang="el-GR" sz="1900" dirty="0"/>
              <a:t>– Διακριτού πλάτους</a:t>
            </a:r>
          </a:p>
          <a:p>
            <a:pPr marL="0" indent="0">
              <a:buNone/>
            </a:pPr>
            <a:endParaRPr lang="el-GR" sz="1900" dirty="0"/>
          </a:p>
          <a:p>
            <a:pPr marL="0" indent="0">
              <a:buNone/>
            </a:pPr>
            <a:r>
              <a:rPr lang="el-G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Σήματα διακριτού </a:t>
            </a:r>
            <a:r>
              <a:rPr lang="el-GR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χρόνου–Discrete</a:t>
            </a:r>
            <a:r>
              <a:rPr lang="el-G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l-GR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l-GR" sz="1900" dirty="0"/>
              <a:t> </a:t>
            </a:r>
          </a:p>
          <a:p>
            <a:r>
              <a:rPr lang="el-GR" sz="1900" dirty="0" err="1"/>
              <a:t>signals‐x[n]ή</a:t>
            </a:r>
            <a:r>
              <a:rPr lang="el-GR" sz="1900" dirty="0"/>
              <a:t> </a:t>
            </a:r>
            <a:r>
              <a:rPr lang="el-GR" sz="1900" dirty="0" err="1"/>
              <a:t>x[nT</a:t>
            </a:r>
            <a:r>
              <a:rPr lang="el-GR" sz="1900" dirty="0"/>
              <a:t>] n:ακέραιοςαριθμός </a:t>
            </a:r>
            <a:r>
              <a:rPr lang="el-GR" sz="1900" dirty="0" err="1"/>
              <a:t>signals</a:t>
            </a:r>
            <a:r>
              <a:rPr lang="el-GR" sz="1900" dirty="0"/>
              <a:t> </a:t>
            </a:r>
            <a:r>
              <a:rPr lang="el-GR" sz="1900" dirty="0" err="1"/>
              <a:t>x[n</a:t>
            </a:r>
            <a:r>
              <a:rPr lang="el-GR" sz="1900" dirty="0"/>
              <a:t>] ή </a:t>
            </a:r>
            <a:r>
              <a:rPr lang="el-GR" sz="1900" dirty="0" err="1"/>
              <a:t>x[nT</a:t>
            </a:r>
            <a:r>
              <a:rPr lang="el-GR" sz="1900" dirty="0"/>
              <a:t>], n: ακέραιος αριθμός</a:t>
            </a:r>
          </a:p>
          <a:p>
            <a:r>
              <a:rPr lang="el-GR" sz="1900" dirty="0"/>
              <a:t>– Συνεχούς πλάτους</a:t>
            </a:r>
          </a:p>
          <a:p>
            <a:r>
              <a:rPr lang="el-GR" sz="1900" dirty="0"/>
              <a:t>– Διακριτού πλάτους (Ψηφιακά)</a:t>
            </a:r>
          </a:p>
          <a:p>
            <a:r>
              <a:rPr lang="el-GR" sz="1900" dirty="0"/>
              <a:t>• Τα περισσότερα φυσικά σήματα είναι </a:t>
            </a:r>
          </a:p>
          <a:p>
            <a:pPr marL="0" indent="0">
              <a:buNone/>
            </a:pPr>
            <a:r>
              <a:rPr lang="el-GR" sz="1900" dirty="0"/>
              <a:t>αναλογικά</a:t>
            </a:r>
          </a:p>
          <a:p>
            <a:r>
              <a:rPr lang="el-GR" sz="1900" dirty="0"/>
              <a:t>• Η αναπαράσταση ενός σήματος στον </a:t>
            </a:r>
          </a:p>
          <a:p>
            <a:pPr marL="0" indent="0">
              <a:buNone/>
            </a:pPr>
            <a:r>
              <a:rPr lang="el-GR" sz="1900" dirty="0"/>
              <a:t>υπολογιστή γίνεται ψηφιακά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92" y="2105139"/>
            <a:ext cx="4355057" cy="169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1" y="4650954"/>
            <a:ext cx="4409596" cy="197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575050"/>
            <a:ext cx="5486400" cy="3124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6300" y="603250"/>
            <a:ext cx="2042226" cy="600164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Εισαγωγή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15901" y="1746250"/>
            <a:ext cx="8763000" cy="94384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197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Ψηφιακό</a:t>
            </a:r>
            <a:r>
              <a:rPr lang="en-US" altLang="zh-CN" sz="3197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σήμα:</a:t>
            </a:r>
            <a:r>
              <a:rPr lang="en-US" altLang="zh-CN" sz="3197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εξαρτημένη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l-GR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3197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νεξάρτητη</a:t>
            </a:r>
            <a:r>
              <a:rPr lang="en-US" altLang="zh-CN" sz="3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sz="31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αβλητή</a:t>
            </a:r>
            <a:r>
              <a:rPr lang="en-US" altLang="zh-CN" sz="3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μεταβάλλονται</a:t>
            </a:r>
            <a:r>
              <a:rPr lang="en-US" altLang="zh-CN" sz="3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l-GR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ακριτό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σύνολο</a:t>
            </a:r>
            <a:r>
              <a:rPr lang="en-US" altLang="zh-CN" sz="3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τιμών</a:t>
            </a:r>
            <a:endParaRPr lang="en-US" altLang="zh-CN" sz="3197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0" y="3860800"/>
            <a:ext cx="5600700" cy="2844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6300" y="604518"/>
            <a:ext cx="2042226" cy="600164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Εισαγωγή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8600" y="1689099"/>
            <a:ext cx="8686800" cy="184153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197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3197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διακριτού</a:t>
            </a:r>
            <a:r>
              <a:rPr lang="en-US" altLang="zh-CN" sz="3197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χρόνου:</a:t>
            </a:r>
            <a:r>
              <a:rPr lang="en-US" altLang="zh-CN" sz="3197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ανεξάρτητη</a:t>
            </a:r>
            <a:r>
              <a:rPr lang="el-GR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αβλητή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μεταβάλλεται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διακριτό</a:t>
            </a:r>
            <a:r>
              <a:rPr lang="el-GR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σύνολο</a:t>
            </a:r>
            <a:r>
              <a:rPr lang="en-US" altLang="zh-CN" sz="3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τιμών</a:t>
            </a:r>
            <a:r>
              <a:rPr lang="en-US" altLang="zh-CN" sz="3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3197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λλά</a:t>
            </a:r>
            <a:r>
              <a:rPr lang="en-US" altLang="zh-CN" sz="3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</a:t>
            </a:r>
            <a:r>
              <a:rPr lang="en-US" altLang="zh-CN" sz="31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αρτημένη</a:t>
            </a:r>
            <a:r>
              <a:rPr lang="en-US" altLang="zh-CN" sz="3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μεταβλητή</a:t>
            </a:r>
            <a:r>
              <a:rPr lang="el-GR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αβάλλεται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sz="3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συνεχές</a:t>
            </a:r>
            <a:r>
              <a:rPr lang="en-US" altLang="zh-CN" sz="3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σύνολο</a:t>
            </a:r>
            <a:r>
              <a:rPr lang="en-US" altLang="zh-CN" sz="3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τιμών</a:t>
            </a:r>
            <a:endParaRPr lang="en-US" altLang="zh-CN" sz="3197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876300" y="2667000"/>
            <a:ext cx="65" cy="4950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endParaRPr lang="en-US" altLang="zh-CN" sz="319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1931</TotalTime>
  <Words>1536</Words>
  <Application>Microsoft Office PowerPoint</Application>
  <PresentationFormat>Προσαρμογή</PresentationFormat>
  <Paragraphs>441</Paragraphs>
  <Slides>41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2" baseType="lpstr">
      <vt:lpstr>Διάμεσος</vt:lpstr>
      <vt:lpstr>Παρουσίαση του PowerPoint</vt:lpstr>
      <vt:lpstr>Παρουσίαση του PowerPoint</vt:lpstr>
      <vt:lpstr>Βιβλία</vt:lpstr>
      <vt:lpstr>Παρουσίαση του PowerPoint</vt:lpstr>
      <vt:lpstr> Διάφορα σήματα</vt:lpstr>
      <vt:lpstr>Παραδείγματα σημάτων</vt:lpstr>
      <vt:lpstr>Κατηγορίες Σημάτων</vt:lpstr>
      <vt:lpstr>Παρουσίαση του PowerPoint</vt:lpstr>
      <vt:lpstr>Παρουσίαση του PowerPoint</vt:lpstr>
      <vt:lpstr>Παρουσίαση του PowerPoint</vt:lpstr>
      <vt:lpstr>Βιολογικά Συστήματα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tsalikakis</dc:creator>
  <cp:lastModifiedBy>tsalikakis</cp:lastModifiedBy>
  <cp:revision>46</cp:revision>
  <dcterms:created xsi:type="dcterms:W3CDTF">2006-08-16T00:00:00Z</dcterms:created>
  <dcterms:modified xsi:type="dcterms:W3CDTF">2013-02-26T16:18:00Z</dcterms:modified>
</cp:coreProperties>
</file>